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9" r:id="rId2"/>
    <p:sldId id="298" r:id="rId3"/>
    <p:sldId id="301" r:id="rId4"/>
    <p:sldId id="287" r:id="rId5"/>
    <p:sldId id="292" r:id="rId6"/>
    <p:sldId id="300"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Hobby" initials="LH" lastIdx="1" clrIdx="0">
    <p:extLst>
      <p:ext uri="{19B8F6BF-5375-455C-9EA6-DF929625EA0E}">
        <p15:presenceInfo xmlns:p15="http://schemas.microsoft.com/office/powerpoint/2012/main" userId="f07d65188fcf4a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4660"/>
  </p:normalViewPr>
  <p:slideViewPr>
    <p:cSldViewPr snapToGrid="0">
      <p:cViewPr varScale="1">
        <p:scale>
          <a:sx n="114" d="100"/>
          <a:sy n="114" d="100"/>
        </p:scale>
        <p:origin x="5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18/08/2022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18/08/2022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keystagehistory.co.uk/keystage-2/how-was-the-spanish-armada-defeated-by-the-smaller-english-fleet-using-a-technique-called-waiting-room/" TargetMode="External"/><Relationship Id="rId3" Type="http://schemas.openxmlformats.org/officeDocument/2006/relationships/hyperlink" Target="https://www.keystagehistory.co.uk/keystage-2/outstanding-lessons-keystage-2/life-in-tudor-times-outstanding-lessons-keystage-2/ks2-why-did-henry-break-with-rome-love-or-religion-key-question-2/" TargetMode="External"/><Relationship Id="rId7" Type="http://schemas.openxmlformats.org/officeDocument/2006/relationships/hyperlink" Target="https://www.keystagehistory.co.uk/keystage-2/elizabeth-i-portraits-things-arent-what-they-seem/" TargetMode="External"/><Relationship Id="rId2" Type="http://schemas.openxmlformats.org/officeDocument/2006/relationships/hyperlink" Target="https://www.keystagehistory.co.uk/keystage-2/henry-viii-a-question-of-interpretations-could-you-spot-henry-viii-in-a-police-line-up/" TargetMode="External"/><Relationship Id="rId1" Type="http://schemas.openxmlformats.org/officeDocument/2006/relationships/slideLayout" Target="../slideLayouts/slideLayout2.xml"/><Relationship Id="rId6" Type="http://schemas.openxmlformats.org/officeDocument/2006/relationships/hyperlink" Target="https://www.keystagehistory.co.uk/keystage-2/why-on-earth-did-the-mary-rose-pride-of-the-tudor-fleet-sink-so-quickly-under-the-nose-of-henry-viii-himself/" TargetMode="External"/><Relationship Id="rId5" Type="http://schemas.openxmlformats.org/officeDocument/2006/relationships/hyperlink" Target="https://www.keystagehistory.co.uk/keystage-2/life-in-tudor-times-the-highs-and-lows-of-catherine-of-aragon/" TargetMode="External"/><Relationship Id="rId4" Type="http://schemas.openxmlformats.org/officeDocument/2006/relationships/hyperlink" Target="https://www.booksfortopics.com/tudors" TargetMode="External"/><Relationship Id="rId9" Type="http://schemas.openxmlformats.org/officeDocument/2006/relationships/hyperlink" Target="https://www.bbc.co.uk/bitesize/topics/zsgkwmn/resources/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http://www.woodlands-junior.kent.sch.uk/Homework/tudors/kings/howard.jpg" TargetMode="External"/><Relationship Id="rId18" Type="http://schemas.openxmlformats.org/officeDocument/2006/relationships/image" Target="../media/image15.png"/><Relationship Id="rId3" Type="http://schemas.openxmlformats.org/officeDocument/2006/relationships/image" Target="http://www.woodlands-junior.kent.sch.uk/Homework/tudors/kings/aragon.jpg" TargetMode="External"/><Relationship Id="rId21" Type="http://schemas.openxmlformats.org/officeDocument/2006/relationships/image" Target="../media/image18.png"/><Relationship Id="rId7" Type="http://schemas.openxmlformats.org/officeDocument/2006/relationships/image" Target="http://www.woodlands-junior.kent.sch.uk/Homework/tudors/kings/cleves.jpg" TargetMode="External"/><Relationship Id="rId12" Type="http://schemas.openxmlformats.org/officeDocument/2006/relationships/image" Target="../media/image10.jpeg"/><Relationship Id="rId17" Type="http://schemas.openxmlformats.org/officeDocument/2006/relationships/image" Target="../media/image14.png"/><Relationship Id="rId2" Type="http://schemas.openxmlformats.org/officeDocument/2006/relationships/image" Target="../media/image5.jpeg"/><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http://www.woodlands-junior.kent.sch.uk/Homework/tudors/kings/kathparr.jpg" TargetMode="External"/><Relationship Id="rId5" Type="http://schemas.openxmlformats.org/officeDocument/2006/relationships/image" Target="http://www.woodlands-junior.kent.sch.uk/Homework/tudors/kings/boleyn.jpg" TargetMode="External"/><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9.jpeg"/><Relationship Id="rId19" Type="http://schemas.openxmlformats.org/officeDocument/2006/relationships/image" Target="../media/image16.png"/><Relationship Id="rId4" Type="http://schemas.openxmlformats.org/officeDocument/2006/relationships/image" Target="../media/image6.jpeg"/><Relationship Id="rId9" Type="http://schemas.openxmlformats.org/officeDocument/2006/relationships/image" Target="http://www.woodlands-junior.kent.sch.uk/Homework/tudors/kings/jayne.jpg" TargetMode="External"/><Relationship Id="rId14" Type="http://schemas.openxmlformats.org/officeDocument/2006/relationships/image" Target="../media/image11.png"/><Relationship Id="rId22"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E9D1AA6-1779-475D-BA54-B73B7A87C293}"/>
              </a:ext>
            </a:extLst>
          </p:cNvPr>
          <p:cNvPicPr>
            <a:picLocks noChangeAspect="1"/>
          </p:cNvPicPr>
          <p:nvPr/>
        </p:nvPicPr>
        <p:blipFill>
          <a:blip r:embed="rId2"/>
          <a:stretch>
            <a:fillRect/>
          </a:stretch>
        </p:blipFill>
        <p:spPr>
          <a:xfrm>
            <a:off x="552450" y="200025"/>
            <a:ext cx="11087100" cy="6457950"/>
          </a:xfrm>
          <a:prstGeom prst="rect">
            <a:avLst/>
          </a:prstGeom>
        </p:spPr>
      </p:pic>
    </p:spTree>
    <p:extLst>
      <p:ext uri="{BB962C8B-B14F-4D97-AF65-F5344CB8AC3E}">
        <p14:creationId xmlns:p14="http://schemas.microsoft.com/office/powerpoint/2010/main" val="5940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86823" y="77910"/>
            <a:ext cx="978465"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84367" y="385441"/>
            <a:ext cx="1373738" cy="774697"/>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History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9634" y="1634164"/>
            <a:ext cx="1489274" cy="1489274"/>
          </a:xfrm>
          <a:prstGeom prst="rect">
            <a:avLst/>
          </a:prstGeom>
        </p:spPr>
      </p:pic>
      <p:sp>
        <p:nvSpPr>
          <p:cNvPr id="209" name="Rectangle: Rounded Corners 208">
            <a:extLst>
              <a:ext uri="{FF2B5EF4-FFF2-40B4-BE49-F238E27FC236}">
                <a16:creationId xmlns:a16="http://schemas.microsoft.com/office/drawing/2014/main" id="{BDAD45E0-CD7F-4A55-B24E-04280A44D91A}"/>
              </a:ext>
            </a:extLst>
          </p:cNvPr>
          <p:cNvSpPr/>
          <p:nvPr/>
        </p:nvSpPr>
        <p:spPr>
          <a:xfrm>
            <a:off x="6238072" y="77911"/>
            <a:ext cx="5830307" cy="940210"/>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HISTORY TEACHING AND LEARNING AT ASHURST WOOD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Must</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Y4)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Should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Y6)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Could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853169" y="450946"/>
            <a:ext cx="4161595" cy="222780"/>
          </a:xfrm>
          <a:prstGeom prst="round2DiagRect">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917673" y="5561901"/>
            <a:ext cx="1667685" cy="1258392"/>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Communicate information about an aspect of Tudor life that has had a lasting legacy on present life.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original ways to present information and ideas to the class / parents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2" name="Rectangle: Diagonal Corners Rounded 211">
            <a:extLst>
              <a:ext uri="{FF2B5EF4-FFF2-40B4-BE49-F238E27FC236}">
                <a16:creationId xmlns:a16="http://schemas.microsoft.com/office/drawing/2014/main" id="{A90CD062-B5B9-5E36-355F-C8AA451D803D}"/>
              </a:ext>
            </a:extLst>
          </p:cNvPr>
          <p:cNvSpPr/>
          <p:nvPr/>
        </p:nvSpPr>
        <p:spPr>
          <a:xfrm>
            <a:off x="121730" y="1193774"/>
            <a:ext cx="2472572" cy="188918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events of British history on a timeline, using dates.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understand the scale of history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Bronze Age lasted for ≈2000 years, but vast amounts of change in last century.)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Position a growing range of eras and events on a timeline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Ancient Egypt, Anglo-Saxons, Romans, Iron Age, Guy Fawkes).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Separate out timeline of Britain from global events and recognise that some events are more globally important than others.</a:t>
            </a:r>
          </a:p>
        </p:txBody>
      </p:sp>
      <p:sp>
        <p:nvSpPr>
          <p:cNvPr id="213" name="Rectangle: Diagonal Corners Rounded 212">
            <a:extLst>
              <a:ext uri="{FF2B5EF4-FFF2-40B4-BE49-F238E27FC236}">
                <a16:creationId xmlns:a16="http://schemas.microsoft.com/office/drawing/2014/main" id="{1CC12204-96AE-43FB-A539-CACC538F5501}"/>
              </a:ext>
            </a:extLst>
          </p:cNvPr>
          <p:cNvSpPr/>
          <p:nvPr/>
        </p:nvSpPr>
        <p:spPr>
          <a:xfrm>
            <a:off x="145658" y="3677444"/>
            <a:ext cx="2468370" cy="1215803"/>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everyday life for people in the past, including clothing, food, houses, beliefs and leisure activities and recognise how these were similar / different to the modern 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Explore differences between different people living at the same time.</a:t>
            </a:r>
          </a:p>
        </p:txBody>
      </p:sp>
      <p:sp>
        <p:nvSpPr>
          <p:cNvPr id="216" name="Rectangle: Diagonal Corners Rounded 215">
            <a:extLst>
              <a:ext uri="{FF2B5EF4-FFF2-40B4-BE49-F238E27FC236}">
                <a16:creationId xmlns:a16="http://schemas.microsoft.com/office/drawing/2014/main" id="{B4639741-E10A-7810-3E56-1067E573DF81}"/>
              </a:ext>
            </a:extLst>
          </p:cNvPr>
          <p:cNvSpPr/>
          <p:nvPr/>
        </p:nvSpPr>
        <p:spPr>
          <a:xfrm>
            <a:off x="1107064" y="852766"/>
            <a:ext cx="682868" cy="297372"/>
          </a:xfrm>
          <a:prstGeom prst="round2DiagRect">
            <a:avLst>
              <a:gd name="adj1" fmla="val 16667"/>
              <a:gd name="adj2" fmla="val 5000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Must</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7" name="Rectangle: Diagonal Corners Rounded 216">
            <a:extLst>
              <a:ext uri="{FF2B5EF4-FFF2-40B4-BE49-F238E27FC236}">
                <a16:creationId xmlns:a16="http://schemas.microsoft.com/office/drawing/2014/main" id="{01D2744D-8F7A-30E8-FEB9-232DAC0BF05F}"/>
              </a:ext>
            </a:extLst>
          </p:cNvPr>
          <p:cNvSpPr/>
          <p:nvPr/>
        </p:nvSpPr>
        <p:spPr>
          <a:xfrm>
            <a:off x="137102" y="3175023"/>
            <a:ext cx="2493608" cy="4892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have an understanding of broader trends / themes over time.</a:t>
            </a:r>
          </a:p>
        </p:txBody>
      </p:sp>
      <p:sp>
        <p:nvSpPr>
          <p:cNvPr id="219" name="Rectangle: Diagonal Corners Rounded 218">
            <a:extLst>
              <a:ext uri="{FF2B5EF4-FFF2-40B4-BE49-F238E27FC236}">
                <a16:creationId xmlns:a16="http://schemas.microsoft.com/office/drawing/2014/main" id="{402D22A9-F49E-536C-6DA3-083EC3130FC9}"/>
              </a:ext>
            </a:extLst>
          </p:cNvPr>
          <p:cNvSpPr/>
          <p:nvPr/>
        </p:nvSpPr>
        <p:spPr>
          <a:xfrm>
            <a:off x="116648" y="5646499"/>
            <a:ext cx="2493608" cy="1142690"/>
          </a:xfrm>
          <a:prstGeom prst="round2DiagRect">
            <a:avLst>
              <a:gd name="adj1" fmla="val 6581"/>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investigate and give reasons for events in the past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did the first Roman invasions of Britain fail, but later ones were successful?)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impact of events in the more distant past on modern life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legacy of the Roman Empire for modern Europe).</a:t>
            </a:r>
          </a:p>
        </p:txBody>
      </p:sp>
      <p:sp>
        <p:nvSpPr>
          <p:cNvPr id="221" name="Rectangle: Diagonal Corners Rounded 220">
            <a:extLst>
              <a:ext uri="{FF2B5EF4-FFF2-40B4-BE49-F238E27FC236}">
                <a16:creationId xmlns:a16="http://schemas.microsoft.com/office/drawing/2014/main" id="{FDA1FC48-18B5-6C8C-BC8F-0FF0DABA552A}"/>
              </a:ext>
            </a:extLst>
          </p:cNvPr>
          <p:cNvSpPr/>
          <p:nvPr/>
        </p:nvSpPr>
        <p:spPr>
          <a:xfrm>
            <a:off x="2679164" y="789806"/>
            <a:ext cx="2330882" cy="13469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how and why events and people being studied are significant.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Construct relevant questions about history and begin to suggest how these might be answered.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ask and answer questions about how and why events/people are significant. </a:t>
            </a:r>
          </a:p>
        </p:txBody>
      </p:sp>
      <p:sp>
        <p:nvSpPr>
          <p:cNvPr id="218" name="Rectangle: Diagonal Corners Rounded 217">
            <a:extLst>
              <a:ext uri="{FF2B5EF4-FFF2-40B4-BE49-F238E27FC236}">
                <a16:creationId xmlns:a16="http://schemas.microsoft.com/office/drawing/2014/main" id="{D3F376C0-3FDD-D32A-B6F3-18AD3B65E5A8}"/>
              </a:ext>
            </a:extLst>
          </p:cNvPr>
          <p:cNvSpPr/>
          <p:nvPr/>
        </p:nvSpPr>
        <p:spPr>
          <a:xfrm>
            <a:off x="111139" y="4975360"/>
            <a:ext cx="2492712" cy="67639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question the reasons behind historical events and changes.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increasingly historically accurate answers to these questions.</a:t>
            </a:r>
          </a:p>
        </p:txBody>
      </p:sp>
      <p:sp>
        <p:nvSpPr>
          <p:cNvPr id="224" name="Rectangle: Diagonal Corners Rounded 223">
            <a:extLst>
              <a:ext uri="{FF2B5EF4-FFF2-40B4-BE49-F238E27FC236}">
                <a16:creationId xmlns:a16="http://schemas.microsoft.com/office/drawing/2014/main" id="{C375486C-FC53-5EC8-3F23-2A822F8F0574}"/>
              </a:ext>
            </a:extLst>
          </p:cNvPr>
          <p:cNvSpPr/>
          <p:nvPr/>
        </p:nvSpPr>
        <p:spPr>
          <a:xfrm>
            <a:off x="2687031" y="2118376"/>
            <a:ext cx="2338287" cy="1023087"/>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Express preferences and personal responses to topics being studied and back-them up with evidence / facts.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 empathy for people living in the past, recognising what their lives would have been like and how they would have felt.</a:t>
            </a:r>
          </a:p>
        </p:txBody>
      </p:sp>
      <p:sp>
        <p:nvSpPr>
          <p:cNvPr id="225" name="Rectangle: Diagonal Corners Rounded 224">
            <a:extLst>
              <a:ext uri="{FF2B5EF4-FFF2-40B4-BE49-F238E27FC236}">
                <a16:creationId xmlns:a16="http://schemas.microsoft.com/office/drawing/2014/main" id="{EB3DE3FE-0F7E-EB99-089F-73FA218D0B00}"/>
              </a:ext>
            </a:extLst>
          </p:cNvPr>
          <p:cNvSpPr/>
          <p:nvPr/>
        </p:nvSpPr>
        <p:spPr>
          <a:xfrm>
            <a:off x="2703081" y="3227474"/>
            <a:ext cx="2322237" cy="90700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relevant questions about history and suggest sources of evidence that could be used to answer them, recognising the difference between primary and secondary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historical terms correctly.</a:t>
            </a:r>
          </a:p>
        </p:txBody>
      </p:sp>
      <p:sp>
        <p:nvSpPr>
          <p:cNvPr id="227" name="Rectangle: Diagonal Corners Rounded 226">
            <a:extLst>
              <a:ext uri="{FF2B5EF4-FFF2-40B4-BE49-F238E27FC236}">
                <a16:creationId xmlns:a16="http://schemas.microsoft.com/office/drawing/2014/main" id="{1D60766D-BAC0-B3DE-CF01-14D4591826E3}"/>
              </a:ext>
            </a:extLst>
          </p:cNvPr>
          <p:cNvSpPr/>
          <p:nvPr/>
        </p:nvSpPr>
        <p:spPr>
          <a:xfrm>
            <a:off x="2731917" y="4260515"/>
            <a:ext cx="2083923" cy="52938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Understanding that historical knowledge comes from a range of sources. </a:t>
            </a:r>
          </a:p>
        </p:txBody>
      </p:sp>
      <p:sp>
        <p:nvSpPr>
          <p:cNvPr id="228" name="Rectangle: Diagonal Corners Rounded 227">
            <a:extLst>
              <a:ext uri="{FF2B5EF4-FFF2-40B4-BE49-F238E27FC236}">
                <a16:creationId xmlns:a16="http://schemas.microsoft.com/office/drawing/2014/main" id="{07C1EE06-93D3-EA27-62C7-A0A733D61625}"/>
              </a:ext>
            </a:extLst>
          </p:cNvPr>
          <p:cNvSpPr/>
          <p:nvPr/>
        </p:nvSpPr>
        <p:spPr>
          <a:xfrm>
            <a:off x="2731918" y="4789903"/>
            <a:ext cx="2083922" cy="1999286"/>
          </a:xfrm>
          <a:prstGeom prst="round2DiagRect">
            <a:avLst>
              <a:gd name="adj1" fmla="val 675"/>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 range of sources or artefacts (written, visual or oral) to learn more about the past.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range of sources available when we study different historical periods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do we know much more about the Romans than the Iron 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Look at two versions of the same events identifying how they are similar/different.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the accuracy of modern depictions of historical events.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9" name="Rectangle: Diagonal Corners Rounded 228">
            <a:extLst>
              <a:ext uri="{FF2B5EF4-FFF2-40B4-BE49-F238E27FC236}">
                <a16:creationId xmlns:a16="http://schemas.microsoft.com/office/drawing/2014/main" id="{B5DC903E-B261-6BF1-D577-8A627FCC9F89}"/>
              </a:ext>
            </a:extLst>
          </p:cNvPr>
          <p:cNvSpPr/>
          <p:nvPr/>
        </p:nvSpPr>
        <p:spPr>
          <a:xfrm>
            <a:off x="5244746" y="770893"/>
            <a:ext cx="905691" cy="252633"/>
          </a:xfrm>
          <a:prstGeom prst="round2DiagRect">
            <a:avLst>
              <a:gd name="adj1" fmla="val 16667"/>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Should</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31" name="Rectangle: Diagonal Corners Rounded 230">
            <a:extLst>
              <a:ext uri="{FF2B5EF4-FFF2-40B4-BE49-F238E27FC236}">
                <a16:creationId xmlns:a16="http://schemas.microsoft.com/office/drawing/2014/main" id="{F181D5CA-4CE5-B97E-810D-DA333F80C0DE}"/>
              </a:ext>
            </a:extLst>
          </p:cNvPr>
          <p:cNvSpPr/>
          <p:nvPr/>
        </p:nvSpPr>
        <p:spPr>
          <a:xfrm>
            <a:off x="5196210" y="1086002"/>
            <a:ext cx="3756201" cy="110068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Develop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world history events on a timeline using the correct dates and labels.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Comment on trends that happen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2" name="Rectangle: Diagonal Corners Rounded 231">
            <a:extLst>
              <a:ext uri="{FF2B5EF4-FFF2-40B4-BE49-F238E27FC236}">
                <a16:creationId xmlns:a16="http://schemas.microsoft.com/office/drawing/2014/main" id="{71FF6520-713D-4024-18BC-5CB5BC815EA4}"/>
              </a:ext>
            </a:extLst>
          </p:cNvPr>
          <p:cNvSpPr/>
          <p:nvPr/>
        </p:nvSpPr>
        <p:spPr>
          <a:xfrm>
            <a:off x="5204077" y="2168799"/>
            <a:ext cx="3748333" cy="43646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Annotate a timeline with historical terms and facts, showing a sense of historical scale.</a:t>
            </a:r>
            <a:endPar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3" name="Rectangle: Diagonal Corners Rounded 232">
            <a:extLst>
              <a:ext uri="{FF2B5EF4-FFF2-40B4-BE49-F238E27FC236}">
                <a16:creationId xmlns:a16="http://schemas.microsoft.com/office/drawing/2014/main" id="{F9A55891-4CD5-61A9-4067-19BE98838525}"/>
              </a:ext>
            </a:extLst>
          </p:cNvPr>
          <p:cNvSpPr/>
          <p:nvPr/>
        </p:nvSpPr>
        <p:spPr>
          <a:xfrm>
            <a:off x="5229107" y="2670485"/>
            <a:ext cx="3721752" cy="53720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Deepen understanding of trends/themes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changes across an historical period (considering social, political, cultural and technological changes).</a:t>
            </a:r>
          </a:p>
        </p:txBody>
      </p:sp>
      <p:sp>
        <p:nvSpPr>
          <p:cNvPr id="234" name="Rectangle: Diagonal Corners Rounded 233">
            <a:extLst>
              <a:ext uri="{FF2B5EF4-FFF2-40B4-BE49-F238E27FC236}">
                <a16:creationId xmlns:a16="http://schemas.microsoft.com/office/drawing/2014/main" id="{B1F37933-08DF-E2AB-4C22-7B8BDF1DD83A}"/>
              </a:ext>
            </a:extLst>
          </p:cNvPr>
          <p:cNvSpPr/>
          <p:nvPr/>
        </p:nvSpPr>
        <p:spPr>
          <a:xfrm>
            <a:off x="5245157" y="3203513"/>
            <a:ext cx="3698933"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what life was like for people living at the same point (rich/ poor, military/civilians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and challenge responses.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debate trends and themes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5" name="Rectangle: Diagonal Corners Rounded 234">
            <a:extLst>
              <a:ext uri="{FF2B5EF4-FFF2-40B4-BE49-F238E27FC236}">
                <a16:creationId xmlns:a16="http://schemas.microsoft.com/office/drawing/2014/main" id="{BA2CA20D-6817-4257-3803-3B05E11E1A75}"/>
              </a:ext>
            </a:extLst>
          </p:cNvPr>
          <p:cNvSpPr/>
          <p:nvPr/>
        </p:nvSpPr>
        <p:spPr>
          <a:xfrm>
            <a:off x="4960227" y="4142895"/>
            <a:ext cx="3980265" cy="630658"/>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clear and accurate questions about what happened.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‘why’ questions to further historical understanding.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ask and answer clear and accurate questions about the past. </a:t>
            </a:r>
          </a:p>
        </p:txBody>
      </p:sp>
      <p:sp>
        <p:nvSpPr>
          <p:cNvPr id="237" name="Rectangle: Diagonal Corners Rounded 236">
            <a:extLst>
              <a:ext uri="{FF2B5EF4-FFF2-40B4-BE49-F238E27FC236}">
                <a16:creationId xmlns:a16="http://schemas.microsoft.com/office/drawing/2014/main" id="{B445626C-7C48-4CF8-E4A0-B01C3CECC2B3}"/>
              </a:ext>
            </a:extLst>
          </p:cNvPr>
          <p:cNvSpPr/>
          <p:nvPr/>
        </p:nvSpPr>
        <p:spPr>
          <a:xfrm>
            <a:off x="9035262" y="1055915"/>
            <a:ext cx="3079629" cy="86130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Recognise that some events and people are more significant than others and use evidence to back-up responses.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historical knowledge comes from a range of sources, </a:t>
            </a:r>
          </a:p>
        </p:txBody>
      </p:sp>
      <p:sp>
        <p:nvSpPr>
          <p:cNvPr id="238" name="Rectangle: Diagonal Corners Rounded 237">
            <a:extLst>
              <a:ext uri="{FF2B5EF4-FFF2-40B4-BE49-F238E27FC236}">
                <a16:creationId xmlns:a16="http://schemas.microsoft.com/office/drawing/2014/main" id="{81F0C15B-6181-D5A0-30F4-9DE56DD4CE29}"/>
              </a:ext>
            </a:extLst>
          </p:cNvPr>
          <p:cNvSpPr/>
          <p:nvPr/>
        </p:nvSpPr>
        <p:spPr>
          <a:xfrm>
            <a:off x="9043088" y="1901261"/>
            <a:ext cx="3063245" cy="806682"/>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there can be many versions of the same events in history, giving reasons why these may exist.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links between historical events, changes and cultures across a range of periods studied</a:t>
            </a:r>
          </a:p>
        </p:txBody>
      </p:sp>
      <p:sp>
        <p:nvSpPr>
          <p:cNvPr id="239" name="Rectangle: Diagonal Corners Rounded 238">
            <a:extLst>
              <a:ext uri="{FF2B5EF4-FFF2-40B4-BE49-F238E27FC236}">
                <a16:creationId xmlns:a16="http://schemas.microsoft.com/office/drawing/2014/main" id="{5BDE834A-ADCE-CC0C-93C5-14664A373197}"/>
              </a:ext>
            </a:extLst>
          </p:cNvPr>
          <p:cNvSpPr/>
          <p:nvPr/>
        </p:nvSpPr>
        <p:spPr>
          <a:xfrm>
            <a:off x="9035262" y="2790666"/>
            <a:ext cx="3063244" cy="104110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validity of different sources and select reliable, appropriate resources to use to answer a specific question.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Reach conclusions on what happened based on the study of a range of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Reflect on enquiries and identify ways in which they could be improved or extended</a:t>
            </a:r>
          </a:p>
        </p:txBody>
      </p:sp>
      <p:sp>
        <p:nvSpPr>
          <p:cNvPr id="241" name="Rectangle: Diagonal Corners Rounded 240">
            <a:extLst>
              <a:ext uri="{FF2B5EF4-FFF2-40B4-BE49-F238E27FC236}">
                <a16:creationId xmlns:a16="http://schemas.microsoft.com/office/drawing/2014/main" id="{8FA2BBC9-56E2-41DB-0BC7-588CC0856319}"/>
              </a:ext>
            </a:extLst>
          </p:cNvPr>
          <p:cNvSpPr/>
          <p:nvPr/>
        </p:nvSpPr>
        <p:spPr>
          <a:xfrm>
            <a:off x="9160331" y="3898650"/>
            <a:ext cx="2908047" cy="1215802"/>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Draw together and analyse a wide range of sources (both primary and secondary), sourcing these independently where appropriate.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 the accuracy, validity and usefulness of artefacts, texts, photographs, online resources etc. when investigating historical sources.</a:t>
            </a: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6690741" y="5437155"/>
            <a:ext cx="3468327" cy="1396206"/>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Topic specific – Must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From the unit on Images of Henry VIII understand that context has an impact on the accuracy of resources.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 able to suggest suitable sources of evidence to understand Tudor life.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Suggest causes and consequences of some of the main events in the Tudor period. ( Break with the Catholic Church / reasons why Henry had 6 wives!)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characteristic features of the Tudors, including ideas, beliefs, attitudes and experiences of men, women and children.</a:t>
            </a: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10242957" y="4975359"/>
            <a:ext cx="1832395" cy="1844933"/>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Should</a:t>
            </a:r>
          </a:p>
          <a:p>
            <a:pPr marL="171450" indent="-171450">
              <a:buFont typeface="Arial" panose="020B0604020202020204" pitchFamily="34" charset="0"/>
              <a:buChar char="•"/>
            </a:pPr>
            <a:r>
              <a:rPr lang="en-GB" sz="800" dirty="0">
                <a:solidFill>
                  <a:prstClr val="black"/>
                </a:solidFill>
                <a:latin typeface="Verdana" panose="020B0604030504040204" pitchFamily="34" charset="0"/>
                <a:ea typeface="Verdana" panose="020B0604030504040204" pitchFamily="34" charset="0"/>
              </a:rPr>
              <a:t>Identify how the Tudors impacted on the local area. (Changes in the local area over history)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key figures in the Tudor period and the impact they had.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main changes in the Tudor period (using terms such as: social, religious, political, technological and cultural).</a:t>
            </a:r>
          </a:p>
        </p:txBody>
      </p:sp>
      <p:sp>
        <p:nvSpPr>
          <p:cNvPr id="240" name="Rectangle: Diagonal Corners Rounded 239">
            <a:extLst>
              <a:ext uri="{FF2B5EF4-FFF2-40B4-BE49-F238E27FC236}">
                <a16:creationId xmlns:a16="http://schemas.microsoft.com/office/drawing/2014/main" id="{68D14295-76E6-6809-D616-DA0D4A8ED37C}"/>
              </a:ext>
            </a:extLst>
          </p:cNvPr>
          <p:cNvSpPr/>
          <p:nvPr/>
        </p:nvSpPr>
        <p:spPr>
          <a:xfrm>
            <a:off x="2663892" y="114487"/>
            <a:ext cx="2301737" cy="281460"/>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Local Study - Tudors</a:t>
            </a:r>
          </a:p>
        </p:txBody>
      </p:sp>
      <p:sp>
        <p:nvSpPr>
          <p:cNvPr id="236" name="Rectangle: Diagonal Corners Rounded 235">
            <a:extLst>
              <a:ext uri="{FF2B5EF4-FFF2-40B4-BE49-F238E27FC236}">
                <a16:creationId xmlns:a16="http://schemas.microsoft.com/office/drawing/2014/main" id="{485572F7-9B98-A119-DEF2-47D58FBF2894}"/>
              </a:ext>
            </a:extLst>
          </p:cNvPr>
          <p:cNvSpPr/>
          <p:nvPr/>
        </p:nvSpPr>
        <p:spPr>
          <a:xfrm>
            <a:off x="4960227" y="4761204"/>
            <a:ext cx="4158853" cy="675951"/>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and discuss different opinions about historical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compare a range of plausible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and describe legacies for the modern world, investigating and discussing how ancient civilisations can still have an impact on our lives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1179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2008875543"/>
              </p:ext>
            </p:extLst>
          </p:nvPr>
        </p:nvGraphicFramePr>
        <p:xfrm>
          <a:off x="200297" y="188345"/>
          <a:ext cx="11905978" cy="6462963"/>
        </p:xfrm>
        <a:graphic>
          <a:graphicData uri="http://schemas.openxmlformats.org/drawingml/2006/table">
            <a:tbl>
              <a:tblPr firstRow="1" bandRow="1">
                <a:tableStyleId>{10A1B5D5-9B99-4C35-A422-299274C87663}</a:tableStyleId>
              </a:tblPr>
              <a:tblGrid>
                <a:gridCol w="798324">
                  <a:extLst>
                    <a:ext uri="{9D8B030D-6E8A-4147-A177-3AD203B41FA5}">
                      <a16:colId xmlns:a16="http://schemas.microsoft.com/office/drawing/2014/main" val="3920901785"/>
                    </a:ext>
                  </a:extLst>
                </a:gridCol>
                <a:gridCol w="4078705">
                  <a:extLst>
                    <a:ext uri="{9D8B030D-6E8A-4147-A177-3AD203B41FA5}">
                      <a16:colId xmlns:a16="http://schemas.microsoft.com/office/drawing/2014/main" val="4019325756"/>
                    </a:ext>
                  </a:extLst>
                </a:gridCol>
                <a:gridCol w="1684421">
                  <a:extLst>
                    <a:ext uri="{9D8B030D-6E8A-4147-A177-3AD203B41FA5}">
                      <a16:colId xmlns:a16="http://schemas.microsoft.com/office/drawing/2014/main" val="451112062"/>
                    </a:ext>
                  </a:extLst>
                </a:gridCol>
                <a:gridCol w="1864895">
                  <a:extLst>
                    <a:ext uri="{9D8B030D-6E8A-4147-A177-3AD203B41FA5}">
                      <a16:colId xmlns:a16="http://schemas.microsoft.com/office/drawing/2014/main" val="3767425945"/>
                    </a:ext>
                  </a:extLst>
                </a:gridCol>
                <a:gridCol w="1058779">
                  <a:extLst>
                    <a:ext uri="{9D8B030D-6E8A-4147-A177-3AD203B41FA5}">
                      <a16:colId xmlns:a16="http://schemas.microsoft.com/office/drawing/2014/main" val="781691836"/>
                    </a:ext>
                  </a:extLst>
                </a:gridCol>
                <a:gridCol w="1371600">
                  <a:extLst>
                    <a:ext uri="{9D8B030D-6E8A-4147-A177-3AD203B41FA5}">
                      <a16:colId xmlns:a16="http://schemas.microsoft.com/office/drawing/2014/main" val="2800725888"/>
                    </a:ext>
                  </a:extLst>
                </a:gridCol>
                <a:gridCol w="1049254">
                  <a:extLst>
                    <a:ext uri="{9D8B030D-6E8A-4147-A177-3AD203B41FA5}">
                      <a16:colId xmlns:a16="http://schemas.microsoft.com/office/drawing/2014/main" val="602692989"/>
                    </a:ext>
                  </a:extLst>
                </a:gridCol>
              </a:tblGrid>
              <a:tr h="234882">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KS2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Topic Title: </a:t>
                      </a:r>
                      <a:r>
                        <a:rPr lang="en-GB" sz="1100" dirty="0">
                          <a:solidFill>
                            <a:schemeClr val="bg1"/>
                          </a:solidFill>
                          <a:latin typeface="Verdana" panose="020B0604030504040204" pitchFamily="34" charset="0"/>
                          <a:ea typeface="Verdana" panose="020B0604030504040204" pitchFamily="34" charset="0"/>
                        </a:rPr>
                        <a:t>Amazing Africa – Local study Tudors</a:t>
                      </a: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solidFill>
                        <a:latin typeface="Verdana" panose="020B0604030504040204" pitchFamily="34" charset="0"/>
                        <a:ea typeface="Verdana" panose="020B0604030504040204" pitchFamily="34" charset="0"/>
                      </a:endParaRPr>
                    </a:p>
                  </a:txBody>
                  <a:tcPr marL="68580" marR="68580" marT="0" marB="0" anchor="ctr"/>
                </a:tc>
                <a:extLst>
                  <a:ext uri="{0D108BD9-81ED-4DB2-BD59-A6C34878D82A}">
                    <a16:rowId xmlns:a16="http://schemas.microsoft.com/office/drawing/2014/main" val="146825759"/>
                  </a:ext>
                </a:extLst>
              </a:tr>
              <a:tr h="744739">
                <a:tc gridSpan="2">
                  <a:txBody>
                    <a:bodyPr/>
                    <a:lstStyle/>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Pre learning Links. In KS2 prior knowledge will depend on which year group the child is in and which cycle is being covered.  </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KS1 – Great fire of London (Tudor houses) </a:t>
                      </a:r>
                    </a:p>
                    <a:p>
                      <a:pPr>
                        <a:lnSpc>
                          <a:spcPct val="107000"/>
                        </a:lnSpc>
                        <a:spcAft>
                          <a:spcPts val="800"/>
                        </a:spcAft>
                      </a:pPr>
                      <a:endParaRPr lang="en-GB" sz="10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Visit to Heaver Castle or Hampton Court </a:t>
                      </a: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Tudor assembly KS2 talk to children about the local area and the Tudors. </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055161"/>
                  </a:ext>
                </a:extLst>
              </a:tr>
              <a:tr h="326694">
                <a:tc gridSpan="2">
                  <a:txBody>
                    <a:bodyPr/>
                    <a:lstStyle/>
                    <a:p>
                      <a:pPr>
                        <a:lnSpc>
                          <a:spcPct val="107000"/>
                        </a:lnSpc>
                        <a:spcAft>
                          <a:spcPts val="800"/>
                        </a:spcAft>
                      </a:pPr>
                      <a:r>
                        <a:rPr lang="en-GB" sz="105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05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How do we know the Tudors lived round here?</a:t>
                      </a:r>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Art – Walk to sketch Tudor buildings</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DT – Build a Tudor house</a:t>
                      </a: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3000338828"/>
                  </a:ext>
                </a:extLst>
              </a:tr>
              <a:tr h="32669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i="0" u="none" strike="noStrike" kern="1200" dirty="0">
                          <a:solidFill>
                            <a:schemeClr val="bg1"/>
                          </a:solidFill>
                          <a:effectLst/>
                          <a:latin typeface="+mn-lt"/>
                          <a:ea typeface="+mn-ea"/>
                          <a:cs typeface="+mn-cs"/>
                          <a:hlinkClick r:id="rId2" tooltip="Life in Tudor Times – KQ1 – Henry VIII a question of interpretations. Could you spot Henry VIII in a police line-up?">
                            <a:extLst>
                              <a:ext uri="{A12FA001-AC4F-418D-AE19-62706E023703}">
                                <ahyp:hlinkClr xmlns:ahyp="http://schemas.microsoft.com/office/drawing/2018/hyperlinkcolor" val="tx"/>
                              </a:ext>
                            </a:extLst>
                          </a:hlinkClick>
                        </a:rPr>
                        <a:t>Could you spot Henry VIII in a police line-up?</a:t>
                      </a:r>
                      <a:endParaRPr lang="en-GB" sz="1600" b="1" i="0" u="none" strike="noStrike" kern="1200" dirty="0">
                        <a:solidFill>
                          <a:schemeClr val="bg1"/>
                        </a:solidFill>
                        <a:effectLst/>
                        <a:latin typeface="+mn-lt"/>
                        <a:ea typeface="+mn-ea"/>
                        <a:cs typeface="+mn-cs"/>
                      </a:endParaRP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32669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i="0" u="sng" strike="noStrike" kern="1200" dirty="0">
                          <a:solidFill>
                            <a:srgbClr val="67AFBD"/>
                          </a:solidFill>
                          <a:effectLst/>
                          <a:latin typeface="+mn-lt"/>
                          <a:ea typeface="+mn-ea"/>
                          <a:cs typeface="+mn-cs"/>
                          <a:hlinkClick r:id="rId3" tooltip="Life in Tudor Times – KQ2 – Why did Henry Break with Rome? Love or religion?">
                            <a:extLst>
                              <a:ext uri="{A12FA001-AC4F-418D-AE19-62706E023703}">
                                <ahyp:hlinkClr xmlns:ahyp="http://schemas.microsoft.com/office/drawing/2018/hyperlinkcolor" val="tx"/>
                              </a:ext>
                            </a:extLst>
                          </a:hlinkClick>
                        </a:rPr>
                        <a:t> </a:t>
                      </a:r>
                      <a:r>
                        <a:rPr lang="en-GB" sz="1400" b="1" i="0" u="sng" strike="noStrike" kern="1200" dirty="0">
                          <a:solidFill>
                            <a:schemeClr val="bg1"/>
                          </a:solidFill>
                          <a:effectLst/>
                          <a:latin typeface="+mn-lt"/>
                          <a:ea typeface="+mn-ea"/>
                          <a:cs typeface="+mn-cs"/>
                          <a:hlinkClick r:id="rId3" tooltip="Life in Tudor Times – KQ2 – Why did Henry Break with Rome? Love or religion?">
                            <a:extLst>
                              <a:ext uri="{A12FA001-AC4F-418D-AE19-62706E023703}">
                                <ahyp:hlinkClr xmlns:ahyp="http://schemas.microsoft.com/office/drawing/2018/hyperlinkcolor" val="tx"/>
                              </a:ext>
                            </a:extLst>
                          </a:hlinkClick>
                        </a:rPr>
                        <a:t>Why did Henry Break with Rome? Love or religion?</a:t>
                      </a:r>
                      <a:endParaRPr lang="en-GB" sz="1800" b="1" i="0" u="sng" strike="noStrike" kern="1200" dirty="0">
                        <a:solidFill>
                          <a:schemeClr val="bg1"/>
                        </a:solidFill>
                        <a:effectLst/>
                        <a:latin typeface="+mn-lt"/>
                        <a:ea typeface="+mn-ea"/>
                        <a:cs typeface="+mn-cs"/>
                      </a:endParaRPr>
                    </a:p>
                  </a:txBody>
                  <a:tcPr marL="68580" marR="68580" marT="0" marB="0" anchor="ctr">
                    <a:solidFill>
                      <a:schemeClr val="accent5">
                        <a:lumMod val="20000"/>
                        <a:lumOff val="80000"/>
                      </a:schemeClr>
                    </a:solidFill>
                  </a:tcPr>
                </a:tc>
                <a:tc rowSpan="7">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ct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dirty="0">
                          <a:hlinkClick r:id="rId4"/>
                        </a:rPr>
                        <a:t>Children's Books: Tudors Topic (booksfortopics.com)</a:t>
                      </a: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7">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Artefacts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Burial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Remains</a:t>
                      </a:r>
                    </a:p>
                    <a:p>
                      <a:pPr algn="l">
                        <a:lnSpc>
                          <a:spcPct val="100000"/>
                        </a:lnSpc>
                        <a:spcAft>
                          <a:spcPts val="0"/>
                        </a:spcAft>
                      </a:pPr>
                      <a:r>
                        <a:rPr lang="en-GB" sz="900" b="0"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ea typeface="Calibri" panose="020F0502020204030204" pitchFamily="34" charset="0"/>
                          <a:cs typeface="Times New Roman" panose="02020603050405020304" pitchFamily="18" charset="0"/>
                        </a:rPr>
                        <a:t>Chronology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Historian</a:t>
                      </a:r>
                    </a:p>
                    <a:p>
                      <a:pPr algn="l">
                        <a:lnSpc>
                          <a:spcPct val="100000"/>
                        </a:lnSpc>
                        <a:spcAft>
                          <a:spcPts val="0"/>
                        </a:spcAft>
                      </a:pPr>
                      <a:r>
                        <a:rPr lang="en-GB" sz="900" dirty="0">
                          <a:latin typeface="Verdana" panose="020B0604030504040204" pitchFamily="34" charset="0"/>
                          <a:ea typeface="Verdana" panose="020B0604030504040204" pitchFamily="34" charset="0"/>
                        </a:rPr>
                        <a:t>archaeology sources importance significance</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Reason</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this suggests…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perhaps could be</a:t>
                      </a:r>
                    </a:p>
                    <a:p>
                      <a:pPr algn="l">
                        <a:lnSpc>
                          <a:spcPct val="100000"/>
                        </a:lnSpc>
                        <a:spcAft>
                          <a:spcPts val="0"/>
                        </a:spcAft>
                      </a:pPr>
                      <a:r>
                        <a:rPr lang="en-GB" sz="900" dirty="0">
                          <a:latin typeface="Verdana" panose="020B0604030504040204" pitchFamily="34" charset="0"/>
                          <a:ea typeface="Verdana" panose="020B0604030504040204" pitchFamily="34" charset="0"/>
                        </a:rPr>
                        <a:t>first hand evidence </a:t>
                      </a:r>
                    </a:p>
                  </a:txBody>
                  <a:tcPr marL="68580" marR="68580" marT="0" marB="0">
                    <a:solidFill>
                      <a:schemeClr val="accent5">
                        <a:lumMod val="40000"/>
                        <a:lumOff val="60000"/>
                      </a:schemeClr>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Legacy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Chronology</a:t>
                      </a:r>
                    </a:p>
                    <a:p>
                      <a:pPr algn="l">
                        <a:lnSpc>
                          <a:spcPct val="100000"/>
                        </a:lnSpc>
                        <a:spcAft>
                          <a:spcPts val="0"/>
                        </a:spcAft>
                      </a:pPr>
                      <a:r>
                        <a:rPr lang="en-GB" sz="900" dirty="0">
                          <a:latin typeface="Verdana" panose="020B0604030504040204" pitchFamily="34" charset="0"/>
                          <a:ea typeface="Verdana" panose="020B0604030504040204" pitchFamily="34" charset="0"/>
                        </a:rPr>
                        <a:t>museum </a:t>
                      </a:r>
                    </a:p>
                    <a:p>
                      <a:pPr algn="l">
                        <a:lnSpc>
                          <a:spcPct val="100000"/>
                        </a:lnSpc>
                        <a:spcAft>
                          <a:spcPts val="0"/>
                        </a:spcAft>
                      </a:pPr>
                      <a:r>
                        <a:rPr lang="en-GB" sz="900" dirty="0">
                          <a:latin typeface="Verdana" panose="020B0604030504040204" pitchFamily="34" charset="0"/>
                          <a:ea typeface="Verdana" panose="020B0604030504040204" pitchFamily="34" charset="0"/>
                        </a:rPr>
                        <a:t>second hand evidence </a:t>
                      </a:r>
                    </a:p>
                    <a:p>
                      <a:pPr algn="l">
                        <a:lnSpc>
                          <a:spcPct val="100000"/>
                        </a:lnSpc>
                        <a:spcAft>
                          <a:spcPts val="0"/>
                        </a:spcAft>
                      </a:pPr>
                      <a:r>
                        <a:rPr lang="en-GB" sz="900" dirty="0">
                          <a:latin typeface="Verdana" panose="020B0604030504040204" pitchFamily="34" charset="0"/>
                          <a:ea typeface="Verdana" panose="020B0604030504040204" pitchFamily="34" charset="0"/>
                        </a:rPr>
                        <a:t>Oral</a:t>
                      </a:r>
                    </a:p>
                    <a:p>
                      <a:pPr algn="l">
                        <a:lnSpc>
                          <a:spcPct val="100000"/>
                        </a:lnSpc>
                        <a:spcAft>
                          <a:spcPts val="0"/>
                        </a:spcAft>
                      </a:pPr>
                      <a:r>
                        <a:rPr lang="en-GB" sz="900" dirty="0">
                          <a:latin typeface="Verdana" panose="020B0604030504040204" pitchFamily="34" charset="0"/>
                          <a:ea typeface="Verdana" panose="020B0604030504040204" pitchFamily="34" charset="0"/>
                        </a:rPr>
                        <a:t>Primary evidence</a:t>
                      </a:r>
                    </a:p>
                    <a:p>
                      <a:pPr algn="l">
                        <a:lnSpc>
                          <a:spcPct val="100000"/>
                        </a:lnSpc>
                        <a:spcAft>
                          <a:spcPts val="0"/>
                        </a:spcAft>
                      </a:pPr>
                      <a:r>
                        <a:rPr lang="en-GB" sz="900" dirty="0">
                          <a:latin typeface="Verdana" panose="020B0604030504040204" pitchFamily="34" charset="0"/>
                          <a:ea typeface="Verdana" panose="020B0604030504040204" pitchFamily="34" charset="0"/>
                        </a:rPr>
                        <a:t>Different experiences</a:t>
                      </a:r>
                    </a:p>
                    <a:p>
                      <a:pPr algn="l">
                        <a:lnSpc>
                          <a:spcPct val="100000"/>
                        </a:lnSpc>
                        <a:spcAft>
                          <a:spcPts val="0"/>
                        </a:spcAft>
                      </a:pPr>
                      <a:r>
                        <a:rPr lang="en-GB" sz="900" dirty="0">
                          <a:latin typeface="Verdana" panose="020B0604030504040204" pitchFamily="34" charset="0"/>
                          <a:ea typeface="Verdana" panose="020B0604030504040204" pitchFamily="34" charset="0"/>
                        </a:rPr>
                        <a:t>I can infer that ..</a:t>
                      </a:r>
                    </a:p>
                    <a:p>
                      <a:pPr algn="l">
                        <a:lnSpc>
                          <a:spcPct val="100000"/>
                        </a:lnSpc>
                        <a:spcAft>
                          <a:spcPts val="0"/>
                        </a:spcAft>
                      </a:pPr>
                      <a:r>
                        <a:rPr lang="en-GB" sz="900" dirty="0">
                          <a:latin typeface="Verdana" panose="020B0604030504040204" pitchFamily="34" charset="0"/>
                          <a:ea typeface="Verdana" panose="020B0604030504040204" pitchFamily="34" charset="0"/>
                        </a:rPr>
                        <a:t>Eye witness</a:t>
                      </a:r>
                    </a:p>
                    <a:p>
                      <a:pPr algn="l">
                        <a:lnSpc>
                          <a:spcPct val="100000"/>
                        </a:lnSpc>
                        <a:spcAft>
                          <a:spcPts val="0"/>
                        </a:spcAft>
                      </a:pPr>
                      <a:r>
                        <a:rPr lang="en-GB" sz="900" dirty="0">
                          <a:latin typeface="Verdana" panose="020B0604030504040204" pitchFamily="34" charset="0"/>
                          <a:ea typeface="Verdana" panose="020B0604030504040204" pitchFamily="34" charset="0"/>
                        </a:rPr>
                        <a:t>Living memory</a:t>
                      </a:r>
                    </a:p>
                    <a:p>
                      <a:pPr algn="l">
                        <a:lnSpc>
                          <a:spcPct val="100000"/>
                        </a:lnSpc>
                        <a:spcAft>
                          <a:spcPts val="0"/>
                        </a:spcAft>
                      </a:pPr>
                      <a:r>
                        <a:rPr lang="en-GB" sz="900" dirty="0">
                          <a:latin typeface="Verdana" panose="020B0604030504040204" pitchFamily="34" charset="0"/>
                          <a:ea typeface="Verdana" panose="020B0604030504040204" pitchFamily="34" charset="0"/>
                        </a:rPr>
                        <a:t>impression </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cause/s infer </a:t>
                      </a:r>
                    </a:p>
                    <a:p>
                      <a:pPr algn="l">
                        <a:lnSpc>
                          <a:spcPct val="100000"/>
                        </a:lnSpc>
                        <a:spcAft>
                          <a:spcPts val="0"/>
                        </a:spcAft>
                      </a:pPr>
                      <a:r>
                        <a:rPr lang="en-GB" sz="900" dirty="0">
                          <a:latin typeface="Verdana" panose="020B0604030504040204" pitchFamily="34" charset="0"/>
                          <a:ea typeface="Verdana" panose="020B0604030504040204" pitchFamily="34" charset="0"/>
                        </a:rPr>
                        <a:t>suggest </a:t>
                      </a:r>
                    </a:p>
                  </a:txBody>
                  <a:tcPr marL="68580" marR="68580" marT="0" marB="0">
                    <a:solidFill>
                      <a:schemeClr val="accent5">
                        <a:lumMod val="40000"/>
                        <a:lumOff val="60000"/>
                      </a:schemeClr>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chronological order era/period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900" dirty="0">
                          <a:latin typeface="Verdana" panose="020B0604030504040204" pitchFamily="34" charset="0"/>
                          <a:ea typeface="Verdana" panose="020B0604030504040204" pitchFamily="34" charset="0"/>
                        </a:rPr>
                        <a:t>B.C.E (Before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C.E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B.C (Before Christ) </a:t>
                      </a:r>
                    </a:p>
                    <a:p>
                      <a:pPr algn="l">
                        <a:lnSpc>
                          <a:spcPct val="100000"/>
                        </a:lnSpc>
                        <a:spcAft>
                          <a:spcPts val="0"/>
                        </a:spcAft>
                      </a:pPr>
                      <a:r>
                        <a:rPr lang="en-GB" sz="900" dirty="0">
                          <a:latin typeface="Verdana" panose="020B0604030504040204" pitchFamily="34" charset="0"/>
                          <a:ea typeface="Verdana" panose="020B0604030504040204" pitchFamily="34" charset="0"/>
                        </a:rPr>
                        <a:t>A.D (Anno Domini) religion </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Significance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 </a:t>
                      </a:r>
                      <a:r>
                        <a:rPr lang="en-GB" sz="900" dirty="0">
                          <a:latin typeface="Verdana" panose="020B0604030504040204" pitchFamily="34" charset="0"/>
                          <a:ea typeface="Verdana" panose="020B0604030504040204" pitchFamily="34" charset="0"/>
                        </a:rPr>
                        <a:t>this source suggests that… </a:t>
                      </a:r>
                    </a:p>
                    <a:p>
                      <a:pPr algn="l">
                        <a:lnSpc>
                          <a:spcPct val="100000"/>
                        </a:lnSpc>
                        <a:spcAft>
                          <a:spcPts val="0"/>
                        </a:spcAft>
                      </a:pPr>
                      <a:r>
                        <a:rPr lang="en-GB" sz="900" dirty="0">
                          <a:latin typeface="Verdana" panose="020B0604030504040204" pitchFamily="34" charset="0"/>
                          <a:ea typeface="Verdana" panose="020B0604030504040204" pitchFamily="34" charset="0"/>
                        </a:rPr>
                        <a:t>this source doesn’t show that… </a:t>
                      </a:r>
                    </a:p>
                    <a:p>
                      <a:pPr algn="l">
                        <a:lnSpc>
                          <a:spcPct val="100000"/>
                        </a:lnSpc>
                        <a:spcAft>
                          <a:spcPts val="0"/>
                        </a:spcAft>
                      </a:pPr>
                      <a:r>
                        <a:rPr lang="en-GB" sz="900" dirty="0">
                          <a:latin typeface="Verdana" panose="020B0604030504040204" pitchFamily="34" charset="0"/>
                          <a:ea typeface="Verdana" panose="020B0604030504040204" pitchFamily="34" charset="0"/>
                        </a:rPr>
                        <a:t>reliable </a:t>
                      </a:r>
                    </a:p>
                    <a:p>
                      <a:pPr algn="l">
                        <a:lnSpc>
                          <a:spcPct val="100000"/>
                        </a:lnSpc>
                        <a:spcAft>
                          <a:spcPts val="0"/>
                        </a:spcAft>
                      </a:pPr>
                      <a:r>
                        <a:rPr lang="en-GB" sz="900" dirty="0">
                          <a:latin typeface="Verdana" panose="020B0604030504040204" pitchFamily="34" charset="0"/>
                          <a:ea typeface="Verdana" panose="020B0604030504040204" pitchFamily="34" charset="0"/>
                        </a:rPr>
                        <a:t>could have been… might have been…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consequences </a:t>
                      </a:r>
                    </a:p>
                    <a:p>
                      <a:pPr algn="l">
                        <a:lnSpc>
                          <a:spcPct val="100000"/>
                        </a:lnSpc>
                        <a:spcAft>
                          <a:spcPts val="0"/>
                        </a:spcAft>
                      </a:pPr>
                      <a:r>
                        <a:rPr lang="en-GB" sz="900" dirty="0">
                          <a:latin typeface="Verdana" panose="020B0604030504040204" pitchFamily="34" charset="0"/>
                          <a:ea typeface="Verdana" panose="020B0604030504040204" pitchFamily="34" charset="0"/>
                        </a:rPr>
                        <a:t>significance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Heir</a:t>
                      </a:r>
                    </a:p>
                    <a:p>
                      <a:pPr algn="l">
                        <a:lnSpc>
                          <a:spcPct val="100000"/>
                        </a:lnSpc>
                        <a:spcAft>
                          <a:spcPts val="0"/>
                        </a:spcAft>
                      </a:pPr>
                      <a:r>
                        <a:rPr lang="en-GB" sz="900" dirty="0">
                          <a:latin typeface="Verdana" panose="020B0604030504040204" pitchFamily="34" charset="0"/>
                          <a:ea typeface="Verdana" panose="020B0604030504040204" pitchFamily="34" charset="0"/>
                        </a:rPr>
                        <a:t>Reign</a:t>
                      </a:r>
                    </a:p>
                    <a:p>
                      <a:pPr algn="l">
                        <a:lnSpc>
                          <a:spcPct val="100000"/>
                        </a:lnSpc>
                        <a:spcAft>
                          <a:spcPts val="0"/>
                        </a:spcAft>
                      </a:pPr>
                      <a:r>
                        <a:rPr lang="en-GB" sz="900" dirty="0">
                          <a:latin typeface="Verdana" panose="020B0604030504040204" pitchFamily="34" charset="0"/>
                          <a:ea typeface="Verdana" panose="020B0604030504040204" pitchFamily="34" charset="0"/>
                        </a:rPr>
                        <a:t>Succeed</a:t>
                      </a:r>
                    </a:p>
                    <a:p>
                      <a:pPr algn="l">
                        <a:lnSpc>
                          <a:spcPct val="100000"/>
                        </a:lnSpc>
                        <a:spcAft>
                          <a:spcPts val="0"/>
                        </a:spcAft>
                      </a:pPr>
                      <a:r>
                        <a:rPr lang="en-GB" sz="900" dirty="0">
                          <a:latin typeface="Verdana" panose="020B0604030504040204" pitchFamily="34" charset="0"/>
                          <a:ea typeface="Verdana" panose="020B0604030504040204" pitchFamily="34" charset="0"/>
                        </a:rPr>
                        <a:t>Knighted</a:t>
                      </a:r>
                    </a:p>
                    <a:p>
                      <a:pPr algn="l">
                        <a:lnSpc>
                          <a:spcPct val="100000"/>
                        </a:lnSpc>
                        <a:spcAft>
                          <a:spcPts val="0"/>
                        </a:spcAft>
                      </a:pPr>
                      <a:r>
                        <a:rPr lang="en-GB" sz="900" dirty="0">
                          <a:latin typeface="Verdana" panose="020B0604030504040204" pitchFamily="34" charset="0"/>
                          <a:ea typeface="Verdana" panose="020B0604030504040204" pitchFamily="34" charset="0"/>
                        </a:rPr>
                        <a:t>King</a:t>
                      </a:r>
                    </a:p>
                    <a:p>
                      <a:pPr algn="l">
                        <a:lnSpc>
                          <a:spcPct val="100000"/>
                        </a:lnSpc>
                        <a:spcAft>
                          <a:spcPts val="0"/>
                        </a:spcAft>
                      </a:pPr>
                      <a:r>
                        <a:rPr lang="en-GB" sz="900" dirty="0">
                          <a:latin typeface="Verdana" panose="020B0604030504040204" pitchFamily="34" charset="0"/>
                          <a:ea typeface="Verdana" panose="020B0604030504040204" pitchFamily="34" charset="0"/>
                        </a:rPr>
                        <a:t>Queen</a:t>
                      </a:r>
                    </a:p>
                    <a:p>
                      <a:pPr algn="l">
                        <a:lnSpc>
                          <a:spcPct val="100000"/>
                        </a:lnSpc>
                        <a:spcAft>
                          <a:spcPts val="0"/>
                        </a:spcAft>
                      </a:pPr>
                      <a:r>
                        <a:rPr lang="en-GB" sz="900" dirty="0">
                          <a:latin typeface="Verdana" panose="020B0604030504040204" pitchFamily="34" charset="0"/>
                          <a:ea typeface="Verdana" panose="020B0604030504040204" pitchFamily="34" charset="0"/>
                        </a:rPr>
                        <a:t>Monarch</a:t>
                      </a:r>
                    </a:p>
                    <a:p>
                      <a:pPr algn="l">
                        <a:lnSpc>
                          <a:spcPct val="100000"/>
                        </a:lnSpc>
                        <a:spcAft>
                          <a:spcPts val="0"/>
                        </a:spcAft>
                      </a:pPr>
                      <a:r>
                        <a:rPr lang="en-GB" sz="900" dirty="0">
                          <a:latin typeface="Verdana" panose="020B0604030504040204" pitchFamily="34" charset="0"/>
                          <a:ea typeface="Verdana" panose="020B0604030504040204" pitchFamily="34" charset="0"/>
                        </a:rPr>
                        <a:t>Peasants</a:t>
                      </a:r>
                    </a:p>
                    <a:p>
                      <a:pPr algn="l">
                        <a:lnSpc>
                          <a:spcPct val="100000"/>
                        </a:lnSpc>
                        <a:spcAft>
                          <a:spcPts val="0"/>
                        </a:spcAft>
                      </a:pPr>
                      <a:r>
                        <a:rPr lang="en-GB" sz="900" dirty="0">
                          <a:latin typeface="Verdana" panose="020B0604030504040204" pitchFamily="34" charset="0"/>
                          <a:ea typeface="Verdana" panose="020B0604030504040204" pitchFamily="34" charset="0"/>
                        </a:rPr>
                        <a:t>Protestant</a:t>
                      </a:r>
                    </a:p>
                    <a:p>
                      <a:pPr algn="l">
                        <a:lnSpc>
                          <a:spcPct val="100000"/>
                        </a:lnSpc>
                        <a:spcAft>
                          <a:spcPts val="0"/>
                        </a:spcAft>
                      </a:pPr>
                      <a:r>
                        <a:rPr lang="en-GB" sz="900" dirty="0">
                          <a:latin typeface="Verdana" panose="020B0604030504040204" pitchFamily="34" charset="0"/>
                          <a:ea typeface="Verdana" panose="020B0604030504040204" pitchFamily="34" charset="0"/>
                        </a:rPr>
                        <a:t>Catholic</a:t>
                      </a:r>
                    </a:p>
                    <a:p>
                      <a:pPr algn="l">
                        <a:lnSpc>
                          <a:spcPct val="100000"/>
                        </a:lnSpc>
                        <a:spcAft>
                          <a:spcPts val="0"/>
                        </a:spcAft>
                      </a:pPr>
                      <a:r>
                        <a:rPr lang="en-GB" sz="900" dirty="0">
                          <a:latin typeface="Verdana" panose="020B0604030504040204" pitchFamily="34" charset="0"/>
                          <a:ea typeface="Verdana" panose="020B0604030504040204" pitchFamily="34" charset="0"/>
                        </a:rPr>
                        <a:t>Wattle &amp; daub</a:t>
                      </a:r>
                    </a:p>
                    <a:p>
                      <a:pPr algn="l">
                        <a:lnSpc>
                          <a:spcPct val="100000"/>
                        </a:lnSpc>
                        <a:spcAft>
                          <a:spcPts val="0"/>
                        </a:spcAft>
                      </a:pPr>
                      <a:r>
                        <a:rPr lang="en-GB" sz="900" dirty="0">
                          <a:latin typeface="Verdana" panose="020B0604030504040204" pitchFamily="34" charset="0"/>
                          <a:ea typeface="Verdana" panose="020B0604030504040204" pitchFamily="34" charset="0"/>
                        </a:rPr>
                        <a:t>Dissolution</a:t>
                      </a:r>
                    </a:p>
                    <a:p>
                      <a:pPr algn="l">
                        <a:lnSpc>
                          <a:spcPct val="100000"/>
                        </a:lnSpc>
                        <a:spcAft>
                          <a:spcPts val="0"/>
                        </a:spcAft>
                      </a:pPr>
                      <a:r>
                        <a:rPr lang="en-GB" sz="900" dirty="0">
                          <a:latin typeface="Verdana" panose="020B0604030504040204" pitchFamily="34" charset="0"/>
                          <a:ea typeface="Verdana" panose="020B0604030504040204" pitchFamily="34" charset="0"/>
                        </a:rPr>
                        <a:t>Monastery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My conclusion is that…. </a:t>
                      </a:r>
                    </a:p>
                    <a:p>
                      <a:pPr algn="l">
                        <a:lnSpc>
                          <a:spcPct val="100000"/>
                        </a:lnSpc>
                        <a:spcAft>
                          <a:spcPts val="0"/>
                        </a:spcAft>
                      </a:pPr>
                      <a:endParaRPr lang="en-GB" sz="900" dirty="0">
                        <a:latin typeface="Verdana" panose="020B0604030504040204" pitchFamily="34" charset="0"/>
                        <a:ea typeface="Verdana" panose="020B060403050404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56936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0" i="0" u="none" strike="noStrike" kern="1200" dirty="0">
                          <a:solidFill>
                            <a:schemeClr val="bg1"/>
                          </a:solidFill>
                          <a:effectLst/>
                          <a:latin typeface="+mn-lt"/>
                          <a:ea typeface="+mn-ea"/>
                          <a:cs typeface="+mn-cs"/>
                          <a:hlinkClick r:id="rId5" tooltip="Life in Tudor Times – KQ2 part 2 – the highs and lows of Catherine of Aragon">
                            <a:extLst>
                              <a:ext uri="{A12FA001-AC4F-418D-AE19-62706E023703}">
                                <ahyp:hlinkClr xmlns:ahyp="http://schemas.microsoft.com/office/drawing/2018/hyperlinkcolor" val="tx"/>
                              </a:ext>
                            </a:extLst>
                          </a:hlinkClick>
                        </a:rPr>
                        <a:t>Who was Catherine of Aragon?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i="0" u="sng" strike="noStrike" kern="1200" dirty="0">
                          <a:solidFill>
                            <a:srgbClr val="67AFBD"/>
                          </a:solidFill>
                          <a:effectLst/>
                          <a:latin typeface="+mn-lt"/>
                          <a:ea typeface="+mn-ea"/>
                          <a:cs typeface="+mn-cs"/>
                          <a:hlinkClick r:id="rId5" tooltip="Life in Tudor Times – KQ2 part 2 – the highs and lows of Catherine of Aragon">
                            <a:extLst>
                              <a:ext uri="{A12FA001-AC4F-418D-AE19-62706E023703}">
                                <ahyp:hlinkClr xmlns:ahyp="http://schemas.microsoft.com/office/drawing/2018/hyperlinkcolor" val="tx"/>
                              </a:ext>
                            </a:extLst>
                          </a:hlinkClick>
                        </a:rPr>
                        <a:t> </a:t>
                      </a:r>
                      <a:r>
                        <a:rPr lang="en-GB" sz="1400" b="1" i="0" u="sng" strike="noStrike" kern="1200" dirty="0">
                          <a:solidFill>
                            <a:schemeClr val="bg1"/>
                          </a:solidFill>
                          <a:effectLst/>
                          <a:latin typeface="+mn-lt"/>
                          <a:ea typeface="+mn-ea"/>
                          <a:cs typeface="+mn-cs"/>
                          <a:hlinkClick r:id="rId5" tooltip="Life in Tudor Times – KQ2 part 2 – the highs and lows of Catherine of Aragon">
                            <a:extLst>
                              <a:ext uri="{A12FA001-AC4F-418D-AE19-62706E023703}">
                                <ahyp:hlinkClr xmlns:ahyp="http://schemas.microsoft.com/office/drawing/2018/hyperlinkcolor" val="tx"/>
                              </a:ext>
                            </a:extLst>
                          </a:hlinkClick>
                        </a:rPr>
                        <a:t>the highs and lows of Catherine of Aragon</a:t>
                      </a:r>
                      <a:endParaRPr lang="en-GB" sz="1800" b="1" i="0" u="none" strike="noStrike" kern="1200" dirty="0">
                        <a:solidFill>
                          <a:schemeClr val="bg1"/>
                        </a:solidFill>
                        <a:effectLst/>
                        <a:latin typeface="+mn-lt"/>
                        <a:ea typeface="+mn-ea"/>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281027">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How can you identify a Tudor building?</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819353">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Why is the Mary Rose so important?</a:t>
                      </a:r>
                      <a:r>
                        <a:rPr lang="en-GB" sz="1800" b="1" i="0" u="sng" strike="noStrike" kern="1200" dirty="0">
                          <a:solidFill>
                            <a:srgbClr val="67AFBD"/>
                          </a:solidFill>
                          <a:effectLst/>
                          <a:latin typeface="+mn-lt"/>
                          <a:ea typeface="+mn-ea"/>
                          <a:cs typeface="+mn-cs"/>
                          <a:hlinkClick r:id="rId6" tooltip="Why on earth did the Mary Rose, pride of the Tudor fleet, sink so quickly under the nose of Henry VIII himself? Home study option  SMART TASK">
                            <a:extLst>
                              <a:ext uri="{A12FA001-AC4F-418D-AE19-62706E023703}">
                                <ahyp:hlinkClr xmlns:ahyp="http://schemas.microsoft.com/office/drawing/2018/hyperlinkcolor" val="tx"/>
                              </a:ext>
                            </a:extLst>
                          </a:hlinkClick>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1" i="0" u="sng" strike="noStrike" kern="1200" dirty="0">
                          <a:solidFill>
                            <a:schemeClr val="bg1"/>
                          </a:solidFill>
                          <a:effectLst/>
                          <a:latin typeface="+mn-lt"/>
                          <a:ea typeface="+mn-ea"/>
                          <a:cs typeface="+mn-cs"/>
                          <a:hlinkClick r:id="rId6" tooltip="Why on earth did the Mary Rose, pride of the Tudor fleet, sink so quickly under the nose of Henry VIII himself? Home study option  SMART TASK">
                            <a:extLst>
                              <a:ext uri="{A12FA001-AC4F-418D-AE19-62706E023703}">
                                <ahyp:hlinkClr xmlns:ahyp="http://schemas.microsoft.com/office/drawing/2018/hyperlinkcolor" val="tx"/>
                              </a:ext>
                            </a:extLst>
                          </a:hlinkClick>
                        </a:rPr>
                        <a:t>Why on earth did the Mary Rose, pride of the Tudor fleet, sink so quickly under the nose of Henry VIII himself? Home study option SMART TASK</a:t>
                      </a:r>
                      <a:endParaRPr lang="en-GB" sz="1800" b="1" i="0" u="none" strike="noStrike" kern="1200" dirty="0">
                        <a:solidFill>
                          <a:schemeClr val="bg1"/>
                        </a:solidFill>
                        <a:effectLst/>
                        <a:latin typeface="+mn-lt"/>
                        <a:ea typeface="+mn-ea"/>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2669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Would you have liked to live in Tudor times?</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598827">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Verdana" panose="020B0604030504040204" pitchFamily="34" charset="0"/>
                          <a:ea typeface="Verdana" panose="020B0604030504040204" pitchFamily="34" charset="0"/>
                          <a:cs typeface="Times New Roman" panose="02020603050405020304" pitchFamily="18" charset="0"/>
                        </a:rPr>
                        <a:t>Does  a royal portrait show you what the person really looked like?</a:t>
                      </a:r>
                      <a:r>
                        <a:rPr lang="en-GB" sz="1800" b="1" i="0" u="sng" strike="noStrike" kern="1200" dirty="0">
                          <a:solidFill>
                            <a:srgbClr val="67AFBD"/>
                          </a:solidFill>
                          <a:effectLst/>
                          <a:latin typeface="+mn-lt"/>
                          <a:ea typeface="+mn-ea"/>
                          <a:cs typeface="+mn-cs"/>
                          <a:hlinkClick r:id="rId7" tooltip="Life in Tudor Times – KQ4 – Elizabeth I portraits – things aren’t what they seem">
                            <a:extLst>
                              <a:ext uri="{A12FA001-AC4F-418D-AE19-62706E023703}">
                                <ahyp:hlinkClr xmlns:ahyp="http://schemas.microsoft.com/office/drawing/2018/hyperlinkcolor" val="tx"/>
                              </a:ext>
                            </a:extLst>
                          </a:hlinkClick>
                        </a:rPr>
                        <a:t> </a:t>
                      </a:r>
                      <a:r>
                        <a:rPr lang="en-GB" sz="1200" b="1" i="0" u="sng" strike="noStrike" kern="1200" dirty="0">
                          <a:solidFill>
                            <a:schemeClr val="bg1"/>
                          </a:solidFill>
                          <a:effectLst/>
                          <a:latin typeface="+mn-lt"/>
                          <a:ea typeface="+mn-ea"/>
                          <a:cs typeface="+mn-cs"/>
                          <a:hlinkClick r:id="rId7" tooltip="Life in Tudor Times – KQ4 – Elizabeth I portraits – things aren’t what they seem">
                            <a:extLst>
                              <a:ext uri="{A12FA001-AC4F-418D-AE19-62706E023703}">
                                <ahyp:hlinkClr xmlns:ahyp="http://schemas.microsoft.com/office/drawing/2018/hyperlinkcolor" val="tx"/>
                              </a:ext>
                            </a:extLst>
                          </a:hlinkClick>
                        </a:rPr>
                        <a:t>Elizabeth I portraits – things aren’t what they seem</a:t>
                      </a:r>
                      <a:endParaRPr lang="en-GB" sz="1800" b="1" i="0" u="none" strike="noStrike" kern="1200" dirty="0">
                        <a:solidFill>
                          <a:schemeClr val="bg1"/>
                        </a:solidFill>
                        <a:effectLst/>
                        <a:latin typeface="+mn-lt"/>
                        <a:ea typeface="+mn-ea"/>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598827">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Verdana" panose="020B0604030504040204" pitchFamily="34" charset="0"/>
                          <a:ea typeface="Verdana" panose="020B0604030504040204" pitchFamily="34" charset="0"/>
                          <a:cs typeface="Times New Roman" panose="02020603050405020304" pitchFamily="18" charset="0"/>
                        </a:rPr>
                        <a:t>If the Armada was so good, why did they end up defeated?</a:t>
                      </a:r>
                      <a:r>
                        <a:rPr lang="en-GB" sz="1800" b="1" i="0" u="sng" strike="noStrike" kern="1200" dirty="0">
                          <a:solidFill>
                            <a:srgbClr val="67AFBD"/>
                          </a:solidFill>
                          <a:effectLst/>
                          <a:latin typeface="+mn-lt"/>
                          <a:ea typeface="+mn-ea"/>
                          <a:cs typeface="+mn-cs"/>
                          <a:hlinkClick r:id="rId8" tooltip="Life in Tudor Times – KQ5 – How was the Spanish Armada defeated by the smaller English fleet? Using a technique called Waiting room">
                            <a:extLst>
                              <a:ext uri="{A12FA001-AC4F-418D-AE19-62706E023703}">
                                <ahyp:hlinkClr xmlns:ahyp="http://schemas.microsoft.com/office/drawing/2018/hyperlinkcolor" val="tx"/>
                              </a:ext>
                            </a:extLst>
                          </a:hlinkClick>
                        </a:rPr>
                        <a:t> </a:t>
                      </a:r>
                      <a:r>
                        <a:rPr lang="en-GB" sz="1200" b="1" i="0" u="sng" strike="noStrike" kern="1200" dirty="0">
                          <a:solidFill>
                            <a:schemeClr val="bg1"/>
                          </a:solidFill>
                          <a:effectLst/>
                          <a:latin typeface="+mn-lt"/>
                          <a:ea typeface="+mn-ea"/>
                          <a:cs typeface="+mn-cs"/>
                          <a:hlinkClick r:id="rId8" tooltip="Life in Tudor Times – KQ5 – How was the Spanish Armada defeated by the smaller English fleet? Using a technique called Waiting room">
                            <a:extLst>
                              <a:ext uri="{A12FA001-AC4F-418D-AE19-62706E023703}">
                                <ahyp:hlinkClr xmlns:ahyp="http://schemas.microsoft.com/office/drawing/2018/hyperlinkcolor" val="tx"/>
                              </a:ext>
                            </a:extLst>
                          </a:hlinkClick>
                        </a:rPr>
                        <a:t>How was the Spanish Armada defeated by the smaller English fleet? Using a technique called Waiting room</a:t>
                      </a:r>
                      <a:endParaRPr lang="en-GB" sz="1800" b="1" i="0" u="none" strike="noStrike" kern="1200" dirty="0">
                        <a:solidFill>
                          <a:schemeClr val="bg1"/>
                        </a:solidFill>
                        <a:effectLst/>
                        <a:latin typeface="+mn-lt"/>
                        <a:ea typeface="+mn-ea"/>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35291075"/>
                  </a:ext>
                </a:extLst>
              </a:tr>
              <a:tr h="769901">
                <a:tc gridSpan="7">
                  <a:txBody>
                    <a:bodyPr/>
                    <a:lstStyle/>
                    <a:p>
                      <a:pPr algn="ctr">
                        <a:lnSpc>
                          <a:spcPct val="107000"/>
                        </a:lnSpc>
                        <a:spcAft>
                          <a:spcPts val="800"/>
                        </a:spcAft>
                      </a:pPr>
                      <a:r>
                        <a:rPr lang="en-GB" sz="1400" kern="1200" dirty="0">
                          <a:solidFill>
                            <a:schemeClr val="dk1"/>
                          </a:solidFill>
                          <a:effectLst/>
                          <a:latin typeface="Verdana" panose="020B0604030504040204" pitchFamily="34" charset="0"/>
                          <a:ea typeface="Verdana" panose="020B0604030504040204" pitchFamily="34" charset="0"/>
                          <a:cs typeface="+mn-cs"/>
                        </a:rPr>
                        <a:t>Useful Link  </a:t>
                      </a:r>
                    </a:p>
                    <a:p>
                      <a:pPr algn="l">
                        <a:lnSpc>
                          <a:spcPct val="107000"/>
                        </a:lnSpc>
                        <a:spcAft>
                          <a:spcPts val="800"/>
                        </a:spcAft>
                      </a:pPr>
                      <a:r>
                        <a:rPr lang="en-GB" sz="1000" dirty="0">
                          <a:hlinkClick r:id="rId9"/>
                        </a:rPr>
                        <a:t>Tudor and Stuarts - KS2 History - BBC Bitesize</a:t>
                      </a:r>
                      <a:r>
                        <a:rPr lang="en-GB" sz="1000" dirty="0"/>
                        <a:t>      </a:t>
                      </a:r>
                      <a:endParaRPr lang="en-GB" sz="1000" kern="1200" dirty="0">
                        <a:solidFill>
                          <a:schemeClr val="dk1"/>
                        </a:solidFill>
                        <a:effectLst/>
                        <a:latin typeface="Verdana" panose="020B0604030504040204" pitchFamily="34" charset="0"/>
                        <a:ea typeface="Verdana" panose="020B0604030504040204" pitchFamily="34" charset="0"/>
                        <a:cs typeface="+mn-cs"/>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50646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6" name="Rectangle: Rounded Corners 1045">
            <a:extLst>
              <a:ext uri="{FF2B5EF4-FFF2-40B4-BE49-F238E27FC236}">
                <a16:creationId xmlns:a16="http://schemas.microsoft.com/office/drawing/2014/main" id="{D86E0C92-46B6-4ED4-BD61-41EF583DB181}"/>
              </a:ext>
            </a:extLst>
          </p:cNvPr>
          <p:cNvSpPr/>
          <p:nvPr/>
        </p:nvSpPr>
        <p:spPr>
          <a:xfrm>
            <a:off x="78378" y="5643154"/>
            <a:ext cx="845548" cy="1112488"/>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1509</a:t>
            </a:r>
          </a:p>
          <a:p>
            <a:pPr algn="ctr"/>
            <a:endParaRPr lang="en-GB" sz="9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Henry VIII becomes King.</a:t>
            </a:r>
          </a:p>
        </p:txBody>
      </p:sp>
      <p:pic>
        <p:nvPicPr>
          <p:cNvPr id="1026" name="Picture 2">
            <a:extLst>
              <a:ext uri="{FF2B5EF4-FFF2-40B4-BE49-F238E27FC236}">
                <a16:creationId xmlns:a16="http://schemas.microsoft.com/office/drawing/2014/main" id="{193E0E87-BB58-4AAA-A797-150590998EA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378" y="102358"/>
            <a:ext cx="1077277" cy="159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D75BEF56-D29C-4EB8-9FF1-E23512F0B41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95086" y="88738"/>
            <a:ext cx="1221108" cy="161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5653D11C-578A-4045-BBFA-D38D426127E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771187" y="115434"/>
            <a:ext cx="1204372" cy="160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4DC9E532-5C05-4EC5-B244-E575FB7AB9AC}"/>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651231" y="115435"/>
            <a:ext cx="984919" cy="160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051A8A79-4281-483C-B890-46B09B2EA91D}"/>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450005" y="88738"/>
            <a:ext cx="1347861" cy="158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B393C92B-60C8-4343-B248-8BE7C133A528}"/>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5110596" y="113251"/>
            <a:ext cx="1236179" cy="158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A96FDBE5-3865-4842-8C9D-18E1FFBD2A27}"/>
              </a:ext>
            </a:extLst>
          </p:cNvPr>
          <p:cNvSpPr txBox="1"/>
          <p:nvPr/>
        </p:nvSpPr>
        <p:spPr>
          <a:xfrm>
            <a:off x="78378" y="1801734"/>
            <a:ext cx="1077277" cy="461665"/>
          </a:xfrm>
          <a:prstGeom prst="rect">
            <a:avLst/>
          </a:prstGeom>
          <a:solidFill>
            <a:schemeClr val="tx1"/>
          </a:solidFill>
          <a:ln w="9525">
            <a:solidFill>
              <a:srgbClr val="FF0000"/>
            </a:solidFill>
          </a:ln>
        </p:spPr>
        <p:txBody>
          <a:bodyPr wrap="square">
            <a:spAutoFit/>
          </a:bodyPr>
          <a:lstStyle/>
          <a:p>
            <a:r>
              <a:rPr lang="en-US" sz="12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Catherine of Aragon </a:t>
            </a:r>
            <a:endParaRPr lang="en-GB" sz="1200" dirty="0">
              <a:latin typeface="Verdana" panose="020B0604030504040204" pitchFamily="34" charset="0"/>
              <a:ea typeface="Verdana" panose="020B0604030504040204" pitchFamily="34" charset="0"/>
            </a:endParaRPr>
          </a:p>
        </p:txBody>
      </p:sp>
      <p:sp>
        <p:nvSpPr>
          <p:cNvPr id="31" name="TextBox 30">
            <a:extLst>
              <a:ext uri="{FF2B5EF4-FFF2-40B4-BE49-F238E27FC236}">
                <a16:creationId xmlns:a16="http://schemas.microsoft.com/office/drawing/2014/main" id="{210FEFF1-C05A-4F63-82E2-FF02A69899AC}"/>
              </a:ext>
            </a:extLst>
          </p:cNvPr>
          <p:cNvSpPr txBox="1"/>
          <p:nvPr/>
        </p:nvSpPr>
        <p:spPr>
          <a:xfrm>
            <a:off x="1295086" y="1801734"/>
            <a:ext cx="1204373" cy="276999"/>
          </a:xfrm>
          <a:prstGeom prst="rect">
            <a:avLst/>
          </a:prstGeom>
          <a:solidFill>
            <a:schemeClr val="tx1"/>
          </a:solidFill>
          <a:ln>
            <a:solidFill>
              <a:srgbClr val="FF0000"/>
            </a:solidFill>
          </a:ln>
        </p:spPr>
        <p:txBody>
          <a:bodyPr wrap="square">
            <a:spAutoFit/>
          </a:bodyPr>
          <a:lstStyle/>
          <a:p>
            <a:r>
              <a:rPr lang="en-US" sz="12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Anne Boleyn </a:t>
            </a:r>
            <a:endParaRPr lang="en-GB" sz="1200" dirty="0"/>
          </a:p>
        </p:txBody>
      </p:sp>
      <p:sp>
        <p:nvSpPr>
          <p:cNvPr id="33" name="TextBox 32">
            <a:extLst>
              <a:ext uri="{FF2B5EF4-FFF2-40B4-BE49-F238E27FC236}">
                <a16:creationId xmlns:a16="http://schemas.microsoft.com/office/drawing/2014/main" id="{4F279544-64AD-4EAB-967F-152724533294}"/>
              </a:ext>
            </a:extLst>
          </p:cNvPr>
          <p:cNvSpPr txBox="1"/>
          <p:nvPr/>
        </p:nvSpPr>
        <p:spPr>
          <a:xfrm>
            <a:off x="2638890" y="1801734"/>
            <a:ext cx="984920" cy="461665"/>
          </a:xfrm>
          <a:prstGeom prst="rect">
            <a:avLst/>
          </a:prstGeom>
          <a:solidFill>
            <a:schemeClr val="tx1"/>
          </a:solidFill>
          <a:ln>
            <a:solidFill>
              <a:srgbClr val="FF0000"/>
            </a:solidFill>
          </a:ln>
        </p:spPr>
        <p:txBody>
          <a:bodyPr wrap="square">
            <a:spAutoFit/>
          </a:bodyPr>
          <a:lstStyle/>
          <a:p>
            <a:r>
              <a:rPr lang="en-US" sz="12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Jane Seymour </a:t>
            </a:r>
            <a:endParaRPr lang="en-GB" sz="1200" dirty="0"/>
          </a:p>
        </p:txBody>
      </p:sp>
      <p:sp>
        <p:nvSpPr>
          <p:cNvPr id="35" name="TextBox 34">
            <a:extLst>
              <a:ext uri="{FF2B5EF4-FFF2-40B4-BE49-F238E27FC236}">
                <a16:creationId xmlns:a16="http://schemas.microsoft.com/office/drawing/2014/main" id="{0D3C93F5-1908-4B37-823A-170DF070E642}"/>
              </a:ext>
            </a:extLst>
          </p:cNvPr>
          <p:cNvSpPr txBox="1"/>
          <p:nvPr/>
        </p:nvSpPr>
        <p:spPr>
          <a:xfrm>
            <a:off x="3763242" y="1801734"/>
            <a:ext cx="1212318" cy="461665"/>
          </a:xfrm>
          <a:prstGeom prst="rect">
            <a:avLst/>
          </a:prstGeom>
          <a:solidFill>
            <a:schemeClr val="tx1"/>
          </a:solidFill>
          <a:ln>
            <a:solidFill>
              <a:srgbClr val="FF0000"/>
            </a:solidFill>
          </a:ln>
        </p:spPr>
        <p:txBody>
          <a:bodyPr wrap="square">
            <a:spAutoFit/>
          </a:bodyPr>
          <a:lstStyle/>
          <a:p>
            <a:r>
              <a:rPr lang="en-US" sz="12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Anne of Cleves </a:t>
            </a:r>
            <a:endParaRPr lang="en-GB" sz="1200" dirty="0">
              <a:latin typeface="Verdana" panose="020B0604030504040204" pitchFamily="34" charset="0"/>
              <a:ea typeface="Verdana" panose="020B0604030504040204" pitchFamily="34" charset="0"/>
            </a:endParaRPr>
          </a:p>
        </p:txBody>
      </p:sp>
      <p:sp>
        <p:nvSpPr>
          <p:cNvPr id="37" name="TextBox 36">
            <a:extLst>
              <a:ext uri="{FF2B5EF4-FFF2-40B4-BE49-F238E27FC236}">
                <a16:creationId xmlns:a16="http://schemas.microsoft.com/office/drawing/2014/main" id="{6E3B7BAB-DF8D-4F95-B10D-6B55667A45D4}"/>
              </a:ext>
            </a:extLst>
          </p:cNvPr>
          <p:cNvSpPr txBox="1"/>
          <p:nvPr/>
        </p:nvSpPr>
        <p:spPr>
          <a:xfrm>
            <a:off x="5114992" y="1801734"/>
            <a:ext cx="1204373" cy="461665"/>
          </a:xfrm>
          <a:prstGeom prst="rect">
            <a:avLst/>
          </a:prstGeom>
          <a:solidFill>
            <a:schemeClr val="tx1"/>
          </a:solidFill>
          <a:ln>
            <a:solidFill>
              <a:srgbClr val="FF0000"/>
            </a:solidFill>
          </a:ln>
        </p:spPr>
        <p:txBody>
          <a:bodyPr wrap="square">
            <a:spAutoFit/>
          </a:bodyPr>
          <a:lstStyle/>
          <a:p>
            <a:r>
              <a:rPr lang="en-US" sz="12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Catherine Howard </a:t>
            </a:r>
            <a:endParaRPr lang="en-GB" sz="1200" dirty="0">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8AD6A3AA-0215-4047-88AD-24A8BCE9881B}"/>
              </a:ext>
            </a:extLst>
          </p:cNvPr>
          <p:cNvSpPr txBox="1"/>
          <p:nvPr/>
        </p:nvSpPr>
        <p:spPr>
          <a:xfrm>
            <a:off x="6450005" y="1801734"/>
            <a:ext cx="1347861" cy="276999"/>
          </a:xfrm>
          <a:prstGeom prst="rect">
            <a:avLst/>
          </a:prstGeom>
          <a:solidFill>
            <a:schemeClr val="tx1"/>
          </a:solidFill>
          <a:ln>
            <a:solidFill>
              <a:srgbClr val="FF0000"/>
            </a:solidFill>
          </a:ln>
        </p:spPr>
        <p:txBody>
          <a:bodyPr wrap="square">
            <a:spAutoFit/>
          </a:bodyPr>
          <a:lstStyle/>
          <a:p>
            <a:r>
              <a:rPr lang="en-US" sz="12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Catherine Parr </a:t>
            </a:r>
            <a:endParaRPr lang="en-GB" sz="1200" dirty="0">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35ACB8F3-4AFA-4FB9-942A-5EBDECE82905}"/>
              </a:ext>
            </a:extLst>
          </p:cNvPr>
          <p:cNvPicPr>
            <a:picLocks noChangeAspect="1"/>
          </p:cNvPicPr>
          <p:nvPr/>
        </p:nvPicPr>
        <p:blipFill>
          <a:blip r:embed="rId14"/>
          <a:stretch>
            <a:fillRect/>
          </a:stretch>
        </p:blipFill>
        <p:spPr>
          <a:xfrm>
            <a:off x="7995971" y="118871"/>
            <a:ext cx="4026603" cy="4678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275A1279-3D35-46BF-9C15-164F6441784D}"/>
              </a:ext>
            </a:extLst>
          </p:cNvPr>
          <p:cNvPicPr>
            <a:picLocks noChangeAspect="1"/>
          </p:cNvPicPr>
          <p:nvPr/>
        </p:nvPicPr>
        <p:blipFill>
          <a:blip r:embed="rId15"/>
          <a:stretch>
            <a:fillRect/>
          </a:stretch>
        </p:blipFill>
        <p:spPr>
          <a:xfrm>
            <a:off x="6014642" y="3896536"/>
            <a:ext cx="1721673" cy="1667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 name="Rectangle: Rounded Corners 44">
            <a:extLst>
              <a:ext uri="{FF2B5EF4-FFF2-40B4-BE49-F238E27FC236}">
                <a16:creationId xmlns:a16="http://schemas.microsoft.com/office/drawing/2014/main" id="{794FB943-FF9A-4B51-BDEB-C023A0508B86}"/>
              </a:ext>
            </a:extLst>
          </p:cNvPr>
          <p:cNvSpPr/>
          <p:nvPr/>
        </p:nvSpPr>
        <p:spPr>
          <a:xfrm>
            <a:off x="1016808" y="5656774"/>
            <a:ext cx="1221108" cy="1112488"/>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1534</a:t>
            </a:r>
          </a:p>
          <a:p>
            <a:pPr algn="ctr"/>
            <a:endParaRPr lang="en-GB" sz="9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The Break with Rome as the Act of Supremacy is passed. </a:t>
            </a:r>
          </a:p>
        </p:txBody>
      </p:sp>
      <p:sp>
        <p:nvSpPr>
          <p:cNvPr id="46" name="Rectangle: Rounded Corners 45">
            <a:extLst>
              <a:ext uri="{FF2B5EF4-FFF2-40B4-BE49-F238E27FC236}">
                <a16:creationId xmlns:a16="http://schemas.microsoft.com/office/drawing/2014/main" id="{78FEE95D-B0CD-4112-8BE3-97C369DFDDA0}"/>
              </a:ext>
            </a:extLst>
          </p:cNvPr>
          <p:cNvSpPr/>
          <p:nvPr/>
        </p:nvSpPr>
        <p:spPr>
          <a:xfrm>
            <a:off x="8743909" y="5670393"/>
            <a:ext cx="845548" cy="1100507"/>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1588</a:t>
            </a:r>
          </a:p>
          <a:p>
            <a:pPr algn="ctr"/>
            <a:endParaRPr lang="en-GB" sz="10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The Spanish Armada was sent..</a:t>
            </a:r>
          </a:p>
        </p:txBody>
      </p:sp>
      <p:sp>
        <p:nvSpPr>
          <p:cNvPr id="47" name="Rectangle: Rounded Corners 46">
            <a:extLst>
              <a:ext uri="{FF2B5EF4-FFF2-40B4-BE49-F238E27FC236}">
                <a16:creationId xmlns:a16="http://schemas.microsoft.com/office/drawing/2014/main" id="{D9FD192B-198D-4364-8A87-BB00DA783A28}"/>
              </a:ext>
            </a:extLst>
          </p:cNvPr>
          <p:cNvSpPr/>
          <p:nvPr/>
        </p:nvSpPr>
        <p:spPr>
          <a:xfrm>
            <a:off x="3649801" y="5649964"/>
            <a:ext cx="929131" cy="1112488"/>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1538</a:t>
            </a:r>
          </a:p>
          <a:p>
            <a:pPr algn="ctr"/>
            <a:endParaRPr lang="en-GB" sz="10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All copies of the Bible had to be in English.</a:t>
            </a:r>
          </a:p>
        </p:txBody>
      </p:sp>
      <p:sp>
        <p:nvSpPr>
          <p:cNvPr id="48" name="Rectangle: Rounded Corners 47">
            <a:extLst>
              <a:ext uri="{FF2B5EF4-FFF2-40B4-BE49-F238E27FC236}">
                <a16:creationId xmlns:a16="http://schemas.microsoft.com/office/drawing/2014/main" id="{253339E9-521D-48F1-B656-AB499681D4E7}"/>
              </a:ext>
            </a:extLst>
          </p:cNvPr>
          <p:cNvSpPr/>
          <p:nvPr/>
        </p:nvSpPr>
        <p:spPr>
          <a:xfrm>
            <a:off x="2330798" y="5649964"/>
            <a:ext cx="1221108" cy="1112488"/>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1536</a:t>
            </a:r>
          </a:p>
          <a:p>
            <a:pPr algn="ctr"/>
            <a:endParaRPr lang="en-GB" sz="9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Dissolution of the monasteries.</a:t>
            </a:r>
          </a:p>
          <a:p>
            <a:endParaRPr lang="en-GB" sz="1000" dirty="0">
              <a:solidFill>
                <a:schemeClr val="bg1"/>
              </a:solidFill>
              <a:latin typeface="Verdana" panose="020B0604030504040204" pitchFamily="34" charset="0"/>
              <a:ea typeface="Verdana" panose="020B0604030504040204" pitchFamily="34" charset="0"/>
            </a:endParaRPr>
          </a:p>
        </p:txBody>
      </p:sp>
      <p:sp>
        <p:nvSpPr>
          <p:cNvPr id="49" name="Rectangle: Rounded Corners 48">
            <a:extLst>
              <a:ext uri="{FF2B5EF4-FFF2-40B4-BE49-F238E27FC236}">
                <a16:creationId xmlns:a16="http://schemas.microsoft.com/office/drawing/2014/main" id="{D4AD2B3D-B397-4569-82AD-0728117C8CBD}"/>
              </a:ext>
            </a:extLst>
          </p:cNvPr>
          <p:cNvSpPr/>
          <p:nvPr/>
        </p:nvSpPr>
        <p:spPr>
          <a:xfrm>
            <a:off x="7736316" y="5656774"/>
            <a:ext cx="922843" cy="1112488"/>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1509</a:t>
            </a:r>
          </a:p>
          <a:p>
            <a:pPr algn="ctr"/>
            <a:endParaRPr lang="en-GB" sz="10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Mary Queen of Scots beheaded</a:t>
            </a:r>
          </a:p>
        </p:txBody>
      </p:sp>
      <p:sp>
        <p:nvSpPr>
          <p:cNvPr id="50" name="Rectangle: Rounded Corners 49">
            <a:extLst>
              <a:ext uri="{FF2B5EF4-FFF2-40B4-BE49-F238E27FC236}">
                <a16:creationId xmlns:a16="http://schemas.microsoft.com/office/drawing/2014/main" id="{15399E40-9C97-43FB-84DD-5003481B3FBF}"/>
              </a:ext>
            </a:extLst>
          </p:cNvPr>
          <p:cNvSpPr/>
          <p:nvPr/>
        </p:nvSpPr>
        <p:spPr>
          <a:xfrm>
            <a:off x="6637010" y="5670394"/>
            <a:ext cx="981069" cy="1072172"/>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1558</a:t>
            </a:r>
          </a:p>
          <a:p>
            <a:pPr algn="ctr"/>
            <a:endParaRPr lang="en-GB" sz="10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Elizabeth I becomes Queen.</a:t>
            </a:r>
          </a:p>
          <a:p>
            <a:endParaRPr lang="en-GB" sz="1000" dirty="0">
              <a:solidFill>
                <a:schemeClr val="bg1"/>
              </a:solidFill>
              <a:latin typeface="Verdana" panose="020B0604030504040204" pitchFamily="34" charset="0"/>
              <a:ea typeface="Verdana" panose="020B0604030504040204" pitchFamily="34" charset="0"/>
            </a:endParaRPr>
          </a:p>
          <a:p>
            <a:endParaRPr lang="en-GB" sz="1000" dirty="0">
              <a:solidFill>
                <a:schemeClr val="bg1"/>
              </a:solidFill>
              <a:latin typeface="Verdana" panose="020B0604030504040204" pitchFamily="34" charset="0"/>
              <a:ea typeface="Verdana" panose="020B0604030504040204" pitchFamily="34" charset="0"/>
            </a:endParaRPr>
          </a:p>
        </p:txBody>
      </p:sp>
      <p:sp>
        <p:nvSpPr>
          <p:cNvPr id="51" name="Rectangle: Rounded Corners 50">
            <a:extLst>
              <a:ext uri="{FF2B5EF4-FFF2-40B4-BE49-F238E27FC236}">
                <a16:creationId xmlns:a16="http://schemas.microsoft.com/office/drawing/2014/main" id="{CE4D2014-0CE9-4464-B1C4-C530786896F9}"/>
              </a:ext>
            </a:extLst>
          </p:cNvPr>
          <p:cNvSpPr/>
          <p:nvPr/>
        </p:nvSpPr>
        <p:spPr>
          <a:xfrm>
            <a:off x="5673226" y="5670394"/>
            <a:ext cx="845548" cy="1085248"/>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1553</a:t>
            </a:r>
          </a:p>
          <a:p>
            <a:pPr algn="ctr"/>
            <a:endParaRPr lang="en-GB" sz="10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Mary I becomes Queen.</a:t>
            </a:r>
          </a:p>
          <a:p>
            <a:endParaRPr lang="en-GB" sz="1000" dirty="0">
              <a:solidFill>
                <a:schemeClr val="bg1"/>
              </a:solidFill>
              <a:latin typeface="Verdana" panose="020B0604030504040204" pitchFamily="34" charset="0"/>
              <a:ea typeface="Verdana" panose="020B0604030504040204" pitchFamily="34" charset="0"/>
            </a:endParaRPr>
          </a:p>
          <a:p>
            <a:endParaRPr lang="en-GB" sz="1000" dirty="0">
              <a:solidFill>
                <a:schemeClr val="bg1"/>
              </a:solidFill>
              <a:latin typeface="Verdana" panose="020B0604030504040204" pitchFamily="34" charset="0"/>
              <a:ea typeface="Verdana" panose="020B0604030504040204" pitchFamily="34" charset="0"/>
            </a:endParaRPr>
          </a:p>
        </p:txBody>
      </p:sp>
      <p:sp>
        <p:nvSpPr>
          <p:cNvPr id="52" name="Rectangle: Rounded Corners 51">
            <a:extLst>
              <a:ext uri="{FF2B5EF4-FFF2-40B4-BE49-F238E27FC236}">
                <a16:creationId xmlns:a16="http://schemas.microsoft.com/office/drawing/2014/main" id="{48A5005C-98BB-4AA4-A1EA-161AC3F76ACD}"/>
              </a:ext>
            </a:extLst>
          </p:cNvPr>
          <p:cNvSpPr/>
          <p:nvPr/>
        </p:nvSpPr>
        <p:spPr>
          <a:xfrm>
            <a:off x="4657395" y="5670394"/>
            <a:ext cx="929130" cy="1098868"/>
          </a:xfrm>
          <a:prstGeom prst="round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1547</a:t>
            </a:r>
          </a:p>
          <a:p>
            <a:pPr algn="ctr"/>
            <a:endParaRPr lang="en-GB" sz="900" dirty="0">
              <a:solidFill>
                <a:schemeClr val="bg1"/>
              </a:solidFill>
              <a:latin typeface="Verdana" panose="020B0604030504040204" pitchFamily="34" charset="0"/>
              <a:ea typeface="Verdana" panose="020B0604030504040204" pitchFamily="34" charset="0"/>
            </a:endParaRPr>
          </a:p>
          <a:p>
            <a:r>
              <a:rPr lang="en-GB" sz="1000" dirty="0">
                <a:solidFill>
                  <a:schemeClr val="bg1"/>
                </a:solidFill>
                <a:latin typeface="Verdana" panose="020B0604030504040204" pitchFamily="34" charset="0"/>
                <a:ea typeface="Verdana" panose="020B0604030504040204" pitchFamily="34" charset="0"/>
              </a:rPr>
              <a:t>Edward VI becomes King.</a:t>
            </a:r>
          </a:p>
          <a:p>
            <a:endParaRPr lang="en-GB" sz="1000" dirty="0">
              <a:solidFill>
                <a:schemeClr val="bg1"/>
              </a:solidFill>
              <a:latin typeface="Verdana" panose="020B0604030504040204" pitchFamily="34" charset="0"/>
              <a:ea typeface="Verdana" panose="020B0604030504040204" pitchFamily="34" charset="0"/>
            </a:endParaRPr>
          </a:p>
        </p:txBody>
      </p:sp>
      <p:pic>
        <p:nvPicPr>
          <p:cNvPr id="53" name="Picture 52">
            <a:extLst>
              <a:ext uri="{FF2B5EF4-FFF2-40B4-BE49-F238E27FC236}">
                <a16:creationId xmlns:a16="http://schemas.microsoft.com/office/drawing/2014/main" id="{2D7C73FA-4614-4464-9E19-27D06F2C58A7}"/>
              </a:ext>
            </a:extLst>
          </p:cNvPr>
          <p:cNvPicPr>
            <a:picLocks noChangeAspect="1"/>
          </p:cNvPicPr>
          <p:nvPr/>
        </p:nvPicPr>
        <p:blipFill>
          <a:blip r:embed="rId16"/>
          <a:stretch>
            <a:fillRect/>
          </a:stretch>
        </p:blipFill>
        <p:spPr>
          <a:xfrm>
            <a:off x="9166683" y="4958561"/>
            <a:ext cx="707956" cy="622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BFFDC746-6355-4734-A449-09B15CDE39EE}"/>
              </a:ext>
            </a:extLst>
          </p:cNvPr>
          <p:cNvPicPr>
            <a:picLocks noChangeAspect="1"/>
          </p:cNvPicPr>
          <p:nvPr/>
        </p:nvPicPr>
        <p:blipFill>
          <a:blip r:embed="rId17"/>
          <a:stretch>
            <a:fillRect/>
          </a:stretch>
        </p:blipFill>
        <p:spPr>
          <a:xfrm>
            <a:off x="10061923" y="4958561"/>
            <a:ext cx="1924233" cy="1797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EBBAECB8-AE25-4FCF-8697-0B769375E529}"/>
              </a:ext>
            </a:extLst>
          </p:cNvPr>
          <p:cNvPicPr>
            <a:picLocks noChangeAspect="1"/>
          </p:cNvPicPr>
          <p:nvPr/>
        </p:nvPicPr>
        <p:blipFill>
          <a:blip r:embed="rId18"/>
          <a:stretch>
            <a:fillRect/>
          </a:stretch>
        </p:blipFill>
        <p:spPr>
          <a:xfrm>
            <a:off x="144716" y="3922264"/>
            <a:ext cx="3986324" cy="1570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0DCDF11B-FE27-4345-9016-74B69526BBB7}"/>
              </a:ext>
            </a:extLst>
          </p:cNvPr>
          <p:cNvPicPr>
            <a:picLocks noChangeAspect="1"/>
          </p:cNvPicPr>
          <p:nvPr/>
        </p:nvPicPr>
        <p:blipFill>
          <a:blip r:embed="rId19"/>
          <a:stretch>
            <a:fillRect/>
          </a:stretch>
        </p:blipFill>
        <p:spPr>
          <a:xfrm>
            <a:off x="4318324" y="3903644"/>
            <a:ext cx="1584544" cy="1645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1B8C492C-DDD3-40F4-A850-2F22026B0B00}"/>
              </a:ext>
            </a:extLst>
          </p:cNvPr>
          <p:cNvPicPr>
            <a:picLocks noChangeAspect="1"/>
          </p:cNvPicPr>
          <p:nvPr/>
        </p:nvPicPr>
        <p:blipFill>
          <a:blip r:embed="rId20"/>
          <a:stretch>
            <a:fillRect/>
          </a:stretch>
        </p:blipFill>
        <p:spPr>
          <a:xfrm>
            <a:off x="2771167" y="2349242"/>
            <a:ext cx="2077058" cy="1415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E7997073-07C1-49B3-82FE-C8A8ACB69DB6}"/>
              </a:ext>
            </a:extLst>
          </p:cNvPr>
          <p:cNvPicPr>
            <a:picLocks noChangeAspect="1"/>
          </p:cNvPicPr>
          <p:nvPr/>
        </p:nvPicPr>
        <p:blipFill>
          <a:blip r:embed="rId21"/>
          <a:stretch>
            <a:fillRect/>
          </a:stretch>
        </p:blipFill>
        <p:spPr>
          <a:xfrm>
            <a:off x="5270240" y="2382302"/>
            <a:ext cx="2328947" cy="1355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8" name="Picture 67">
            <a:extLst>
              <a:ext uri="{FF2B5EF4-FFF2-40B4-BE49-F238E27FC236}">
                <a16:creationId xmlns:a16="http://schemas.microsoft.com/office/drawing/2014/main" id="{679E278B-047B-4C64-A858-F081AFC65C78}"/>
              </a:ext>
            </a:extLst>
          </p:cNvPr>
          <p:cNvPicPr>
            <a:picLocks noChangeAspect="1"/>
          </p:cNvPicPr>
          <p:nvPr/>
        </p:nvPicPr>
        <p:blipFill>
          <a:blip r:embed="rId22"/>
          <a:stretch>
            <a:fillRect/>
          </a:stretch>
        </p:blipFill>
        <p:spPr>
          <a:xfrm>
            <a:off x="428962" y="2336533"/>
            <a:ext cx="1951196" cy="1415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5A47FFDF-F2AB-4BA0-8F64-E7A9585110B5}"/>
              </a:ext>
            </a:extLst>
          </p:cNvPr>
          <p:cNvPicPr>
            <a:picLocks noChangeAspect="1"/>
          </p:cNvPicPr>
          <p:nvPr/>
        </p:nvPicPr>
        <p:blipFill>
          <a:blip r:embed="rId23"/>
          <a:stretch>
            <a:fillRect/>
          </a:stretch>
        </p:blipFill>
        <p:spPr>
          <a:xfrm>
            <a:off x="7845174" y="4887360"/>
            <a:ext cx="1123371" cy="699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19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C35CA7AB-D4C0-4A6C-A0D9-82AE00435704}"/>
              </a:ext>
            </a:extLst>
          </p:cNvPr>
          <p:cNvGraphicFramePr>
            <a:graphicFrameLocks noGrp="1"/>
          </p:cNvGraphicFramePr>
          <p:nvPr>
            <p:extLst>
              <p:ext uri="{D42A27DB-BD31-4B8C-83A1-F6EECF244321}">
                <p14:modId xmlns:p14="http://schemas.microsoft.com/office/powerpoint/2010/main" val="1824230583"/>
              </p:ext>
            </p:extLst>
          </p:nvPr>
        </p:nvGraphicFramePr>
        <p:xfrm>
          <a:off x="7105650" y="110041"/>
          <a:ext cx="5013511" cy="6629400"/>
        </p:xfrm>
        <a:graphic>
          <a:graphicData uri="http://schemas.openxmlformats.org/drawingml/2006/table">
            <a:tbl>
              <a:tblPr firstRow="1" bandRow="1">
                <a:tableStyleId>{00A15C55-8517-42AA-B614-E9B94910E393}</a:tableStyleId>
              </a:tblPr>
              <a:tblGrid>
                <a:gridCol w="1133475">
                  <a:extLst>
                    <a:ext uri="{9D8B030D-6E8A-4147-A177-3AD203B41FA5}">
                      <a16:colId xmlns:a16="http://schemas.microsoft.com/office/drawing/2014/main" val="2078075837"/>
                    </a:ext>
                  </a:extLst>
                </a:gridCol>
                <a:gridCol w="3880036">
                  <a:extLst>
                    <a:ext uri="{9D8B030D-6E8A-4147-A177-3AD203B41FA5}">
                      <a16:colId xmlns:a16="http://schemas.microsoft.com/office/drawing/2014/main" val="725689701"/>
                    </a:ext>
                  </a:extLst>
                </a:gridCol>
              </a:tblGrid>
              <a:tr h="245817">
                <a:tc gridSpan="2">
                  <a:txBody>
                    <a:bodyPr/>
                    <a:lstStyle/>
                    <a:p>
                      <a:pPr algn="ctr"/>
                      <a:r>
                        <a:rPr lang="en-GB" sz="1200" dirty="0">
                          <a:latin typeface="Verdana" panose="020B0604030504040204" pitchFamily="34" charset="0"/>
                          <a:ea typeface="Verdana" panose="020B0604030504040204" pitchFamily="34" charset="0"/>
                        </a:rPr>
                        <a:t>VOCABULARY</a:t>
                      </a:r>
                    </a:p>
                  </a:txBody>
                  <a:tcPr anchor="ctr"/>
                </a:tc>
                <a:tc hMerge="1">
                  <a:txBody>
                    <a:bodyPr/>
                    <a:lstStyle/>
                    <a:p>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7846532"/>
                  </a:ext>
                </a:extLst>
              </a:tr>
              <a:tr h="0">
                <a:tc>
                  <a:txBody>
                    <a:bodyPr/>
                    <a:lstStyle/>
                    <a:p>
                      <a:pPr algn="l"/>
                      <a:r>
                        <a:rPr lang="en-GB" sz="900" dirty="0">
                          <a:latin typeface="Verdana" panose="020B0604030504040204" pitchFamily="34" charset="0"/>
                          <a:ea typeface="Verdana" panose="020B0604030504040204" pitchFamily="34" charset="0"/>
                        </a:rPr>
                        <a:t>Monarch</a:t>
                      </a:r>
                    </a:p>
                  </a:txBody>
                  <a:tcPr anchor="ctr"/>
                </a:tc>
                <a:tc>
                  <a:txBody>
                    <a:bodyPr/>
                    <a:lstStyle/>
                    <a:p>
                      <a:pPr algn="l"/>
                      <a:r>
                        <a:rPr lang="en-GB" sz="900" dirty="0">
                          <a:latin typeface="Verdana" panose="020B0604030504040204" pitchFamily="34" charset="0"/>
                          <a:ea typeface="Verdana" panose="020B0604030504040204" pitchFamily="34" charset="0"/>
                        </a:rPr>
                        <a:t>A sovereign head of state (king or queen). </a:t>
                      </a:r>
                    </a:p>
                  </a:txBody>
                  <a:tcPr anchor="ctr"/>
                </a:tc>
                <a:extLst>
                  <a:ext uri="{0D108BD9-81ED-4DB2-BD59-A6C34878D82A}">
                    <a16:rowId xmlns:a16="http://schemas.microsoft.com/office/drawing/2014/main" val="1004474940"/>
                  </a:ext>
                </a:extLst>
              </a:tr>
              <a:tr h="0">
                <a:tc>
                  <a:txBody>
                    <a:bodyPr/>
                    <a:lstStyle/>
                    <a:p>
                      <a:pPr algn="l"/>
                      <a:r>
                        <a:rPr lang="en-GB" sz="900" dirty="0">
                          <a:latin typeface="Verdana" panose="020B0604030504040204" pitchFamily="34" charset="0"/>
                          <a:ea typeface="Verdana" panose="020B0604030504040204" pitchFamily="34" charset="0"/>
                        </a:rPr>
                        <a:t>Armada</a:t>
                      </a:r>
                    </a:p>
                  </a:txBody>
                  <a:tcPr anchor="ctr"/>
                </a:tc>
                <a:tc>
                  <a:txBody>
                    <a:bodyPr/>
                    <a:lstStyle/>
                    <a:p>
                      <a:pPr algn="l"/>
                      <a:r>
                        <a:rPr lang="en-GB" sz="900" dirty="0">
                          <a:latin typeface="Verdana" panose="020B0604030504040204" pitchFamily="34" charset="0"/>
                          <a:ea typeface="Verdana" panose="020B0604030504040204" pitchFamily="34" charset="0"/>
                        </a:rPr>
                        <a:t>A Spanish word for a fleet of ships in the navy</a:t>
                      </a:r>
                    </a:p>
                  </a:txBody>
                  <a:tcPr anchor="ctr"/>
                </a:tc>
                <a:extLst>
                  <a:ext uri="{0D108BD9-81ED-4DB2-BD59-A6C34878D82A}">
                    <a16:rowId xmlns:a16="http://schemas.microsoft.com/office/drawing/2014/main" val="2534475477"/>
                  </a:ext>
                </a:extLst>
              </a:tr>
              <a:tr h="0">
                <a:tc>
                  <a:txBody>
                    <a:bodyPr/>
                    <a:lstStyle/>
                    <a:p>
                      <a:pPr algn="l"/>
                      <a:r>
                        <a:rPr lang="en-GB" sz="900" dirty="0">
                          <a:latin typeface="Verdana" panose="020B0604030504040204" pitchFamily="34" charset="0"/>
                          <a:ea typeface="Verdana" panose="020B0604030504040204" pitchFamily="34" charset="0"/>
                        </a:rPr>
                        <a:t>Execution</a:t>
                      </a:r>
                    </a:p>
                  </a:txBody>
                  <a:tcPr anchor="ctr"/>
                </a:tc>
                <a:tc>
                  <a:txBody>
                    <a:bodyPr/>
                    <a:lstStyle/>
                    <a:p>
                      <a:pPr algn="l"/>
                      <a:r>
                        <a:rPr lang="en-GB" sz="900" dirty="0">
                          <a:latin typeface="Verdana" panose="020B0604030504040204" pitchFamily="34" charset="0"/>
                          <a:ea typeface="Verdana" panose="020B0604030504040204" pitchFamily="34" charset="0"/>
                        </a:rPr>
                        <a:t>To carry out a sentence of death (e.g. beheading) </a:t>
                      </a:r>
                    </a:p>
                  </a:txBody>
                  <a:tcPr anchor="ctr"/>
                </a:tc>
                <a:extLst>
                  <a:ext uri="{0D108BD9-81ED-4DB2-BD59-A6C34878D82A}">
                    <a16:rowId xmlns:a16="http://schemas.microsoft.com/office/drawing/2014/main" val="252553505"/>
                  </a:ext>
                </a:extLst>
              </a:tr>
              <a:tr h="0">
                <a:tc>
                  <a:txBody>
                    <a:bodyPr/>
                    <a:lstStyle/>
                    <a:p>
                      <a:pPr algn="l"/>
                      <a:r>
                        <a:rPr lang="en-GB" sz="900" dirty="0">
                          <a:latin typeface="Verdana" panose="020B0604030504040204" pitchFamily="34" charset="0"/>
                          <a:ea typeface="Verdana" panose="020B0604030504040204" pitchFamily="34" charset="0"/>
                        </a:rPr>
                        <a:t>Reign</a:t>
                      </a:r>
                    </a:p>
                  </a:txBody>
                  <a:tcPr anchor="ctr"/>
                </a:tc>
                <a:tc>
                  <a:txBody>
                    <a:bodyPr/>
                    <a:lstStyle/>
                    <a:p>
                      <a:pPr algn="l"/>
                      <a:r>
                        <a:rPr lang="en-GB" sz="900" dirty="0">
                          <a:latin typeface="Verdana" panose="020B0604030504040204" pitchFamily="34" charset="0"/>
                          <a:ea typeface="Verdana" panose="020B0604030504040204" pitchFamily="34" charset="0"/>
                        </a:rPr>
                        <a:t>The time period a king or queen is at the throne.</a:t>
                      </a:r>
                    </a:p>
                  </a:txBody>
                  <a:tcPr anchor="ctr"/>
                </a:tc>
                <a:extLst>
                  <a:ext uri="{0D108BD9-81ED-4DB2-BD59-A6C34878D82A}">
                    <a16:rowId xmlns:a16="http://schemas.microsoft.com/office/drawing/2014/main" val="42931203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Vagrancy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Being homeless. </a:t>
                      </a:r>
                    </a:p>
                  </a:txBody>
                  <a:tcPr anchor="ctr"/>
                </a:tc>
                <a:extLst>
                  <a:ext uri="{0D108BD9-81ED-4DB2-BD59-A6C34878D82A}">
                    <a16:rowId xmlns:a16="http://schemas.microsoft.com/office/drawing/2014/main" val="3784066146"/>
                  </a:ext>
                </a:extLst>
              </a:tr>
              <a:tr h="0">
                <a:tc>
                  <a:txBody>
                    <a:bodyPr/>
                    <a:lstStyle/>
                    <a:p>
                      <a:pPr algn="l"/>
                      <a:r>
                        <a:rPr lang="en-GB" sz="900" dirty="0">
                          <a:latin typeface="Verdana" panose="020B0604030504040204" pitchFamily="34" charset="0"/>
                          <a:ea typeface="Verdana" panose="020B0604030504040204" pitchFamily="34" charset="0"/>
                        </a:rPr>
                        <a:t>Treason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 crime of betraying your own country, e.g. trying to overthrow a king/queen.</a:t>
                      </a:r>
                    </a:p>
                  </a:txBody>
                  <a:tcPr anchor="ctr"/>
                </a:tc>
                <a:extLst>
                  <a:ext uri="{0D108BD9-81ED-4DB2-BD59-A6C34878D82A}">
                    <a16:rowId xmlns:a16="http://schemas.microsoft.com/office/drawing/2014/main" val="2950724183"/>
                  </a:ext>
                </a:extLst>
              </a:tr>
              <a:tr h="218504">
                <a:tc>
                  <a:txBody>
                    <a:bodyPr/>
                    <a:lstStyle/>
                    <a:p>
                      <a:pPr algn="l"/>
                      <a:r>
                        <a:rPr lang="en-GB" sz="900" dirty="0">
                          <a:latin typeface="Verdana" panose="020B0604030504040204" pitchFamily="34" charset="0"/>
                          <a:ea typeface="Verdana" panose="020B0604030504040204" pitchFamily="34" charset="0"/>
                        </a:rPr>
                        <a:t>Scold’s Bridle</a:t>
                      </a:r>
                    </a:p>
                  </a:txBody>
                  <a:tcPr anchor="ctr"/>
                </a:tc>
                <a:tc>
                  <a:txBody>
                    <a:bodyPr/>
                    <a:lstStyle/>
                    <a:p>
                      <a:pPr algn="l"/>
                      <a:r>
                        <a:rPr lang="en-GB" sz="900" dirty="0">
                          <a:latin typeface="Verdana" panose="020B0604030504040204" pitchFamily="34" charset="0"/>
                          <a:ea typeface="Verdana" panose="020B0604030504040204" pitchFamily="34" charset="0"/>
                        </a:rPr>
                        <a:t>A device placed on a woman’s head when she was accused of gossiping</a:t>
                      </a:r>
                    </a:p>
                  </a:txBody>
                  <a:tcPr anchor="ctr"/>
                </a:tc>
                <a:extLst>
                  <a:ext uri="{0D108BD9-81ED-4DB2-BD59-A6C34878D82A}">
                    <a16:rowId xmlns:a16="http://schemas.microsoft.com/office/drawing/2014/main" val="246486042"/>
                  </a:ext>
                </a:extLst>
              </a:tr>
              <a:tr h="355070">
                <a:tc>
                  <a:txBody>
                    <a:bodyPr/>
                    <a:lstStyle/>
                    <a:p>
                      <a:pPr algn="l"/>
                      <a:r>
                        <a:rPr lang="en-GB" sz="900" dirty="0">
                          <a:latin typeface="Verdana" panose="020B0604030504040204" pitchFamily="34" charset="0"/>
                          <a:ea typeface="Verdana" panose="020B0604030504040204" pitchFamily="34" charset="0"/>
                        </a:rPr>
                        <a:t>War of the Roses</a:t>
                      </a:r>
                    </a:p>
                  </a:txBody>
                  <a:tcPr anchor="ctr"/>
                </a:tc>
                <a:tc>
                  <a:txBody>
                    <a:bodyPr/>
                    <a:lstStyle/>
                    <a:p>
                      <a:pPr algn="l"/>
                      <a:r>
                        <a:rPr lang="en-GB" sz="900" dirty="0">
                          <a:latin typeface="Verdana" panose="020B0604030504040204" pitchFamily="34" charset="0"/>
                          <a:ea typeface="Verdana" panose="020B0604030504040204" pitchFamily="34" charset="0"/>
                        </a:rPr>
                        <a:t>A battle which took place between two kingdoms, leading to the first Tudor king. </a:t>
                      </a:r>
                    </a:p>
                  </a:txBody>
                  <a:tcPr anchor="ctr"/>
                </a:tc>
                <a:extLst>
                  <a:ext uri="{0D108BD9-81ED-4DB2-BD59-A6C34878D82A}">
                    <a16:rowId xmlns:a16="http://schemas.microsoft.com/office/drawing/2014/main" val="686314760"/>
                  </a:ext>
                </a:extLst>
              </a:tr>
              <a:tr h="218504">
                <a:tc>
                  <a:txBody>
                    <a:bodyPr/>
                    <a:lstStyle/>
                    <a:p>
                      <a:pPr algn="l"/>
                      <a:r>
                        <a:rPr lang="en-GB" sz="900" dirty="0">
                          <a:latin typeface="Verdana" panose="020B0604030504040204" pitchFamily="34" charset="0"/>
                          <a:ea typeface="Verdana" panose="020B0604030504040204" pitchFamily="34" charset="0"/>
                        </a:rPr>
                        <a:t>Inherit.</a:t>
                      </a:r>
                    </a:p>
                  </a:txBody>
                  <a:tcPr anchor="ctr"/>
                </a:tc>
                <a:tc>
                  <a:txBody>
                    <a:bodyPr/>
                    <a:lstStyle/>
                    <a:p>
                      <a:pPr algn="l"/>
                      <a:r>
                        <a:rPr lang="en-GB" sz="900" dirty="0">
                          <a:latin typeface="Verdana" panose="020B0604030504040204" pitchFamily="34" charset="0"/>
                          <a:ea typeface="Verdana" panose="020B0604030504040204" pitchFamily="34" charset="0"/>
                        </a:rPr>
                        <a:t>To receive something after somebody’s death</a:t>
                      </a:r>
                    </a:p>
                  </a:txBody>
                  <a:tcPr anchor="ctr"/>
                </a:tc>
                <a:extLst>
                  <a:ext uri="{0D108BD9-81ED-4DB2-BD59-A6C34878D82A}">
                    <a16:rowId xmlns:a16="http://schemas.microsoft.com/office/drawing/2014/main" val="2070109178"/>
                  </a:ext>
                </a:extLst>
              </a:tr>
              <a:tr h="218504">
                <a:tc>
                  <a:txBody>
                    <a:bodyPr/>
                    <a:lstStyle/>
                    <a:p>
                      <a:pPr algn="l"/>
                      <a:r>
                        <a:rPr lang="en-GB" sz="900" dirty="0">
                          <a:latin typeface="Verdana" panose="020B0604030504040204" pitchFamily="34" charset="0"/>
                          <a:ea typeface="Verdana" panose="020B0604030504040204" pitchFamily="34" charset="0"/>
                        </a:rPr>
                        <a:t>Heir</a:t>
                      </a:r>
                    </a:p>
                  </a:txBody>
                  <a:tcPr anchor="ctr"/>
                </a:tc>
                <a:tc>
                  <a:txBody>
                    <a:bodyPr/>
                    <a:lstStyle/>
                    <a:p>
                      <a:pPr algn="l"/>
                      <a:r>
                        <a:rPr lang="en-GB" sz="900" dirty="0">
                          <a:latin typeface="Verdana" panose="020B0604030504040204" pitchFamily="34" charset="0"/>
                          <a:ea typeface="Verdana" panose="020B0604030504040204" pitchFamily="34" charset="0"/>
                        </a:rPr>
                        <a:t>Someone who is inline to receive/inherit something after a death. E.g. the king’s children will inherit the throne.</a:t>
                      </a:r>
                    </a:p>
                  </a:txBody>
                  <a:tcPr anchor="ctr"/>
                </a:tc>
                <a:extLst>
                  <a:ext uri="{0D108BD9-81ED-4DB2-BD59-A6C34878D82A}">
                    <a16:rowId xmlns:a16="http://schemas.microsoft.com/office/drawing/2014/main" val="1464179909"/>
                  </a:ext>
                </a:extLst>
              </a:tr>
              <a:tr h="218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Protestant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 member or follower of any of the Western Christian Churches that are separate from the Roman Catholic Church. They broke away from the Church during the Reformation.</a:t>
                      </a:r>
                    </a:p>
                  </a:txBody>
                  <a:tcPr anchor="ctr"/>
                </a:tc>
                <a:extLst>
                  <a:ext uri="{0D108BD9-81ED-4DB2-BD59-A6C34878D82A}">
                    <a16:rowId xmlns:a16="http://schemas.microsoft.com/office/drawing/2014/main" val="2864102368"/>
                  </a:ext>
                </a:extLst>
              </a:tr>
              <a:tr h="0">
                <a:tc>
                  <a:txBody>
                    <a:bodyPr/>
                    <a:lstStyle/>
                    <a:p>
                      <a:pPr algn="l"/>
                      <a:r>
                        <a:rPr lang="en-GB" sz="900" dirty="0">
                          <a:latin typeface="Verdana" panose="020B0604030504040204" pitchFamily="34" charset="0"/>
                          <a:ea typeface="Verdana" panose="020B0604030504040204" pitchFamily="34" charset="0"/>
                        </a:rPr>
                        <a:t>Catholic  </a:t>
                      </a:r>
                    </a:p>
                  </a:txBody>
                  <a:tcPr anchor="ctr"/>
                </a:tc>
                <a:tc>
                  <a:txBody>
                    <a:bodyPr/>
                    <a:lstStyle/>
                    <a:p>
                      <a:pPr algn="l"/>
                      <a:r>
                        <a:rPr lang="en-GB" sz="900" dirty="0">
                          <a:latin typeface="Verdana" panose="020B0604030504040204" pitchFamily="34" charset="0"/>
                          <a:ea typeface="Verdana" panose="020B0604030504040204" pitchFamily="34" charset="0"/>
                        </a:rPr>
                        <a:t>A form of Christianity, followers of the Roman Catholic Church</a:t>
                      </a:r>
                    </a:p>
                  </a:txBody>
                  <a:tcPr anchor="ctr"/>
                </a:tc>
                <a:extLst>
                  <a:ext uri="{0D108BD9-81ED-4DB2-BD59-A6C34878D82A}">
                    <a16:rowId xmlns:a16="http://schemas.microsoft.com/office/drawing/2014/main" val="20672188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Reformation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Reformation, also called Protestant Reformation, the move of part of the church away from the authority of the Pope. Its greatest leaders undoubtedly were Martin Luther and John Calvin.</a:t>
                      </a:r>
                    </a:p>
                  </a:txBody>
                  <a:tcPr anchor="ctr"/>
                </a:tc>
                <a:extLst>
                  <a:ext uri="{0D108BD9-81ED-4DB2-BD59-A6C34878D82A}">
                    <a16:rowId xmlns:a16="http://schemas.microsoft.com/office/drawing/2014/main" val="30298486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Renaissance </a:t>
                      </a:r>
                    </a:p>
                  </a:txBody>
                  <a:tcPr anchor="ctr"/>
                </a:tc>
                <a:tc>
                  <a:txBody>
                    <a:bodyPr/>
                    <a:lstStyle/>
                    <a:p>
                      <a:pPr algn="l"/>
                      <a:r>
                        <a:rPr lang="en-GB" sz="900" dirty="0">
                          <a:latin typeface="Verdana" panose="020B0604030504040204" pitchFamily="34" charset="0"/>
                          <a:ea typeface="Verdana" panose="020B0604030504040204" pitchFamily="34" charset="0"/>
                        </a:rPr>
                        <a:t>A revival of European Art and culture based upon the ideas of Greece and Rome. It included a new appreciation for learning. </a:t>
                      </a:r>
                    </a:p>
                  </a:txBody>
                  <a:tcPr anchor="ctr"/>
                </a:tc>
                <a:extLst>
                  <a:ext uri="{0D108BD9-81ED-4DB2-BD59-A6C34878D82A}">
                    <a16:rowId xmlns:a16="http://schemas.microsoft.com/office/drawing/2014/main" val="3438921519"/>
                  </a:ext>
                </a:extLst>
              </a:tr>
              <a:tr h="218504">
                <a:tc>
                  <a:txBody>
                    <a:bodyPr/>
                    <a:lstStyle/>
                    <a:p>
                      <a:pPr algn="l"/>
                      <a:r>
                        <a:rPr lang="en-GB" sz="900" dirty="0">
                          <a:latin typeface="Verdana" panose="020B0604030504040204" pitchFamily="34" charset="0"/>
                          <a:ea typeface="Verdana" panose="020B0604030504040204" pitchFamily="34" charset="0"/>
                        </a:rPr>
                        <a:t>Pope </a:t>
                      </a:r>
                    </a:p>
                  </a:txBody>
                  <a:tcPr anchor="ctr"/>
                </a:tc>
                <a:tc>
                  <a:txBody>
                    <a:bodyPr/>
                    <a:lstStyle/>
                    <a:p>
                      <a:pPr algn="l"/>
                      <a:r>
                        <a:rPr lang="en-GB" sz="900" dirty="0">
                          <a:latin typeface="Verdana" panose="020B0604030504040204" pitchFamily="34" charset="0"/>
                          <a:ea typeface="Verdana" panose="020B0604030504040204" pitchFamily="34" charset="0"/>
                        </a:rPr>
                        <a:t>The Spiritual leader of the Roman Catholic Church, he is based in Rome</a:t>
                      </a:r>
                    </a:p>
                  </a:txBody>
                  <a:tcPr anchor="ctr"/>
                </a:tc>
                <a:extLst>
                  <a:ext uri="{0D108BD9-81ED-4DB2-BD59-A6C34878D82A}">
                    <a16:rowId xmlns:a16="http://schemas.microsoft.com/office/drawing/2014/main" val="2257321152"/>
                  </a:ext>
                </a:extLst>
              </a:tr>
              <a:tr h="0">
                <a:tc>
                  <a:txBody>
                    <a:bodyPr/>
                    <a:lstStyle/>
                    <a:p>
                      <a:pPr algn="l"/>
                      <a:r>
                        <a:rPr lang="en-GB" sz="900" dirty="0">
                          <a:latin typeface="Verdana" panose="020B0604030504040204" pitchFamily="34" charset="0"/>
                          <a:ea typeface="Verdana" panose="020B0604030504040204" pitchFamily="34" charset="0"/>
                        </a:rPr>
                        <a:t>Dissolution of the Monasteries</a:t>
                      </a:r>
                    </a:p>
                  </a:txBody>
                  <a:tcPr anchor="ctr"/>
                </a:tc>
                <a:tc>
                  <a:txBody>
                    <a:bodyPr/>
                    <a:lstStyle/>
                    <a:p>
                      <a:pPr algn="l"/>
                      <a:r>
                        <a:rPr lang="en-GB" sz="900" dirty="0">
                          <a:latin typeface="Verdana" panose="020B0604030504040204" pitchFamily="34" charset="0"/>
                          <a:ea typeface="Verdana" panose="020B0604030504040204" pitchFamily="34" charset="0"/>
                        </a:rPr>
                        <a:t>The closure of English Monasteries by Henry VIII in 1536-1540. Monasteries were run by the catholic church and were homes for Monks and Nuns. They also provided hospital care and charity to the local people.</a:t>
                      </a:r>
                    </a:p>
                  </a:txBody>
                  <a:tcPr anchor="ctr"/>
                </a:tc>
                <a:extLst>
                  <a:ext uri="{0D108BD9-81ED-4DB2-BD59-A6C34878D82A}">
                    <a16:rowId xmlns:a16="http://schemas.microsoft.com/office/drawing/2014/main" val="1163145755"/>
                  </a:ext>
                </a:extLst>
              </a:tr>
              <a:tr h="218504">
                <a:tc>
                  <a:txBody>
                    <a:bodyPr/>
                    <a:lstStyle/>
                    <a:p>
                      <a:pPr algn="l"/>
                      <a:r>
                        <a:rPr lang="en-GB" sz="900" dirty="0">
                          <a:latin typeface="Verdana" panose="020B0604030504040204" pitchFamily="34" charset="0"/>
                          <a:ea typeface="Verdana" panose="020B0604030504040204" pitchFamily="34" charset="0"/>
                        </a:rPr>
                        <a:t>The Spanish Armada. </a:t>
                      </a:r>
                    </a:p>
                  </a:txBody>
                  <a:tcPr anchor="ctr"/>
                </a:tc>
                <a:tc>
                  <a:txBody>
                    <a:bodyPr/>
                    <a:lstStyle/>
                    <a:p>
                      <a:pPr algn="l"/>
                      <a:r>
                        <a:rPr lang="en-GB" sz="900" dirty="0">
                          <a:latin typeface="Verdana" panose="020B0604030504040204" pitchFamily="34" charset="0"/>
                          <a:ea typeface="Verdana" panose="020B0604030504040204" pitchFamily="34" charset="0"/>
                        </a:rPr>
                        <a:t>A fleet of 130 Spanish ships that sailed from Spain in August 1558 which the purpose of escorting an army to invade England. Elizabeth had angered Phillip II of Spain as she had refused to marry him, executed Mary Queen of Scots and had stolen Spanish gold from his ships</a:t>
                      </a:r>
                    </a:p>
                  </a:txBody>
                  <a:tcPr anchor="ctr"/>
                </a:tc>
                <a:extLst>
                  <a:ext uri="{0D108BD9-81ED-4DB2-BD59-A6C34878D82A}">
                    <a16:rowId xmlns:a16="http://schemas.microsoft.com/office/drawing/2014/main" val="2718764388"/>
                  </a:ext>
                </a:extLst>
              </a:tr>
            </a:tbl>
          </a:graphicData>
        </a:graphic>
      </p:graphicFrame>
      <p:pic>
        <p:nvPicPr>
          <p:cNvPr id="8" name="Picture 7">
            <a:extLst>
              <a:ext uri="{FF2B5EF4-FFF2-40B4-BE49-F238E27FC236}">
                <a16:creationId xmlns:a16="http://schemas.microsoft.com/office/drawing/2014/main" id="{1F732905-E9C1-4737-94E7-D2BDEA1E5FDE}"/>
              </a:ext>
            </a:extLst>
          </p:cNvPr>
          <p:cNvPicPr>
            <a:picLocks noChangeAspect="1"/>
          </p:cNvPicPr>
          <p:nvPr/>
        </p:nvPicPr>
        <p:blipFill>
          <a:blip r:embed="rId2"/>
          <a:stretch>
            <a:fillRect/>
          </a:stretch>
        </p:blipFill>
        <p:spPr>
          <a:xfrm>
            <a:off x="174099" y="110041"/>
            <a:ext cx="5516521" cy="1633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114D016A-F312-41B3-B238-8E78A89F6516}"/>
              </a:ext>
            </a:extLst>
          </p:cNvPr>
          <p:cNvPicPr>
            <a:picLocks noChangeAspect="1"/>
          </p:cNvPicPr>
          <p:nvPr/>
        </p:nvPicPr>
        <p:blipFill>
          <a:blip r:embed="rId3"/>
          <a:stretch>
            <a:fillRect/>
          </a:stretch>
        </p:blipFill>
        <p:spPr>
          <a:xfrm>
            <a:off x="5809645" y="442681"/>
            <a:ext cx="1101238" cy="967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43293CD-EDD6-4A10-B41D-431E7D26B907}"/>
              </a:ext>
            </a:extLst>
          </p:cNvPr>
          <p:cNvPicPr>
            <a:picLocks noChangeAspect="1"/>
          </p:cNvPicPr>
          <p:nvPr/>
        </p:nvPicPr>
        <p:blipFill>
          <a:blip r:embed="rId4"/>
          <a:stretch>
            <a:fillRect/>
          </a:stretch>
        </p:blipFill>
        <p:spPr>
          <a:xfrm>
            <a:off x="174099" y="5014409"/>
            <a:ext cx="4415284" cy="17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1D8A1D14-F5F1-443D-AE7F-1562D7FDB0CE}"/>
              </a:ext>
            </a:extLst>
          </p:cNvPr>
          <p:cNvPicPr>
            <a:picLocks noChangeAspect="1"/>
          </p:cNvPicPr>
          <p:nvPr/>
        </p:nvPicPr>
        <p:blipFill>
          <a:blip r:embed="rId5"/>
          <a:stretch>
            <a:fillRect/>
          </a:stretch>
        </p:blipFill>
        <p:spPr>
          <a:xfrm>
            <a:off x="4112892" y="1862180"/>
            <a:ext cx="2845926" cy="2439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69BBAC7C-67F6-486B-9993-EB51977C79FC}"/>
              </a:ext>
            </a:extLst>
          </p:cNvPr>
          <p:cNvPicPr>
            <a:picLocks noChangeAspect="1"/>
          </p:cNvPicPr>
          <p:nvPr/>
        </p:nvPicPr>
        <p:blipFill>
          <a:blip r:embed="rId6"/>
          <a:stretch>
            <a:fillRect/>
          </a:stretch>
        </p:blipFill>
        <p:spPr>
          <a:xfrm>
            <a:off x="4708407" y="4483181"/>
            <a:ext cx="2278218" cy="2256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9CA2B7B6-7E6D-45D6-9ABA-12F9C54DB6F7}"/>
              </a:ext>
            </a:extLst>
          </p:cNvPr>
          <p:cNvPicPr>
            <a:picLocks noChangeAspect="1"/>
          </p:cNvPicPr>
          <p:nvPr/>
        </p:nvPicPr>
        <p:blipFill>
          <a:blip r:embed="rId7"/>
          <a:stretch>
            <a:fillRect/>
          </a:stretch>
        </p:blipFill>
        <p:spPr>
          <a:xfrm>
            <a:off x="174099" y="1852109"/>
            <a:ext cx="3791961" cy="201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C85CFEDF-7826-4180-AF01-BE32AC06C2D0}"/>
              </a:ext>
            </a:extLst>
          </p:cNvPr>
          <p:cNvPicPr>
            <a:picLocks noChangeAspect="1"/>
          </p:cNvPicPr>
          <p:nvPr/>
        </p:nvPicPr>
        <p:blipFill>
          <a:blip r:embed="rId8"/>
          <a:stretch>
            <a:fillRect/>
          </a:stretch>
        </p:blipFill>
        <p:spPr>
          <a:xfrm>
            <a:off x="174099" y="3991316"/>
            <a:ext cx="1959501" cy="899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870C65BF-3388-4335-8FFD-A9DC6F6B37A4}"/>
              </a:ext>
            </a:extLst>
          </p:cNvPr>
          <p:cNvPicPr>
            <a:picLocks noChangeAspect="1"/>
          </p:cNvPicPr>
          <p:nvPr/>
        </p:nvPicPr>
        <p:blipFill>
          <a:blip r:embed="rId9"/>
          <a:stretch>
            <a:fillRect/>
          </a:stretch>
        </p:blipFill>
        <p:spPr>
          <a:xfrm>
            <a:off x="2261160" y="3999469"/>
            <a:ext cx="1757596" cy="891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CE3963A5-06D5-47AB-BED4-5AB2D00C7A44}"/>
              </a:ext>
            </a:extLst>
          </p:cNvPr>
          <p:cNvPicPr>
            <a:picLocks noChangeAspect="1"/>
          </p:cNvPicPr>
          <p:nvPr/>
        </p:nvPicPr>
        <p:blipFill>
          <a:blip r:embed="rId3"/>
          <a:stretch>
            <a:fillRect/>
          </a:stretch>
        </p:blipFill>
        <p:spPr>
          <a:xfrm>
            <a:off x="4137781" y="4416619"/>
            <a:ext cx="451602" cy="47395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284739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14201</TotalTime>
  <Words>2279</Words>
  <Application>Microsoft Office PowerPoint</Application>
  <PresentationFormat>Widescreen</PresentationFormat>
  <Paragraphs>272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247</cp:revision>
  <cp:lastPrinted>2021-03-07T18:35:55Z</cp:lastPrinted>
  <dcterms:created xsi:type="dcterms:W3CDTF">2021-03-03T16:01:45Z</dcterms:created>
  <dcterms:modified xsi:type="dcterms:W3CDTF">2022-08-18T21:14:21Z</dcterms:modified>
</cp:coreProperties>
</file>