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301" r:id="rId4"/>
    <p:sldId id="287" r:id="rId5"/>
    <p:sldId id="296" r:id="rId6"/>
    <p:sldId id="293"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18/08/2022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18/08/2022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dkfindout.com/uk/history/iron-age/?_escaped_fragment_=" TargetMode="External"/><Relationship Id="rId3" Type="http://schemas.openxmlformats.org/officeDocument/2006/relationships/hyperlink" Target="https://www.booksfortopics.com/stone-age-to-iron-age" TargetMode="External"/><Relationship Id="rId7" Type="http://schemas.openxmlformats.org/officeDocument/2006/relationships/hyperlink" Target="https://www.hamilton-trust.org.uk/topics/upper-key-stage-2-topics/stone-age-iron-age-britain/" TargetMode="External"/><Relationship Id="rId12" Type="http://schemas.openxmlformats.org/officeDocument/2006/relationships/hyperlink" Target="https://www.hornpark.greenwich.sch.uk/sites/default/files/docs/Year%203%20Stone%20Age%20to%20Iron%20Age%20Knowledge%20Organiser.pdf" TargetMode="External"/><Relationship Id="rId2" Type="http://schemas.openxmlformats.org/officeDocument/2006/relationships/hyperlink" Target="https://www.keystagehistory.co.uk/keystage-2/outstanding-lessons-keystage-2/can-learn-life-stone-age-study-skara-brae-kq3-smart-tasks/" TargetMode="External"/><Relationship Id="rId1" Type="http://schemas.openxmlformats.org/officeDocument/2006/relationships/slideLayout" Target="../slideLayouts/slideLayout2.xml"/><Relationship Id="rId6" Type="http://schemas.openxmlformats.org/officeDocument/2006/relationships/hyperlink" Target="https://www.keystagehistory.co.uk/keystage-2/outstanding-lessons-keystage-2/much-life-change-man-leaned-farm-smart-task-ks2/" TargetMode="External"/><Relationship Id="rId11" Type="http://schemas.openxmlformats.org/officeDocument/2006/relationships/hyperlink" Target="https://www.bbc.com/teach/class-clips-video/history-ks2-new-stone-age-animation/zjh2t39" TargetMode="External"/><Relationship Id="rId5" Type="http://schemas.openxmlformats.org/officeDocument/2006/relationships/hyperlink" Target="https://www.keystagehistory.co.uk/keystage-2/outstanding-lessons-keystage-2/build-stonehenge-smart-task-kq4/" TargetMode="External"/><Relationship Id="rId10" Type="http://schemas.openxmlformats.org/officeDocument/2006/relationships/hyperlink" Target="https://www.theschoolrun.com/homework-help/the-iron-age" TargetMode="External"/><Relationship Id="rId4" Type="http://schemas.openxmlformats.org/officeDocument/2006/relationships/hyperlink" Target="https://www.keystagehistory.co.uk/keystage-2/outstanding-lessons-keystage-2/what-was-life-like-in-the-iron-age-and-how-do-we-know/" TargetMode="External"/><Relationship Id="rId9" Type="http://schemas.openxmlformats.org/officeDocument/2006/relationships/hyperlink" Target="http://www.bbc.com/bitesize/articles/z34djx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AFCE82F-521B-4DA5-B6D7-F7D4074B97C7}"/>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86823" y="77910"/>
            <a:ext cx="97846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84367" y="385441"/>
            <a:ext cx="1373738" cy="774697"/>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History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6238072" y="77911"/>
            <a:ext cx="5830307" cy="940210"/>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HISTORY TEACHING AND LEARNING AT ASHURST 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Must</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Y4)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Should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Y6)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Could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845370" y="509913"/>
            <a:ext cx="4161595"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917673" y="5561901"/>
            <a:ext cx="1667685" cy="1258392"/>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Dragon’s Den : which technological development should our Iron Age settlement get next? – justify reasons for their choices based on knowledge of the time period and impact of inventions on society.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121730" y="1193774"/>
            <a:ext cx="2472572" cy="188918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events of British history on a timeline, using dates.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understand the scale of history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Bronze Age lasted for ≈2000 years, but vast amounts of change in last century.)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Position a growing range of eras and events on a timeline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Ancient Egypt, Anglo-Saxons, Romans, Iron Age, Guy Fawkes).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145658" y="3677444"/>
            <a:ext cx="2468370" cy="121580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everyday life for people in the past, including clothing, food, houses, beliefs and leisure activities and recognise how these were similar / different to the modern 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1107064" y="852766"/>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Must</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137102" y="3175023"/>
            <a:ext cx="2493608"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116648" y="5646499"/>
            <a:ext cx="2493608" cy="1142690"/>
          </a:xfrm>
          <a:prstGeom prst="round2DiagRect">
            <a:avLst>
              <a:gd name="adj1" fmla="val 6581"/>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investigate and give reasons for events in the past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did the first Roman invasions of Britain fail, but later ones were successful?)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impact of events in the more distant past on modern life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679164" y="789806"/>
            <a:ext cx="2330882" cy="13469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how and why events and people being studied are significant.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Construct relevant questions about history and begin to suggest how these might be answered.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111139" y="4975360"/>
            <a:ext cx="2492712"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question the reasons behind historical events and changes.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687031" y="2118376"/>
            <a:ext cx="2338287" cy="1023087"/>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Express preferences and personal responses to topics being studied and back-them up with evidence / facts.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703081" y="3227474"/>
            <a:ext cx="2322237"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relevant questions about history and suggest sources of evidence that could be used to answer them, recognising the difference between primary and secondary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731917" y="4260515"/>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731918" y="4789903"/>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range of sources or artefacts (written, visual or oral) to learn more about the past.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range of sources available when we study different historical periods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do we know much more about the Romans than the Iron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Look at two versions of the same events identifying how they are similar/different.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the accuracy of modern depictions of historical events.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5244746" y="770893"/>
            <a:ext cx="905691"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Should</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5196210" y="1086002"/>
            <a:ext cx="3756201" cy="110068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world history events on a timeline using the correct dates and labels.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Comment on trends that happen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5204077" y="2168799"/>
            <a:ext cx="3748333" cy="43646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Annotate a timeline with historical terms and facts, showing a sense of historical scale.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5229107" y="2670485"/>
            <a:ext cx="3721752"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Deepen understanding of trends/themes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5245157" y="3203513"/>
            <a:ext cx="3698933"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what life was like for people living at the same point (rich/ poor, military/civilians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and challenge responses.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debate trends and themes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960227" y="4142895"/>
            <a:ext cx="3980265"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clear and accurate questions about what happened.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‘why’ questions to further historical understanding.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ask and answer clear and accurate questions about the past. </a:t>
            </a: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35262" y="1055915"/>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Recognise that some events and people are more significant than others and use evidence to back-up responses.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43088" y="1901261"/>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there can be many versions of the same events in history, giving reasons why these may exist.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35262" y="2790666"/>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validity of different sources and select reliable, appropriate resources to use to answer a specific question.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 conclusions on what happened based on the study of a range of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9160331" y="3898650"/>
            <a:ext cx="2908047" cy="1215802"/>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together and analyse a wide range of sources (both primary and secondary), sourcing these independently where appropriate.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690742" y="5437155"/>
            <a:ext cx="3063244" cy="1396206"/>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Must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the key differences between the three ages.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reasons as to why Skara Brae is so important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more that one source of evidence to ask questions about the three ages.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why the discoveries such as how to get metals out of rocks changed society.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some of the beliefs at the time and why information about druids may be unreliable.</a:t>
            </a: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9859371" y="4975359"/>
            <a:ext cx="2215982" cy="184493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Should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no single source of evidence gives the full answer to questions about the past. – Druids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an understanding of how people lived across the three ages and the roles men, women and children had.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Compare the rate of change over the three ages to the speed of change in a later period of time. (Use timelines to demonstrate this) </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960227" y="4761204"/>
            <a:ext cx="4158853" cy="675951"/>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and discuss different opinions about historical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compare a range of plausible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describe legacies for the modern world, investigating and discussing how ancient civilisations can still have an impact on our lives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0" name="Rectangle: Diagonal Corners Rounded 229">
            <a:extLst>
              <a:ext uri="{FF2B5EF4-FFF2-40B4-BE49-F238E27FC236}">
                <a16:creationId xmlns:a16="http://schemas.microsoft.com/office/drawing/2014/main" id="{734148A8-9E37-7873-E293-8669CFC0A1A6}"/>
              </a:ext>
            </a:extLst>
          </p:cNvPr>
          <p:cNvSpPr/>
          <p:nvPr/>
        </p:nvSpPr>
        <p:spPr>
          <a:xfrm>
            <a:off x="1474438" y="114879"/>
            <a:ext cx="4598880" cy="329152"/>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Changes in Britain from the stone age to the Iron age </a:t>
            </a:r>
          </a:p>
        </p:txBody>
      </p:sp>
    </p:spTree>
    <p:extLst>
      <p:ext uri="{BB962C8B-B14F-4D97-AF65-F5344CB8AC3E}">
        <p14:creationId xmlns:p14="http://schemas.microsoft.com/office/powerpoint/2010/main" val="28117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3067761580"/>
              </p:ext>
            </p:extLst>
          </p:nvPr>
        </p:nvGraphicFramePr>
        <p:xfrm>
          <a:off x="252549" y="188343"/>
          <a:ext cx="11765282" cy="6040433"/>
        </p:xfrm>
        <a:graphic>
          <a:graphicData uri="http://schemas.openxmlformats.org/drawingml/2006/table">
            <a:tbl>
              <a:tblPr firstRow="1" bandRow="1">
                <a:tableStyleId>{10A1B5D5-9B99-4C35-A422-299274C87663}</a:tableStyleId>
              </a:tblPr>
              <a:tblGrid>
                <a:gridCol w="985415">
                  <a:extLst>
                    <a:ext uri="{9D8B030D-6E8A-4147-A177-3AD203B41FA5}">
                      <a16:colId xmlns:a16="http://schemas.microsoft.com/office/drawing/2014/main" val="3920901785"/>
                    </a:ext>
                  </a:extLst>
                </a:gridCol>
                <a:gridCol w="2976874">
                  <a:extLst>
                    <a:ext uri="{9D8B030D-6E8A-4147-A177-3AD203B41FA5}">
                      <a16:colId xmlns:a16="http://schemas.microsoft.com/office/drawing/2014/main" val="4019325756"/>
                    </a:ext>
                  </a:extLst>
                </a:gridCol>
                <a:gridCol w="1358908">
                  <a:extLst>
                    <a:ext uri="{9D8B030D-6E8A-4147-A177-3AD203B41FA5}">
                      <a16:colId xmlns:a16="http://schemas.microsoft.com/office/drawing/2014/main" val="451112062"/>
                    </a:ext>
                  </a:extLst>
                </a:gridCol>
                <a:gridCol w="1288817">
                  <a:extLst>
                    <a:ext uri="{9D8B030D-6E8A-4147-A177-3AD203B41FA5}">
                      <a16:colId xmlns:a16="http://schemas.microsoft.com/office/drawing/2014/main" val="3767425945"/>
                    </a:ext>
                  </a:extLst>
                </a:gridCol>
                <a:gridCol w="1288817">
                  <a:extLst>
                    <a:ext uri="{9D8B030D-6E8A-4147-A177-3AD203B41FA5}">
                      <a16:colId xmlns:a16="http://schemas.microsoft.com/office/drawing/2014/main" val="781691836"/>
                    </a:ext>
                  </a:extLst>
                </a:gridCol>
                <a:gridCol w="1288817">
                  <a:extLst>
                    <a:ext uri="{9D8B030D-6E8A-4147-A177-3AD203B41FA5}">
                      <a16:colId xmlns:a16="http://schemas.microsoft.com/office/drawing/2014/main" val="2800725888"/>
                    </a:ext>
                  </a:extLst>
                </a:gridCol>
                <a:gridCol w="1288817">
                  <a:extLst>
                    <a:ext uri="{9D8B030D-6E8A-4147-A177-3AD203B41FA5}">
                      <a16:colId xmlns:a16="http://schemas.microsoft.com/office/drawing/2014/main" val="2392157592"/>
                    </a:ext>
                  </a:extLst>
                </a:gridCol>
                <a:gridCol w="1288817">
                  <a:extLst>
                    <a:ext uri="{9D8B030D-6E8A-4147-A177-3AD203B41FA5}">
                      <a16:colId xmlns:a16="http://schemas.microsoft.com/office/drawing/2014/main" val="602692989"/>
                    </a:ext>
                  </a:extLst>
                </a:gridCol>
              </a:tblGrid>
              <a:tr h="366810">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KS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6">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Topic Title: </a:t>
                      </a:r>
                      <a:r>
                        <a:rPr lang="en-GB" sz="1100" dirty="0">
                          <a:solidFill>
                            <a:schemeClr val="bg1"/>
                          </a:solidFill>
                          <a:latin typeface="Verdana" panose="020B0604030504040204" pitchFamily="34" charset="0"/>
                          <a:ea typeface="Verdana" panose="020B0604030504040204" pitchFamily="34" charset="0"/>
                        </a:rPr>
                        <a:t>Changes in Britain from the stone age to the Iron age </a:t>
                      </a: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344960">
                <a:tc gridSpan="2">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Pre learning Links. In KS1 prior knowledge will depend on which year group the child is in. </a:t>
                      </a:r>
                    </a:p>
                    <a:p>
                      <a:pP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GB"/>
                    </a:p>
                  </a:txBody>
                  <a:tcPr/>
                </a:tc>
                <a:tc gridSpan="6">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t>
                      </a: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Hands on History workshop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427980">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was the most significant change from the Stone age to the Iron Age?</a:t>
                      </a:r>
                    </a:p>
                  </a:txBody>
                  <a:tcPr marL="68580" marR="68580" marT="0" marB="0" anchor="ctr">
                    <a:solidFill>
                      <a:schemeClr val="accent5">
                        <a:lumMod val="20000"/>
                        <a:lumOff val="80000"/>
                      </a:schemeClr>
                    </a:solidFill>
                  </a:tcPr>
                </a:tc>
                <a:tc hMerge="1">
                  <a:txBody>
                    <a:bodyPr/>
                    <a:lstStyle/>
                    <a:p>
                      <a:endParaRPr lang="en-GB"/>
                    </a:p>
                  </a:txBody>
                  <a:tcPr/>
                </a:tc>
                <a:tc rowSpan="2" gridSpan="6">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Art – Cave paintings </a:t>
                      </a:r>
                    </a:p>
                    <a:p>
                      <a:pPr algn="l">
                        <a:lnSpc>
                          <a:spcPct val="107000"/>
                        </a:lnSpc>
                        <a:spcAft>
                          <a:spcPts val="800"/>
                        </a:spcAf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Forest Schools </a:t>
                      </a:r>
                      <a:r>
                        <a:rPr lang="en-GB" sz="1100" b="0" dirty="0">
                          <a:effectLst/>
                          <a:latin typeface="Verdana" panose="020B0604030504040204" pitchFamily="34" charset="0"/>
                          <a:ea typeface="Calibri" panose="020F0502020204030204" pitchFamily="34" charset="0"/>
                          <a:cs typeface="Times New Roman" panose="02020603050405020304" pitchFamily="18" charset="0"/>
                        </a:rPr>
                        <a:t>– Pewter smelting </a:t>
                      </a:r>
                    </a:p>
                    <a:p>
                      <a:pPr algn="l">
                        <a:lnSpc>
                          <a:spcPct val="107000"/>
                        </a:lnSpc>
                        <a:spcAft>
                          <a:spcPts val="800"/>
                        </a:spcAft>
                      </a:pP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395017">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dk1"/>
                          </a:solidFill>
                          <a:effectLst/>
                          <a:latin typeface="Verdana" panose="020B0604030504040204" pitchFamily="34" charset="0"/>
                          <a:ea typeface="Verdana" panose="020B0604030504040204" pitchFamily="34" charset="0"/>
                          <a:cs typeface="+mn-cs"/>
                        </a:rPr>
                        <a:t>Is it true to say that Stone Age man was just a simple hunter gatherer only interested in food and shelter?</a:t>
                      </a:r>
                    </a:p>
                  </a:txBody>
                  <a:tcPr marL="68580" marR="68580" marT="0" marB="0" anchor="ct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95017">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none" strike="noStrike" kern="1200" dirty="0">
                          <a:solidFill>
                            <a:schemeClr val="bg1"/>
                          </a:solidFill>
                          <a:effectLst/>
                          <a:latin typeface="Verdana" panose="020B0604030504040204" pitchFamily="34" charset="0"/>
                          <a:ea typeface="Verdana" panose="020B0604030504040204" pitchFamily="34" charset="0"/>
                          <a:cs typeface="+mn-cs"/>
                          <a:hlinkClick r:id="rId2" tooltip="Stone Age to Iron Age – KQ3 – What can we learn about life in the Stone Age from a study of Skara Brae?">
                            <a:extLst>
                              <a:ext uri="{A12FA001-AC4F-418D-AE19-62706E023703}">
                                <ahyp:hlinkClr xmlns:ahyp="http://schemas.microsoft.com/office/drawing/2018/hyperlinkcolor" val="tx"/>
                              </a:ext>
                            </a:extLst>
                          </a:hlinkClick>
                        </a:rPr>
                        <a:t>What can we learn about life in the Stone Age from a study of Skara Brae?</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rowSpan="7">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l">
                        <a:lnSpc>
                          <a:spcPct val="107000"/>
                        </a:lnSpc>
                        <a:spcAft>
                          <a:spcPts val="800"/>
                        </a:spcAft>
                      </a:pPr>
                      <a:r>
                        <a:rPr lang="en-GB" sz="1100" dirty="0">
                          <a:hlinkClick r:id="rId3"/>
                        </a:rPr>
                        <a:t>Booklist: Stone Age to Iron Age (booksfortopics.com)</a:t>
                      </a:r>
                      <a:endParaRPr lang="en-GB" sz="1100" dirty="0"/>
                    </a:p>
                    <a:p>
                      <a:pPr algn="l">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7">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Neolithic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Palaeolithic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Mesolithic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Stone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Bronze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Iron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Artefacts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Burial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Remains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Skara Brae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Domestication</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900" b="0" dirty="0">
                          <a:effectLst/>
                          <a:latin typeface="Verdana" panose="020B0604030504040204" pitchFamily="34" charset="0"/>
                          <a:ea typeface="Calibri" panose="020F0502020204030204" pitchFamily="34" charset="0"/>
                          <a:cs typeface="Times New Roman" panose="02020603050405020304" pitchFamily="18" charset="0"/>
                        </a:rPr>
                        <a:t>Forage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Prehistoric</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Tribe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Agriculture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Evolution</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Hillfort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Hunter-gatherer</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Nomadic people </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Roundhouse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Settlement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Smelting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Legacy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Chronology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museum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Anachronism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chronological order era/period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9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900" dirty="0">
                          <a:latin typeface="Verdana" panose="020B0604030504040204" pitchFamily="34" charset="0"/>
                          <a:ea typeface="Verdana" panose="020B0604030504040204" pitchFamily="34" charset="0"/>
                        </a:rPr>
                        <a:t>A.D (Anno Domini) millennium thousands of years </a:t>
                      </a:r>
                    </a:p>
                    <a:p>
                      <a:pPr algn="l">
                        <a:lnSpc>
                          <a:spcPct val="100000"/>
                        </a:lnSpc>
                        <a:spcAft>
                          <a:spcPts val="0"/>
                        </a:spcAft>
                      </a:pPr>
                      <a:r>
                        <a:rPr lang="en-GB" sz="900" dirty="0">
                          <a:latin typeface="Verdana" panose="020B0604030504040204" pitchFamily="34" charset="0"/>
                          <a:ea typeface="Verdana" panose="020B0604030504040204" pitchFamily="34" charset="0"/>
                        </a:rPr>
                        <a:t>religion </a:t>
                      </a:r>
                    </a:p>
                    <a:p>
                      <a:pPr algn="l">
                        <a:lnSpc>
                          <a:spcPct val="100000"/>
                        </a:lnSpc>
                        <a:spcAft>
                          <a:spcPts val="0"/>
                        </a:spcAft>
                      </a:pPr>
                      <a:r>
                        <a:rPr lang="en-GB" sz="900" dirty="0">
                          <a:latin typeface="Verdana" panose="020B0604030504040204" pitchFamily="34" charset="0"/>
                          <a:ea typeface="Verdana" panose="020B0604030504040204" pitchFamily="34" charset="0"/>
                        </a:rPr>
                        <a:t>sacrifice </a:t>
                      </a:r>
                    </a:p>
                    <a:p>
                      <a:pPr algn="l">
                        <a:lnSpc>
                          <a:spcPct val="100000"/>
                        </a:lnSpc>
                        <a:spcAft>
                          <a:spcPts val="0"/>
                        </a:spcAft>
                      </a:pPr>
                      <a:r>
                        <a:rPr lang="en-GB" sz="900" dirty="0">
                          <a:latin typeface="Verdana" panose="020B0604030504040204" pitchFamily="34" charset="0"/>
                          <a:ea typeface="Verdana" panose="020B0604030504040204" pitchFamily="34" charset="0"/>
                        </a:rPr>
                        <a:t>Britons nomad/nomadic civilisation resistance</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archaeology sources importance significance</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Reason</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900" dirty="0">
                          <a:latin typeface="Verdana" panose="020B0604030504040204" pitchFamily="34" charset="0"/>
                          <a:ea typeface="Verdana" panose="020B0604030504040204" pitchFamily="34" charset="0"/>
                        </a:rPr>
                        <a:t>first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second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oral</a:t>
                      </a:r>
                    </a:p>
                    <a:p>
                      <a:pPr algn="l">
                        <a:lnSpc>
                          <a:spcPct val="100000"/>
                        </a:lnSpc>
                        <a:spcAft>
                          <a:spcPts val="0"/>
                        </a:spcAft>
                      </a:pPr>
                      <a:r>
                        <a:rPr lang="en-GB" sz="900" dirty="0">
                          <a:latin typeface="Verdana" panose="020B0604030504040204" pitchFamily="34" charset="0"/>
                          <a:ea typeface="Verdana" panose="020B0604030504040204" pitchFamily="34" charset="0"/>
                        </a:rPr>
                        <a:t>Historian</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9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900" dirty="0">
                          <a:latin typeface="Verdana" panose="020B0604030504040204" pitchFamily="34" charset="0"/>
                          <a:ea typeface="Verdana" panose="020B0604030504040204" pitchFamily="34" charset="0"/>
                        </a:rPr>
                        <a:t>reliable </a:t>
                      </a:r>
                    </a:p>
                    <a:p>
                      <a:pPr algn="l">
                        <a:lnSpc>
                          <a:spcPct val="100000"/>
                        </a:lnSpc>
                        <a:spcAft>
                          <a:spcPts val="0"/>
                        </a:spcAft>
                      </a:pPr>
                      <a:r>
                        <a:rPr lang="en-GB" sz="9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900" dirty="0">
                          <a:latin typeface="Verdana" panose="020B0604030504040204" pitchFamily="34" charset="0"/>
                          <a:ea typeface="Verdana" panose="020B0604030504040204" pitchFamily="34" charset="0"/>
                        </a:rPr>
                        <a:t>significance </a:t>
                      </a:r>
                    </a:p>
                    <a:p>
                      <a:pPr algn="l">
                        <a:lnSpc>
                          <a:spcPct val="100000"/>
                        </a:lnSpc>
                        <a:spcAft>
                          <a:spcPts val="0"/>
                        </a:spcAft>
                      </a:pPr>
                      <a:r>
                        <a:rPr lang="en-GB" sz="900" dirty="0">
                          <a:latin typeface="Verdana" panose="020B0604030504040204" pitchFamily="34" charset="0"/>
                          <a:ea typeface="Verdana" panose="020B0604030504040204" pitchFamily="34" charset="0"/>
                        </a:rPr>
                        <a:t>impression </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900" dirty="0">
                          <a:latin typeface="Verdana" panose="020B0604030504040204" pitchFamily="34" charset="0"/>
                          <a:ea typeface="Verdana" panose="020B0604030504040204" pitchFamily="34" charset="0"/>
                        </a:rPr>
                        <a:t>suggest </a:t>
                      </a:r>
                    </a:p>
                    <a:p>
                      <a:pPr algn="l">
                        <a:lnSpc>
                          <a:spcPct val="100000"/>
                        </a:lnSpc>
                        <a:spcAft>
                          <a:spcPts val="0"/>
                        </a:spcAft>
                      </a:pPr>
                      <a:r>
                        <a:rPr lang="en-GB" sz="900" dirty="0">
                          <a:latin typeface="Verdana" panose="020B0604030504040204" pitchFamily="34" charset="0"/>
                          <a:ea typeface="Verdana" panose="020B0604030504040204" pitchFamily="34" charset="0"/>
                        </a:rPr>
                        <a:t>My conclusion is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archaeologist </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395017">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b="1" i="0" u="none" strike="noStrike" kern="1200" dirty="0">
                          <a:solidFill>
                            <a:schemeClr val="bg1"/>
                          </a:solidFill>
                          <a:effectLst/>
                          <a:latin typeface="Verdana" panose="020B0604030504040204" pitchFamily="34" charset="0"/>
                          <a:ea typeface="Verdana" panose="020B0604030504040204" pitchFamily="34" charset="0"/>
                          <a:cs typeface="+mn-cs"/>
                          <a:hlinkClick r:id="rId4" tooltip="Stone Age to Iron Age – KQ5 – What was life like in the Iron Age and how do we know?">
                            <a:extLst>
                              <a:ext uri="{A12FA001-AC4F-418D-AE19-62706E023703}">
                                <ahyp:hlinkClr xmlns:ahyp="http://schemas.microsoft.com/office/drawing/2018/hyperlinkcolor" val="tx"/>
                              </a:ext>
                            </a:extLst>
                          </a:hlinkClick>
                        </a:rPr>
                        <a:t>What was life like in the Iron Age and how do we know?</a:t>
                      </a:r>
                      <a:endParaRPr lang="en-GB" sz="105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99367">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What was copper mining critical to people of this time?</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254184">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Verdana" panose="020B0604030504040204" pitchFamily="34" charset="0"/>
                          <a:ea typeface="Verdana" panose="020B0604030504040204" pitchFamily="34" charset="0"/>
                          <a:cs typeface="Times New Roman" panose="02020603050405020304" pitchFamily="18" charset="0"/>
                        </a:rPr>
                        <a:t>How were Hill Forts developed in the Iron Age?</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95017">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i="0" u="none" strike="noStrike" kern="1200" dirty="0">
                          <a:solidFill>
                            <a:schemeClr val="bg1"/>
                          </a:solidFill>
                          <a:effectLst/>
                          <a:latin typeface="Verdana" panose="020B0604030504040204" pitchFamily="34" charset="0"/>
                          <a:ea typeface="Verdana" panose="020B0604030504040204" pitchFamily="34" charset="0"/>
                          <a:cs typeface="+mn-cs"/>
                          <a:hlinkClick r:id="rId5" tooltip="Stone Age to Iron Age – KQ4 – Why did they build Stonehenge?">
                            <a:extLst>
                              <a:ext uri="{A12FA001-AC4F-418D-AE19-62706E023703}">
                                <ahyp:hlinkClr xmlns:ahyp="http://schemas.microsoft.com/office/drawing/2018/hyperlinkcolor" val="tx"/>
                              </a:ext>
                            </a:extLst>
                          </a:hlinkClick>
                        </a:rPr>
                        <a:t>Why did they build Stonehenge?</a:t>
                      </a:r>
                      <a:endParaRPr lang="en-GB" sz="11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95017">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Why is some information about the Iron Age Druids unreliable?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0">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i="0" u="none" strike="noStrike" kern="1200" dirty="0">
                          <a:solidFill>
                            <a:schemeClr val="bg1"/>
                          </a:solidFill>
                          <a:effectLst/>
                          <a:latin typeface="Verdana" panose="020B0604030504040204" pitchFamily="34" charset="0"/>
                          <a:ea typeface="Verdana" panose="020B0604030504040204" pitchFamily="34" charset="0"/>
                          <a:cs typeface="+mn-cs"/>
                          <a:hlinkClick r:id="rId6" tooltip="Stone Age to Iron Age – KQ2 – How much did life change when man learned how to farm?">
                            <a:extLst>
                              <a:ext uri="{A12FA001-AC4F-418D-AE19-62706E023703}">
                                <ahyp:hlinkClr xmlns:ahyp="http://schemas.microsoft.com/office/drawing/2018/hyperlinkcolor" val="tx"/>
                              </a:ext>
                            </a:extLst>
                          </a:hlinkClick>
                        </a:rPr>
                        <a:t>How much did life change when man learned how to farm?</a:t>
                      </a:r>
                      <a:endParaRPr lang="en-GB" sz="11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vMerge="1">
                  <a:txBody>
                    <a:bodyPr/>
                    <a:lstStyle/>
                    <a:p>
                      <a:pPr algn="l">
                        <a:lnSpc>
                          <a:spcPct val="100000"/>
                        </a:lnSpc>
                        <a:spcAft>
                          <a:spcPts val="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49998849"/>
                  </a:ext>
                </a:extLst>
              </a:tr>
              <a:tr h="1202332">
                <a:tc gridSpan="8">
                  <a:txBody>
                    <a:bodyPr/>
                    <a:lstStyle/>
                    <a:p>
                      <a:pPr algn="ctr">
                        <a:lnSpc>
                          <a:spcPct val="107000"/>
                        </a:lnSpc>
                        <a:spcAft>
                          <a:spcPts val="800"/>
                        </a:spcAft>
                      </a:pPr>
                      <a:r>
                        <a:rPr lang="en-GB" sz="1400" kern="1200" dirty="0">
                          <a:solidFill>
                            <a:schemeClr val="dk1"/>
                          </a:solidFill>
                          <a:effectLst/>
                          <a:latin typeface="Verdana" panose="020B0604030504040204" pitchFamily="34" charset="0"/>
                          <a:ea typeface="Verdana" panose="020B0604030504040204" pitchFamily="34" charset="0"/>
                          <a:cs typeface="+mn-cs"/>
                        </a:rPr>
                        <a:t>Useful Link</a:t>
                      </a: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hlinkClick r:id="rId7"/>
                        </a:rPr>
                        <a:t>https://www.hamilton-trust.org.uk/topics/upper-key-stage-2-topics/stone-age-iron-age-britain</a:t>
                      </a:r>
                      <a:r>
                        <a:rPr lang="en-GB" sz="1000" dirty="0">
                          <a:effectLst/>
                          <a:latin typeface="Calibri" panose="020F0502020204030204" pitchFamily="34" charset="0"/>
                          <a:ea typeface="Calibri" panose="020F0502020204030204" pitchFamily="34" charset="0"/>
                          <a:cs typeface="Times New Roman" panose="02020603050405020304" pitchFamily="18" charset="0"/>
                          <a:hlinkClick r:id="rId7"/>
                        </a:rPr>
                        <a: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a:hlinkClick r:id="rId8"/>
                        </a:rPr>
                        <a:t>Iron Age Facts | Iron Age For Children | DK Find Out</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000" dirty="0">
                          <a:hlinkClick r:id="rId9"/>
                        </a:rPr>
                        <a:t>www.bbc.com/bitesize/articles/z34djxs</a:t>
                      </a:r>
                      <a:r>
                        <a:rPr lang="en-GB" sz="1000" dirty="0"/>
                        <a:t> Information on the Stone Age                                                                      </a:t>
                      </a:r>
                      <a:r>
                        <a:rPr lang="en-GB" sz="1000" dirty="0">
                          <a:hlinkClick r:id="rId10"/>
                        </a:rPr>
                        <a:t>The Iron Age | </a:t>
                      </a:r>
                      <a:r>
                        <a:rPr lang="en-GB" sz="1000" dirty="0" err="1">
                          <a:hlinkClick r:id="rId10"/>
                        </a:rPr>
                        <a:t>TheSchoolRun</a:t>
                      </a:r>
                      <a:r>
                        <a:rPr lang="en-GB" sz="1000" dirty="0"/>
                        <a:t>               </a:t>
                      </a:r>
                      <a:r>
                        <a:rPr lang="en-GB" sz="1000" dirty="0">
                          <a:hlinkClick r:id="rId11"/>
                        </a:rPr>
                        <a:t>https://www.bbc.com/teach/class-clips-video/history-ks2-new-stone-age-animation/zjh2t39</a:t>
                      </a:r>
                      <a:r>
                        <a:rPr lang="en-GB" sz="1000" dirty="0"/>
                        <a:t> Life in the Stone Age    </a:t>
                      </a:r>
                      <a:r>
                        <a:rPr lang="en-GB" sz="1000" dirty="0">
                          <a:effectLst/>
                          <a:latin typeface="Calibri" panose="020F0502020204030204" pitchFamily="34" charset="0"/>
                          <a:ea typeface="Calibri" panose="020F0502020204030204" pitchFamily="34" charset="0"/>
                          <a:cs typeface="Times New Roman" panose="02020603050405020304" pitchFamily="18" charset="0"/>
                          <a:hlinkClick r:id="rId12"/>
                        </a:rPr>
                        <a:t>https://www.hornpark.greenwich.sch.uk/sites/default/files/docs/Year%203%20Stone%20Age%20to%20Iron%20Age%20Knowledge%20Organiser.pdf</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5064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F93032-7392-4D52-924C-0AC23B624EBB}"/>
              </a:ext>
            </a:extLst>
          </p:cNvPr>
          <p:cNvPicPr>
            <a:picLocks noChangeAspect="1"/>
          </p:cNvPicPr>
          <p:nvPr/>
        </p:nvPicPr>
        <p:blipFill>
          <a:blip r:embed="rId2"/>
          <a:stretch>
            <a:fillRect/>
          </a:stretch>
        </p:blipFill>
        <p:spPr>
          <a:xfrm>
            <a:off x="217716" y="2226091"/>
            <a:ext cx="2895715" cy="4408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49B8108F-B014-4B34-B9C3-96F1DF67A726}"/>
              </a:ext>
            </a:extLst>
          </p:cNvPr>
          <p:cNvPicPr>
            <a:picLocks noChangeAspect="1"/>
          </p:cNvPicPr>
          <p:nvPr/>
        </p:nvPicPr>
        <p:blipFill>
          <a:blip r:embed="rId3"/>
          <a:stretch>
            <a:fillRect/>
          </a:stretch>
        </p:blipFill>
        <p:spPr>
          <a:xfrm>
            <a:off x="148048" y="223330"/>
            <a:ext cx="2895715" cy="1779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5A340C8-4C06-47BC-ACFB-CFA16B5B2747}"/>
              </a:ext>
            </a:extLst>
          </p:cNvPr>
          <p:cNvPicPr>
            <a:picLocks noChangeAspect="1"/>
          </p:cNvPicPr>
          <p:nvPr/>
        </p:nvPicPr>
        <p:blipFill>
          <a:blip r:embed="rId4"/>
          <a:stretch>
            <a:fillRect/>
          </a:stretch>
        </p:blipFill>
        <p:spPr>
          <a:xfrm>
            <a:off x="3291838" y="227427"/>
            <a:ext cx="8682446" cy="733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253A158B-1688-43AA-B8AC-577E90ACB43A}"/>
              </a:ext>
            </a:extLst>
          </p:cNvPr>
          <p:cNvPicPr>
            <a:picLocks noChangeAspect="1"/>
          </p:cNvPicPr>
          <p:nvPr/>
        </p:nvPicPr>
        <p:blipFill>
          <a:blip r:embed="rId5"/>
          <a:stretch>
            <a:fillRect/>
          </a:stretch>
        </p:blipFill>
        <p:spPr>
          <a:xfrm>
            <a:off x="3291838" y="1100183"/>
            <a:ext cx="8682446" cy="465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0DFE61F-2304-4EA5-8843-366FDA4B835C}"/>
              </a:ext>
            </a:extLst>
          </p:cNvPr>
          <p:cNvPicPr>
            <a:picLocks noChangeAspect="1"/>
          </p:cNvPicPr>
          <p:nvPr/>
        </p:nvPicPr>
        <p:blipFill>
          <a:blip r:embed="rId6"/>
          <a:stretch>
            <a:fillRect/>
          </a:stretch>
        </p:blipFill>
        <p:spPr>
          <a:xfrm>
            <a:off x="3390450" y="5941913"/>
            <a:ext cx="7071362" cy="77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3EEE621C-2619-41B9-9758-C3728D7A3446}"/>
              </a:ext>
            </a:extLst>
          </p:cNvPr>
          <p:cNvPicPr>
            <a:picLocks noChangeAspect="1"/>
          </p:cNvPicPr>
          <p:nvPr/>
        </p:nvPicPr>
        <p:blipFill>
          <a:blip r:embed="rId7"/>
          <a:stretch>
            <a:fillRect/>
          </a:stretch>
        </p:blipFill>
        <p:spPr>
          <a:xfrm>
            <a:off x="10738832" y="5897200"/>
            <a:ext cx="1130440" cy="861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160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AD5D5E-A4C0-4D60-BA25-572E288BDE24}"/>
              </a:ext>
            </a:extLst>
          </p:cNvPr>
          <p:cNvPicPr>
            <a:picLocks noChangeAspect="1"/>
          </p:cNvPicPr>
          <p:nvPr/>
        </p:nvPicPr>
        <p:blipFill>
          <a:blip r:embed="rId2"/>
          <a:stretch>
            <a:fillRect/>
          </a:stretch>
        </p:blipFill>
        <p:spPr>
          <a:xfrm>
            <a:off x="4894052" y="174169"/>
            <a:ext cx="2883118" cy="5375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3F3A8045-DC80-48F6-A199-52CC99C66153}"/>
              </a:ext>
            </a:extLst>
          </p:cNvPr>
          <p:cNvPicPr>
            <a:picLocks noChangeAspect="1"/>
          </p:cNvPicPr>
          <p:nvPr/>
        </p:nvPicPr>
        <p:blipFill>
          <a:blip r:embed="rId3"/>
          <a:stretch>
            <a:fillRect/>
          </a:stretch>
        </p:blipFill>
        <p:spPr>
          <a:xfrm>
            <a:off x="1772877" y="1489166"/>
            <a:ext cx="3002809" cy="3975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648C6C6B-3F72-4F45-BAB9-EE6E2187E470}"/>
              </a:ext>
            </a:extLst>
          </p:cNvPr>
          <p:cNvPicPr>
            <a:picLocks noChangeAspect="1"/>
          </p:cNvPicPr>
          <p:nvPr/>
        </p:nvPicPr>
        <p:blipFill>
          <a:blip r:embed="rId4"/>
          <a:stretch>
            <a:fillRect/>
          </a:stretch>
        </p:blipFill>
        <p:spPr>
          <a:xfrm>
            <a:off x="8116389" y="174169"/>
            <a:ext cx="3737073" cy="5357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Diagonal Corners Rounded 15">
            <a:extLst>
              <a:ext uri="{FF2B5EF4-FFF2-40B4-BE49-F238E27FC236}">
                <a16:creationId xmlns:a16="http://schemas.microsoft.com/office/drawing/2014/main" id="{6FE138F7-57B4-4439-A2F9-0528004D957F}"/>
              </a:ext>
            </a:extLst>
          </p:cNvPr>
          <p:cNvSpPr/>
          <p:nvPr/>
        </p:nvSpPr>
        <p:spPr>
          <a:xfrm>
            <a:off x="155364" y="139601"/>
            <a:ext cx="1549345" cy="1151166"/>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Changes in Britain from the stone age to the Iron age </a:t>
            </a:r>
          </a:p>
        </p:txBody>
      </p:sp>
      <p:pic>
        <p:nvPicPr>
          <p:cNvPr id="19" name="Picture 18">
            <a:extLst>
              <a:ext uri="{FF2B5EF4-FFF2-40B4-BE49-F238E27FC236}">
                <a16:creationId xmlns:a16="http://schemas.microsoft.com/office/drawing/2014/main" id="{3B632295-1A5B-4E43-BD75-6649B6ABFAA7}"/>
              </a:ext>
            </a:extLst>
          </p:cNvPr>
          <p:cNvPicPr>
            <a:picLocks noChangeAspect="1"/>
          </p:cNvPicPr>
          <p:nvPr/>
        </p:nvPicPr>
        <p:blipFill>
          <a:blip r:embed="rId5"/>
          <a:stretch>
            <a:fillRect/>
          </a:stretch>
        </p:blipFill>
        <p:spPr>
          <a:xfrm>
            <a:off x="45577" y="5982788"/>
            <a:ext cx="735992" cy="781145"/>
          </a:xfrm>
          <a:prstGeom prst="rect">
            <a:avLst/>
          </a:prstGeom>
        </p:spPr>
      </p:pic>
      <p:pic>
        <p:nvPicPr>
          <p:cNvPr id="21" name="Picture 20">
            <a:extLst>
              <a:ext uri="{FF2B5EF4-FFF2-40B4-BE49-F238E27FC236}">
                <a16:creationId xmlns:a16="http://schemas.microsoft.com/office/drawing/2014/main" id="{6B854D77-A6D5-4DCF-919E-8CC6E8780571}"/>
              </a:ext>
            </a:extLst>
          </p:cNvPr>
          <p:cNvPicPr>
            <a:picLocks noChangeAspect="1"/>
          </p:cNvPicPr>
          <p:nvPr/>
        </p:nvPicPr>
        <p:blipFill>
          <a:blip r:embed="rId6"/>
          <a:stretch>
            <a:fillRect/>
          </a:stretch>
        </p:blipFill>
        <p:spPr>
          <a:xfrm>
            <a:off x="884288" y="5975543"/>
            <a:ext cx="820421" cy="781146"/>
          </a:xfrm>
          <a:prstGeom prst="rect">
            <a:avLst/>
          </a:prstGeom>
        </p:spPr>
      </p:pic>
      <p:pic>
        <p:nvPicPr>
          <p:cNvPr id="23" name="Picture 22">
            <a:extLst>
              <a:ext uri="{FF2B5EF4-FFF2-40B4-BE49-F238E27FC236}">
                <a16:creationId xmlns:a16="http://schemas.microsoft.com/office/drawing/2014/main" id="{68430B61-BC86-4914-8C65-EB3003147102}"/>
              </a:ext>
            </a:extLst>
          </p:cNvPr>
          <p:cNvPicPr>
            <a:picLocks noChangeAspect="1"/>
          </p:cNvPicPr>
          <p:nvPr/>
        </p:nvPicPr>
        <p:blipFill>
          <a:blip r:embed="rId7"/>
          <a:stretch>
            <a:fillRect/>
          </a:stretch>
        </p:blipFill>
        <p:spPr>
          <a:xfrm>
            <a:off x="45575" y="5678750"/>
            <a:ext cx="1659134" cy="172752"/>
          </a:xfrm>
          <a:prstGeom prst="rect">
            <a:avLst/>
          </a:prstGeom>
        </p:spPr>
      </p:pic>
      <p:pic>
        <p:nvPicPr>
          <p:cNvPr id="25" name="Picture 24">
            <a:extLst>
              <a:ext uri="{FF2B5EF4-FFF2-40B4-BE49-F238E27FC236}">
                <a16:creationId xmlns:a16="http://schemas.microsoft.com/office/drawing/2014/main" id="{5DC0D4AD-21F3-481C-BEF9-CFFE0EBD8875}"/>
              </a:ext>
            </a:extLst>
          </p:cNvPr>
          <p:cNvPicPr>
            <a:picLocks noChangeAspect="1"/>
          </p:cNvPicPr>
          <p:nvPr/>
        </p:nvPicPr>
        <p:blipFill>
          <a:blip r:embed="rId8"/>
          <a:stretch>
            <a:fillRect/>
          </a:stretch>
        </p:blipFill>
        <p:spPr>
          <a:xfrm>
            <a:off x="2258069" y="5976830"/>
            <a:ext cx="709838" cy="759133"/>
          </a:xfrm>
          <a:prstGeom prst="rect">
            <a:avLst/>
          </a:prstGeom>
        </p:spPr>
      </p:pic>
      <p:pic>
        <p:nvPicPr>
          <p:cNvPr id="27" name="Picture 26">
            <a:extLst>
              <a:ext uri="{FF2B5EF4-FFF2-40B4-BE49-F238E27FC236}">
                <a16:creationId xmlns:a16="http://schemas.microsoft.com/office/drawing/2014/main" id="{59B3A12C-0526-445E-BEAF-5FCFB6AA3338}"/>
              </a:ext>
            </a:extLst>
          </p:cNvPr>
          <p:cNvPicPr>
            <a:picLocks noChangeAspect="1"/>
          </p:cNvPicPr>
          <p:nvPr/>
        </p:nvPicPr>
        <p:blipFill>
          <a:blip r:embed="rId9"/>
          <a:stretch>
            <a:fillRect/>
          </a:stretch>
        </p:blipFill>
        <p:spPr>
          <a:xfrm>
            <a:off x="3073226" y="5969995"/>
            <a:ext cx="818742" cy="787651"/>
          </a:xfrm>
          <a:prstGeom prst="rect">
            <a:avLst/>
          </a:prstGeom>
        </p:spPr>
      </p:pic>
      <p:pic>
        <p:nvPicPr>
          <p:cNvPr id="29" name="Picture 28">
            <a:extLst>
              <a:ext uri="{FF2B5EF4-FFF2-40B4-BE49-F238E27FC236}">
                <a16:creationId xmlns:a16="http://schemas.microsoft.com/office/drawing/2014/main" id="{350FAEAB-E9AE-4673-9F43-35C6ECD5E77E}"/>
              </a:ext>
            </a:extLst>
          </p:cNvPr>
          <p:cNvPicPr>
            <a:picLocks noChangeAspect="1"/>
          </p:cNvPicPr>
          <p:nvPr/>
        </p:nvPicPr>
        <p:blipFill>
          <a:blip r:embed="rId10"/>
          <a:stretch>
            <a:fillRect/>
          </a:stretch>
        </p:blipFill>
        <p:spPr>
          <a:xfrm>
            <a:off x="3973116" y="5969996"/>
            <a:ext cx="741229" cy="769306"/>
          </a:xfrm>
          <a:prstGeom prst="rect">
            <a:avLst/>
          </a:prstGeom>
        </p:spPr>
      </p:pic>
      <p:pic>
        <p:nvPicPr>
          <p:cNvPr id="31" name="Picture 30">
            <a:extLst>
              <a:ext uri="{FF2B5EF4-FFF2-40B4-BE49-F238E27FC236}">
                <a16:creationId xmlns:a16="http://schemas.microsoft.com/office/drawing/2014/main" id="{77A3919C-4054-4C8B-BADD-D66863140ED5}"/>
              </a:ext>
            </a:extLst>
          </p:cNvPr>
          <p:cNvPicPr>
            <a:picLocks noChangeAspect="1"/>
          </p:cNvPicPr>
          <p:nvPr/>
        </p:nvPicPr>
        <p:blipFill>
          <a:blip r:embed="rId11"/>
          <a:stretch>
            <a:fillRect/>
          </a:stretch>
        </p:blipFill>
        <p:spPr>
          <a:xfrm>
            <a:off x="4489664" y="5655989"/>
            <a:ext cx="808775" cy="214087"/>
          </a:xfrm>
          <a:prstGeom prst="rect">
            <a:avLst/>
          </a:prstGeom>
        </p:spPr>
      </p:pic>
      <p:pic>
        <p:nvPicPr>
          <p:cNvPr id="33" name="Picture 32">
            <a:extLst>
              <a:ext uri="{FF2B5EF4-FFF2-40B4-BE49-F238E27FC236}">
                <a16:creationId xmlns:a16="http://schemas.microsoft.com/office/drawing/2014/main" id="{FB82F48D-3435-41A1-A5ED-914287F63BA8}"/>
              </a:ext>
            </a:extLst>
          </p:cNvPr>
          <p:cNvPicPr>
            <a:picLocks noChangeAspect="1"/>
          </p:cNvPicPr>
          <p:nvPr/>
        </p:nvPicPr>
        <p:blipFill>
          <a:blip r:embed="rId12"/>
          <a:stretch>
            <a:fillRect/>
          </a:stretch>
        </p:blipFill>
        <p:spPr>
          <a:xfrm>
            <a:off x="4775687" y="5976830"/>
            <a:ext cx="722936" cy="762472"/>
          </a:xfrm>
          <a:prstGeom prst="rect">
            <a:avLst/>
          </a:prstGeom>
        </p:spPr>
      </p:pic>
      <p:pic>
        <p:nvPicPr>
          <p:cNvPr id="35" name="Picture 34">
            <a:extLst>
              <a:ext uri="{FF2B5EF4-FFF2-40B4-BE49-F238E27FC236}">
                <a16:creationId xmlns:a16="http://schemas.microsoft.com/office/drawing/2014/main" id="{FE5E93DE-44F0-4CDB-B1B1-6DB1B2FF1F35}"/>
              </a:ext>
            </a:extLst>
          </p:cNvPr>
          <p:cNvPicPr>
            <a:picLocks noChangeAspect="1"/>
          </p:cNvPicPr>
          <p:nvPr/>
        </p:nvPicPr>
        <p:blipFill>
          <a:blip r:embed="rId13"/>
          <a:stretch>
            <a:fillRect/>
          </a:stretch>
        </p:blipFill>
        <p:spPr>
          <a:xfrm>
            <a:off x="5603942" y="5974384"/>
            <a:ext cx="722937" cy="745354"/>
          </a:xfrm>
          <a:prstGeom prst="rect">
            <a:avLst/>
          </a:prstGeom>
        </p:spPr>
      </p:pic>
      <p:pic>
        <p:nvPicPr>
          <p:cNvPr id="37" name="Picture 36">
            <a:extLst>
              <a:ext uri="{FF2B5EF4-FFF2-40B4-BE49-F238E27FC236}">
                <a16:creationId xmlns:a16="http://schemas.microsoft.com/office/drawing/2014/main" id="{02C5AC82-9494-431B-BE69-B59F2657C083}"/>
              </a:ext>
            </a:extLst>
          </p:cNvPr>
          <p:cNvPicPr>
            <a:picLocks noChangeAspect="1"/>
          </p:cNvPicPr>
          <p:nvPr/>
        </p:nvPicPr>
        <p:blipFill>
          <a:blip r:embed="rId14"/>
          <a:stretch>
            <a:fillRect/>
          </a:stretch>
        </p:blipFill>
        <p:spPr>
          <a:xfrm>
            <a:off x="6430818" y="5976829"/>
            <a:ext cx="767115" cy="761751"/>
          </a:xfrm>
          <a:prstGeom prst="rect">
            <a:avLst/>
          </a:prstGeom>
        </p:spPr>
      </p:pic>
      <p:pic>
        <p:nvPicPr>
          <p:cNvPr id="39" name="Picture 38">
            <a:extLst>
              <a:ext uri="{FF2B5EF4-FFF2-40B4-BE49-F238E27FC236}">
                <a16:creationId xmlns:a16="http://schemas.microsoft.com/office/drawing/2014/main" id="{78E5344B-9D72-4ACD-B9F8-942F69B06CEF}"/>
              </a:ext>
            </a:extLst>
          </p:cNvPr>
          <p:cNvPicPr>
            <a:picLocks noChangeAspect="1"/>
          </p:cNvPicPr>
          <p:nvPr/>
        </p:nvPicPr>
        <p:blipFill>
          <a:blip r:embed="rId15"/>
          <a:stretch>
            <a:fillRect/>
          </a:stretch>
        </p:blipFill>
        <p:spPr>
          <a:xfrm>
            <a:off x="7728921" y="5949711"/>
            <a:ext cx="806978" cy="806978"/>
          </a:xfrm>
          <a:prstGeom prst="rect">
            <a:avLst/>
          </a:prstGeom>
        </p:spPr>
      </p:pic>
      <p:pic>
        <p:nvPicPr>
          <p:cNvPr id="41" name="Picture 40">
            <a:extLst>
              <a:ext uri="{FF2B5EF4-FFF2-40B4-BE49-F238E27FC236}">
                <a16:creationId xmlns:a16="http://schemas.microsoft.com/office/drawing/2014/main" id="{21A697C5-54D7-4701-AEE1-EDB9AAB9BA4A}"/>
              </a:ext>
            </a:extLst>
          </p:cNvPr>
          <p:cNvPicPr>
            <a:picLocks noChangeAspect="1"/>
          </p:cNvPicPr>
          <p:nvPr/>
        </p:nvPicPr>
        <p:blipFill>
          <a:blip r:embed="rId16"/>
          <a:stretch>
            <a:fillRect/>
          </a:stretch>
        </p:blipFill>
        <p:spPr>
          <a:xfrm>
            <a:off x="8617047" y="5956954"/>
            <a:ext cx="764506" cy="806979"/>
          </a:xfrm>
          <a:prstGeom prst="rect">
            <a:avLst/>
          </a:prstGeom>
        </p:spPr>
      </p:pic>
      <p:pic>
        <p:nvPicPr>
          <p:cNvPr id="43" name="Picture 42">
            <a:extLst>
              <a:ext uri="{FF2B5EF4-FFF2-40B4-BE49-F238E27FC236}">
                <a16:creationId xmlns:a16="http://schemas.microsoft.com/office/drawing/2014/main" id="{7E0C5F70-27B1-4E60-9953-708EADC4CFEA}"/>
              </a:ext>
            </a:extLst>
          </p:cNvPr>
          <p:cNvPicPr>
            <a:picLocks noChangeAspect="1"/>
          </p:cNvPicPr>
          <p:nvPr/>
        </p:nvPicPr>
        <p:blipFill>
          <a:blip r:embed="rId17"/>
          <a:stretch>
            <a:fillRect/>
          </a:stretch>
        </p:blipFill>
        <p:spPr>
          <a:xfrm>
            <a:off x="9472879" y="5956953"/>
            <a:ext cx="867367" cy="806980"/>
          </a:xfrm>
          <a:prstGeom prst="rect">
            <a:avLst/>
          </a:prstGeom>
        </p:spPr>
      </p:pic>
      <p:pic>
        <p:nvPicPr>
          <p:cNvPr id="45" name="Picture 44">
            <a:extLst>
              <a:ext uri="{FF2B5EF4-FFF2-40B4-BE49-F238E27FC236}">
                <a16:creationId xmlns:a16="http://schemas.microsoft.com/office/drawing/2014/main" id="{69A8862A-664B-428B-92B0-573E1E60066C}"/>
              </a:ext>
            </a:extLst>
          </p:cNvPr>
          <p:cNvPicPr>
            <a:picLocks noChangeAspect="1"/>
          </p:cNvPicPr>
          <p:nvPr/>
        </p:nvPicPr>
        <p:blipFill>
          <a:blip r:embed="rId18"/>
          <a:stretch>
            <a:fillRect/>
          </a:stretch>
        </p:blipFill>
        <p:spPr>
          <a:xfrm>
            <a:off x="10408610" y="5944711"/>
            <a:ext cx="746170" cy="819222"/>
          </a:xfrm>
          <a:prstGeom prst="rect">
            <a:avLst/>
          </a:prstGeom>
        </p:spPr>
      </p:pic>
      <p:pic>
        <p:nvPicPr>
          <p:cNvPr id="47" name="Picture 46">
            <a:extLst>
              <a:ext uri="{FF2B5EF4-FFF2-40B4-BE49-F238E27FC236}">
                <a16:creationId xmlns:a16="http://schemas.microsoft.com/office/drawing/2014/main" id="{14231108-B30E-40CC-96C4-BD71E565A6BA}"/>
              </a:ext>
            </a:extLst>
          </p:cNvPr>
          <p:cNvPicPr>
            <a:picLocks noChangeAspect="1"/>
          </p:cNvPicPr>
          <p:nvPr/>
        </p:nvPicPr>
        <p:blipFill>
          <a:blip r:embed="rId19"/>
          <a:stretch>
            <a:fillRect/>
          </a:stretch>
        </p:blipFill>
        <p:spPr>
          <a:xfrm>
            <a:off x="9154109" y="5637415"/>
            <a:ext cx="454887" cy="214087"/>
          </a:xfrm>
          <a:prstGeom prst="rect">
            <a:avLst/>
          </a:prstGeom>
        </p:spPr>
      </p:pic>
      <p:pic>
        <p:nvPicPr>
          <p:cNvPr id="49" name="Picture 48">
            <a:extLst>
              <a:ext uri="{FF2B5EF4-FFF2-40B4-BE49-F238E27FC236}">
                <a16:creationId xmlns:a16="http://schemas.microsoft.com/office/drawing/2014/main" id="{F6B8EEE7-5D24-4CC9-90F6-457CDD62D74F}"/>
              </a:ext>
            </a:extLst>
          </p:cNvPr>
          <p:cNvPicPr>
            <a:picLocks noChangeAspect="1"/>
          </p:cNvPicPr>
          <p:nvPr/>
        </p:nvPicPr>
        <p:blipFill>
          <a:blip r:embed="rId20"/>
          <a:stretch>
            <a:fillRect/>
          </a:stretch>
        </p:blipFill>
        <p:spPr>
          <a:xfrm>
            <a:off x="1823075" y="153364"/>
            <a:ext cx="2952611" cy="1209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FF4B2E10-34D8-40DC-94A3-265A28BE732C}"/>
              </a:ext>
            </a:extLst>
          </p:cNvPr>
          <p:cNvPicPr>
            <a:picLocks noChangeAspect="1"/>
          </p:cNvPicPr>
          <p:nvPr/>
        </p:nvPicPr>
        <p:blipFill>
          <a:blip r:embed="rId21"/>
          <a:stretch>
            <a:fillRect/>
          </a:stretch>
        </p:blipFill>
        <p:spPr>
          <a:xfrm>
            <a:off x="140260" y="1489166"/>
            <a:ext cx="1488055" cy="1069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52">
            <a:extLst>
              <a:ext uri="{FF2B5EF4-FFF2-40B4-BE49-F238E27FC236}">
                <a16:creationId xmlns:a16="http://schemas.microsoft.com/office/drawing/2014/main" id="{3828AF1C-A213-4610-9E6A-651EF0EA74E0}"/>
              </a:ext>
            </a:extLst>
          </p:cNvPr>
          <p:cNvPicPr>
            <a:picLocks noChangeAspect="1"/>
          </p:cNvPicPr>
          <p:nvPr/>
        </p:nvPicPr>
        <p:blipFill>
          <a:blip r:embed="rId22"/>
          <a:stretch>
            <a:fillRect/>
          </a:stretch>
        </p:blipFill>
        <p:spPr>
          <a:xfrm>
            <a:off x="130864" y="2757489"/>
            <a:ext cx="1539948" cy="1069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 name="Picture 54">
            <a:extLst>
              <a:ext uri="{FF2B5EF4-FFF2-40B4-BE49-F238E27FC236}">
                <a16:creationId xmlns:a16="http://schemas.microsoft.com/office/drawing/2014/main" id="{70AC7241-77FE-4DB0-A145-A2C71682FD68}"/>
              </a:ext>
            </a:extLst>
          </p:cNvPr>
          <p:cNvPicPr>
            <a:picLocks noChangeAspect="1"/>
          </p:cNvPicPr>
          <p:nvPr/>
        </p:nvPicPr>
        <p:blipFill>
          <a:blip r:embed="rId23"/>
          <a:stretch>
            <a:fillRect/>
          </a:stretch>
        </p:blipFill>
        <p:spPr>
          <a:xfrm>
            <a:off x="93304" y="4027854"/>
            <a:ext cx="1611405" cy="111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0945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5468</TotalTime>
  <Words>1889</Words>
  <Application>Microsoft Office PowerPoint</Application>
  <PresentationFormat>Widescreen</PresentationFormat>
  <Paragraphs>209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171</cp:revision>
  <cp:lastPrinted>2021-03-07T18:35:55Z</cp:lastPrinted>
  <dcterms:created xsi:type="dcterms:W3CDTF">2021-03-03T16:01:45Z</dcterms:created>
  <dcterms:modified xsi:type="dcterms:W3CDTF">2022-08-18T21:17:43Z</dcterms:modified>
</cp:coreProperties>
</file>