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286" r:id="rId4"/>
    <p:sldId id="301" r:id="rId5"/>
    <p:sldId id="287" r:id="rId6"/>
    <p:sldId id="292" r:id="rId7"/>
    <p:sldId id="300" r:id="rId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Hobby" initials="LH" lastIdx="1" clrIdx="0">
    <p:extLst>
      <p:ext uri="{19B8F6BF-5375-455C-9EA6-DF929625EA0E}">
        <p15:presenceInfo xmlns:p15="http://schemas.microsoft.com/office/powerpoint/2012/main" userId="f07d65188fcf4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18/08/2022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18/08/2022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keystagehistory.co.uk/keystage-2/smart-task-y6-pupils-play-film-detectives-to-learn-about-government-propaganda-2/" TargetMode="External"/><Relationship Id="rId3" Type="http://schemas.openxmlformats.org/officeDocument/2006/relationships/hyperlink" Target="https://www.keystagehistory.co.uk/keystage-2/outstanding-lessons-keystage-2/life-in-britain-1930-1945/why-was-it-necessary-for-children-to-be-evacuated-introductory-task-kq2/" TargetMode="External"/><Relationship Id="rId7" Type="http://schemas.openxmlformats.org/officeDocument/2006/relationships/hyperlink" Target="https://www.keystagehistory.co.uk/keystage-2/britain-during-world-war-two-call-my-bluff-smart-task-2/" TargetMode="External"/><Relationship Id="rId12" Type="http://schemas.openxmlformats.org/officeDocument/2006/relationships/hyperlink" Target="https://www.historyforkids.net/world-war-two.html" TargetMode="External"/><Relationship Id="rId2" Type="http://schemas.openxmlformats.org/officeDocument/2006/relationships/hyperlink" Target="https://www.keystagehistory.co.uk/keystage-2/outstanding-lessons-keystage-2/life-in-britain-1930-1945/why-did-britain-have-to-go-to-war-in-1939/" TargetMode="External"/><Relationship Id="rId1" Type="http://schemas.openxmlformats.org/officeDocument/2006/relationships/slideLayout" Target="../slideLayouts/slideLayout2.xml"/><Relationship Id="rId6" Type="http://schemas.openxmlformats.org/officeDocument/2006/relationships/hyperlink" Target="https://www.keystagehistory.co.uk/keystage-2/curators-dilemma-which-8-objects-should-we-show-to-explain-how-britain-coped-with-the-effect-of-war-on-the-home-front-2/" TargetMode="External"/><Relationship Id="rId11" Type="http://schemas.openxmlformats.org/officeDocument/2006/relationships/hyperlink" Target="https://www.natgeokids.com/uk/discover/history/general-history/world-war-two/" TargetMode="External"/><Relationship Id="rId5" Type="http://schemas.openxmlformats.org/officeDocument/2006/relationships/hyperlink" Target="https://www.keystagehistory.co.uk/keystage-2/outstanding-lessons-keystage-2/life-in-britain-1930-1945/how-was-britain-able-to-stand-firm-against-the-german-threat/" TargetMode="External"/><Relationship Id="rId10" Type="http://schemas.openxmlformats.org/officeDocument/2006/relationships/hyperlink" Target="https://www.ducksters.com/history/world_war_ii/" TargetMode="External"/><Relationship Id="rId4" Type="http://schemas.openxmlformats.org/officeDocument/2006/relationships/hyperlink" Target="https://www.booksfortopics.com/ww2" TargetMode="External"/><Relationship Id="rId9" Type="http://schemas.openxmlformats.org/officeDocument/2006/relationships/hyperlink" Target="https://www.keystagehistory.co.uk/keystage-3/outstanding-lessons-keystage-3/20th-century-world/why-did-germany-lose-the-battle-of-britai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BB99E1-431F-4966-BAF3-99771AFBFF2A}"/>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91260" y="96003"/>
            <a:ext cx="109537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65872" y="291802"/>
            <a:ext cx="1841397" cy="779626"/>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History</a:t>
            </a:r>
          </a:p>
          <a:p>
            <a:pPr algn="ctr"/>
            <a:r>
              <a:rPr lang="en-GB" sz="14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79567">
            <a:off x="3668748" y="2029462"/>
            <a:ext cx="1726189" cy="1726189"/>
          </a:xfrm>
          <a:prstGeom prst="rect">
            <a:avLst/>
          </a:prstGeom>
        </p:spPr>
      </p:pic>
      <p:sp>
        <p:nvSpPr>
          <p:cNvPr id="2" name="Scroll: Vertical 1">
            <a:extLst>
              <a:ext uri="{FF2B5EF4-FFF2-40B4-BE49-F238E27FC236}">
                <a16:creationId xmlns:a16="http://schemas.microsoft.com/office/drawing/2014/main" id="{5B3FBAA0-A3C7-4C79-94A8-78ACFA85A28A}"/>
              </a:ext>
            </a:extLst>
          </p:cNvPr>
          <p:cNvSpPr/>
          <p:nvPr/>
        </p:nvSpPr>
        <p:spPr>
          <a:xfrm>
            <a:off x="28716" y="1320966"/>
            <a:ext cx="2368917" cy="5456220"/>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0" i="0" u="none" strike="noStrike" dirty="0">
              <a:solidFill>
                <a:schemeClr val="accent4">
                  <a:lumMod val="75000"/>
                </a:schemeClr>
              </a:solidFill>
              <a:effectLst/>
              <a:latin typeface="Verdana" panose="020B0604030504040204" pitchFamily="34" charset="0"/>
              <a:ea typeface="Verdana" panose="020B0604030504040204" pitchFamily="34" charset="0"/>
            </a:endParaRPr>
          </a:p>
          <a:p>
            <a:r>
              <a:rPr lang="en-GB" sz="1000" b="0" i="0" u="none" strike="noStrike" dirty="0">
                <a:solidFill>
                  <a:schemeClr val="accent4">
                    <a:lumMod val="75000"/>
                  </a:schemeClr>
                </a:solidFill>
                <a:effectLst/>
                <a:latin typeface="Verdana" panose="020B0604030504040204" pitchFamily="34" charset="0"/>
                <a:ea typeface="Verdana" panose="020B0604030504040204" pitchFamily="34" charset="0"/>
              </a:rPr>
              <a:t>Pupils should continue to develop a chronologically secure knowledge and understanding of British, local and world history, establishing clear narratives within and across the periods they study. They should note connections, contrasts and trends over time and develop the appropriate use of historical terms. They should regularly address and sometimes devise historically valid questions about change, cause, similarity and difference, and significance. They should construct informed responses that involve thoughtful selection and organisation of relevant historical information. They should understand how our knowledge of the past is constructed from a range of sources.</a:t>
            </a:r>
            <a:r>
              <a:rPr lang="en-GB" sz="1000" dirty="0">
                <a:solidFill>
                  <a:schemeClr val="accent4">
                    <a:lumMod val="75000"/>
                  </a:schemeClr>
                </a:solidFill>
                <a:latin typeface="Verdana" panose="020B0604030504040204" pitchFamily="34" charset="0"/>
                <a:ea typeface="Verdana" panose="020B0604030504040204" pitchFamily="34" charset="0"/>
              </a:rPr>
              <a:t> </a:t>
            </a:r>
          </a:p>
        </p:txBody>
      </p:sp>
      <p:sp>
        <p:nvSpPr>
          <p:cNvPr id="222" name="Rectangle 221">
            <a:extLst>
              <a:ext uri="{FF2B5EF4-FFF2-40B4-BE49-F238E27FC236}">
                <a16:creationId xmlns:a16="http://schemas.microsoft.com/office/drawing/2014/main" id="{5D542293-A0E0-42B3-A86F-5FAA91D2FC30}"/>
              </a:ext>
            </a:extLst>
          </p:cNvPr>
          <p:cNvSpPr/>
          <p:nvPr/>
        </p:nvSpPr>
        <p:spPr>
          <a:xfrm>
            <a:off x="943305" y="1406114"/>
            <a:ext cx="773700" cy="19660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solidFill>
                <a:schemeClr val="accent4">
                  <a:lumMod val="75000"/>
                </a:schemeClr>
              </a:solidFill>
              <a:latin typeface="Verdana" panose="020B0604030504040204" pitchFamily="34" charset="0"/>
              <a:ea typeface="Verdana" panose="020B0604030504040204" pitchFamily="34" charset="0"/>
            </a:endParaRPr>
          </a:p>
          <a:p>
            <a:pPr algn="ctr"/>
            <a:r>
              <a:rPr lang="en-GB" b="1" dirty="0">
                <a:solidFill>
                  <a:schemeClr val="accent4">
                    <a:lumMod val="75000"/>
                  </a:schemeClr>
                </a:solidFill>
                <a:latin typeface="Verdana" panose="020B0604030504040204" pitchFamily="34" charset="0"/>
                <a:ea typeface="Verdana" panose="020B0604030504040204" pitchFamily="34" charset="0"/>
              </a:rPr>
              <a:t>KS2</a:t>
            </a:r>
            <a:r>
              <a:rPr lang="en-GB" sz="800" b="1" dirty="0">
                <a:solidFill>
                  <a:schemeClr val="accent4">
                    <a:lumMod val="75000"/>
                  </a:schemeClr>
                </a:solidFill>
                <a:latin typeface="Verdana" panose="020B0604030504040204" pitchFamily="34" charset="0"/>
                <a:ea typeface="Verdana" panose="020B0604030504040204" pitchFamily="34" charset="0"/>
              </a:rPr>
              <a:t>  </a:t>
            </a:r>
          </a:p>
          <a:p>
            <a:pPr algn="ctr"/>
            <a:endParaRPr lang="en-GB" dirty="0">
              <a:solidFill>
                <a:schemeClr val="accent4">
                  <a:lumMod val="75000"/>
                </a:schemeClr>
              </a:solidFill>
            </a:endParaRP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4643126" y="3076296"/>
            <a:ext cx="7354569" cy="2706590"/>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000" b="0" i="0" dirty="0">
              <a:solidFill>
                <a:srgbClr val="000000"/>
              </a:solidFill>
              <a:effectLst/>
              <a:latin typeface="Verdana" panose="020B0604030504040204" pitchFamily="34" charset="0"/>
            </a:endParaRPr>
          </a:p>
          <a:p>
            <a:r>
              <a:rPr lang="en-GB" sz="1000" b="1" dirty="0">
                <a:solidFill>
                  <a:schemeClr val="bg1"/>
                </a:solidFill>
                <a:latin typeface="Verdana" panose="020B0604030504040204" pitchFamily="34" charset="0"/>
                <a:ea typeface="Verdana" panose="020B0604030504040204" pitchFamily="34" charset="0"/>
              </a:rPr>
              <a:t>Should</a:t>
            </a:r>
          </a:p>
          <a:p>
            <a:pPr marL="171450" indent="-171450">
              <a:buFont typeface="Arial" panose="020B0604020202020204" pitchFamily="34" charset="0"/>
              <a:buChar char="•"/>
            </a:pPr>
            <a:endParaRPr lang="en-GB" sz="10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1000" dirty="0">
              <a:solidFill>
                <a:schemeClr val="bg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900" b="1" dirty="0">
              <a:solidFill>
                <a:schemeClr val="bg1"/>
              </a:solidFill>
              <a:latin typeface="Verdana" panose="020B0604030504040204" pitchFamily="34" charset="0"/>
              <a:ea typeface="Verdana" panose="020B0604030504040204" pitchFamily="34" charset="0"/>
            </a:endParaRP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4876800" y="1233589"/>
            <a:ext cx="7120895" cy="1762304"/>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000" b="0" i="0" dirty="0">
              <a:solidFill>
                <a:srgbClr val="000000"/>
              </a:solidFill>
              <a:effectLst/>
              <a:latin typeface="Verdana" panose="020B0604030504040204" pitchFamily="34" charset="0"/>
            </a:endParaRPr>
          </a:p>
          <a:p>
            <a:r>
              <a:rPr lang="en-GB" sz="1000" b="1" dirty="0">
                <a:solidFill>
                  <a:schemeClr val="bg1"/>
                </a:solidFill>
                <a:latin typeface="Verdana" panose="020B0604030504040204" pitchFamily="34" charset="0"/>
                <a:ea typeface="Verdana" panose="020B0604030504040204" pitchFamily="34" charset="0"/>
              </a:rPr>
              <a:t>Must </a:t>
            </a:r>
          </a:p>
        </p:txBody>
      </p:sp>
      <p:sp>
        <p:nvSpPr>
          <p:cNvPr id="209" name="Rectangle: Rounded Corners 208">
            <a:extLst>
              <a:ext uri="{FF2B5EF4-FFF2-40B4-BE49-F238E27FC236}">
                <a16:creationId xmlns:a16="http://schemas.microsoft.com/office/drawing/2014/main" id="{BDAD45E0-CD7F-4A55-B24E-04280A44D91A}"/>
              </a:ext>
            </a:extLst>
          </p:cNvPr>
          <p:cNvSpPr/>
          <p:nvPr/>
        </p:nvSpPr>
        <p:spPr>
          <a:xfrm>
            <a:off x="2054968" y="60177"/>
            <a:ext cx="7754558" cy="1000377"/>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900" dirty="0">
                <a:solidFill>
                  <a:schemeClr val="accent5">
                    <a:lumMod val="50000"/>
                  </a:schemeClr>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900" b="1" dirty="0">
                <a:solidFill>
                  <a:schemeClr val="accent5">
                    <a:lumMod val="50000"/>
                  </a:schemeClr>
                </a:solidFill>
                <a:latin typeface="Verdana" panose="020B0604030504040204" pitchFamily="34" charset="0"/>
                <a:ea typeface="Verdana" panose="020B0604030504040204" pitchFamily="34" charset="0"/>
              </a:rPr>
              <a:t>Must</a:t>
            </a:r>
            <a:r>
              <a:rPr lang="en-GB" sz="900" dirty="0">
                <a:solidFill>
                  <a:schemeClr val="accent5">
                    <a:lumMod val="50000"/>
                  </a:schemeClr>
                </a:solidFill>
                <a:latin typeface="Verdana" panose="020B0604030504040204" pitchFamily="34" charset="0"/>
                <a:ea typeface="Verdana" panose="020B0604030504040204" pitchFamily="34" charset="0"/>
              </a:rPr>
              <a:t> (End </a:t>
            </a:r>
            <a:r>
              <a:rPr lang="en-GB" sz="900">
                <a:solidFill>
                  <a:schemeClr val="accent5">
                    <a:lumMod val="50000"/>
                  </a:schemeClr>
                </a:solidFill>
                <a:latin typeface="Verdana" panose="020B0604030504040204" pitchFamily="34" charset="0"/>
                <a:ea typeface="Verdana" panose="020B0604030504040204" pitchFamily="34" charset="0"/>
              </a:rPr>
              <a:t>of Y4) </a:t>
            </a:r>
            <a:r>
              <a:rPr lang="en-GB" sz="900" b="1" dirty="0">
                <a:solidFill>
                  <a:schemeClr val="accent5">
                    <a:lumMod val="50000"/>
                  </a:schemeClr>
                </a:solidFill>
                <a:latin typeface="Verdana" panose="020B0604030504040204" pitchFamily="34" charset="0"/>
                <a:ea typeface="Verdana" panose="020B0604030504040204" pitchFamily="34" charset="0"/>
              </a:rPr>
              <a:t>Should</a:t>
            </a:r>
            <a:r>
              <a:rPr lang="en-GB" sz="900" dirty="0">
                <a:solidFill>
                  <a:schemeClr val="accent5">
                    <a:lumMod val="50000"/>
                  </a:schemeClr>
                </a:solidFill>
                <a:latin typeface="Verdana" panose="020B0604030504040204" pitchFamily="34" charset="0"/>
                <a:ea typeface="Verdana" panose="020B0604030504040204" pitchFamily="34" charset="0"/>
              </a:rPr>
              <a:t> (end </a:t>
            </a:r>
            <a:r>
              <a:rPr lang="en-GB" sz="900">
                <a:solidFill>
                  <a:schemeClr val="accent5">
                    <a:lumMod val="50000"/>
                  </a:schemeClr>
                </a:solidFill>
                <a:latin typeface="Verdana" panose="020B0604030504040204" pitchFamily="34" charset="0"/>
                <a:ea typeface="Verdana" panose="020B0604030504040204" pitchFamily="34" charset="0"/>
              </a:rPr>
              <a:t>of Y6) </a:t>
            </a:r>
            <a:r>
              <a:rPr lang="en-GB" sz="900" b="1" dirty="0">
                <a:solidFill>
                  <a:schemeClr val="accent5">
                    <a:lumMod val="50000"/>
                  </a:schemeClr>
                </a:solidFill>
                <a:latin typeface="Verdana" panose="020B0604030504040204" pitchFamily="34" charset="0"/>
                <a:ea typeface="Verdana" panose="020B0604030504040204" pitchFamily="34" charset="0"/>
              </a:rPr>
              <a:t>Enrich</a:t>
            </a:r>
            <a:r>
              <a:rPr lang="en-GB" sz="900" dirty="0">
                <a:solidFill>
                  <a:schemeClr val="accent5">
                    <a:lumMod val="50000"/>
                  </a:schemeClr>
                </a:solidFill>
                <a:latin typeface="Verdana" panose="020B0604030504040204" pitchFamily="34" charset="0"/>
                <a:ea typeface="Verdana" panose="020B0604030504040204" pitchFamily="34" charset="0"/>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0105966" y="118146"/>
            <a:ext cx="1994774" cy="886564"/>
          </a:xfrm>
          <a:prstGeom prst="round2DiagRect">
            <a:avLst>
              <a:gd name="adj1" fmla="val 50000"/>
              <a:gd name="adj2" fmla="val 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762499" y="5852523"/>
            <a:ext cx="7235195" cy="887331"/>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000" b="0" i="0" dirty="0">
              <a:solidFill>
                <a:srgbClr val="000000"/>
              </a:solidFill>
              <a:effectLst/>
              <a:latin typeface="Verdana" panose="020B0604030504040204" pitchFamily="34" charset="0"/>
            </a:endParaRPr>
          </a:p>
          <a:p>
            <a:r>
              <a:rPr lang="en-GB" sz="1000" b="1" dirty="0">
                <a:solidFill>
                  <a:schemeClr val="bg1"/>
                </a:solidFill>
                <a:latin typeface="Verdana" panose="020B0604030504040204" pitchFamily="34" charset="0"/>
                <a:ea typeface="Verdana" panose="020B0604030504040204" pitchFamily="34" charset="0"/>
              </a:rPr>
              <a:t>Aspire  </a:t>
            </a:r>
          </a:p>
          <a:p>
            <a:endParaRPr lang="en-GB" sz="1000" b="1" dirty="0">
              <a:solidFill>
                <a:schemeClr val="bg1"/>
              </a:solidFill>
              <a:latin typeface="Verdana" panose="020B0604030504040204" pitchFamily="34" charset="0"/>
              <a:ea typeface="Verdana" panose="020B0604030504040204" pitchFamily="34" charset="0"/>
            </a:endParaRPr>
          </a:p>
        </p:txBody>
      </p:sp>
      <p:sp>
        <p:nvSpPr>
          <p:cNvPr id="220" name="Scroll: Vertical 219">
            <a:extLst>
              <a:ext uri="{FF2B5EF4-FFF2-40B4-BE49-F238E27FC236}">
                <a16:creationId xmlns:a16="http://schemas.microsoft.com/office/drawing/2014/main" id="{486A0D58-3A5E-45E4-A494-BE2F12E9027B}"/>
              </a:ext>
            </a:extLst>
          </p:cNvPr>
          <p:cNvSpPr/>
          <p:nvPr/>
        </p:nvSpPr>
        <p:spPr>
          <a:xfrm>
            <a:off x="1918964" y="1960036"/>
            <a:ext cx="2431206" cy="2567824"/>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00" b="0" i="0" dirty="0">
                <a:solidFill>
                  <a:schemeClr val="accent4">
                    <a:lumMod val="75000"/>
                  </a:schemeClr>
                </a:solidFill>
                <a:effectLst/>
                <a:latin typeface="nta"/>
              </a:rPr>
              <a:t>In planning to ensure the progression described above through teaching the British, local and world history outlined below, teachers should combine overview and depth studies to help pupils understand both the long arc of development and the complexity of specific aspects of the content.</a:t>
            </a:r>
          </a:p>
          <a:p>
            <a:pPr algn="l"/>
            <a:r>
              <a:rPr lang="en-GB" sz="1000" b="0" i="0" dirty="0">
                <a:solidFill>
                  <a:schemeClr val="accent4">
                    <a:lumMod val="75000"/>
                  </a:schemeClr>
                </a:solidFill>
                <a:effectLst/>
                <a:latin typeface="nta"/>
              </a:rPr>
              <a:t>Pupils should be taught about:</a:t>
            </a:r>
          </a:p>
          <a:p>
            <a:pPr marL="171450" indent="-171450">
              <a:buFont typeface="Arial" panose="020B0604020202020204" pitchFamily="34" charset="0"/>
              <a:buChar char="•"/>
            </a:pPr>
            <a:r>
              <a:rPr lang="en-GB" sz="1000" b="1" u="none" strike="noStrike" dirty="0">
                <a:solidFill>
                  <a:schemeClr val="accent4">
                    <a:lumMod val="75000"/>
                  </a:schemeClr>
                </a:solidFill>
                <a:effectLst/>
              </a:rPr>
              <a:t>the Roman Empire and its impact on Britain</a:t>
            </a:r>
            <a:endParaRPr lang="en-GB" sz="1000" b="1" i="0" u="none" strike="noStrike" dirty="0">
              <a:solidFill>
                <a:schemeClr val="accent4">
                  <a:lumMod val="75000"/>
                </a:schemeClr>
              </a:solidFill>
              <a:effectLst/>
              <a:latin typeface="Arial" panose="020B0604020202020204" pitchFamily="34" charset="0"/>
            </a:endParaRPr>
          </a:p>
        </p:txBody>
      </p:sp>
      <p:sp>
        <p:nvSpPr>
          <p:cNvPr id="215" name="Sun 214">
            <a:extLst>
              <a:ext uri="{FF2B5EF4-FFF2-40B4-BE49-F238E27FC236}">
                <a16:creationId xmlns:a16="http://schemas.microsoft.com/office/drawing/2014/main" id="{EE8985D0-09A8-4B34-9A39-6D3DF516947E}"/>
              </a:ext>
            </a:extLst>
          </p:cNvPr>
          <p:cNvSpPr/>
          <p:nvPr/>
        </p:nvSpPr>
        <p:spPr>
          <a:xfrm>
            <a:off x="1901272" y="4279804"/>
            <a:ext cx="3145697" cy="2706590"/>
          </a:xfrm>
          <a:prstGeom prst="sun">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accent4">
                    <a:lumMod val="75000"/>
                  </a:schemeClr>
                </a:solidFill>
                <a:latin typeface="Verdana" panose="020B0604030504040204" pitchFamily="34" charset="0"/>
                <a:ea typeface="Verdana" panose="020B0604030504040204" pitchFamily="34" charset="0"/>
              </a:rPr>
              <a:t>ENRICHMENT </a:t>
            </a:r>
          </a:p>
          <a:p>
            <a:r>
              <a:rPr lang="en-GB" sz="900" dirty="0">
                <a:solidFill>
                  <a:schemeClr val="accent4">
                    <a:lumMod val="75000"/>
                  </a:schemeClr>
                </a:solidFill>
                <a:latin typeface="Verdana" panose="020B0604030504040204" pitchFamily="34" charset="0"/>
                <a:ea typeface="Verdana" panose="020B0604030504040204" pitchFamily="34" charset="0"/>
              </a:rPr>
              <a:t>Blue bell railway trip</a:t>
            </a:r>
          </a:p>
          <a:p>
            <a:endParaRPr lang="en-GB" sz="900" dirty="0">
              <a:solidFill>
                <a:schemeClr val="accent4">
                  <a:lumMod val="75000"/>
                </a:schemeClr>
              </a:solidFill>
              <a:latin typeface="Verdana" panose="020B0604030504040204" pitchFamily="34" charset="0"/>
              <a:ea typeface="Verdana" panose="020B0604030504040204" pitchFamily="34" charset="0"/>
            </a:endParaRPr>
          </a:p>
          <a:p>
            <a:endParaRPr lang="en-GB" sz="900"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66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History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238072" y="77911"/>
            <a:ext cx="5830307"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HISTORY TEACHING AND LEARNING AT ASHURST 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Must</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Y4)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Should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(end of Y6) </a:t>
            </a:r>
            <a:r>
              <a:rPr kumimoji="0" lang="en-GB" sz="800" b="1"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Could</a:t>
            </a:r>
            <a:r>
              <a:rPr kumimoji="0" lang="en-GB" sz="800" b="0" i="0" u="none" strike="noStrike" kern="1200" cap="none" spc="0" normalizeH="0" baseline="0" noProof="0" dirty="0">
                <a:ln>
                  <a:noFill/>
                </a:ln>
                <a:solidFill>
                  <a:srgbClr val="8B5D3D">
                    <a:lumMod val="50000"/>
                  </a:srgbClr>
                </a:solidFill>
                <a:effectLst/>
                <a:uLnTx/>
                <a:uFillTx/>
                <a:latin typeface="Verdana" panose="020B0604030504040204" pitchFamily="34" charset="0"/>
                <a:ea typeface="Verdana" panose="020B0604030504040204" pitchFamily="34" charset="0"/>
                <a:cs typeface="+mn-cs"/>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845370" y="509913"/>
            <a:ext cx="4161595"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17673" y="5449255"/>
            <a:ext cx="1773069" cy="1371038"/>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Could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whether the British or Americans were more tolerant of diversity.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Present to the class a report on how the war changed our society.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and present comparisons between WWII and events in the present. </a:t>
            </a: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events of British history on a timeline, using dates.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understand the scale of history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Bronze Age lasted for ≈2000 years, but vast amounts of change in last century.)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Position a growing range of eras and events on a timeline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Ancient Egypt, Anglo-Saxons, Romans, Iron Age, Guy Fawkes).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everyday life for people in the past, including clothing, food, houses, beliefs and leisure activities and recognise how these were similar / different to the modern 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Must</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investigate and give reasons for events in the past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did the first Roman invasions of Britain fail, but later ones were successful?)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the impact of events in the more distant past on modern life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how and why events and people being studied are significant.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Construct relevant questions about history and begin to suggest how these might be answered.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question the reasons behind historical events and changes.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Express preferences and personal responses to topics being studied and back-them up with evidence / facts.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relevant questions about history and suggest sources of evidence that could be used to answer them, recognising the difference between primary and secondary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a range of sources or artefacts (written, visual or oral) to learn more about the past.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range of sources available when we study different historical periods (</a:t>
            </a:r>
            <a:r>
              <a:rPr kumimoji="0" lang="en-GB" sz="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eg.</a:t>
            </a: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why do we know much more about the Romans than the Iron 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Look at two versions of the same events identifying how they are similar/different.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Question the accuracy of modern depictions of historical events.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244746" y="770893"/>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Should</a:t>
            </a:r>
            <a:endParaRPr kumimoji="0" lang="en-GB"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Chronological understanding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Develop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Place world history events on a timeline using the correct dates and labels.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 clear understanding of the order of the time periods that they have studied (covering all units from KS1 &amp; KS2).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Comment on trends that happen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Annotate a timeline with historical terms and facts, showing a sense of historical scale.</a:t>
            </a:r>
            <a:endParaRPr kumimoji="0" lang="en-GB"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Change and development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Deepen understanding of trends/themes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changes, similarities and differences.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Describe what life was like for people living at the same point (rich/ poor, military/civilians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questions about changes, similarities and differences and challenge responses.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debate trends and themes over time. </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Cause and effect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and answer clear and accurate questions about what happened.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Ask ‘why’ questions to further historical understanding.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Independently ask and answer clear and accurate questions about the past. </a:t>
            </a: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Significance and interpretation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Recognise that some events and people are more significant than others and use evidence to back-up responses.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that there can be many versions of the same events in history, giving reasons why these may exist.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Plan and carry out an enquiry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Consider the validity of different sources and select reliable, appropriate resources to use to answer a specific question.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Reach conclusions on what happened based on the study of a range of sources.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160331" y="3898650"/>
            <a:ext cx="2908047" cy="1215802"/>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Use sources as evidence - 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Draw together and analyse a wide range of sources (both primary and secondary), sourcing these independently where appropriate.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792575" y="5494435"/>
            <a:ext cx="2544372" cy="1285654"/>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Must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Be able to sequence on a timeline the key events leading up to and through the period of WWII.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Give reasons as to why the War started.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Understand and give reasons why accounts of the same event may differ.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how the war impacted on the local area. </a:t>
            </a: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428532" y="5181331"/>
            <a:ext cx="2646821" cy="1638961"/>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Topic specific – Should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key figures in WWII and the impact they had.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Have an understanding of how people lived, and the roles men, women had.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how WWII impacted children and families.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Show an awareness of the concept of propaganda and how historians must understand the social context of evidence studied.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how the American forces changed the diversity in Britain.</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60227" y="4761204"/>
            <a:ext cx="4158853" cy="675951"/>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Skills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Debate and discuss different opinions about historical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Discuss and compare a range of plausible causes and effects.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Investigate and describe legacies for the modern world, investigating and discussing how ancient civilisations can still have an impact on our lives</a:t>
            </a:r>
            <a:endParaRPr kumimoji="0" lang="en-GB" sz="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240" name="Rectangle: Diagonal Corners Rounded 239">
            <a:extLst>
              <a:ext uri="{FF2B5EF4-FFF2-40B4-BE49-F238E27FC236}">
                <a16:creationId xmlns:a16="http://schemas.microsoft.com/office/drawing/2014/main" id="{6FC2BA74-6393-42F3-F0CC-A62ACB20DF3E}"/>
              </a:ext>
            </a:extLst>
          </p:cNvPr>
          <p:cNvSpPr/>
          <p:nvPr/>
        </p:nvSpPr>
        <p:spPr>
          <a:xfrm>
            <a:off x="3164916" y="83320"/>
            <a:ext cx="1522502" cy="315115"/>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World War II</a:t>
            </a:r>
          </a:p>
        </p:txBody>
      </p:sp>
    </p:spTree>
    <p:extLst>
      <p:ext uri="{BB962C8B-B14F-4D97-AF65-F5344CB8AC3E}">
        <p14:creationId xmlns:p14="http://schemas.microsoft.com/office/powerpoint/2010/main" val="281179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407910189"/>
              </p:ext>
            </p:extLst>
          </p:nvPr>
        </p:nvGraphicFramePr>
        <p:xfrm>
          <a:off x="200297" y="188343"/>
          <a:ext cx="11793230" cy="6426626"/>
        </p:xfrm>
        <a:graphic>
          <a:graphicData uri="http://schemas.openxmlformats.org/drawingml/2006/table">
            <a:tbl>
              <a:tblPr firstRow="1" bandRow="1">
                <a:tableStyleId>{10A1B5D5-9B99-4C35-A422-299274C87663}</a:tableStyleId>
              </a:tblPr>
              <a:tblGrid>
                <a:gridCol w="952931">
                  <a:extLst>
                    <a:ext uri="{9D8B030D-6E8A-4147-A177-3AD203B41FA5}">
                      <a16:colId xmlns:a16="http://schemas.microsoft.com/office/drawing/2014/main" val="3920901785"/>
                    </a:ext>
                  </a:extLst>
                </a:gridCol>
                <a:gridCol w="3566569">
                  <a:extLst>
                    <a:ext uri="{9D8B030D-6E8A-4147-A177-3AD203B41FA5}">
                      <a16:colId xmlns:a16="http://schemas.microsoft.com/office/drawing/2014/main" val="4019325756"/>
                    </a:ext>
                  </a:extLst>
                </a:gridCol>
                <a:gridCol w="1635902">
                  <a:extLst>
                    <a:ext uri="{9D8B030D-6E8A-4147-A177-3AD203B41FA5}">
                      <a16:colId xmlns:a16="http://schemas.microsoft.com/office/drawing/2014/main" val="451112062"/>
                    </a:ext>
                  </a:extLst>
                </a:gridCol>
                <a:gridCol w="1646370">
                  <a:extLst>
                    <a:ext uri="{9D8B030D-6E8A-4147-A177-3AD203B41FA5}">
                      <a16:colId xmlns:a16="http://schemas.microsoft.com/office/drawing/2014/main" val="3767425945"/>
                    </a:ext>
                  </a:extLst>
                </a:gridCol>
                <a:gridCol w="1172544">
                  <a:extLst>
                    <a:ext uri="{9D8B030D-6E8A-4147-A177-3AD203B41FA5}">
                      <a16:colId xmlns:a16="http://schemas.microsoft.com/office/drawing/2014/main" val="781691836"/>
                    </a:ext>
                  </a:extLst>
                </a:gridCol>
                <a:gridCol w="1409457">
                  <a:extLst>
                    <a:ext uri="{9D8B030D-6E8A-4147-A177-3AD203B41FA5}">
                      <a16:colId xmlns:a16="http://schemas.microsoft.com/office/drawing/2014/main" val="2800725888"/>
                    </a:ext>
                  </a:extLst>
                </a:gridCol>
                <a:gridCol w="1409457">
                  <a:extLst>
                    <a:ext uri="{9D8B030D-6E8A-4147-A177-3AD203B41FA5}">
                      <a16:colId xmlns:a16="http://schemas.microsoft.com/office/drawing/2014/main" val="602692989"/>
                    </a:ext>
                  </a:extLst>
                </a:gridCol>
              </a:tblGrid>
              <a:tr h="312834">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Amazing Africa - Benin</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solidFill>
                        <a:latin typeface="Verdana" panose="020B0604030504040204" pitchFamily="34" charset="0"/>
                        <a:ea typeface="Verdana" panose="020B0604030504040204" pitchFamily="34" charset="0"/>
                      </a:endParaRPr>
                    </a:p>
                  </a:txBody>
                  <a:tcPr marL="68580" marR="68580" marT="0" marB="0" anchor="ctr"/>
                </a:tc>
                <a:extLst>
                  <a:ext uri="{0D108BD9-81ED-4DB2-BD59-A6C34878D82A}">
                    <a16:rowId xmlns:a16="http://schemas.microsoft.com/office/drawing/2014/main" val="146825759"/>
                  </a:ext>
                </a:extLst>
              </a:tr>
              <a:tr h="661153">
                <a:tc gridSpan="2">
                  <a:txBody>
                    <a:bodyPr/>
                    <a:lstStyle/>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Pre learning Links. In KS2 prior knowledge will depend on which year group the child is in and which cycle is being covered.  </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KS1 – growing food, map knowledge Europe</a:t>
                      </a: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t>
                      </a: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Now press play (2021 only) </a:t>
                      </a:r>
                      <a:endPar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Bluebell railway trip</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055161"/>
                  </a:ext>
                </a:extLst>
              </a:tr>
              <a:tr h="365004">
                <a:tc gridSpan="2">
                  <a:txBody>
                    <a:bodyPr/>
                    <a:lstStyle/>
                    <a:p>
                      <a:pP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05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is the significance od WWII?</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DT – create a gas mask box / propaganda poster     Y3 science – light and dark</a:t>
                      </a: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Maths rationing example using money + food shop</a:t>
                      </a: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283765">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2" tooltip="WW2 – KQ1 – Why did Britain have to go to war in 1939?">
                            <a:extLst>
                              <a:ext uri="{A12FA001-AC4F-418D-AE19-62706E023703}">
                                <ahyp:hlinkClr xmlns:ahyp="http://schemas.microsoft.com/office/drawing/2018/hyperlinkcolor" val="tx"/>
                              </a:ext>
                            </a:extLst>
                          </a:hlinkClick>
                        </a:rPr>
                        <a:t>Why did Britain have to go to war in 1939?</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45181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3" tooltip="WW2 – KQ2 – Why was it necessary for children to be evacuated? Introductory task">
                            <a:extLst>
                              <a:ext uri="{A12FA001-AC4F-418D-AE19-62706E023703}">
                                <ahyp:hlinkClr xmlns:ahyp="http://schemas.microsoft.com/office/drawing/2018/hyperlinkcolor" val="tx"/>
                              </a:ext>
                            </a:extLst>
                          </a:hlinkClick>
                        </a:rPr>
                        <a:t>Why was it necessary for children to be evacuated? Introductory task</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rowSpan="7">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ctr">
                        <a:lnSpc>
                          <a:spcPct val="107000"/>
                        </a:lnSpc>
                        <a:spcAft>
                          <a:spcPts val="800"/>
                        </a:spcAft>
                      </a:pPr>
                      <a:r>
                        <a:rPr lang="en-GB" sz="1100" dirty="0">
                          <a:hlinkClick r:id="rId4"/>
                        </a:rPr>
                        <a:t>Book Lists for World War II (booksfortopics.com)</a:t>
                      </a:r>
                      <a:endParaRPr lang="en-GB" sz="1100" dirty="0"/>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algn="l">
                        <a:lnSpc>
                          <a:spcPct val="100000"/>
                        </a:lnSpc>
                        <a:spcAft>
                          <a:spcPts val="0"/>
                        </a:spcAft>
                      </a:pPr>
                      <a:r>
                        <a:rPr lang="en-GB" sz="900" b="0"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900" dirty="0">
                          <a:latin typeface="Verdana" panose="020B0604030504040204" pitchFamily="34" charset="0"/>
                          <a:ea typeface="Verdana" panose="020B0604030504040204" pitchFamily="34" charset="0"/>
                        </a:rPr>
                        <a:t>Civilisation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Historian</a:t>
                      </a:r>
                    </a:p>
                    <a:p>
                      <a:pPr algn="l">
                        <a:lnSpc>
                          <a:spcPct val="100000"/>
                        </a:lnSpc>
                        <a:spcAft>
                          <a:spcPts val="0"/>
                        </a:spcAft>
                      </a:pPr>
                      <a:r>
                        <a:rPr lang="en-GB" sz="9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Agriculture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museum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algn="l">
                        <a:lnSpc>
                          <a:spcPct val="100000"/>
                        </a:lnSpc>
                        <a:spcAft>
                          <a:spcPts val="0"/>
                        </a:spcAft>
                      </a:pPr>
                      <a:r>
                        <a:rPr lang="en-GB" sz="900" dirty="0">
                          <a:latin typeface="Verdana" panose="020B0604030504040204" pitchFamily="34" charset="0"/>
                          <a:ea typeface="Verdana" panose="020B0604030504040204" pitchFamily="34" charset="0"/>
                        </a:rPr>
                        <a:t>Primary evidence</a:t>
                      </a:r>
                    </a:p>
                    <a:p>
                      <a:pPr algn="l">
                        <a:lnSpc>
                          <a:spcPct val="100000"/>
                        </a:lnSpc>
                        <a:spcAft>
                          <a:spcPts val="0"/>
                        </a:spcAft>
                      </a:pPr>
                      <a:r>
                        <a:rPr lang="en-GB" sz="900" dirty="0">
                          <a:latin typeface="Verdana" panose="020B0604030504040204" pitchFamily="34" charset="0"/>
                          <a:ea typeface="Verdana" panose="020B0604030504040204" pitchFamily="34" charset="0"/>
                        </a:rPr>
                        <a:t>Different experiences</a:t>
                      </a:r>
                    </a:p>
                    <a:p>
                      <a:pPr algn="l">
                        <a:lnSpc>
                          <a:spcPct val="100000"/>
                        </a:lnSpc>
                        <a:spcAft>
                          <a:spcPts val="0"/>
                        </a:spcAft>
                      </a:pPr>
                      <a:r>
                        <a:rPr lang="en-GB" sz="900" dirty="0">
                          <a:latin typeface="Verdana" panose="020B0604030504040204" pitchFamily="34" charset="0"/>
                          <a:ea typeface="Verdana" panose="020B0604030504040204" pitchFamily="34" charset="0"/>
                        </a:rPr>
                        <a:t>I can infer that ..</a:t>
                      </a:r>
                    </a:p>
                    <a:p>
                      <a:pPr algn="l">
                        <a:lnSpc>
                          <a:spcPct val="100000"/>
                        </a:lnSpc>
                        <a:spcAft>
                          <a:spcPts val="0"/>
                        </a:spcAft>
                      </a:pPr>
                      <a:r>
                        <a:rPr lang="en-GB" sz="900" dirty="0">
                          <a:latin typeface="Verdana" panose="020B0604030504040204" pitchFamily="34" charset="0"/>
                          <a:ea typeface="Verdana" panose="020B0604030504040204" pitchFamily="34" charset="0"/>
                        </a:rPr>
                        <a:t>Eye witness</a:t>
                      </a:r>
                    </a:p>
                    <a:p>
                      <a:pPr algn="l">
                        <a:lnSpc>
                          <a:spcPct val="100000"/>
                        </a:lnSpc>
                        <a:spcAft>
                          <a:spcPts val="0"/>
                        </a:spcAft>
                      </a:pPr>
                      <a:r>
                        <a:rPr lang="en-GB" sz="900" dirty="0">
                          <a:latin typeface="Verdana" panose="020B0604030504040204" pitchFamily="34" charset="0"/>
                          <a:ea typeface="Verdana" panose="020B0604030504040204" pitchFamily="34" charset="0"/>
                        </a:rPr>
                        <a:t>Living memory</a:t>
                      </a:r>
                    </a:p>
                    <a:p>
                      <a:pPr algn="l">
                        <a:lnSpc>
                          <a:spcPct val="100000"/>
                        </a:lnSpc>
                        <a:spcAft>
                          <a:spcPts val="0"/>
                        </a:spcAft>
                      </a:pPr>
                      <a:r>
                        <a:rPr lang="en-GB" sz="900" dirty="0">
                          <a:latin typeface="Verdana" panose="020B0604030504040204" pitchFamily="34" charset="0"/>
                          <a:ea typeface="Verdana" panose="020B0604030504040204" pitchFamily="34" charset="0"/>
                        </a:rPr>
                        <a:t>Evacuate</a:t>
                      </a:r>
                    </a:p>
                    <a:p>
                      <a:pPr algn="l">
                        <a:lnSpc>
                          <a:spcPct val="100000"/>
                        </a:lnSpc>
                        <a:spcAft>
                          <a:spcPts val="0"/>
                        </a:spcAft>
                      </a:pPr>
                      <a:r>
                        <a:rPr lang="en-GB" sz="900" dirty="0">
                          <a:latin typeface="Verdana" panose="020B0604030504040204" pitchFamily="34" charset="0"/>
                          <a:ea typeface="Verdana" panose="020B0604030504040204" pitchFamily="34" charset="0"/>
                        </a:rPr>
                        <a:t>Represent</a:t>
                      </a:r>
                    </a:p>
                    <a:p>
                      <a:pPr algn="l">
                        <a:lnSpc>
                          <a:spcPct val="100000"/>
                        </a:lnSpc>
                        <a:spcAft>
                          <a:spcPts val="0"/>
                        </a:spcAft>
                      </a:pPr>
                      <a:r>
                        <a:rPr lang="en-GB" sz="900" dirty="0">
                          <a:latin typeface="Verdana" panose="020B0604030504040204" pitchFamily="34" charset="0"/>
                          <a:ea typeface="Verdana" panose="020B0604030504040204" pitchFamily="34" charset="0"/>
                        </a:rPr>
                        <a:t>Vote</a:t>
                      </a:r>
                    </a:p>
                    <a:p>
                      <a:pPr algn="l">
                        <a:lnSpc>
                          <a:spcPct val="100000"/>
                        </a:lnSpc>
                        <a:spcAft>
                          <a:spcPts val="0"/>
                        </a:spcAft>
                      </a:pPr>
                      <a:r>
                        <a:rPr lang="en-GB" sz="900" dirty="0">
                          <a:latin typeface="Verdana" panose="020B0604030504040204" pitchFamily="34" charset="0"/>
                          <a:ea typeface="Verdana" panose="020B0604030504040204" pitchFamily="34" charset="0"/>
                        </a:rPr>
                        <a:t>Parliament</a:t>
                      </a:r>
                    </a:p>
                    <a:p>
                      <a:pPr algn="l">
                        <a:lnSpc>
                          <a:spcPct val="100000"/>
                        </a:lnSpc>
                        <a:spcAft>
                          <a:spcPts val="0"/>
                        </a:spcAft>
                      </a:pPr>
                      <a:r>
                        <a:rPr lang="en-GB" sz="900" dirty="0">
                          <a:latin typeface="Verdana" panose="020B0604030504040204" pitchFamily="34" charset="0"/>
                          <a:ea typeface="Verdana" panose="020B0604030504040204" pitchFamily="34" charset="0"/>
                        </a:rPr>
                        <a:t>Houses of Parliament</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900" dirty="0">
                          <a:latin typeface="Verdana" panose="020B0604030504040204" pitchFamily="34" charset="0"/>
                          <a:ea typeface="Verdana" panose="020B0604030504040204" pitchFamily="34" charset="0"/>
                        </a:rPr>
                        <a:t>religion </a:t>
                      </a:r>
                    </a:p>
                    <a:p>
                      <a:pPr algn="l">
                        <a:lnSpc>
                          <a:spcPct val="100000"/>
                        </a:lnSpc>
                        <a:spcAft>
                          <a:spcPts val="0"/>
                        </a:spcAft>
                      </a:pPr>
                      <a:r>
                        <a:rPr lang="en-GB" sz="900" dirty="0">
                          <a:latin typeface="Verdana" panose="020B0604030504040204" pitchFamily="34" charset="0"/>
                          <a:ea typeface="Verdana" panose="020B0604030504040204" pitchFamily="34" charset="0"/>
                        </a:rPr>
                        <a:t>sacrifice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Dictatorship</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Significance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Reliability</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British Empire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Allotment</a:t>
                      </a:r>
                    </a:p>
                    <a:p>
                      <a:pPr algn="l">
                        <a:lnSpc>
                          <a:spcPct val="100000"/>
                        </a:lnSpc>
                        <a:spcAft>
                          <a:spcPts val="0"/>
                        </a:spcAft>
                      </a:pPr>
                      <a:r>
                        <a:rPr lang="en-GB" sz="900" dirty="0" err="1">
                          <a:effectLst/>
                          <a:latin typeface="Verdana" panose="020B0604030504040204" pitchFamily="34" charset="0"/>
                          <a:ea typeface="Verdana" panose="020B0604030504040204" pitchFamily="34" charset="0"/>
                          <a:cs typeface="Times New Roman" panose="02020603050405020304" pitchFamily="18" charset="0"/>
                        </a:rPr>
                        <a:t>Automic</a:t>
                      </a:r>
                      <a:r>
                        <a:rPr lang="en-GB" sz="900" dirty="0">
                          <a:effectLst/>
                          <a:latin typeface="Verdana" panose="020B0604030504040204" pitchFamily="34" charset="0"/>
                          <a:ea typeface="Verdana" panose="020B0604030504040204" pitchFamily="34" charset="0"/>
                          <a:cs typeface="Times New Roman" panose="02020603050405020304" pitchFamily="18" charset="0"/>
                        </a:rPr>
                        <a:t> bomb</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Censorship</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Host family</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 </a:t>
                      </a:r>
                    </a:p>
                    <a:p>
                      <a:pPr algn="l">
                        <a:lnSpc>
                          <a:spcPct val="100000"/>
                        </a:lnSpc>
                        <a:spcAft>
                          <a:spcPts val="0"/>
                        </a:spcAft>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p>
                      <a:pPr algn="l">
                        <a:lnSpc>
                          <a:spcPct val="100000"/>
                        </a:lnSpc>
                        <a:spcAft>
                          <a:spcPts val="0"/>
                        </a:spcAft>
                      </a:pPr>
                      <a:r>
                        <a:rPr lang="en-GB" sz="900" dirty="0">
                          <a:latin typeface="Verdana" panose="020B0604030504040204" pitchFamily="34" charset="0"/>
                          <a:ea typeface="Verdana" panose="020B0604030504040204" pitchFamily="34" charset="0"/>
                        </a:rPr>
                        <a:t>My conclusion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archaeologist </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430300">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5" tooltip="WW2 – KQ3 – How was Britain able to stand firm against the German threat?">
                            <a:extLst>
                              <a:ext uri="{A12FA001-AC4F-418D-AE19-62706E023703}">
                                <ahyp:hlinkClr xmlns:ahyp="http://schemas.microsoft.com/office/drawing/2018/hyperlinkcolor" val="tx"/>
                              </a:ext>
                            </a:extLst>
                          </a:hlinkClick>
                        </a:rPr>
                        <a:t>How was Britain able to stand firm against the German threat?</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57031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6" tooltip="WW2 – KQ4 – Curator’s dilemma. Which 8 objects should we show to explain how Britain coped with the effect of war on the Home Front?">
                            <a:extLst>
                              <a:ext uri="{A12FA001-AC4F-418D-AE19-62706E023703}">
                                <ahyp:hlinkClr xmlns:ahyp="http://schemas.microsoft.com/office/drawing/2018/hyperlinkcolor" val="tx"/>
                              </a:ext>
                            </a:extLst>
                          </a:hlinkClick>
                        </a:rPr>
                        <a:t>Which 8 objects should we show to explain how Britain coped with the effect of war on the Home Front?</a:t>
                      </a: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rPr>
                        <a:t> + </a:t>
                      </a: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7" tooltip="WW2 – KQ4 – Britain during World War Two – Call My Bluff">
                            <a:extLst>
                              <a:ext uri="{A12FA001-AC4F-418D-AE19-62706E023703}">
                                <ahyp:hlinkClr xmlns:ahyp="http://schemas.microsoft.com/office/drawing/2018/hyperlinkcolor" val="tx"/>
                              </a:ext>
                            </a:extLst>
                          </a:hlinkClick>
                        </a:rPr>
                        <a:t>Britain during World War Two – Call My Bluff</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3689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kern="1200" dirty="0">
                          <a:solidFill>
                            <a:schemeClr val="dk1"/>
                          </a:solidFill>
                          <a:effectLst/>
                          <a:latin typeface="Verdana" panose="020B0604030504040204" pitchFamily="34" charset="0"/>
                          <a:ea typeface="Verdana" panose="020B0604030504040204" pitchFamily="34" charset="0"/>
                          <a:cs typeface="+mn-cs"/>
                        </a:rPr>
                        <a:t>Why is it so difficult to be sure what life was really like on the Home Front?</a:t>
                      </a:r>
                      <a:endParaRPr lang="en-GB" sz="1000" u="sng"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661153">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 is propaganda and what role did it play in WWII?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8" tooltip="Y6 pupils play film detectives to learn about government propaganda  SMART TASK">
                            <a:extLst>
                              <a:ext uri="{A12FA001-AC4F-418D-AE19-62706E023703}">
                                <ahyp:hlinkClr xmlns:ahyp="http://schemas.microsoft.com/office/drawing/2018/hyperlinkcolor" val="tx"/>
                              </a:ext>
                            </a:extLst>
                          </a:hlinkClick>
                        </a:rPr>
                        <a:t>Y6 pupils play film detectives to learn about government propaganda SMART TASK</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69553">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 were the key events in WWII?</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b="1" i="0" u="sng" strike="noStrike" kern="1200" dirty="0">
                          <a:solidFill>
                            <a:schemeClr val="bg1"/>
                          </a:solidFill>
                          <a:effectLst/>
                          <a:latin typeface="Verdana" panose="020B0604030504040204" pitchFamily="34" charset="0"/>
                          <a:ea typeface="Verdana" panose="020B0604030504040204" pitchFamily="34" charset="0"/>
                          <a:cs typeface="+mn-cs"/>
                          <a:hlinkClick r:id="rId9" tooltip="Why did Germany lose the Battle of Britain?">
                            <a:extLst>
                              <a:ext uri="{A12FA001-AC4F-418D-AE19-62706E023703}">
                                <ahyp:hlinkClr xmlns:ahyp="http://schemas.microsoft.com/office/drawing/2018/hyperlinkcolor" val="tx"/>
                              </a:ext>
                            </a:extLst>
                          </a:hlinkClick>
                        </a:rPr>
                        <a:t>Why did Germany lose the Battle of Britain?</a:t>
                      </a:r>
                      <a:endParaRPr lang="en-GB" sz="1000" b="1" i="0"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42451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p>
                  </a:txBody>
                  <a:tcPr marL="68580" marR="68580" marT="0" marB="0" anchor="ctr"/>
                </a:tc>
                <a:tc>
                  <a:txBody>
                    <a:bodyPr/>
                    <a:lstStyle/>
                    <a:p>
                      <a:pPr>
                        <a:lnSpc>
                          <a:spcPct val="107000"/>
                        </a:lnSpc>
                        <a:spcAft>
                          <a:spcPts val="80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 has changed as a result of WWII? ( segregation GI’s, Military service becoming more diverse, awareness of how dangerous racism was) </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5291075"/>
                  </a:ext>
                </a:extLst>
              </a:tr>
              <a:tr h="1164412">
                <a:tc gridSpan="7">
                  <a:txBody>
                    <a:bodyPr/>
                    <a:lstStyle/>
                    <a:p>
                      <a:pPr algn="ctr">
                        <a:lnSpc>
                          <a:spcPct val="107000"/>
                        </a:lnSpc>
                        <a:spcAft>
                          <a:spcPts val="800"/>
                        </a:spcAft>
                      </a:pPr>
                      <a:r>
                        <a:rPr lang="en-GB" sz="1400" kern="1200" dirty="0">
                          <a:solidFill>
                            <a:schemeClr val="dk1"/>
                          </a:solidFill>
                          <a:effectLst/>
                          <a:latin typeface="Verdana" panose="020B0604030504040204" pitchFamily="34" charset="0"/>
                          <a:ea typeface="Verdana" panose="020B0604030504040204" pitchFamily="34" charset="0"/>
                          <a:cs typeface="+mn-cs"/>
                        </a:rPr>
                        <a:t>Useful Link  </a:t>
                      </a:r>
                    </a:p>
                    <a:p>
                      <a:pPr algn="l">
                        <a:lnSpc>
                          <a:spcPct val="107000"/>
                        </a:lnSpc>
                        <a:spcAft>
                          <a:spcPts val="800"/>
                        </a:spcAft>
                      </a:pPr>
                      <a:r>
                        <a:rPr lang="en-GB" sz="1000" kern="1200" dirty="0">
                          <a:solidFill>
                            <a:schemeClr val="dk1"/>
                          </a:solidFill>
                          <a:effectLst/>
                          <a:latin typeface="Verdana" panose="020B0604030504040204" pitchFamily="34" charset="0"/>
                          <a:ea typeface="Verdana" panose="020B0604030504040204" pitchFamily="34" charset="0"/>
                          <a:cs typeface="+mn-cs"/>
                          <a:hlinkClick r:id="rId10"/>
                        </a:rPr>
                        <a:t>https://www.ducksters.com/history/world_war_ii/</a:t>
                      </a:r>
                      <a:r>
                        <a:rPr lang="en-GB" sz="1000" kern="1200" dirty="0">
                          <a:solidFill>
                            <a:schemeClr val="dk1"/>
                          </a:solidFill>
                          <a:effectLst/>
                          <a:latin typeface="Verdana" panose="020B0604030504040204" pitchFamily="34" charset="0"/>
                          <a:ea typeface="Verdana" panose="020B0604030504040204" pitchFamily="34" charset="0"/>
                          <a:cs typeface="+mn-cs"/>
                        </a:rPr>
                        <a:t>    </a:t>
                      </a:r>
                      <a:r>
                        <a:rPr lang="en-GB" sz="1000" kern="1200" dirty="0">
                          <a:solidFill>
                            <a:schemeClr val="dk1"/>
                          </a:solidFill>
                          <a:effectLst/>
                          <a:latin typeface="Verdana" panose="020B0604030504040204" pitchFamily="34" charset="0"/>
                          <a:ea typeface="Verdana" panose="020B0604030504040204" pitchFamily="34" charset="0"/>
                          <a:cs typeface="+mn-cs"/>
                          <a:hlinkClick r:id="rId11"/>
                        </a:rPr>
                        <a:t>https://www.natgeokids.com/uk/discover/history/general-history/world-war-two/</a:t>
                      </a:r>
                      <a:r>
                        <a:rPr lang="en-GB" sz="1000" kern="1200" dirty="0">
                          <a:solidFill>
                            <a:schemeClr val="dk1"/>
                          </a:solidFill>
                          <a:effectLst/>
                          <a:latin typeface="Verdana" panose="020B0604030504040204" pitchFamily="34" charset="0"/>
                          <a:ea typeface="Verdana" panose="020B0604030504040204" pitchFamily="34" charset="0"/>
                          <a:cs typeface="+mn-cs"/>
                        </a:rPr>
                        <a:t>  </a:t>
                      </a:r>
                    </a:p>
                    <a:p>
                      <a:pPr algn="l">
                        <a:lnSpc>
                          <a:spcPct val="107000"/>
                        </a:lnSpc>
                        <a:spcAft>
                          <a:spcPts val="800"/>
                        </a:spcAft>
                      </a:pPr>
                      <a:r>
                        <a:rPr lang="en-GB" sz="1000" kern="1200" dirty="0">
                          <a:solidFill>
                            <a:schemeClr val="dk1"/>
                          </a:solidFill>
                          <a:effectLst/>
                          <a:latin typeface="Verdana" panose="020B0604030504040204" pitchFamily="34" charset="0"/>
                          <a:ea typeface="Verdana" panose="020B0604030504040204" pitchFamily="34" charset="0"/>
                          <a:cs typeface="+mn-cs"/>
                          <a:hlinkClick r:id="rId12"/>
                        </a:rPr>
                        <a:t>https://www.historyforkids.net/world-war-two.html</a:t>
                      </a:r>
                      <a:endParaRPr lang="en-GB" sz="1000" kern="1200" dirty="0">
                        <a:solidFill>
                          <a:schemeClr val="dk1"/>
                        </a:solidFill>
                        <a:effectLst/>
                        <a:latin typeface="Verdana" panose="020B0604030504040204" pitchFamily="34" charset="0"/>
                        <a:ea typeface="Verdana" panose="020B0604030504040204" pitchFamily="34" charset="0"/>
                        <a:cs typeface="+mn-cs"/>
                      </a:endParaRPr>
                    </a:p>
                    <a:p>
                      <a:pPr algn="l">
                        <a:lnSpc>
                          <a:spcPct val="107000"/>
                        </a:lnSpc>
                        <a:spcAft>
                          <a:spcPts val="800"/>
                        </a:spcAft>
                      </a:pPr>
                      <a:endParaRPr lang="en-GB" sz="1200" kern="1200" dirty="0">
                        <a:solidFill>
                          <a:schemeClr val="dk1"/>
                        </a:solidFill>
                        <a:effectLst/>
                        <a:latin typeface="Verdana" panose="020B0604030504040204" pitchFamily="34" charset="0"/>
                        <a:ea typeface="Verdana" panose="020B0604030504040204" pitchFamily="34" charset="0"/>
                        <a:cs typeface="+mn-cs"/>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46" name="Rectangle: Rounded Corners 1045">
            <a:extLst>
              <a:ext uri="{FF2B5EF4-FFF2-40B4-BE49-F238E27FC236}">
                <a16:creationId xmlns:a16="http://schemas.microsoft.com/office/drawing/2014/main" id="{D86E0C92-46B6-4ED4-BD61-41EF583DB181}"/>
              </a:ext>
            </a:extLst>
          </p:cNvPr>
          <p:cNvSpPr/>
          <p:nvPr/>
        </p:nvSpPr>
        <p:spPr>
          <a:xfrm>
            <a:off x="78378" y="5643154"/>
            <a:ext cx="845548" cy="11124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1918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The treaty of Versailles - ending WWI</a:t>
            </a:r>
          </a:p>
          <a:p>
            <a:pPr algn="ctr"/>
            <a:endParaRPr lang="en-GB" sz="1000" dirty="0">
              <a:solidFill>
                <a:schemeClr val="bg1"/>
              </a:solidFill>
              <a:latin typeface="Verdana" panose="020B0604030504040204" pitchFamily="34" charset="0"/>
              <a:ea typeface="Verdana" panose="020B0604030504040204" pitchFamily="34" charset="0"/>
            </a:endParaRPr>
          </a:p>
        </p:txBody>
      </p:sp>
      <p:sp>
        <p:nvSpPr>
          <p:cNvPr id="70" name="Rectangle: Rounded Corners 69">
            <a:extLst>
              <a:ext uri="{FF2B5EF4-FFF2-40B4-BE49-F238E27FC236}">
                <a16:creationId xmlns:a16="http://schemas.microsoft.com/office/drawing/2014/main" id="{87DA086D-5235-4250-9174-5727E72F74E3}"/>
              </a:ext>
            </a:extLst>
          </p:cNvPr>
          <p:cNvSpPr/>
          <p:nvPr/>
        </p:nvSpPr>
        <p:spPr>
          <a:xfrm>
            <a:off x="988344" y="5643154"/>
            <a:ext cx="885977" cy="11124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1933</a:t>
            </a:r>
            <a:r>
              <a:rPr lang="en-GB" sz="900" dirty="0">
                <a:solidFill>
                  <a:schemeClr val="bg1"/>
                </a:solidFill>
                <a:latin typeface="Verdana" panose="020B0604030504040204" pitchFamily="34" charset="0"/>
                <a:ea typeface="Verdana" panose="020B0604030504040204" pitchFamily="34" charset="0"/>
              </a:rPr>
              <a:t>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The Nazi Party (led by Adolf Hitler) came to power in Germany</a:t>
            </a:r>
            <a:endParaRPr lang="en-GB" sz="900" dirty="0">
              <a:solidFill>
                <a:schemeClr val="bg1"/>
              </a:solidFill>
              <a:latin typeface="Verdana" panose="020B0604030504040204" pitchFamily="34" charset="0"/>
              <a:ea typeface="Verdana" panose="020B0604030504040204" pitchFamily="34" charset="0"/>
            </a:endParaRPr>
          </a:p>
        </p:txBody>
      </p:sp>
      <p:sp>
        <p:nvSpPr>
          <p:cNvPr id="73" name="Rectangle: Rounded Corners 72">
            <a:extLst>
              <a:ext uri="{FF2B5EF4-FFF2-40B4-BE49-F238E27FC236}">
                <a16:creationId xmlns:a16="http://schemas.microsoft.com/office/drawing/2014/main" id="{2235E2B6-056C-4EC2-820F-0DB07EEB34E3}"/>
              </a:ext>
            </a:extLst>
          </p:cNvPr>
          <p:cNvSpPr/>
          <p:nvPr/>
        </p:nvSpPr>
        <p:spPr>
          <a:xfrm>
            <a:off x="3254502" y="5630079"/>
            <a:ext cx="750896" cy="111248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1938</a:t>
            </a:r>
            <a:r>
              <a:rPr lang="en-GB" sz="900" dirty="0">
                <a:solidFill>
                  <a:schemeClr val="bg1"/>
                </a:solidFill>
                <a:latin typeface="Verdana" panose="020B0604030504040204" pitchFamily="34" charset="0"/>
                <a:ea typeface="Verdana" panose="020B0604030504040204" pitchFamily="34" charset="0"/>
              </a:rPr>
              <a:t>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German troops invaded Austria</a:t>
            </a:r>
          </a:p>
          <a:p>
            <a:endParaRPr lang="en-GB" sz="800" dirty="0">
              <a:solidFill>
                <a:schemeClr val="bg1"/>
              </a:solidFill>
              <a:latin typeface="Verdana" panose="020B0604030504040204" pitchFamily="34" charset="0"/>
              <a:ea typeface="Verdana" panose="020B0604030504040204" pitchFamily="34" charset="0"/>
            </a:endParaRPr>
          </a:p>
          <a:p>
            <a:endParaRPr lang="en-GB" sz="900" dirty="0">
              <a:solidFill>
                <a:schemeClr val="bg1"/>
              </a:solidFill>
              <a:latin typeface="Verdana" panose="020B0604030504040204" pitchFamily="34" charset="0"/>
              <a:ea typeface="Verdana" panose="020B0604030504040204" pitchFamily="34" charset="0"/>
            </a:endParaRPr>
          </a:p>
        </p:txBody>
      </p:sp>
      <p:sp>
        <p:nvSpPr>
          <p:cNvPr id="74" name="Rectangle: Rounded Corners 73">
            <a:extLst>
              <a:ext uri="{FF2B5EF4-FFF2-40B4-BE49-F238E27FC236}">
                <a16:creationId xmlns:a16="http://schemas.microsoft.com/office/drawing/2014/main" id="{E55BD887-1987-4FC5-913D-505C00D4A582}"/>
              </a:ext>
            </a:extLst>
          </p:cNvPr>
          <p:cNvSpPr/>
          <p:nvPr/>
        </p:nvSpPr>
        <p:spPr>
          <a:xfrm>
            <a:off x="9380864" y="5630079"/>
            <a:ext cx="1291770" cy="111248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panose="020B0604030504040204" pitchFamily="34" charset="0"/>
                <a:ea typeface="Verdana" panose="020B0604030504040204" pitchFamily="34" charset="0"/>
              </a:rPr>
              <a:t>September 1940 - May 1941 </a:t>
            </a:r>
          </a:p>
          <a:p>
            <a:pPr algn="ctr"/>
            <a:endParaRPr lang="en-GB" sz="1000" dirty="0">
              <a:solidFill>
                <a:schemeClr val="bg1"/>
              </a:solidFill>
              <a:latin typeface="Verdana" panose="020B0604030504040204" pitchFamily="34" charset="0"/>
              <a:ea typeface="Verdana" panose="020B0604030504040204" pitchFamily="34" charset="0"/>
            </a:endParaRPr>
          </a:p>
          <a:p>
            <a:pPr algn="ctr"/>
            <a:r>
              <a:rPr lang="en-GB" sz="800" dirty="0">
                <a:solidFill>
                  <a:schemeClr val="bg1"/>
                </a:solidFill>
                <a:latin typeface="Verdana" panose="020B0604030504040204" pitchFamily="34" charset="0"/>
                <a:ea typeface="Verdana" panose="020B0604030504040204" pitchFamily="34" charset="0"/>
              </a:rPr>
              <a:t>The Blitz attacks. German bomber planes attacked Britain at night</a:t>
            </a:r>
            <a:r>
              <a:rPr lang="en-GB" sz="900" dirty="0">
                <a:solidFill>
                  <a:schemeClr val="bg1"/>
                </a:solidFill>
                <a:latin typeface="Verdana" panose="020B0604030504040204" pitchFamily="34" charset="0"/>
                <a:ea typeface="Verdana" panose="020B0604030504040204" pitchFamily="34" charset="0"/>
              </a:rPr>
              <a:t>. </a:t>
            </a:r>
          </a:p>
        </p:txBody>
      </p:sp>
      <p:sp>
        <p:nvSpPr>
          <p:cNvPr id="75" name="Rectangle: Rounded Corners 74">
            <a:extLst>
              <a:ext uri="{FF2B5EF4-FFF2-40B4-BE49-F238E27FC236}">
                <a16:creationId xmlns:a16="http://schemas.microsoft.com/office/drawing/2014/main" id="{16801216-3F46-42C7-87F3-C81013232B18}"/>
              </a:ext>
            </a:extLst>
          </p:cNvPr>
          <p:cNvSpPr/>
          <p:nvPr/>
        </p:nvSpPr>
        <p:spPr>
          <a:xfrm>
            <a:off x="1975268" y="5630076"/>
            <a:ext cx="1221109" cy="11124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1936</a:t>
            </a:r>
            <a:r>
              <a:rPr lang="en-GB" sz="900" dirty="0">
                <a:solidFill>
                  <a:schemeClr val="bg1"/>
                </a:solidFill>
                <a:latin typeface="Verdana" panose="020B0604030504040204" pitchFamily="34" charset="0"/>
                <a:ea typeface="Verdana" panose="020B0604030504040204" pitchFamily="34" charset="0"/>
              </a:rPr>
              <a:t>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Hitler moved troops into the Rhineland, violating the terms of the Treaty of Versailles</a:t>
            </a:r>
          </a:p>
        </p:txBody>
      </p:sp>
      <p:sp>
        <p:nvSpPr>
          <p:cNvPr id="76" name="Rectangle: Rounded Corners 75">
            <a:extLst>
              <a:ext uri="{FF2B5EF4-FFF2-40B4-BE49-F238E27FC236}">
                <a16:creationId xmlns:a16="http://schemas.microsoft.com/office/drawing/2014/main" id="{907604C9-199C-43A4-970C-604D4BC2352D}"/>
              </a:ext>
            </a:extLst>
          </p:cNvPr>
          <p:cNvSpPr/>
          <p:nvPr/>
        </p:nvSpPr>
        <p:spPr>
          <a:xfrm>
            <a:off x="7954012" y="5643155"/>
            <a:ext cx="1291771" cy="111248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July-October 1940</a:t>
            </a:r>
          </a:p>
          <a:p>
            <a:pPr algn="ctr"/>
            <a:r>
              <a:rPr lang="en-GB" sz="900" dirty="0">
                <a:solidFill>
                  <a:schemeClr val="bg1"/>
                </a:solidFill>
                <a:latin typeface="Verdana" panose="020B0604030504040204" pitchFamily="34" charset="0"/>
                <a:ea typeface="Verdana" panose="020B0604030504040204" pitchFamily="34" charset="0"/>
              </a:rPr>
              <a:t> </a:t>
            </a:r>
          </a:p>
          <a:p>
            <a:r>
              <a:rPr lang="en-GB" sz="800" dirty="0">
                <a:solidFill>
                  <a:schemeClr val="bg1"/>
                </a:solidFill>
                <a:latin typeface="Verdana" panose="020B0604030504040204" pitchFamily="34" charset="0"/>
                <a:ea typeface="Verdana" panose="020B0604030504040204" pitchFamily="34" charset="0"/>
              </a:rPr>
              <a:t>The battle of Britain - attacks on British towns, cities and ports from the German air force. </a:t>
            </a:r>
          </a:p>
        </p:txBody>
      </p:sp>
      <p:sp>
        <p:nvSpPr>
          <p:cNvPr id="77" name="Rectangle: Rounded Corners 76">
            <a:extLst>
              <a:ext uri="{FF2B5EF4-FFF2-40B4-BE49-F238E27FC236}">
                <a16:creationId xmlns:a16="http://schemas.microsoft.com/office/drawing/2014/main" id="{BB9A14A5-EA2C-407F-9EEF-626F6CAA424D}"/>
              </a:ext>
            </a:extLst>
          </p:cNvPr>
          <p:cNvSpPr/>
          <p:nvPr/>
        </p:nvSpPr>
        <p:spPr>
          <a:xfrm>
            <a:off x="6493239" y="5625459"/>
            <a:ext cx="1347861" cy="109942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3rd September 1939</a:t>
            </a:r>
          </a:p>
          <a:p>
            <a:pPr algn="ctr"/>
            <a:r>
              <a:rPr lang="en-GB" sz="900" dirty="0">
                <a:solidFill>
                  <a:schemeClr val="bg1"/>
                </a:solidFill>
                <a:latin typeface="Verdana" panose="020B0604030504040204" pitchFamily="34" charset="0"/>
                <a:ea typeface="Verdana" panose="020B0604030504040204" pitchFamily="34" charset="0"/>
              </a:rPr>
              <a:t> </a:t>
            </a:r>
            <a:endParaRPr lang="en-GB" sz="8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Britain declared war on Germany because they had invaded Poland. Second WW started</a:t>
            </a:r>
            <a:endParaRPr lang="en-GB" sz="900" dirty="0">
              <a:solidFill>
                <a:schemeClr val="bg1"/>
              </a:solidFill>
              <a:latin typeface="Verdana" panose="020B0604030504040204" pitchFamily="34" charset="0"/>
              <a:ea typeface="Verdana" panose="020B0604030504040204" pitchFamily="34" charset="0"/>
            </a:endParaRPr>
          </a:p>
        </p:txBody>
      </p:sp>
      <p:sp>
        <p:nvSpPr>
          <p:cNvPr id="78" name="Rectangle: Rounded Corners 77">
            <a:extLst>
              <a:ext uri="{FF2B5EF4-FFF2-40B4-BE49-F238E27FC236}">
                <a16:creationId xmlns:a16="http://schemas.microsoft.com/office/drawing/2014/main" id="{E4DFAC5F-A316-4878-8F28-1E4193E10223}"/>
              </a:ext>
            </a:extLst>
          </p:cNvPr>
          <p:cNvSpPr/>
          <p:nvPr/>
        </p:nvSpPr>
        <p:spPr>
          <a:xfrm>
            <a:off x="5290703" y="5643157"/>
            <a:ext cx="1087693" cy="11124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1st September 1939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German troops invaded Poland</a:t>
            </a:r>
          </a:p>
          <a:p>
            <a:endParaRPr lang="en-GB" sz="800" dirty="0">
              <a:solidFill>
                <a:schemeClr val="bg1"/>
              </a:solidFill>
              <a:latin typeface="Verdana" panose="020B0604030504040204" pitchFamily="34" charset="0"/>
              <a:ea typeface="Verdana" panose="020B0604030504040204" pitchFamily="34" charset="0"/>
            </a:endParaRPr>
          </a:p>
          <a:p>
            <a:endParaRPr lang="en-GB" sz="800" dirty="0">
              <a:solidFill>
                <a:schemeClr val="bg1"/>
              </a:solidFill>
              <a:latin typeface="Verdana" panose="020B0604030504040204" pitchFamily="34" charset="0"/>
              <a:ea typeface="Verdana" panose="020B0604030504040204" pitchFamily="34" charset="0"/>
            </a:endParaRPr>
          </a:p>
        </p:txBody>
      </p:sp>
      <p:sp>
        <p:nvSpPr>
          <p:cNvPr id="79" name="Rectangle: Rounded Corners 78">
            <a:extLst>
              <a:ext uri="{FF2B5EF4-FFF2-40B4-BE49-F238E27FC236}">
                <a16:creationId xmlns:a16="http://schemas.microsoft.com/office/drawing/2014/main" id="{2038E13B-63B3-49A6-896E-6ED71D5F089B}"/>
              </a:ext>
            </a:extLst>
          </p:cNvPr>
          <p:cNvSpPr/>
          <p:nvPr/>
        </p:nvSpPr>
        <p:spPr>
          <a:xfrm>
            <a:off x="4106344" y="5643154"/>
            <a:ext cx="1087693" cy="111248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1939 </a:t>
            </a:r>
          </a:p>
          <a:p>
            <a:pPr algn="ctr"/>
            <a:endParaRPr lang="en-GB" sz="900" dirty="0">
              <a:solidFill>
                <a:schemeClr val="bg1"/>
              </a:solidFill>
              <a:latin typeface="Verdana" panose="020B0604030504040204" pitchFamily="34" charset="0"/>
              <a:ea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rPr>
              <a:t>German troops invaded Czechoslovakia</a:t>
            </a:r>
          </a:p>
          <a:p>
            <a:endParaRPr lang="en-GB" sz="800" dirty="0">
              <a:solidFill>
                <a:schemeClr val="bg1"/>
              </a:solidFill>
              <a:latin typeface="Verdana" panose="020B0604030504040204" pitchFamily="34" charset="0"/>
              <a:ea typeface="Verdana" panose="020B0604030504040204" pitchFamily="34" charset="0"/>
            </a:endParaRPr>
          </a:p>
          <a:p>
            <a:endParaRPr lang="en-GB" sz="900" dirty="0">
              <a:solidFill>
                <a:schemeClr val="bg1"/>
              </a:solidFill>
              <a:latin typeface="Verdana" panose="020B0604030504040204" pitchFamily="34" charset="0"/>
              <a:ea typeface="Verdana" panose="020B0604030504040204" pitchFamily="34" charset="0"/>
            </a:endParaRPr>
          </a:p>
          <a:p>
            <a:r>
              <a:rPr lang="en-GB" sz="900" dirty="0">
                <a:solidFill>
                  <a:schemeClr val="bg1"/>
                </a:solidFill>
                <a:latin typeface="Verdana" panose="020B0604030504040204" pitchFamily="34" charset="0"/>
                <a:ea typeface="Verdana" panose="020B0604030504040204" pitchFamily="34" charset="0"/>
              </a:rPr>
              <a:t> </a:t>
            </a:r>
          </a:p>
        </p:txBody>
      </p:sp>
      <p:sp>
        <p:nvSpPr>
          <p:cNvPr id="80" name="Rectangle: Rounded Corners 79">
            <a:extLst>
              <a:ext uri="{FF2B5EF4-FFF2-40B4-BE49-F238E27FC236}">
                <a16:creationId xmlns:a16="http://schemas.microsoft.com/office/drawing/2014/main" id="{AC5CA0A3-8937-4722-877E-3218ECF16185}"/>
              </a:ext>
            </a:extLst>
          </p:cNvPr>
          <p:cNvSpPr/>
          <p:nvPr/>
        </p:nvSpPr>
        <p:spPr>
          <a:xfrm>
            <a:off x="10793780" y="5603936"/>
            <a:ext cx="1291770" cy="113862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latin typeface="Verdana" panose="020B0604030504040204" pitchFamily="34" charset="0"/>
                <a:ea typeface="Verdana" panose="020B0604030504040204" pitchFamily="34" charset="0"/>
              </a:rPr>
              <a:t>8th May 1945</a:t>
            </a:r>
          </a:p>
          <a:p>
            <a:pPr algn="ctr"/>
            <a:endParaRPr lang="en-GB" sz="900" dirty="0">
              <a:solidFill>
                <a:schemeClr val="bg1"/>
              </a:solidFill>
              <a:latin typeface="Verdana" panose="020B0604030504040204" pitchFamily="34" charset="0"/>
              <a:ea typeface="Verdana" panose="020B0604030504040204" pitchFamily="34" charset="0"/>
            </a:endParaRPr>
          </a:p>
          <a:p>
            <a:pPr algn="ctr"/>
            <a:r>
              <a:rPr lang="en-GB" sz="800" dirty="0">
                <a:solidFill>
                  <a:schemeClr val="bg1"/>
                </a:solidFill>
                <a:latin typeface="Verdana" panose="020B0604030504040204" pitchFamily="34" charset="0"/>
                <a:ea typeface="Verdana" panose="020B0604030504040204" pitchFamily="34" charset="0"/>
              </a:rPr>
              <a:t>Victory Day in Europe (VE DAY) - the day the war officially ended</a:t>
            </a:r>
            <a:r>
              <a:rPr lang="en-GB" sz="1000" dirty="0">
                <a:solidFill>
                  <a:schemeClr val="bg1"/>
                </a:solidFill>
                <a:latin typeface="Verdana" panose="020B0604030504040204" pitchFamily="34" charset="0"/>
                <a:ea typeface="Verdana" panose="020B0604030504040204" pitchFamily="34" charset="0"/>
              </a:rPr>
              <a:t>.</a:t>
            </a:r>
          </a:p>
          <a:p>
            <a:pPr algn="ctr"/>
            <a:endParaRPr lang="en-GB" sz="1000" dirty="0">
              <a:solidFill>
                <a:schemeClr val="bg1"/>
              </a:solidFill>
              <a:latin typeface="Verdana" panose="020B0604030504040204" pitchFamily="34" charset="0"/>
              <a:ea typeface="Verdana" panose="020B0604030504040204" pitchFamily="34" charset="0"/>
            </a:endParaRPr>
          </a:p>
          <a:p>
            <a:pPr algn="ctr"/>
            <a:r>
              <a:rPr lang="en-GB" sz="1000" dirty="0">
                <a:solidFill>
                  <a:schemeClr val="bg1"/>
                </a:solidFill>
                <a:latin typeface="Verdana" panose="020B0604030504040204" pitchFamily="34" charset="0"/>
                <a:ea typeface="Verdana" panose="020B0604030504040204" pitchFamily="34" charset="0"/>
              </a:rPr>
              <a:t> </a:t>
            </a:r>
          </a:p>
        </p:txBody>
      </p:sp>
      <p:pic>
        <p:nvPicPr>
          <p:cNvPr id="1049" name="Picture 1048">
            <a:extLst>
              <a:ext uri="{FF2B5EF4-FFF2-40B4-BE49-F238E27FC236}">
                <a16:creationId xmlns:a16="http://schemas.microsoft.com/office/drawing/2014/main" id="{B009654B-A89E-410E-A446-ADAE3298A160}"/>
              </a:ext>
            </a:extLst>
          </p:cNvPr>
          <p:cNvPicPr>
            <a:picLocks noChangeAspect="1"/>
          </p:cNvPicPr>
          <p:nvPr/>
        </p:nvPicPr>
        <p:blipFill>
          <a:blip r:embed="rId2"/>
          <a:stretch>
            <a:fillRect/>
          </a:stretch>
        </p:blipFill>
        <p:spPr>
          <a:xfrm>
            <a:off x="8126826" y="146553"/>
            <a:ext cx="3958725" cy="4092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1" name="Picture 1050">
            <a:extLst>
              <a:ext uri="{FF2B5EF4-FFF2-40B4-BE49-F238E27FC236}">
                <a16:creationId xmlns:a16="http://schemas.microsoft.com/office/drawing/2014/main" id="{C21AE3E3-D764-45AD-9FCC-9D3BED416AF2}"/>
              </a:ext>
            </a:extLst>
          </p:cNvPr>
          <p:cNvPicPr>
            <a:picLocks noChangeAspect="1"/>
          </p:cNvPicPr>
          <p:nvPr/>
        </p:nvPicPr>
        <p:blipFill>
          <a:blip r:embed="rId3"/>
          <a:stretch>
            <a:fillRect/>
          </a:stretch>
        </p:blipFill>
        <p:spPr>
          <a:xfrm>
            <a:off x="5944235" y="146554"/>
            <a:ext cx="2009777" cy="5245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3" name="Picture 1052">
            <a:extLst>
              <a:ext uri="{FF2B5EF4-FFF2-40B4-BE49-F238E27FC236}">
                <a16:creationId xmlns:a16="http://schemas.microsoft.com/office/drawing/2014/main" id="{C280C6B4-1926-4711-8CE7-671F7A604837}"/>
              </a:ext>
            </a:extLst>
          </p:cNvPr>
          <p:cNvPicPr>
            <a:picLocks noChangeAspect="1"/>
          </p:cNvPicPr>
          <p:nvPr/>
        </p:nvPicPr>
        <p:blipFill>
          <a:blip r:embed="rId4"/>
          <a:stretch>
            <a:fillRect/>
          </a:stretch>
        </p:blipFill>
        <p:spPr>
          <a:xfrm>
            <a:off x="83277" y="4141106"/>
            <a:ext cx="5700710" cy="1393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55" name="Picture 1054">
            <a:extLst>
              <a:ext uri="{FF2B5EF4-FFF2-40B4-BE49-F238E27FC236}">
                <a16:creationId xmlns:a16="http://schemas.microsoft.com/office/drawing/2014/main" id="{4EB6F41D-1E09-4861-8078-96570B76C348}"/>
              </a:ext>
            </a:extLst>
          </p:cNvPr>
          <p:cNvPicPr>
            <a:picLocks noChangeAspect="1"/>
          </p:cNvPicPr>
          <p:nvPr/>
        </p:nvPicPr>
        <p:blipFill>
          <a:blip r:embed="rId5"/>
          <a:stretch>
            <a:fillRect/>
          </a:stretch>
        </p:blipFill>
        <p:spPr>
          <a:xfrm>
            <a:off x="106449" y="102358"/>
            <a:ext cx="4244375" cy="3197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4" name="Picture 12" descr="Rare and Important World War II Artifacts at Bonhams Auction - eXtravaganzi">
            <a:extLst>
              <a:ext uri="{FF2B5EF4-FFF2-40B4-BE49-F238E27FC236}">
                <a16:creationId xmlns:a16="http://schemas.microsoft.com/office/drawing/2014/main" id="{3E7B3ACA-EA7C-432D-800E-6EAAB3DBB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5773" y="4346074"/>
            <a:ext cx="2009777" cy="1143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6" name="Picture 14" descr="How D-Day Changed the Course of WWII - HISTORY">
            <a:extLst>
              <a:ext uri="{FF2B5EF4-FFF2-40B4-BE49-F238E27FC236}">
                <a16:creationId xmlns:a16="http://schemas.microsoft.com/office/drawing/2014/main" id="{34E27D31-D00E-44FD-932E-00C5BE0CE6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826" y="4346073"/>
            <a:ext cx="1788699" cy="1143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9BF7EBC-7520-4E15-8A33-6AB6607985F9}"/>
              </a:ext>
            </a:extLst>
          </p:cNvPr>
          <p:cNvPicPr>
            <a:picLocks noChangeAspect="1"/>
          </p:cNvPicPr>
          <p:nvPr/>
        </p:nvPicPr>
        <p:blipFill>
          <a:blip r:embed="rId8"/>
          <a:stretch>
            <a:fillRect/>
          </a:stretch>
        </p:blipFill>
        <p:spPr>
          <a:xfrm>
            <a:off x="4864235" y="142389"/>
            <a:ext cx="852935" cy="1112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88" name="Picture 16" descr="World War 2 British Canadian Aircraft Production Poster A3/A2 Print">
            <a:extLst>
              <a:ext uri="{FF2B5EF4-FFF2-40B4-BE49-F238E27FC236}">
                <a16:creationId xmlns:a16="http://schemas.microsoft.com/office/drawing/2014/main" id="{7B2539AF-3B4F-4FE6-BBCF-BA71ACEDD3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3202" y="1394567"/>
            <a:ext cx="874524" cy="1286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9CD68AC3-28AF-4036-9C0A-29414ACC2E45}"/>
              </a:ext>
            </a:extLst>
          </p:cNvPr>
          <p:cNvPicPr>
            <a:picLocks noChangeAspect="1"/>
          </p:cNvPicPr>
          <p:nvPr/>
        </p:nvPicPr>
        <p:blipFill>
          <a:blip r:embed="rId10"/>
          <a:stretch>
            <a:fillRect/>
          </a:stretch>
        </p:blipFill>
        <p:spPr>
          <a:xfrm>
            <a:off x="5007514" y="2830062"/>
            <a:ext cx="763907" cy="1112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5" name="Picture 94">
            <a:extLst>
              <a:ext uri="{FF2B5EF4-FFF2-40B4-BE49-F238E27FC236}">
                <a16:creationId xmlns:a16="http://schemas.microsoft.com/office/drawing/2014/main" id="{98033A5A-7AD9-4601-B0B2-9E7AB878CBDE}"/>
              </a:ext>
            </a:extLst>
          </p:cNvPr>
          <p:cNvPicPr>
            <a:picLocks noChangeAspect="1"/>
          </p:cNvPicPr>
          <p:nvPr/>
        </p:nvPicPr>
        <p:blipFill>
          <a:blip r:embed="rId11"/>
          <a:stretch>
            <a:fillRect/>
          </a:stretch>
        </p:blipFill>
        <p:spPr>
          <a:xfrm>
            <a:off x="121975" y="3421283"/>
            <a:ext cx="4704768" cy="59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190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100" name="Picture 4" descr="Operation Pied Piper: The Evacuation of English Children During World War II  | Defense Media Network">
            <a:extLst>
              <a:ext uri="{FF2B5EF4-FFF2-40B4-BE49-F238E27FC236}">
                <a16:creationId xmlns:a16="http://schemas.microsoft.com/office/drawing/2014/main" id="{DE53BA43-4307-4D5B-850F-D0A3E196F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161" y="5155271"/>
            <a:ext cx="2001600" cy="1573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5" name="Table 15">
            <a:extLst>
              <a:ext uri="{FF2B5EF4-FFF2-40B4-BE49-F238E27FC236}">
                <a16:creationId xmlns:a16="http://schemas.microsoft.com/office/drawing/2014/main" id="{C35CA7AB-D4C0-4A6C-A0D9-82AE00435704}"/>
              </a:ext>
            </a:extLst>
          </p:cNvPr>
          <p:cNvGraphicFramePr>
            <a:graphicFrameLocks noGrp="1"/>
          </p:cNvGraphicFramePr>
          <p:nvPr>
            <p:extLst>
              <p:ext uri="{D42A27DB-BD31-4B8C-83A1-F6EECF244321}">
                <p14:modId xmlns:p14="http://schemas.microsoft.com/office/powerpoint/2010/main" val="3256253263"/>
              </p:ext>
            </p:extLst>
          </p:nvPr>
        </p:nvGraphicFramePr>
        <p:xfrm>
          <a:off x="6543675" y="110041"/>
          <a:ext cx="5575485" cy="6355080"/>
        </p:xfrm>
        <a:graphic>
          <a:graphicData uri="http://schemas.openxmlformats.org/drawingml/2006/table">
            <a:tbl>
              <a:tblPr firstRow="1" bandRow="1">
                <a:tableStyleId>{00A15C55-8517-42AA-B614-E9B94910E393}</a:tableStyleId>
              </a:tblPr>
              <a:tblGrid>
                <a:gridCol w="1315430">
                  <a:extLst>
                    <a:ext uri="{9D8B030D-6E8A-4147-A177-3AD203B41FA5}">
                      <a16:colId xmlns:a16="http://schemas.microsoft.com/office/drawing/2014/main" val="2078075837"/>
                    </a:ext>
                  </a:extLst>
                </a:gridCol>
                <a:gridCol w="4260055">
                  <a:extLst>
                    <a:ext uri="{9D8B030D-6E8A-4147-A177-3AD203B41FA5}">
                      <a16:colId xmlns:a16="http://schemas.microsoft.com/office/drawing/2014/main" val="725689701"/>
                    </a:ext>
                  </a:extLst>
                </a:gridCol>
              </a:tblGrid>
              <a:tr h="245817">
                <a:tc gridSpan="2">
                  <a:txBody>
                    <a:bodyPr/>
                    <a:lstStyle/>
                    <a:p>
                      <a:pPr algn="ctr"/>
                      <a:r>
                        <a:rPr lang="en-GB" sz="1200" dirty="0">
                          <a:latin typeface="Verdana" panose="020B0604030504040204" pitchFamily="34" charset="0"/>
                          <a:ea typeface="Verdana" panose="020B0604030504040204" pitchFamily="34" charset="0"/>
                        </a:rPr>
                        <a:t>VOCABULARY</a:t>
                      </a:r>
                    </a:p>
                  </a:txBody>
                  <a:tcPr anchor="ctr"/>
                </a:tc>
                <a:tc hMerge="1">
                  <a:txBody>
                    <a:bodyPr/>
                    <a:lstStyle/>
                    <a:p>
                      <a:endParaRPr lang="en-GB" sz="10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37846532"/>
                  </a:ext>
                </a:extLst>
              </a:tr>
              <a:tr h="0">
                <a:tc>
                  <a:txBody>
                    <a:bodyPr/>
                    <a:lstStyle/>
                    <a:p>
                      <a:pPr algn="l"/>
                      <a:r>
                        <a:rPr lang="en-GB" sz="900" dirty="0">
                          <a:latin typeface="Verdana" panose="020B0604030504040204" pitchFamily="34" charset="0"/>
                          <a:ea typeface="Verdana" panose="020B0604030504040204" pitchFamily="34" charset="0"/>
                        </a:rPr>
                        <a:t>allies</a:t>
                      </a:r>
                    </a:p>
                  </a:txBody>
                  <a:tcPr anchor="ctr"/>
                </a:tc>
                <a:tc>
                  <a:txBody>
                    <a:bodyPr/>
                    <a:lstStyle/>
                    <a:p>
                      <a:pPr algn="l"/>
                      <a:r>
                        <a:rPr lang="en-GB" sz="900" dirty="0">
                          <a:latin typeface="Verdana" panose="020B0604030504040204" pitchFamily="34" charset="0"/>
                          <a:ea typeface="Verdana" panose="020B0604030504040204" pitchFamily="34" charset="0"/>
                        </a:rPr>
                        <a:t>countries which fought on the British side (including: USA, Great Britain, France, Russia (1941-1945))</a:t>
                      </a:r>
                    </a:p>
                  </a:txBody>
                  <a:tcPr anchor="ctr"/>
                </a:tc>
                <a:extLst>
                  <a:ext uri="{0D108BD9-81ED-4DB2-BD59-A6C34878D82A}">
                    <a16:rowId xmlns:a16="http://schemas.microsoft.com/office/drawing/2014/main" val="1004474940"/>
                  </a:ext>
                </a:extLst>
              </a:tr>
              <a:tr h="0">
                <a:tc>
                  <a:txBody>
                    <a:bodyPr/>
                    <a:lstStyle/>
                    <a:p>
                      <a:pPr algn="l"/>
                      <a:r>
                        <a:rPr lang="en-GB" sz="900" dirty="0">
                          <a:latin typeface="Verdana" panose="020B0604030504040204" pitchFamily="34" charset="0"/>
                          <a:ea typeface="Verdana" panose="020B0604030504040204" pitchFamily="34" charset="0"/>
                        </a:rPr>
                        <a:t>propaganda</a:t>
                      </a:r>
                    </a:p>
                  </a:txBody>
                  <a:tcPr anchor="ctr"/>
                </a:tc>
                <a:tc>
                  <a:txBody>
                    <a:bodyPr/>
                    <a:lstStyle/>
                    <a:p>
                      <a:pPr algn="l"/>
                      <a:r>
                        <a:rPr lang="en-GB" sz="900" dirty="0">
                          <a:latin typeface="Verdana" panose="020B0604030504040204" pitchFamily="34" charset="0"/>
                          <a:ea typeface="Verdana" panose="020B0604030504040204" pitchFamily="34" charset="0"/>
                        </a:rPr>
                        <a:t>information, especially of a biased or misleading nature, used to promote</a:t>
                      </a:r>
                    </a:p>
                    <a:p>
                      <a:pPr algn="l"/>
                      <a:r>
                        <a:rPr lang="en-GB" sz="900" dirty="0">
                          <a:latin typeface="Verdana" panose="020B0604030504040204" pitchFamily="34" charset="0"/>
                          <a:ea typeface="Verdana" panose="020B0604030504040204" pitchFamily="34" charset="0"/>
                        </a:rPr>
                        <a:t>a political cause or point of view.</a:t>
                      </a:r>
                    </a:p>
                  </a:txBody>
                  <a:tcPr anchor="ctr"/>
                </a:tc>
                <a:extLst>
                  <a:ext uri="{0D108BD9-81ED-4DB2-BD59-A6C34878D82A}">
                    <a16:rowId xmlns:a16="http://schemas.microsoft.com/office/drawing/2014/main" val="2534475477"/>
                  </a:ext>
                </a:extLst>
              </a:tr>
              <a:tr h="0">
                <a:tc>
                  <a:txBody>
                    <a:bodyPr/>
                    <a:lstStyle/>
                    <a:p>
                      <a:pPr algn="l"/>
                      <a:r>
                        <a:rPr lang="en-GB" sz="900" dirty="0">
                          <a:latin typeface="Verdana" panose="020B0604030504040204" pitchFamily="34" charset="0"/>
                          <a:ea typeface="Verdana" panose="020B0604030504040204" pitchFamily="34" charset="0"/>
                        </a:rPr>
                        <a:t>evacuee</a:t>
                      </a:r>
                    </a:p>
                  </a:txBody>
                  <a:tcPr anchor="ctr"/>
                </a:tc>
                <a:tc>
                  <a:txBody>
                    <a:bodyPr/>
                    <a:lstStyle/>
                    <a:p>
                      <a:pPr algn="l"/>
                      <a:r>
                        <a:rPr lang="en-GB" sz="900" dirty="0">
                          <a:latin typeface="Verdana" panose="020B0604030504040204" pitchFamily="34" charset="0"/>
                          <a:ea typeface="Verdana" panose="020B0604030504040204" pitchFamily="34" charset="0"/>
                        </a:rPr>
                        <a:t>someone who was evacuated, moved from a danger area to a safer place</a:t>
                      </a:r>
                    </a:p>
                    <a:p>
                      <a:pPr algn="l"/>
                      <a:r>
                        <a:rPr lang="en-GB" sz="900" dirty="0">
                          <a:latin typeface="Verdana" panose="020B0604030504040204" pitchFamily="34" charset="0"/>
                          <a:ea typeface="Verdana" panose="020B0604030504040204" pitchFamily="34" charset="0"/>
                        </a:rPr>
                        <a:t>(normally from the cities to rural areas)</a:t>
                      </a:r>
                    </a:p>
                  </a:txBody>
                  <a:tcPr anchor="ctr"/>
                </a:tc>
                <a:extLst>
                  <a:ext uri="{0D108BD9-81ED-4DB2-BD59-A6C34878D82A}">
                    <a16:rowId xmlns:a16="http://schemas.microsoft.com/office/drawing/2014/main" val="252553505"/>
                  </a:ext>
                </a:extLst>
              </a:tr>
              <a:tr h="0">
                <a:tc>
                  <a:txBody>
                    <a:bodyPr/>
                    <a:lstStyle/>
                    <a:p>
                      <a:pPr algn="l"/>
                      <a:r>
                        <a:rPr lang="en-GB" sz="900" dirty="0">
                          <a:latin typeface="Verdana" panose="020B0604030504040204" pitchFamily="34" charset="0"/>
                          <a:ea typeface="Verdana" panose="020B0604030504040204" pitchFamily="34" charset="0"/>
                        </a:rPr>
                        <a:t>black out</a:t>
                      </a:r>
                    </a:p>
                  </a:txBody>
                  <a:tcPr anchor="ctr"/>
                </a:tc>
                <a:tc>
                  <a:txBody>
                    <a:bodyPr/>
                    <a:lstStyle/>
                    <a:p>
                      <a:pPr algn="l"/>
                      <a:r>
                        <a:rPr lang="en-GB" sz="900" dirty="0">
                          <a:latin typeface="Verdana" panose="020B0604030504040204" pitchFamily="34" charset="0"/>
                          <a:ea typeface="Verdana" panose="020B0604030504040204" pitchFamily="34" charset="0"/>
                        </a:rPr>
                        <a:t>system of ensuring no lights were visible after dark so that buildings could</a:t>
                      </a:r>
                    </a:p>
                    <a:p>
                      <a:pPr algn="l"/>
                      <a:r>
                        <a:rPr lang="en-GB" sz="900" dirty="0">
                          <a:latin typeface="Verdana" panose="020B0604030504040204" pitchFamily="34" charset="0"/>
                          <a:ea typeface="Verdana" panose="020B0604030504040204" pitchFamily="34" charset="0"/>
                        </a:rPr>
                        <a:t>not be spotted by enemy planes</a:t>
                      </a:r>
                    </a:p>
                  </a:txBody>
                  <a:tcPr anchor="ctr"/>
                </a:tc>
                <a:extLst>
                  <a:ext uri="{0D108BD9-81ED-4DB2-BD59-A6C34878D82A}">
                    <a16:rowId xmlns:a16="http://schemas.microsoft.com/office/drawing/2014/main" val="4293120320"/>
                  </a:ext>
                </a:extLst>
              </a:tr>
              <a:tr h="355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rationing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the controlled distribution of scarce resources (mainly food &amp; clothing)</a:t>
                      </a:r>
                    </a:p>
                  </a:txBody>
                  <a:tcPr anchor="ctr"/>
                </a:tc>
                <a:extLst>
                  <a:ext uri="{0D108BD9-81ED-4DB2-BD59-A6C34878D82A}">
                    <a16:rowId xmlns:a16="http://schemas.microsoft.com/office/drawing/2014/main" val="3784066146"/>
                  </a:ext>
                </a:extLst>
              </a:tr>
              <a:tr h="0">
                <a:tc>
                  <a:txBody>
                    <a:bodyPr/>
                    <a:lstStyle/>
                    <a:p>
                      <a:pPr algn="l"/>
                      <a:r>
                        <a:rPr lang="en-GB" sz="900" dirty="0">
                          <a:latin typeface="Verdana" panose="020B0604030504040204" pitchFamily="34" charset="0"/>
                          <a:ea typeface="Verdana" panose="020B0604030504040204" pitchFamily="34" charset="0"/>
                        </a:rPr>
                        <a:t>air raid</a:t>
                      </a:r>
                    </a:p>
                    <a:p>
                      <a:pPr algn="l"/>
                      <a:r>
                        <a:rPr lang="en-GB" sz="900" dirty="0">
                          <a:latin typeface="Verdana" panose="020B0604030504040204" pitchFamily="34" charset="0"/>
                          <a:ea typeface="Verdana" panose="020B0604030504040204" pitchFamily="34" charset="0"/>
                        </a:rPr>
                        <a:t>shelter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 building to protect people from bombs dropped by planes</a:t>
                      </a:r>
                    </a:p>
                  </a:txBody>
                  <a:tcPr anchor="ctr"/>
                </a:tc>
                <a:extLst>
                  <a:ext uri="{0D108BD9-81ED-4DB2-BD59-A6C34878D82A}">
                    <a16:rowId xmlns:a16="http://schemas.microsoft.com/office/drawing/2014/main" val="2950724183"/>
                  </a:ext>
                </a:extLst>
              </a:tr>
              <a:tr h="218504">
                <a:tc>
                  <a:txBody>
                    <a:bodyPr/>
                    <a:lstStyle/>
                    <a:p>
                      <a:pPr algn="l"/>
                      <a:r>
                        <a:rPr lang="en-GB" sz="900" dirty="0">
                          <a:latin typeface="Verdana" panose="020B0604030504040204" pitchFamily="34" charset="0"/>
                          <a:ea typeface="Verdana" panose="020B0604030504040204" pitchFamily="34" charset="0"/>
                        </a:rPr>
                        <a:t>axis</a:t>
                      </a:r>
                    </a:p>
                  </a:txBody>
                  <a:tcPr anchor="ctr"/>
                </a:tc>
                <a:tc>
                  <a:txBody>
                    <a:bodyPr/>
                    <a:lstStyle/>
                    <a:p>
                      <a:pPr algn="l"/>
                      <a:r>
                        <a:rPr lang="en-GB" sz="900" dirty="0">
                          <a:latin typeface="Verdana" panose="020B0604030504040204" pitchFamily="34" charset="0"/>
                          <a:ea typeface="Verdana" panose="020B0604030504040204" pitchFamily="34" charset="0"/>
                        </a:rPr>
                        <a:t>countries which fought on the German side (including: Italy, Germany,</a:t>
                      </a:r>
                    </a:p>
                    <a:p>
                      <a:pPr algn="l"/>
                      <a:r>
                        <a:rPr lang="en-GB" sz="900" dirty="0">
                          <a:latin typeface="Verdana" panose="020B0604030504040204" pitchFamily="34" charset="0"/>
                          <a:ea typeface="Verdana" panose="020B0604030504040204" pitchFamily="34" charset="0"/>
                        </a:rPr>
                        <a:t>Japan, Russia (1939-1941))</a:t>
                      </a:r>
                    </a:p>
                  </a:txBody>
                  <a:tcPr anchor="ctr"/>
                </a:tc>
                <a:extLst>
                  <a:ext uri="{0D108BD9-81ED-4DB2-BD59-A6C34878D82A}">
                    <a16:rowId xmlns:a16="http://schemas.microsoft.com/office/drawing/2014/main" val="246486042"/>
                  </a:ext>
                </a:extLst>
              </a:tr>
              <a:tr h="355070">
                <a:tc>
                  <a:txBody>
                    <a:bodyPr/>
                    <a:lstStyle/>
                    <a:p>
                      <a:pPr algn="l"/>
                      <a:r>
                        <a:rPr lang="en-GB" sz="900" dirty="0">
                          <a:latin typeface="Verdana" panose="020B0604030504040204" pitchFamily="34" charset="0"/>
                          <a:ea typeface="Verdana" panose="020B0604030504040204" pitchFamily="34" charset="0"/>
                        </a:rPr>
                        <a:t>trenches</a:t>
                      </a:r>
                    </a:p>
                  </a:txBody>
                  <a:tcPr anchor="ctr"/>
                </a:tc>
                <a:tc>
                  <a:txBody>
                    <a:bodyPr/>
                    <a:lstStyle/>
                    <a:p>
                      <a:pPr algn="l"/>
                      <a:r>
                        <a:rPr lang="en-GB" sz="900" dirty="0">
                          <a:latin typeface="Verdana" panose="020B0604030504040204" pitchFamily="34" charset="0"/>
                          <a:ea typeface="Verdana" panose="020B0604030504040204" pitchFamily="34" charset="0"/>
                        </a:rPr>
                        <a:t>a long, narrow ditch used for troops to shelter from enemy fire or attack</a:t>
                      </a:r>
                    </a:p>
                  </a:txBody>
                  <a:tcPr anchor="ctr"/>
                </a:tc>
                <a:extLst>
                  <a:ext uri="{0D108BD9-81ED-4DB2-BD59-A6C34878D82A}">
                    <a16:rowId xmlns:a16="http://schemas.microsoft.com/office/drawing/2014/main" val="686314760"/>
                  </a:ext>
                </a:extLst>
              </a:tr>
              <a:tr h="218504">
                <a:tc>
                  <a:txBody>
                    <a:bodyPr/>
                    <a:lstStyle/>
                    <a:p>
                      <a:pPr algn="l"/>
                      <a:r>
                        <a:rPr lang="en-GB" sz="900" dirty="0">
                          <a:latin typeface="Verdana" panose="020B0604030504040204" pitchFamily="34" charset="0"/>
                          <a:ea typeface="Verdana" panose="020B0604030504040204" pitchFamily="34" charset="0"/>
                        </a:rPr>
                        <a:t>Nazi</a:t>
                      </a:r>
                    </a:p>
                  </a:txBody>
                  <a:tcPr anchor="ctr"/>
                </a:tc>
                <a:tc>
                  <a:txBody>
                    <a:bodyPr/>
                    <a:lstStyle/>
                    <a:p>
                      <a:pPr algn="l"/>
                      <a:r>
                        <a:rPr lang="en-GB" sz="900" dirty="0">
                          <a:latin typeface="Verdana" panose="020B0604030504040204" pitchFamily="34" charset="0"/>
                          <a:ea typeface="Verdana" panose="020B0604030504040204" pitchFamily="34" charset="0"/>
                        </a:rPr>
                        <a:t>member of the fascist German political party which came to power in</a:t>
                      </a:r>
                    </a:p>
                    <a:p>
                      <a:pPr algn="l"/>
                      <a:r>
                        <a:rPr lang="en-GB" sz="900" dirty="0">
                          <a:latin typeface="Verdana" panose="020B0604030504040204" pitchFamily="34" charset="0"/>
                          <a:ea typeface="Verdana" panose="020B0604030504040204" pitchFamily="34" charset="0"/>
                        </a:rPr>
                        <a:t>1933</a:t>
                      </a:r>
                    </a:p>
                  </a:txBody>
                  <a:tcPr anchor="ctr"/>
                </a:tc>
                <a:extLst>
                  <a:ext uri="{0D108BD9-81ED-4DB2-BD59-A6C34878D82A}">
                    <a16:rowId xmlns:a16="http://schemas.microsoft.com/office/drawing/2014/main" val="2070109178"/>
                  </a:ext>
                </a:extLst>
              </a:tr>
              <a:tr h="218504">
                <a:tc>
                  <a:txBody>
                    <a:bodyPr/>
                    <a:lstStyle/>
                    <a:p>
                      <a:pPr algn="l"/>
                      <a:r>
                        <a:rPr lang="en-GB" sz="900" dirty="0">
                          <a:latin typeface="Verdana" panose="020B0604030504040204" pitchFamily="34" charset="0"/>
                          <a:ea typeface="Verdana" panose="020B0604030504040204" pitchFamily="34" charset="0"/>
                        </a:rPr>
                        <a:t>blitz</a:t>
                      </a:r>
                    </a:p>
                  </a:txBody>
                  <a:tcPr anchor="ctr"/>
                </a:tc>
                <a:tc>
                  <a:txBody>
                    <a:bodyPr/>
                    <a:lstStyle/>
                    <a:p>
                      <a:pPr algn="l"/>
                      <a:r>
                        <a:rPr lang="en-GB" sz="900" dirty="0">
                          <a:latin typeface="Verdana" panose="020B0604030504040204" pitchFamily="34" charset="0"/>
                          <a:ea typeface="Verdana" panose="020B0604030504040204" pitchFamily="34" charset="0"/>
                        </a:rPr>
                        <a:t>series of aerial bombing raids on the UK, mainly cities including London,</a:t>
                      </a:r>
                    </a:p>
                    <a:p>
                      <a:pPr algn="l"/>
                      <a:r>
                        <a:rPr lang="en-GB" sz="900" dirty="0">
                          <a:latin typeface="Verdana" panose="020B0604030504040204" pitchFamily="34" charset="0"/>
                          <a:ea typeface="Verdana" panose="020B0604030504040204" pitchFamily="34" charset="0"/>
                        </a:rPr>
                        <a:t>Bristol and Nottingham</a:t>
                      </a:r>
                    </a:p>
                  </a:txBody>
                  <a:tcPr anchor="ctr"/>
                </a:tc>
                <a:extLst>
                  <a:ext uri="{0D108BD9-81ED-4DB2-BD59-A6C34878D82A}">
                    <a16:rowId xmlns:a16="http://schemas.microsoft.com/office/drawing/2014/main" val="1464179909"/>
                  </a:ext>
                </a:extLst>
              </a:tr>
              <a:tr h="218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holocaust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Mass murder of Jews and other groups of people by the Nazis</a:t>
                      </a:r>
                    </a:p>
                  </a:txBody>
                  <a:tcPr anchor="ctr"/>
                </a:tc>
                <a:extLst>
                  <a:ext uri="{0D108BD9-81ED-4DB2-BD59-A6C34878D82A}">
                    <a16:rowId xmlns:a16="http://schemas.microsoft.com/office/drawing/2014/main" val="2864102368"/>
                  </a:ext>
                </a:extLst>
              </a:tr>
              <a:tr h="0">
                <a:tc>
                  <a:txBody>
                    <a:bodyPr/>
                    <a:lstStyle/>
                    <a:p>
                      <a:pPr algn="l"/>
                      <a:r>
                        <a:rPr lang="en-GB" sz="900" dirty="0">
                          <a:latin typeface="Verdana" panose="020B0604030504040204" pitchFamily="34" charset="0"/>
                          <a:ea typeface="Verdana" panose="020B0604030504040204" pitchFamily="34" charset="0"/>
                        </a:rPr>
                        <a:t>Blitzkrieg</a:t>
                      </a:r>
                    </a:p>
                  </a:txBody>
                  <a:tcPr anchor="ctr"/>
                </a:tc>
                <a:tc>
                  <a:txBody>
                    <a:bodyPr/>
                    <a:lstStyle/>
                    <a:p>
                      <a:pPr algn="l"/>
                      <a:r>
                        <a:rPr lang="en-GB" sz="900" dirty="0">
                          <a:latin typeface="Verdana" panose="020B0604030504040204" pitchFamily="34" charset="0"/>
                          <a:ea typeface="Verdana" panose="020B0604030504040204" pitchFamily="34" charset="0"/>
                        </a:rPr>
                        <a:t>Translated as ‘lightning war’. German quick strike invasion of Western</a:t>
                      </a:r>
                    </a:p>
                    <a:p>
                      <a:pPr algn="l"/>
                      <a:r>
                        <a:rPr lang="en-GB" sz="900" dirty="0">
                          <a:latin typeface="Verdana" panose="020B0604030504040204" pitchFamily="34" charset="0"/>
                          <a:ea typeface="Verdana" panose="020B0604030504040204" pitchFamily="34" charset="0"/>
                        </a:rPr>
                        <a:t>Europe</a:t>
                      </a:r>
                    </a:p>
                  </a:txBody>
                  <a:tcPr anchor="ctr"/>
                </a:tc>
                <a:extLst>
                  <a:ext uri="{0D108BD9-81ED-4DB2-BD59-A6C34878D82A}">
                    <a16:rowId xmlns:a16="http://schemas.microsoft.com/office/drawing/2014/main" val="20672188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Luftwaffe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The German Air Force (responsible for the Blitz)</a:t>
                      </a:r>
                    </a:p>
                  </a:txBody>
                  <a:tcPr anchor="ctr"/>
                </a:tc>
                <a:extLst>
                  <a:ext uri="{0D108BD9-81ED-4DB2-BD59-A6C34878D82A}">
                    <a16:rowId xmlns:a16="http://schemas.microsoft.com/office/drawing/2014/main" val="30298486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Enigma</a:t>
                      </a:r>
                    </a:p>
                  </a:txBody>
                  <a:tcPr anchor="ctr"/>
                </a:tc>
                <a:tc>
                  <a:txBody>
                    <a:bodyPr/>
                    <a:lstStyle/>
                    <a:p>
                      <a:pPr algn="l"/>
                      <a:r>
                        <a:rPr lang="en-GB" sz="900" dirty="0">
                          <a:latin typeface="Verdana" panose="020B0604030504040204" pitchFamily="34" charset="0"/>
                          <a:ea typeface="Verdana" panose="020B0604030504040204" pitchFamily="34" charset="0"/>
                        </a:rPr>
                        <a:t>A machine used by the Nazis to send coded messages</a:t>
                      </a:r>
                    </a:p>
                  </a:txBody>
                  <a:tcPr anchor="ctr"/>
                </a:tc>
                <a:extLst>
                  <a:ext uri="{0D108BD9-81ED-4DB2-BD59-A6C34878D82A}">
                    <a16:rowId xmlns:a16="http://schemas.microsoft.com/office/drawing/2014/main" val="3438921519"/>
                  </a:ext>
                </a:extLst>
              </a:tr>
              <a:tr h="218504">
                <a:tc>
                  <a:txBody>
                    <a:bodyPr/>
                    <a:lstStyle/>
                    <a:p>
                      <a:pPr algn="l"/>
                      <a:r>
                        <a:rPr lang="en-GB" sz="900" dirty="0">
                          <a:latin typeface="Verdana" panose="020B0604030504040204" pitchFamily="34" charset="0"/>
                          <a:ea typeface="Verdana" panose="020B0604030504040204" pitchFamily="34" charset="0"/>
                        </a:rPr>
                        <a:t>Home Front</a:t>
                      </a:r>
                    </a:p>
                  </a:txBody>
                  <a:tcPr anchor="ctr"/>
                </a:tc>
                <a:tc>
                  <a:txBody>
                    <a:bodyPr/>
                    <a:lstStyle/>
                    <a:p>
                      <a:pPr algn="l"/>
                      <a:r>
                        <a:rPr lang="en-GB" sz="900" dirty="0">
                          <a:latin typeface="Verdana" panose="020B0604030504040204" pitchFamily="34" charset="0"/>
                          <a:ea typeface="Verdana" panose="020B0604030504040204" pitchFamily="34" charset="0"/>
                        </a:rPr>
                        <a:t>Britain and the people of Britain who helped in the war effort</a:t>
                      </a:r>
                    </a:p>
                  </a:txBody>
                  <a:tcPr anchor="ctr"/>
                </a:tc>
                <a:extLst>
                  <a:ext uri="{0D108BD9-81ED-4DB2-BD59-A6C34878D82A}">
                    <a16:rowId xmlns:a16="http://schemas.microsoft.com/office/drawing/2014/main" val="2257321152"/>
                  </a:ext>
                </a:extLst>
              </a:tr>
              <a:tr h="0">
                <a:tc>
                  <a:txBody>
                    <a:bodyPr/>
                    <a:lstStyle/>
                    <a:p>
                      <a:pPr algn="l"/>
                      <a:r>
                        <a:rPr lang="en-GB" sz="900" dirty="0">
                          <a:latin typeface="Verdana" panose="020B0604030504040204" pitchFamily="34" charset="0"/>
                          <a:ea typeface="Verdana" panose="020B0604030504040204" pitchFamily="34" charset="0"/>
                        </a:rPr>
                        <a:t>Home Guard</a:t>
                      </a:r>
                    </a:p>
                  </a:txBody>
                  <a:tcPr anchor="ctr"/>
                </a:tc>
                <a:tc>
                  <a:txBody>
                    <a:bodyPr/>
                    <a:lstStyle/>
                    <a:p>
                      <a:pPr algn="l"/>
                      <a:r>
                        <a:rPr lang="en-GB" sz="900" dirty="0">
                          <a:latin typeface="Verdana" panose="020B0604030504040204" pitchFamily="34" charset="0"/>
                          <a:ea typeface="Verdana" panose="020B0604030504040204" pitchFamily="34" charset="0"/>
                        </a:rPr>
                        <a:t>The people who protected the coast from a German invasion </a:t>
                      </a:r>
                    </a:p>
                  </a:txBody>
                  <a:tcPr anchor="ctr"/>
                </a:tc>
                <a:extLst>
                  <a:ext uri="{0D108BD9-81ED-4DB2-BD59-A6C34878D82A}">
                    <a16:rowId xmlns:a16="http://schemas.microsoft.com/office/drawing/2014/main" val="1163145755"/>
                  </a:ext>
                </a:extLst>
              </a:tr>
              <a:tr h="218504">
                <a:tc>
                  <a:txBody>
                    <a:bodyPr/>
                    <a:lstStyle/>
                    <a:p>
                      <a:pPr algn="l"/>
                      <a:r>
                        <a:rPr lang="en-GB" sz="900" dirty="0">
                          <a:latin typeface="Verdana" panose="020B0604030504040204" pitchFamily="34" charset="0"/>
                          <a:ea typeface="Verdana" panose="020B0604030504040204" pitchFamily="34" charset="0"/>
                        </a:rPr>
                        <a:t>Invade</a:t>
                      </a:r>
                    </a:p>
                  </a:txBody>
                  <a:tcPr anchor="ctr"/>
                </a:tc>
                <a:tc>
                  <a:txBody>
                    <a:bodyPr/>
                    <a:lstStyle/>
                    <a:p>
                      <a:pPr algn="l"/>
                      <a:r>
                        <a:rPr lang="en-GB" sz="900" dirty="0">
                          <a:latin typeface="Verdana" panose="020B0604030504040204" pitchFamily="34" charset="0"/>
                          <a:ea typeface="Verdana" panose="020B0604030504040204" pitchFamily="34" charset="0"/>
                        </a:rPr>
                        <a:t>Using power in order to attack other countries</a:t>
                      </a:r>
                    </a:p>
                  </a:txBody>
                  <a:tcPr anchor="ctr"/>
                </a:tc>
                <a:extLst>
                  <a:ext uri="{0D108BD9-81ED-4DB2-BD59-A6C34878D82A}">
                    <a16:rowId xmlns:a16="http://schemas.microsoft.com/office/drawing/2014/main" val="2718764388"/>
                  </a:ext>
                </a:extLst>
              </a:tr>
            </a:tbl>
          </a:graphicData>
        </a:graphic>
      </p:graphicFrame>
      <p:pic>
        <p:nvPicPr>
          <p:cNvPr id="3" name="Picture 2">
            <a:extLst>
              <a:ext uri="{FF2B5EF4-FFF2-40B4-BE49-F238E27FC236}">
                <a16:creationId xmlns:a16="http://schemas.microsoft.com/office/drawing/2014/main" id="{369C51FA-84F3-4D8A-8C7A-CE30B711E609}"/>
              </a:ext>
            </a:extLst>
          </p:cNvPr>
          <p:cNvPicPr>
            <a:picLocks noChangeAspect="1"/>
          </p:cNvPicPr>
          <p:nvPr/>
        </p:nvPicPr>
        <p:blipFill>
          <a:blip r:embed="rId3"/>
          <a:stretch>
            <a:fillRect/>
          </a:stretch>
        </p:blipFill>
        <p:spPr>
          <a:xfrm>
            <a:off x="149040" y="5097940"/>
            <a:ext cx="3949500" cy="163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5080884-620C-4FB7-A5F5-4EE6F5830BF5}"/>
              </a:ext>
            </a:extLst>
          </p:cNvPr>
          <p:cNvPicPr>
            <a:picLocks noChangeAspect="1"/>
          </p:cNvPicPr>
          <p:nvPr/>
        </p:nvPicPr>
        <p:blipFill>
          <a:blip r:embed="rId4"/>
          <a:stretch>
            <a:fillRect/>
          </a:stretch>
        </p:blipFill>
        <p:spPr>
          <a:xfrm>
            <a:off x="3677630" y="129249"/>
            <a:ext cx="2446955" cy="2397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63619B0-81BD-4BEB-9E95-D1C89853469C}"/>
              </a:ext>
            </a:extLst>
          </p:cNvPr>
          <p:cNvPicPr>
            <a:picLocks noChangeAspect="1"/>
          </p:cNvPicPr>
          <p:nvPr/>
        </p:nvPicPr>
        <p:blipFill>
          <a:blip r:embed="rId5"/>
          <a:stretch>
            <a:fillRect/>
          </a:stretch>
        </p:blipFill>
        <p:spPr>
          <a:xfrm>
            <a:off x="149040" y="2676524"/>
            <a:ext cx="4642046" cy="2310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95BAFC4-7E80-4C28-BA6B-427753511118}"/>
              </a:ext>
            </a:extLst>
          </p:cNvPr>
          <p:cNvPicPr>
            <a:picLocks noChangeAspect="1"/>
          </p:cNvPicPr>
          <p:nvPr/>
        </p:nvPicPr>
        <p:blipFill>
          <a:blip r:embed="rId6"/>
          <a:stretch>
            <a:fillRect/>
          </a:stretch>
        </p:blipFill>
        <p:spPr>
          <a:xfrm>
            <a:off x="149040" y="110875"/>
            <a:ext cx="3186122" cy="2454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World War II Posters">
            <a:extLst>
              <a:ext uri="{FF2B5EF4-FFF2-40B4-BE49-F238E27FC236}">
                <a16:creationId xmlns:a16="http://schemas.microsoft.com/office/drawing/2014/main" id="{ED567BC9-E3B5-41EB-BCE7-A64FD82B1F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5000" y="2797742"/>
            <a:ext cx="1444761" cy="2067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4739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11336</TotalTime>
  <Words>2571</Words>
  <Application>Microsoft Office PowerPoint</Application>
  <PresentationFormat>Widescreen</PresentationFormat>
  <Paragraphs>314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nta</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229</cp:revision>
  <cp:lastPrinted>2021-03-07T18:35:55Z</cp:lastPrinted>
  <dcterms:created xsi:type="dcterms:W3CDTF">2021-03-03T16:01:45Z</dcterms:created>
  <dcterms:modified xsi:type="dcterms:W3CDTF">2022-08-18T21:24:09Z</dcterms:modified>
</cp:coreProperties>
</file>