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9" r:id="rId2"/>
    <p:sldId id="260" r:id="rId3"/>
    <p:sldId id="281" r:id="rId4"/>
    <p:sldId id="279" r:id="rId5"/>
    <p:sldId id="296" r:id="rId6"/>
    <p:sldId id="298" r:id="rId7"/>
    <p:sldId id="299" r:id="rId8"/>
    <p:sldId id="302" r:id="rId9"/>
    <p:sldId id="301" r:id="rId10"/>
    <p:sldId id="300" r:id="rId11"/>
    <p:sldId id="303" r:id="rId12"/>
    <p:sldId id="304" r:id="rId13"/>
    <p:sldId id="305"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snapToGrid="0">
      <p:cViewPr>
        <p:scale>
          <a:sx n="110" d="100"/>
          <a:sy n="110" d="100"/>
        </p:scale>
        <p:origin x="94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12/07/2022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12/07/2022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3dgeography.co.uk/river-facts" TargetMode="External"/><Relationship Id="rId2" Type="http://schemas.openxmlformats.org/officeDocument/2006/relationships/hyperlink" Target="https://www.booksfortopics.com/awesome-earth"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bbc.co.uk/news/magazine-26133660" TargetMode="External"/><Relationship Id="rId4" Type="http://schemas.openxmlformats.org/officeDocument/2006/relationships/hyperlink" Target="https://www.bbc.co.uk/teach/class-clips-video/geography-ks1--ks2-the-water-cycle/zbcmxy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09DFF-B219-4E9B-9C80-3F0CDEF67859}"/>
              </a:ext>
            </a:extLst>
          </p:cNvPr>
          <p:cNvPicPr>
            <a:picLocks noChangeAspect="1"/>
          </p:cNvPicPr>
          <p:nvPr/>
        </p:nvPicPr>
        <p:blipFill>
          <a:blip r:embed="rId2"/>
          <a:stretch>
            <a:fillRect/>
          </a:stretch>
        </p:blipFill>
        <p:spPr>
          <a:xfrm>
            <a:off x="1581150" y="0"/>
            <a:ext cx="9636482" cy="6858000"/>
          </a:xfrm>
          <a:prstGeom prst="rect">
            <a:avLst/>
          </a:prstGeom>
        </p:spPr>
      </p:pic>
    </p:spTree>
    <p:extLst>
      <p:ext uri="{BB962C8B-B14F-4D97-AF65-F5344CB8AC3E}">
        <p14:creationId xmlns:p14="http://schemas.microsoft.com/office/powerpoint/2010/main" val="377435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4F84AB-0686-4414-B2E5-3481F366EDBC}"/>
              </a:ext>
            </a:extLst>
          </p:cNvPr>
          <p:cNvPicPr>
            <a:picLocks noGrp="1" noChangeAspect="1"/>
          </p:cNvPicPr>
          <p:nvPr>
            <p:ph idx="1"/>
          </p:nvPr>
        </p:nvPicPr>
        <p:blipFill>
          <a:blip r:embed="rId2"/>
          <a:stretch>
            <a:fillRect/>
          </a:stretch>
        </p:blipFill>
        <p:spPr>
          <a:xfrm>
            <a:off x="1511691" y="0"/>
            <a:ext cx="9168617" cy="6858000"/>
          </a:xfrm>
        </p:spPr>
      </p:pic>
    </p:spTree>
    <p:extLst>
      <p:ext uri="{BB962C8B-B14F-4D97-AF65-F5344CB8AC3E}">
        <p14:creationId xmlns:p14="http://schemas.microsoft.com/office/powerpoint/2010/main" val="228512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0B363F-2C91-4059-8053-208332B43F2A}"/>
              </a:ext>
            </a:extLst>
          </p:cNvPr>
          <p:cNvPicPr>
            <a:picLocks noGrp="1" noChangeAspect="1"/>
          </p:cNvPicPr>
          <p:nvPr>
            <p:ph idx="1"/>
          </p:nvPr>
        </p:nvPicPr>
        <p:blipFill>
          <a:blip r:embed="rId2"/>
          <a:stretch>
            <a:fillRect/>
          </a:stretch>
        </p:blipFill>
        <p:spPr>
          <a:xfrm>
            <a:off x="1200148" y="0"/>
            <a:ext cx="9686925" cy="6891750"/>
          </a:xfrm>
        </p:spPr>
      </p:pic>
    </p:spTree>
    <p:extLst>
      <p:ext uri="{BB962C8B-B14F-4D97-AF65-F5344CB8AC3E}">
        <p14:creationId xmlns:p14="http://schemas.microsoft.com/office/powerpoint/2010/main" val="153363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C8BD15-9132-49A8-A8AB-90D23B7D07A6}"/>
              </a:ext>
            </a:extLst>
          </p:cNvPr>
          <p:cNvPicPr>
            <a:picLocks noChangeAspect="1"/>
          </p:cNvPicPr>
          <p:nvPr/>
        </p:nvPicPr>
        <p:blipFill>
          <a:blip r:embed="rId2"/>
          <a:stretch>
            <a:fillRect/>
          </a:stretch>
        </p:blipFill>
        <p:spPr>
          <a:xfrm>
            <a:off x="1590675" y="0"/>
            <a:ext cx="9314916" cy="6858000"/>
          </a:xfrm>
          <a:prstGeom prst="rect">
            <a:avLst/>
          </a:prstGeom>
        </p:spPr>
      </p:pic>
    </p:spTree>
    <p:extLst>
      <p:ext uri="{BB962C8B-B14F-4D97-AF65-F5344CB8AC3E}">
        <p14:creationId xmlns:p14="http://schemas.microsoft.com/office/powerpoint/2010/main" val="348395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00" name="Freeform: Shape 599">
            <a:extLst>
              <a:ext uri="{FF2B5EF4-FFF2-40B4-BE49-F238E27FC236}">
                <a16:creationId xmlns:a16="http://schemas.microsoft.com/office/drawing/2014/main" id="{4F076F97-2A37-42C3-9B54-502887702D78}"/>
              </a:ext>
            </a:extLst>
          </p:cNvPr>
          <p:cNvSpPr/>
          <p:nvPr/>
        </p:nvSpPr>
        <p:spPr>
          <a:xfrm>
            <a:off x="2805216" y="1116746"/>
            <a:ext cx="3508590" cy="2365736"/>
          </a:xfrm>
          <a:custGeom>
            <a:avLst/>
            <a:gdLst>
              <a:gd name="connsiteX0" fmla="*/ 3409950 w 3409950"/>
              <a:gd name="connsiteY0" fmla="*/ 2343150 h 2343150"/>
              <a:gd name="connsiteX1" fmla="*/ 3400425 w 3409950"/>
              <a:gd name="connsiteY1" fmla="*/ 2295525 h 2343150"/>
              <a:gd name="connsiteX2" fmla="*/ 3381375 w 3409950"/>
              <a:gd name="connsiteY2" fmla="*/ 2219325 h 2343150"/>
              <a:gd name="connsiteX3" fmla="*/ 3362325 w 3409950"/>
              <a:gd name="connsiteY3" fmla="*/ 2095500 h 2343150"/>
              <a:gd name="connsiteX4" fmla="*/ 3343275 w 3409950"/>
              <a:gd name="connsiteY4" fmla="*/ 2009775 h 2343150"/>
              <a:gd name="connsiteX5" fmla="*/ 3314700 w 3409950"/>
              <a:gd name="connsiteY5" fmla="*/ 1981200 h 2343150"/>
              <a:gd name="connsiteX6" fmla="*/ 3286125 w 3409950"/>
              <a:gd name="connsiteY6" fmla="*/ 1914525 h 2343150"/>
              <a:gd name="connsiteX7" fmla="*/ 3257550 w 3409950"/>
              <a:gd name="connsiteY7" fmla="*/ 1857375 h 2343150"/>
              <a:gd name="connsiteX8" fmla="*/ 3248025 w 3409950"/>
              <a:gd name="connsiteY8" fmla="*/ 1828800 h 2343150"/>
              <a:gd name="connsiteX9" fmla="*/ 3209925 w 3409950"/>
              <a:gd name="connsiteY9" fmla="*/ 1771650 h 2343150"/>
              <a:gd name="connsiteX10" fmla="*/ 3190875 w 3409950"/>
              <a:gd name="connsiteY10" fmla="*/ 1724025 h 2343150"/>
              <a:gd name="connsiteX11" fmla="*/ 3143250 w 3409950"/>
              <a:gd name="connsiteY11" fmla="*/ 1685925 h 2343150"/>
              <a:gd name="connsiteX12" fmla="*/ 3067050 w 3409950"/>
              <a:gd name="connsiteY12" fmla="*/ 1628775 h 2343150"/>
              <a:gd name="connsiteX13" fmla="*/ 2990850 w 3409950"/>
              <a:gd name="connsiteY13" fmla="*/ 1562100 h 2343150"/>
              <a:gd name="connsiteX14" fmla="*/ 2914650 w 3409950"/>
              <a:gd name="connsiteY14" fmla="*/ 1495425 h 2343150"/>
              <a:gd name="connsiteX15" fmla="*/ 2867025 w 3409950"/>
              <a:gd name="connsiteY15" fmla="*/ 1476375 h 2343150"/>
              <a:gd name="connsiteX16" fmla="*/ 2790825 w 3409950"/>
              <a:gd name="connsiteY16" fmla="*/ 1428750 h 2343150"/>
              <a:gd name="connsiteX17" fmla="*/ 2733675 w 3409950"/>
              <a:gd name="connsiteY17" fmla="*/ 1409700 h 2343150"/>
              <a:gd name="connsiteX18" fmla="*/ 2695575 w 3409950"/>
              <a:gd name="connsiteY18" fmla="*/ 1390650 h 2343150"/>
              <a:gd name="connsiteX19" fmla="*/ 2628900 w 3409950"/>
              <a:gd name="connsiteY19" fmla="*/ 1381125 h 2343150"/>
              <a:gd name="connsiteX20" fmla="*/ 2190750 w 3409950"/>
              <a:gd name="connsiteY20" fmla="*/ 1371600 h 2343150"/>
              <a:gd name="connsiteX21" fmla="*/ 2114550 w 3409950"/>
              <a:gd name="connsiteY21" fmla="*/ 1362075 h 2343150"/>
              <a:gd name="connsiteX22" fmla="*/ 1981200 w 3409950"/>
              <a:gd name="connsiteY22" fmla="*/ 1333500 h 2343150"/>
              <a:gd name="connsiteX23" fmla="*/ 1933575 w 3409950"/>
              <a:gd name="connsiteY23" fmla="*/ 1323975 h 2343150"/>
              <a:gd name="connsiteX24" fmla="*/ 1895475 w 3409950"/>
              <a:gd name="connsiteY24" fmla="*/ 1304925 h 2343150"/>
              <a:gd name="connsiteX25" fmla="*/ 1866900 w 3409950"/>
              <a:gd name="connsiteY25" fmla="*/ 1285875 h 2343150"/>
              <a:gd name="connsiteX26" fmla="*/ 1809750 w 3409950"/>
              <a:gd name="connsiteY26" fmla="*/ 1266825 h 2343150"/>
              <a:gd name="connsiteX27" fmla="*/ 1781175 w 3409950"/>
              <a:gd name="connsiteY27" fmla="*/ 1247775 h 2343150"/>
              <a:gd name="connsiteX28" fmla="*/ 1752600 w 3409950"/>
              <a:gd name="connsiteY28" fmla="*/ 1219200 h 2343150"/>
              <a:gd name="connsiteX29" fmla="*/ 1724025 w 3409950"/>
              <a:gd name="connsiteY29" fmla="*/ 1209675 h 2343150"/>
              <a:gd name="connsiteX30" fmla="*/ 1695450 w 3409950"/>
              <a:gd name="connsiteY30" fmla="*/ 1190625 h 2343150"/>
              <a:gd name="connsiteX31" fmla="*/ 1676400 w 3409950"/>
              <a:gd name="connsiteY31" fmla="*/ 1133475 h 2343150"/>
              <a:gd name="connsiteX32" fmla="*/ 1666875 w 3409950"/>
              <a:gd name="connsiteY32" fmla="*/ 1104900 h 2343150"/>
              <a:gd name="connsiteX33" fmla="*/ 1647825 w 3409950"/>
              <a:gd name="connsiteY33" fmla="*/ 1076325 h 2343150"/>
              <a:gd name="connsiteX34" fmla="*/ 1619250 w 3409950"/>
              <a:gd name="connsiteY34" fmla="*/ 990600 h 2343150"/>
              <a:gd name="connsiteX35" fmla="*/ 1600200 w 3409950"/>
              <a:gd name="connsiteY35" fmla="*/ 942975 h 2343150"/>
              <a:gd name="connsiteX36" fmla="*/ 1581150 w 3409950"/>
              <a:gd name="connsiteY36" fmla="*/ 866775 h 2343150"/>
              <a:gd name="connsiteX37" fmla="*/ 1562100 w 3409950"/>
              <a:gd name="connsiteY37" fmla="*/ 828675 h 2343150"/>
              <a:gd name="connsiteX38" fmla="*/ 1552575 w 3409950"/>
              <a:gd name="connsiteY38" fmla="*/ 800100 h 2343150"/>
              <a:gd name="connsiteX39" fmla="*/ 1485900 w 3409950"/>
              <a:gd name="connsiteY39" fmla="*/ 704850 h 2343150"/>
              <a:gd name="connsiteX40" fmla="*/ 1466850 w 3409950"/>
              <a:gd name="connsiteY40" fmla="*/ 676275 h 2343150"/>
              <a:gd name="connsiteX41" fmla="*/ 1428750 w 3409950"/>
              <a:gd name="connsiteY41" fmla="*/ 609600 h 2343150"/>
              <a:gd name="connsiteX42" fmla="*/ 1409700 w 3409950"/>
              <a:gd name="connsiteY42" fmla="*/ 571500 h 2343150"/>
              <a:gd name="connsiteX43" fmla="*/ 1371600 w 3409950"/>
              <a:gd name="connsiteY43" fmla="*/ 533400 h 2343150"/>
              <a:gd name="connsiteX44" fmla="*/ 1352550 w 3409950"/>
              <a:gd name="connsiteY44" fmla="*/ 504825 h 2343150"/>
              <a:gd name="connsiteX45" fmla="*/ 1295400 w 3409950"/>
              <a:gd name="connsiteY45" fmla="*/ 466725 h 2343150"/>
              <a:gd name="connsiteX46" fmla="*/ 1228725 w 3409950"/>
              <a:gd name="connsiteY46" fmla="*/ 428625 h 2343150"/>
              <a:gd name="connsiteX47" fmla="*/ 1133475 w 3409950"/>
              <a:gd name="connsiteY47" fmla="*/ 400050 h 2343150"/>
              <a:gd name="connsiteX48" fmla="*/ 1104900 w 3409950"/>
              <a:gd name="connsiteY48" fmla="*/ 381000 h 2343150"/>
              <a:gd name="connsiteX49" fmla="*/ 981075 w 3409950"/>
              <a:gd name="connsiteY49" fmla="*/ 361950 h 2343150"/>
              <a:gd name="connsiteX50" fmla="*/ 876300 w 3409950"/>
              <a:gd name="connsiteY50" fmla="*/ 333375 h 2343150"/>
              <a:gd name="connsiteX51" fmla="*/ 809625 w 3409950"/>
              <a:gd name="connsiteY51" fmla="*/ 314325 h 2343150"/>
              <a:gd name="connsiteX52" fmla="*/ 714375 w 3409950"/>
              <a:gd name="connsiteY52" fmla="*/ 304800 h 2343150"/>
              <a:gd name="connsiteX53" fmla="*/ 638175 w 3409950"/>
              <a:gd name="connsiteY53" fmla="*/ 285750 h 2343150"/>
              <a:gd name="connsiteX54" fmla="*/ 609600 w 3409950"/>
              <a:gd name="connsiteY54" fmla="*/ 276225 h 2343150"/>
              <a:gd name="connsiteX55" fmla="*/ 542925 w 3409950"/>
              <a:gd name="connsiteY55" fmla="*/ 266700 h 2343150"/>
              <a:gd name="connsiteX56" fmla="*/ 514350 w 3409950"/>
              <a:gd name="connsiteY56" fmla="*/ 247650 h 2343150"/>
              <a:gd name="connsiteX57" fmla="*/ 466725 w 3409950"/>
              <a:gd name="connsiteY57" fmla="*/ 238125 h 2343150"/>
              <a:gd name="connsiteX58" fmla="*/ 438150 w 3409950"/>
              <a:gd name="connsiteY58" fmla="*/ 228600 h 2343150"/>
              <a:gd name="connsiteX59" fmla="*/ 400050 w 3409950"/>
              <a:gd name="connsiteY59" fmla="*/ 219075 h 2343150"/>
              <a:gd name="connsiteX60" fmla="*/ 342900 w 3409950"/>
              <a:gd name="connsiteY60" fmla="*/ 200025 h 2343150"/>
              <a:gd name="connsiteX61" fmla="*/ 285750 w 3409950"/>
              <a:gd name="connsiteY61" fmla="*/ 171450 h 2343150"/>
              <a:gd name="connsiteX62" fmla="*/ 219075 w 3409950"/>
              <a:gd name="connsiteY62" fmla="*/ 133350 h 2343150"/>
              <a:gd name="connsiteX63" fmla="*/ 142875 w 3409950"/>
              <a:gd name="connsiteY63" fmla="*/ 95250 h 2343150"/>
              <a:gd name="connsiteX64" fmla="*/ 85725 w 3409950"/>
              <a:gd name="connsiteY64" fmla="*/ 57150 h 2343150"/>
              <a:gd name="connsiteX65" fmla="*/ 57150 w 3409950"/>
              <a:gd name="connsiteY65" fmla="*/ 47625 h 2343150"/>
              <a:gd name="connsiteX66" fmla="*/ 28575 w 3409950"/>
              <a:gd name="connsiteY66" fmla="*/ 28575 h 2343150"/>
              <a:gd name="connsiteX67" fmla="*/ 0 w 3409950"/>
              <a:gd name="connsiteY67" fmla="*/ 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09950" h="2343150">
                <a:moveTo>
                  <a:pt x="3409950" y="2343150"/>
                </a:moveTo>
                <a:cubicBezTo>
                  <a:pt x="3406775" y="2327275"/>
                  <a:pt x="3404065" y="2311300"/>
                  <a:pt x="3400425" y="2295525"/>
                </a:cubicBezTo>
                <a:cubicBezTo>
                  <a:pt x="3394538" y="2270014"/>
                  <a:pt x="3385078" y="2245244"/>
                  <a:pt x="3381375" y="2219325"/>
                </a:cubicBezTo>
                <a:cubicBezTo>
                  <a:pt x="3374240" y="2169379"/>
                  <a:pt x="3371136" y="2143958"/>
                  <a:pt x="3362325" y="2095500"/>
                </a:cubicBezTo>
                <a:cubicBezTo>
                  <a:pt x="3361826" y="2092757"/>
                  <a:pt x="3347352" y="2016910"/>
                  <a:pt x="3343275" y="2009775"/>
                </a:cubicBezTo>
                <a:cubicBezTo>
                  <a:pt x="3336592" y="1998079"/>
                  <a:pt x="3322530" y="1992161"/>
                  <a:pt x="3314700" y="1981200"/>
                </a:cubicBezTo>
                <a:cubicBezTo>
                  <a:pt x="3290288" y="1947023"/>
                  <a:pt x="3300757" y="1947446"/>
                  <a:pt x="3286125" y="1914525"/>
                </a:cubicBezTo>
                <a:cubicBezTo>
                  <a:pt x="3277475" y="1895062"/>
                  <a:pt x="3266200" y="1876838"/>
                  <a:pt x="3257550" y="1857375"/>
                </a:cubicBezTo>
                <a:cubicBezTo>
                  <a:pt x="3253472" y="1848200"/>
                  <a:pt x="3252901" y="1837577"/>
                  <a:pt x="3248025" y="1828800"/>
                </a:cubicBezTo>
                <a:cubicBezTo>
                  <a:pt x="3236906" y="1808786"/>
                  <a:pt x="3218428" y="1792908"/>
                  <a:pt x="3209925" y="1771650"/>
                </a:cubicBezTo>
                <a:cubicBezTo>
                  <a:pt x="3203575" y="1755775"/>
                  <a:pt x="3201372" y="1737521"/>
                  <a:pt x="3190875" y="1724025"/>
                </a:cubicBezTo>
                <a:cubicBezTo>
                  <a:pt x="3178394" y="1707978"/>
                  <a:pt x="3158361" y="1699525"/>
                  <a:pt x="3143250" y="1685925"/>
                </a:cubicBezTo>
                <a:cubicBezTo>
                  <a:pt x="3078868" y="1627981"/>
                  <a:pt x="3121242" y="1646839"/>
                  <a:pt x="3067050" y="1628775"/>
                </a:cubicBezTo>
                <a:cubicBezTo>
                  <a:pt x="3013075" y="1547813"/>
                  <a:pt x="3101975" y="1673225"/>
                  <a:pt x="2990850" y="1562100"/>
                </a:cubicBezTo>
                <a:cubicBezTo>
                  <a:pt x="2967162" y="1538412"/>
                  <a:pt x="2943722" y="1512868"/>
                  <a:pt x="2914650" y="1495425"/>
                </a:cubicBezTo>
                <a:cubicBezTo>
                  <a:pt x="2899989" y="1486628"/>
                  <a:pt x="2882079" y="1484481"/>
                  <a:pt x="2867025" y="1476375"/>
                </a:cubicBezTo>
                <a:cubicBezTo>
                  <a:pt x="2840652" y="1462174"/>
                  <a:pt x="2819241" y="1438222"/>
                  <a:pt x="2790825" y="1428750"/>
                </a:cubicBezTo>
                <a:cubicBezTo>
                  <a:pt x="2771775" y="1422400"/>
                  <a:pt x="2751636" y="1418680"/>
                  <a:pt x="2733675" y="1409700"/>
                </a:cubicBezTo>
                <a:cubicBezTo>
                  <a:pt x="2720975" y="1403350"/>
                  <a:pt x="2709274" y="1394386"/>
                  <a:pt x="2695575" y="1390650"/>
                </a:cubicBezTo>
                <a:cubicBezTo>
                  <a:pt x="2673915" y="1384743"/>
                  <a:pt x="2651335" y="1381972"/>
                  <a:pt x="2628900" y="1381125"/>
                </a:cubicBezTo>
                <a:cubicBezTo>
                  <a:pt x="2482919" y="1375616"/>
                  <a:pt x="2336800" y="1374775"/>
                  <a:pt x="2190750" y="1371600"/>
                </a:cubicBezTo>
                <a:cubicBezTo>
                  <a:pt x="2165350" y="1368425"/>
                  <a:pt x="2139799" y="1366283"/>
                  <a:pt x="2114550" y="1362075"/>
                </a:cubicBezTo>
                <a:cubicBezTo>
                  <a:pt x="1985350" y="1340542"/>
                  <a:pt x="2059248" y="1350844"/>
                  <a:pt x="1981200" y="1333500"/>
                </a:cubicBezTo>
                <a:cubicBezTo>
                  <a:pt x="1965396" y="1329988"/>
                  <a:pt x="1949450" y="1327150"/>
                  <a:pt x="1933575" y="1323975"/>
                </a:cubicBezTo>
                <a:cubicBezTo>
                  <a:pt x="1920875" y="1317625"/>
                  <a:pt x="1907803" y="1311970"/>
                  <a:pt x="1895475" y="1304925"/>
                </a:cubicBezTo>
                <a:cubicBezTo>
                  <a:pt x="1885536" y="1299245"/>
                  <a:pt x="1877361" y="1290524"/>
                  <a:pt x="1866900" y="1285875"/>
                </a:cubicBezTo>
                <a:cubicBezTo>
                  <a:pt x="1848550" y="1277720"/>
                  <a:pt x="1826458" y="1277964"/>
                  <a:pt x="1809750" y="1266825"/>
                </a:cubicBezTo>
                <a:cubicBezTo>
                  <a:pt x="1800225" y="1260475"/>
                  <a:pt x="1789969" y="1255104"/>
                  <a:pt x="1781175" y="1247775"/>
                </a:cubicBezTo>
                <a:cubicBezTo>
                  <a:pt x="1770827" y="1239151"/>
                  <a:pt x="1763808" y="1226672"/>
                  <a:pt x="1752600" y="1219200"/>
                </a:cubicBezTo>
                <a:cubicBezTo>
                  <a:pt x="1744246" y="1213631"/>
                  <a:pt x="1733005" y="1214165"/>
                  <a:pt x="1724025" y="1209675"/>
                </a:cubicBezTo>
                <a:cubicBezTo>
                  <a:pt x="1713786" y="1204555"/>
                  <a:pt x="1704975" y="1196975"/>
                  <a:pt x="1695450" y="1190625"/>
                </a:cubicBezTo>
                <a:lnTo>
                  <a:pt x="1676400" y="1133475"/>
                </a:lnTo>
                <a:cubicBezTo>
                  <a:pt x="1673225" y="1123950"/>
                  <a:pt x="1672444" y="1113254"/>
                  <a:pt x="1666875" y="1104900"/>
                </a:cubicBezTo>
                <a:cubicBezTo>
                  <a:pt x="1660525" y="1095375"/>
                  <a:pt x="1652474" y="1086786"/>
                  <a:pt x="1647825" y="1076325"/>
                </a:cubicBezTo>
                <a:cubicBezTo>
                  <a:pt x="1628775" y="1033462"/>
                  <a:pt x="1633538" y="1026319"/>
                  <a:pt x="1619250" y="990600"/>
                </a:cubicBezTo>
                <a:cubicBezTo>
                  <a:pt x="1612900" y="974725"/>
                  <a:pt x="1605228" y="959317"/>
                  <a:pt x="1600200" y="942975"/>
                </a:cubicBezTo>
                <a:cubicBezTo>
                  <a:pt x="1592500" y="917951"/>
                  <a:pt x="1592859" y="890193"/>
                  <a:pt x="1581150" y="866775"/>
                </a:cubicBezTo>
                <a:cubicBezTo>
                  <a:pt x="1574800" y="854075"/>
                  <a:pt x="1567693" y="841726"/>
                  <a:pt x="1562100" y="828675"/>
                </a:cubicBezTo>
                <a:cubicBezTo>
                  <a:pt x="1558145" y="819447"/>
                  <a:pt x="1557065" y="809080"/>
                  <a:pt x="1552575" y="800100"/>
                </a:cubicBezTo>
                <a:cubicBezTo>
                  <a:pt x="1527404" y="749759"/>
                  <a:pt x="1520341" y="750771"/>
                  <a:pt x="1485900" y="704850"/>
                </a:cubicBezTo>
                <a:cubicBezTo>
                  <a:pt x="1479031" y="695692"/>
                  <a:pt x="1473200" y="685800"/>
                  <a:pt x="1466850" y="676275"/>
                </a:cubicBezTo>
                <a:cubicBezTo>
                  <a:pt x="1448402" y="602482"/>
                  <a:pt x="1472402" y="670713"/>
                  <a:pt x="1428750" y="609600"/>
                </a:cubicBezTo>
                <a:cubicBezTo>
                  <a:pt x="1420497" y="598046"/>
                  <a:pt x="1418219" y="582859"/>
                  <a:pt x="1409700" y="571500"/>
                </a:cubicBezTo>
                <a:cubicBezTo>
                  <a:pt x="1398924" y="557132"/>
                  <a:pt x="1383289" y="547037"/>
                  <a:pt x="1371600" y="533400"/>
                </a:cubicBezTo>
                <a:cubicBezTo>
                  <a:pt x="1364150" y="524708"/>
                  <a:pt x="1361165" y="512363"/>
                  <a:pt x="1352550" y="504825"/>
                </a:cubicBezTo>
                <a:cubicBezTo>
                  <a:pt x="1335320" y="489748"/>
                  <a:pt x="1314450" y="479425"/>
                  <a:pt x="1295400" y="466725"/>
                </a:cubicBezTo>
                <a:cubicBezTo>
                  <a:pt x="1269625" y="449542"/>
                  <a:pt x="1258937" y="440710"/>
                  <a:pt x="1228725" y="428625"/>
                </a:cubicBezTo>
                <a:cubicBezTo>
                  <a:pt x="1190076" y="413165"/>
                  <a:pt x="1170899" y="409406"/>
                  <a:pt x="1133475" y="400050"/>
                </a:cubicBezTo>
                <a:cubicBezTo>
                  <a:pt x="1123950" y="393700"/>
                  <a:pt x="1115619" y="385020"/>
                  <a:pt x="1104900" y="381000"/>
                </a:cubicBezTo>
                <a:cubicBezTo>
                  <a:pt x="1083082" y="372818"/>
                  <a:pt x="992847" y="363421"/>
                  <a:pt x="981075" y="361950"/>
                </a:cubicBezTo>
                <a:cubicBezTo>
                  <a:pt x="902944" y="335906"/>
                  <a:pt x="1026696" y="376345"/>
                  <a:pt x="876300" y="333375"/>
                </a:cubicBezTo>
                <a:cubicBezTo>
                  <a:pt x="854075" y="327025"/>
                  <a:pt x="832388" y="318342"/>
                  <a:pt x="809625" y="314325"/>
                </a:cubicBezTo>
                <a:cubicBezTo>
                  <a:pt x="778202" y="308780"/>
                  <a:pt x="746125" y="307975"/>
                  <a:pt x="714375" y="304800"/>
                </a:cubicBezTo>
                <a:cubicBezTo>
                  <a:pt x="688975" y="298450"/>
                  <a:pt x="663013" y="294029"/>
                  <a:pt x="638175" y="285750"/>
                </a:cubicBezTo>
                <a:cubicBezTo>
                  <a:pt x="628650" y="282575"/>
                  <a:pt x="619445" y="278194"/>
                  <a:pt x="609600" y="276225"/>
                </a:cubicBezTo>
                <a:cubicBezTo>
                  <a:pt x="587585" y="271822"/>
                  <a:pt x="565150" y="269875"/>
                  <a:pt x="542925" y="266700"/>
                </a:cubicBezTo>
                <a:cubicBezTo>
                  <a:pt x="533400" y="260350"/>
                  <a:pt x="525069" y="251670"/>
                  <a:pt x="514350" y="247650"/>
                </a:cubicBezTo>
                <a:cubicBezTo>
                  <a:pt x="499191" y="241966"/>
                  <a:pt x="482431" y="242052"/>
                  <a:pt x="466725" y="238125"/>
                </a:cubicBezTo>
                <a:cubicBezTo>
                  <a:pt x="456985" y="235690"/>
                  <a:pt x="447804" y="231358"/>
                  <a:pt x="438150" y="228600"/>
                </a:cubicBezTo>
                <a:cubicBezTo>
                  <a:pt x="425563" y="225004"/>
                  <a:pt x="412589" y="222837"/>
                  <a:pt x="400050" y="219075"/>
                </a:cubicBezTo>
                <a:cubicBezTo>
                  <a:pt x="380816" y="213305"/>
                  <a:pt x="359608" y="211164"/>
                  <a:pt x="342900" y="200025"/>
                </a:cubicBezTo>
                <a:cubicBezTo>
                  <a:pt x="287986" y="163416"/>
                  <a:pt x="340959" y="195111"/>
                  <a:pt x="285750" y="171450"/>
                </a:cubicBezTo>
                <a:cubicBezTo>
                  <a:pt x="214999" y="141128"/>
                  <a:pt x="277533" y="165236"/>
                  <a:pt x="219075" y="133350"/>
                </a:cubicBezTo>
                <a:cubicBezTo>
                  <a:pt x="194144" y="119752"/>
                  <a:pt x="166504" y="111002"/>
                  <a:pt x="142875" y="95250"/>
                </a:cubicBezTo>
                <a:cubicBezTo>
                  <a:pt x="123825" y="82550"/>
                  <a:pt x="107445" y="64390"/>
                  <a:pt x="85725" y="57150"/>
                </a:cubicBezTo>
                <a:cubicBezTo>
                  <a:pt x="76200" y="53975"/>
                  <a:pt x="66130" y="52115"/>
                  <a:pt x="57150" y="47625"/>
                </a:cubicBezTo>
                <a:cubicBezTo>
                  <a:pt x="46911" y="42505"/>
                  <a:pt x="37369" y="35904"/>
                  <a:pt x="28575" y="28575"/>
                </a:cubicBezTo>
                <a:cubicBezTo>
                  <a:pt x="18227" y="19951"/>
                  <a:pt x="0" y="0"/>
                  <a:pt x="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D4E86FE7-70F8-4831-AF6A-1F93A8F3AADC}"/>
              </a:ext>
            </a:extLst>
          </p:cNvPr>
          <p:cNvSpPr/>
          <p:nvPr/>
        </p:nvSpPr>
        <p:spPr>
          <a:xfrm>
            <a:off x="2793607" y="1233498"/>
            <a:ext cx="3508590" cy="2365736"/>
          </a:xfrm>
          <a:custGeom>
            <a:avLst/>
            <a:gdLst>
              <a:gd name="connsiteX0" fmla="*/ 3409950 w 3409950"/>
              <a:gd name="connsiteY0" fmla="*/ 2343150 h 2343150"/>
              <a:gd name="connsiteX1" fmla="*/ 3400425 w 3409950"/>
              <a:gd name="connsiteY1" fmla="*/ 2295525 h 2343150"/>
              <a:gd name="connsiteX2" fmla="*/ 3381375 w 3409950"/>
              <a:gd name="connsiteY2" fmla="*/ 2219325 h 2343150"/>
              <a:gd name="connsiteX3" fmla="*/ 3362325 w 3409950"/>
              <a:gd name="connsiteY3" fmla="*/ 2095500 h 2343150"/>
              <a:gd name="connsiteX4" fmla="*/ 3343275 w 3409950"/>
              <a:gd name="connsiteY4" fmla="*/ 2009775 h 2343150"/>
              <a:gd name="connsiteX5" fmla="*/ 3314700 w 3409950"/>
              <a:gd name="connsiteY5" fmla="*/ 1981200 h 2343150"/>
              <a:gd name="connsiteX6" fmla="*/ 3286125 w 3409950"/>
              <a:gd name="connsiteY6" fmla="*/ 1914525 h 2343150"/>
              <a:gd name="connsiteX7" fmla="*/ 3257550 w 3409950"/>
              <a:gd name="connsiteY7" fmla="*/ 1857375 h 2343150"/>
              <a:gd name="connsiteX8" fmla="*/ 3248025 w 3409950"/>
              <a:gd name="connsiteY8" fmla="*/ 1828800 h 2343150"/>
              <a:gd name="connsiteX9" fmla="*/ 3209925 w 3409950"/>
              <a:gd name="connsiteY9" fmla="*/ 1771650 h 2343150"/>
              <a:gd name="connsiteX10" fmla="*/ 3190875 w 3409950"/>
              <a:gd name="connsiteY10" fmla="*/ 1724025 h 2343150"/>
              <a:gd name="connsiteX11" fmla="*/ 3143250 w 3409950"/>
              <a:gd name="connsiteY11" fmla="*/ 1685925 h 2343150"/>
              <a:gd name="connsiteX12" fmla="*/ 3067050 w 3409950"/>
              <a:gd name="connsiteY12" fmla="*/ 1628775 h 2343150"/>
              <a:gd name="connsiteX13" fmla="*/ 2990850 w 3409950"/>
              <a:gd name="connsiteY13" fmla="*/ 1562100 h 2343150"/>
              <a:gd name="connsiteX14" fmla="*/ 2914650 w 3409950"/>
              <a:gd name="connsiteY14" fmla="*/ 1495425 h 2343150"/>
              <a:gd name="connsiteX15" fmla="*/ 2867025 w 3409950"/>
              <a:gd name="connsiteY15" fmla="*/ 1476375 h 2343150"/>
              <a:gd name="connsiteX16" fmla="*/ 2790825 w 3409950"/>
              <a:gd name="connsiteY16" fmla="*/ 1428750 h 2343150"/>
              <a:gd name="connsiteX17" fmla="*/ 2733675 w 3409950"/>
              <a:gd name="connsiteY17" fmla="*/ 1409700 h 2343150"/>
              <a:gd name="connsiteX18" fmla="*/ 2695575 w 3409950"/>
              <a:gd name="connsiteY18" fmla="*/ 1390650 h 2343150"/>
              <a:gd name="connsiteX19" fmla="*/ 2628900 w 3409950"/>
              <a:gd name="connsiteY19" fmla="*/ 1381125 h 2343150"/>
              <a:gd name="connsiteX20" fmla="*/ 2190750 w 3409950"/>
              <a:gd name="connsiteY20" fmla="*/ 1371600 h 2343150"/>
              <a:gd name="connsiteX21" fmla="*/ 2114550 w 3409950"/>
              <a:gd name="connsiteY21" fmla="*/ 1362075 h 2343150"/>
              <a:gd name="connsiteX22" fmla="*/ 1981200 w 3409950"/>
              <a:gd name="connsiteY22" fmla="*/ 1333500 h 2343150"/>
              <a:gd name="connsiteX23" fmla="*/ 1933575 w 3409950"/>
              <a:gd name="connsiteY23" fmla="*/ 1323975 h 2343150"/>
              <a:gd name="connsiteX24" fmla="*/ 1895475 w 3409950"/>
              <a:gd name="connsiteY24" fmla="*/ 1304925 h 2343150"/>
              <a:gd name="connsiteX25" fmla="*/ 1866900 w 3409950"/>
              <a:gd name="connsiteY25" fmla="*/ 1285875 h 2343150"/>
              <a:gd name="connsiteX26" fmla="*/ 1809750 w 3409950"/>
              <a:gd name="connsiteY26" fmla="*/ 1266825 h 2343150"/>
              <a:gd name="connsiteX27" fmla="*/ 1781175 w 3409950"/>
              <a:gd name="connsiteY27" fmla="*/ 1247775 h 2343150"/>
              <a:gd name="connsiteX28" fmla="*/ 1752600 w 3409950"/>
              <a:gd name="connsiteY28" fmla="*/ 1219200 h 2343150"/>
              <a:gd name="connsiteX29" fmla="*/ 1724025 w 3409950"/>
              <a:gd name="connsiteY29" fmla="*/ 1209675 h 2343150"/>
              <a:gd name="connsiteX30" fmla="*/ 1695450 w 3409950"/>
              <a:gd name="connsiteY30" fmla="*/ 1190625 h 2343150"/>
              <a:gd name="connsiteX31" fmla="*/ 1676400 w 3409950"/>
              <a:gd name="connsiteY31" fmla="*/ 1133475 h 2343150"/>
              <a:gd name="connsiteX32" fmla="*/ 1666875 w 3409950"/>
              <a:gd name="connsiteY32" fmla="*/ 1104900 h 2343150"/>
              <a:gd name="connsiteX33" fmla="*/ 1647825 w 3409950"/>
              <a:gd name="connsiteY33" fmla="*/ 1076325 h 2343150"/>
              <a:gd name="connsiteX34" fmla="*/ 1619250 w 3409950"/>
              <a:gd name="connsiteY34" fmla="*/ 990600 h 2343150"/>
              <a:gd name="connsiteX35" fmla="*/ 1600200 w 3409950"/>
              <a:gd name="connsiteY35" fmla="*/ 942975 h 2343150"/>
              <a:gd name="connsiteX36" fmla="*/ 1581150 w 3409950"/>
              <a:gd name="connsiteY36" fmla="*/ 866775 h 2343150"/>
              <a:gd name="connsiteX37" fmla="*/ 1562100 w 3409950"/>
              <a:gd name="connsiteY37" fmla="*/ 828675 h 2343150"/>
              <a:gd name="connsiteX38" fmla="*/ 1552575 w 3409950"/>
              <a:gd name="connsiteY38" fmla="*/ 800100 h 2343150"/>
              <a:gd name="connsiteX39" fmla="*/ 1485900 w 3409950"/>
              <a:gd name="connsiteY39" fmla="*/ 704850 h 2343150"/>
              <a:gd name="connsiteX40" fmla="*/ 1466850 w 3409950"/>
              <a:gd name="connsiteY40" fmla="*/ 676275 h 2343150"/>
              <a:gd name="connsiteX41" fmla="*/ 1428750 w 3409950"/>
              <a:gd name="connsiteY41" fmla="*/ 609600 h 2343150"/>
              <a:gd name="connsiteX42" fmla="*/ 1409700 w 3409950"/>
              <a:gd name="connsiteY42" fmla="*/ 571500 h 2343150"/>
              <a:gd name="connsiteX43" fmla="*/ 1371600 w 3409950"/>
              <a:gd name="connsiteY43" fmla="*/ 533400 h 2343150"/>
              <a:gd name="connsiteX44" fmla="*/ 1352550 w 3409950"/>
              <a:gd name="connsiteY44" fmla="*/ 504825 h 2343150"/>
              <a:gd name="connsiteX45" fmla="*/ 1295400 w 3409950"/>
              <a:gd name="connsiteY45" fmla="*/ 466725 h 2343150"/>
              <a:gd name="connsiteX46" fmla="*/ 1228725 w 3409950"/>
              <a:gd name="connsiteY46" fmla="*/ 428625 h 2343150"/>
              <a:gd name="connsiteX47" fmla="*/ 1133475 w 3409950"/>
              <a:gd name="connsiteY47" fmla="*/ 400050 h 2343150"/>
              <a:gd name="connsiteX48" fmla="*/ 1104900 w 3409950"/>
              <a:gd name="connsiteY48" fmla="*/ 381000 h 2343150"/>
              <a:gd name="connsiteX49" fmla="*/ 981075 w 3409950"/>
              <a:gd name="connsiteY49" fmla="*/ 361950 h 2343150"/>
              <a:gd name="connsiteX50" fmla="*/ 876300 w 3409950"/>
              <a:gd name="connsiteY50" fmla="*/ 333375 h 2343150"/>
              <a:gd name="connsiteX51" fmla="*/ 809625 w 3409950"/>
              <a:gd name="connsiteY51" fmla="*/ 314325 h 2343150"/>
              <a:gd name="connsiteX52" fmla="*/ 714375 w 3409950"/>
              <a:gd name="connsiteY52" fmla="*/ 304800 h 2343150"/>
              <a:gd name="connsiteX53" fmla="*/ 638175 w 3409950"/>
              <a:gd name="connsiteY53" fmla="*/ 285750 h 2343150"/>
              <a:gd name="connsiteX54" fmla="*/ 609600 w 3409950"/>
              <a:gd name="connsiteY54" fmla="*/ 276225 h 2343150"/>
              <a:gd name="connsiteX55" fmla="*/ 542925 w 3409950"/>
              <a:gd name="connsiteY55" fmla="*/ 266700 h 2343150"/>
              <a:gd name="connsiteX56" fmla="*/ 514350 w 3409950"/>
              <a:gd name="connsiteY56" fmla="*/ 247650 h 2343150"/>
              <a:gd name="connsiteX57" fmla="*/ 466725 w 3409950"/>
              <a:gd name="connsiteY57" fmla="*/ 238125 h 2343150"/>
              <a:gd name="connsiteX58" fmla="*/ 438150 w 3409950"/>
              <a:gd name="connsiteY58" fmla="*/ 228600 h 2343150"/>
              <a:gd name="connsiteX59" fmla="*/ 400050 w 3409950"/>
              <a:gd name="connsiteY59" fmla="*/ 219075 h 2343150"/>
              <a:gd name="connsiteX60" fmla="*/ 342900 w 3409950"/>
              <a:gd name="connsiteY60" fmla="*/ 200025 h 2343150"/>
              <a:gd name="connsiteX61" fmla="*/ 285750 w 3409950"/>
              <a:gd name="connsiteY61" fmla="*/ 171450 h 2343150"/>
              <a:gd name="connsiteX62" fmla="*/ 219075 w 3409950"/>
              <a:gd name="connsiteY62" fmla="*/ 133350 h 2343150"/>
              <a:gd name="connsiteX63" fmla="*/ 142875 w 3409950"/>
              <a:gd name="connsiteY63" fmla="*/ 95250 h 2343150"/>
              <a:gd name="connsiteX64" fmla="*/ 85725 w 3409950"/>
              <a:gd name="connsiteY64" fmla="*/ 57150 h 2343150"/>
              <a:gd name="connsiteX65" fmla="*/ 57150 w 3409950"/>
              <a:gd name="connsiteY65" fmla="*/ 47625 h 2343150"/>
              <a:gd name="connsiteX66" fmla="*/ 28575 w 3409950"/>
              <a:gd name="connsiteY66" fmla="*/ 28575 h 2343150"/>
              <a:gd name="connsiteX67" fmla="*/ 0 w 3409950"/>
              <a:gd name="connsiteY67" fmla="*/ 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09950" h="2343150">
                <a:moveTo>
                  <a:pt x="3409950" y="2343150"/>
                </a:moveTo>
                <a:cubicBezTo>
                  <a:pt x="3406775" y="2327275"/>
                  <a:pt x="3404065" y="2311300"/>
                  <a:pt x="3400425" y="2295525"/>
                </a:cubicBezTo>
                <a:cubicBezTo>
                  <a:pt x="3394538" y="2270014"/>
                  <a:pt x="3385078" y="2245244"/>
                  <a:pt x="3381375" y="2219325"/>
                </a:cubicBezTo>
                <a:cubicBezTo>
                  <a:pt x="3374240" y="2169379"/>
                  <a:pt x="3371136" y="2143958"/>
                  <a:pt x="3362325" y="2095500"/>
                </a:cubicBezTo>
                <a:cubicBezTo>
                  <a:pt x="3361826" y="2092757"/>
                  <a:pt x="3347352" y="2016910"/>
                  <a:pt x="3343275" y="2009775"/>
                </a:cubicBezTo>
                <a:cubicBezTo>
                  <a:pt x="3336592" y="1998079"/>
                  <a:pt x="3322530" y="1992161"/>
                  <a:pt x="3314700" y="1981200"/>
                </a:cubicBezTo>
                <a:cubicBezTo>
                  <a:pt x="3290288" y="1947023"/>
                  <a:pt x="3300757" y="1947446"/>
                  <a:pt x="3286125" y="1914525"/>
                </a:cubicBezTo>
                <a:cubicBezTo>
                  <a:pt x="3277475" y="1895062"/>
                  <a:pt x="3266200" y="1876838"/>
                  <a:pt x="3257550" y="1857375"/>
                </a:cubicBezTo>
                <a:cubicBezTo>
                  <a:pt x="3253472" y="1848200"/>
                  <a:pt x="3252901" y="1837577"/>
                  <a:pt x="3248025" y="1828800"/>
                </a:cubicBezTo>
                <a:cubicBezTo>
                  <a:pt x="3236906" y="1808786"/>
                  <a:pt x="3218428" y="1792908"/>
                  <a:pt x="3209925" y="1771650"/>
                </a:cubicBezTo>
                <a:cubicBezTo>
                  <a:pt x="3203575" y="1755775"/>
                  <a:pt x="3201372" y="1737521"/>
                  <a:pt x="3190875" y="1724025"/>
                </a:cubicBezTo>
                <a:cubicBezTo>
                  <a:pt x="3178394" y="1707978"/>
                  <a:pt x="3158361" y="1699525"/>
                  <a:pt x="3143250" y="1685925"/>
                </a:cubicBezTo>
                <a:cubicBezTo>
                  <a:pt x="3078868" y="1627981"/>
                  <a:pt x="3121242" y="1646839"/>
                  <a:pt x="3067050" y="1628775"/>
                </a:cubicBezTo>
                <a:cubicBezTo>
                  <a:pt x="3013075" y="1547813"/>
                  <a:pt x="3101975" y="1673225"/>
                  <a:pt x="2990850" y="1562100"/>
                </a:cubicBezTo>
                <a:cubicBezTo>
                  <a:pt x="2967162" y="1538412"/>
                  <a:pt x="2943722" y="1512868"/>
                  <a:pt x="2914650" y="1495425"/>
                </a:cubicBezTo>
                <a:cubicBezTo>
                  <a:pt x="2899989" y="1486628"/>
                  <a:pt x="2882079" y="1484481"/>
                  <a:pt x="2867025" y="1476375"/>
                </a:cubicBezTo>
                <a:cubicBezTo>
                  <a:pt x="2840652" y="1462174"/>
                  <a:pt x="2819241" y="1438222"/>
                  <a:pt x="2790825" y="1428750"/>
                </a:cubicBezTo>
                <a:cubicBezTo>
                  <a:pt x="2771775" y="1422400"/>
                  <a:pt x="2751636" y="1418680"/>
                  <a:pt x="2733675" y="1409700"/>
                </a:cubicBezTo>
                <a:cubicBezTo>
                  <a:pt x="2720975" y="1403350"/>
                  <a:pt x="2709274" y="1394386"/>
                  <a:pt x="2695575" y="1390650"/>
                </a:cubicBezTo>
                <a:cubicBezTo>
                  <a:pt x="2673915" y="1384743"/>
                  <a:pt x="2651335" y="1381972"/>
                  <a:pt x="2628900" y="1381125"/>
                </a:cubicBezTo>
                <a:cubicBezTo>
                  <a:pt x="2482919" y="1375616"/>
                  <a:pt x="2336800" y="1374775"/>
                  <a:pt x="2190750" y="1371600"/>
                </a:cubicBezTo>
                <a:cubicBezTo>
                  <a:pt x="2165350" y="1368425"/>
                  <a:pt x="2139799" y="1366283"/>
                  <a:pt x="2114550" y="1362075"/>
                </a:cubicBezTo>
                <a:cubicBezTo>
                  <a:pt x="1985350" y="1340542"/>
                  <a:pt x="2059248" y="1350844"/>
                  <a:pt x="1981200" y="1333500"/>
                </a:cubicBezTo>
                <a:cubicBezTo>
                  <a:pt x="1965396" y="1329988"/>
                  <a:pt x="1949450" y="1327150"/>
                  <a:pt x="1933575" y="1323975"/>
                </a:cubicBezTo>
                <a:cubicBezTo>
                  <a:pt x="1920875" y="1317625"/>
                  <a:pt x="1907803" y="1311970"/>
                  <a:pt x="1895475" y="1304925"/>
                </a:cubicBezTo>
                <a:cubicBezTo>
                  <a:pt x="1885536" y="1299245"/>
                  <a:pt x="1877361" y="1290524"/>
                  <a:pt x="1866900" y="1285875"/>
                </a:cubicBezTo>
                <a:cubicBezTo>
                  <a:pt x="1848550" y="1277720"/>
                  <a:pt x="1826458" y="1277964"/>
                  <a:pt x="1809750" y="1266825"/>
                </a:cubicBezTo>
                <a:cubicBezTo>
                  <a:pt x="1800225" y="1260475"/>
                  <a:pt x="1789969" y="1255104"/>
                  <a:pt x="1781175" y="1247775"/>
                </a:cubicBezTo>
                <a:cubicBezTo>
                  <a:pt x="1770827" y="1239151"/>
                  <a:pt x="1763808" y="1226672"/>
                  <a:pt x="1752600" y="1219200"/>
                </a:cubicBezTo>
                <a:cubicBezTo>
                  <a:pt x="1744246" y="1213631"/>
                  <a:pt x="1733005" y="1214165"/>
                  <a:pt x="1724025" y="1209675"/>
                </a:cubicBezTo>
                <a:cubicBezTo>
                  <a:pt x="1713786" y="1204555"/>
                  <a:pt x="1704975" y="1196975"/>
                  <a:pt x="1695450" y="1190625"/>
                </a:cubicBezTo>
                <a:lnTo>
                  <a:pt x="1676400" y="1133475"/>
                </a:lnTo>
                <a:cubicBezTo>
                  <a:pt x="1673225" y="1123950"/>
                  <a:pt x="1672444" y="1113254"/>
                  <a:pt x="1666875" y="1104900"/>
                </a:cubicBezTo>
                <a:cubicBezTo>
                  <a:pt x="1660525" y="1095375"/>
                  <a:pt x="1652474" y="1086786"/>
                  <a:pt x="1647825" y="1076325"/>
                </a:cubicBezTo>
                <a:cubicBezTo>
                  <a:pt x="1628775" y="1033462"/>
                  <a:pt x="1633538" y="1026319"/>
                  <a:pt x="1619250" y="990600"/>
                </a:cubicBezTo>
                <a:cubicBezTo>
                  <a:pt x="1612900" y="974725"/>
                  <a:pt x="1605228" y="959317"/>
                  <a:pt x="1600200" y="942975"/>
                </a:cubicBezTo>
                <a:cubicBezTo>
                  <a:pt x="1592500" y="917951"/>
                  <a:pt x="1592859" y="890193"/>
                  <a:pt x="1581150" y="866775"/>
                </a:cubicBezTo>
                <a:cubicBezTo>
                  <a:pt x="1574800" y="854075"/>
                  <a:pt x="1567693" y="841726"/>
                  <a:pt x="1562100" y="828675"/>
                </a:cubicBezTo>
                <a:cubicBezTo>
                  <a:pt x="1558145" y="819447"/>
                  <a:pt x="1557065" y="809080"/>
                  <a:pt x="1552575" y="800100"/>
                </a:cubicBezTo>
                <a:cubicBezTo>
                  <a:pt x="1527404" y="749759"/>
                  <a:pt x="1520341" y="750771"/>
                  <a:pt x="1485900" y="704850"/>
                </a:cubicBezTo>
                <a:cubicBezTo>
                  <a:pt x="1479031" y="695692"/>
                  <a:pt x="1473200" y="685800"/>
                  <a:pt x="1466850" y="676275"/>
                </a:cubicBezTo>
                <a:cubicBezTo>
                  <a:pt x="1448402" y="602482"/>
                  <a:pt x="1472402" y="670713"/>
                  <a:pt x="1428750" y="609600"/>
                </a:cubicBezTo>
                <a:cubicBezTo>
                  <a:pt x="1420497" y="598046"/>
                  <a:pt x="1418219" y="582859"/>
                  <a:pt x="1409700" y="571500"/>
                </a:cubicBezTo>
                <a:cubicBezTo>
                  <a:pt x="1398924" y="557132"/>
                  <a:pt x="1383289" y="547037"/>
                  <a:pt x="1371600" y="533400"/>
                </a:cubicBezTo>
                <a:cubicBezTo>
                  <a:pt x="1364150" y="524708"/>
                  <a:pt x="1361165" y="512363"/>
                  <a:pt x="1352550" y="504825"/>
                </a:cubicBezTo>
                <a:cubicBezTo>
                  <a:pt x="1335320" y="489748"/>
                  <a:pt x="1314450" y="479425"/>
                  <a:pt x="1295400" y="466725"/>
                </a:cubicBezTo>
                <a:cubicBezTo>
                  <a:pt x="1269625" y="449542"/>
                  <a:pt x="1258937" y="440710"/>
                  <a:pt x="1228725" y="428625"/>
                </a:cubicBezTo>
                <a:cubicBezTo>
                  <a:pt x="1190076" y="413165"/>
                  <a:pt x="1170899" y="409406"/>
                  <a:pt x="1133475" y="400050"/>
                </a:cubicBezTo>
                <a:cubicBezTo>
                  <a:pt x="1123950" y="393700"/>
                  <a:pt x="1115619" y="385020"/>
                  <a:pt x="1104900" y="381000"/>
                </a:cubicBezTo>
                <a:cubicBezTo>
                  <a:pt x="1083082" y="372818"/>
                  <a:pt x="992847" y="363421"/>
                  <a:pt x="981075" y="361950"/>
                </a:cubicBezTo>
                <a:cubicBezTo>
                  <a:pt x="902944" y="335906"/>
                  <a:pt x="1026696" y="376345"/>
                  <a:pt x="876300" y="333375"/>
                </a:cubicBezTo>
                <a:cubicBezTo>
                  <a:pt x="854075" y="327025"/>
                  <a:pt x="832388" y="318342"/>
                  <a:pt x="809625" y="314325"/>
                </a:cubicBezTo>
                <a:cubicBezTo>
                  <a:pt x="778202" y="308780"/>
                  <a:pt x="746125" y="307975"/>
                  <a:pt x="714375" y="304800"/>
                </a:cubicBezTo>
                <a:cubicBezTo>
                  <a:pt x="688975" y="298450"/>
                  <a:pt x="663013" y="294029"/>
                  <a:pt x="638175" y="285750"/>
                </a:cubicBezTo>
                <a:cubicBezTo>
                  <a:pt x="628650" y="282575"/>
                  <a:pt x="619445" y="278194"/>
                  <a:pt x="609600" y="276225"/>
                </a:cubicBezTo>
                <a:cubicBezTo>
                  <a:pt x="587585" y="271822"/>
                  <a:pt x="565150" y="269875"/>
                  <a:pt x="542925" y="266700"/>
                </a:cubicBezTo>
                <a:cubicBezTo>
                  <a:pt x="533400" y="260350"/>
                  <a:pt x="525069" y="251670"/>
                  <a:pt x="514350" y="247650"/>
                </a:cubicBezTo>
                <a:cubicBezTo>
                  <a:pt x="499191" y="241966"/>
                  <a:pt x="482431" y="242052"/>
                  <a:pt x="466725" y="238125"/>
                </a:cubicBezTo>
                <a:cubicBezTo>
                  <a:pt x="456985" y="235690"/>
                  <a:pt x="447804" y="231358"/>
                  <a:pt x="438150" y="228600"/>
                </a:cubicBezTo>
                <a:cubicBezTo>
                  <a:pt x="425563" y="225004"/>
                  <a:pt x="412589" y="222837"/>
                  <a:pt x="400050" y="219075"/>
                </a:cubicBezTo>
                <a:cubicBezTo>
                  <a:pt x="380816" y="213305"/>
                  <a:pt x="359608" y="211164"/>
                  <a:pt x="342900" y="200025"/>
                </a:cubicBezTo>
                <a:cubicBezTo>
                  <a:pt x="287986" y="163416"/>
                  <a:pt x="340959" y="195111"/>
                  <a:pt x="285750" y="171450"/>
                </a:cubicBezTo>
                <a:cubicBezTo>
                  <a:pt x="214999" y="141128"/>
                  <a:pt x="277533" y="165236"/>
                  <a:pt x="219075" y="133350"/>
                </a:cubicBezTo>
                <a:cubicBezTo>
                  <a:pt x="194144" y="119752"/>
                  <a:pt x="166504" y="111002"/>
                  <a:pt x="142875" y="95250"/>
                </a:cubicBezTo>
                <a:cubicBezTo>
                  <a:pt x="123825" y="82550"/>
                  <a:pt x="107445" y="64390"/>
                  <a:pt x="85725" y="57150"/>
                </a:cubicBezTo>
                <a:cubicBezTo>
                  <a:pt x="76200" y="53975"/>
                  <a:pt x="66130" y="52115"/>
                  <a:pt x="57150" y="47625"/>
                </a:cubicBezTo>
                <a:cubicBezTo>
                  <a:pt x="46911" y="42505"/>
                  <a:pt x="37369" y="35904"/>
                  <a:pt x="28575" y="28575"/>
                </a:cubicBezTo>
                <a:cubicBezTo>
                  <a:pt x="18227" y="19951"/>
                  <a:pt x="0" y="0"/>
                  <a:pt x="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Freeform: Shape 598">
            <a:extLst>
              <a:ext uri="{FF2B5EF4-FFF2-40B4-BE49-F238E27FC236}">
                <a16:creationId xmlns:a16="http://schemas.microsoft.com/office/drawing/2014/main" id="{7350ED62-E11F-4635-8A9A-5EAA6ED1096B}"/>
              </a:ext>
            </a:extLst>
          </p:cNvPr>
          <p:cNvSpPr/>
          <p:nvPr/>
        </p:nvSpPr>
        <p:spPr>
          <a:xfrm>
            <a:off x="2577370" y="1233216"/>
            <a:ext cx="3508590" cy="2365736"/>
          </a:xfrm>
          <a:custGeom>
            <a:avLst/>
            <a:gdLst>
              <a:gd name="connsiteX0" fmla="*/ 3409950 w 3409950"/>
              <a:gd name="connsiteY0" fmla="*/ 2343150 h 2343150"/>
              <a:gd name="connsiteX1" fmla="*/ 3400425 w 3409950"/>
              <a:gd name="connsiteY1" fmla="*/ 2295525 h 2343150"/>
              <a:gd name="connsiteX2" fmla="*/ 3381375 w 3409950"/>
              <a:gd name="connsiteY2" fmla="*/ 2219325 h 2343150"/>
              <a:gd name="connsiteX3" fmla="*/ 3362325 w 3409950"/>
              <a:gd name="connsiteY3" fmla="*/ 2095500 h 2343150"/>
              <a:gd name="connsiteX4" fmla="*/ 3343275 w 3409950"/>
              <a:gd name="connsiteY4" fmla="*/ 2009775 h 2343150"/>
              <a:gd name="connsiteX5" fmla="*/ 3314700 w 3409950"/>
              <a:gd name="connsiteY5" fmla="*/ 1981200 h 2343150"/>
              <a:gd name="connsiteX6" fmla="*/ 3286125 w 3409950"/>
              <a:gd name="connsiteY6" fmla="*/ 1914525 h 2343150"/>
              <a:gd name="connsiteX7" fmla="*/ 3257550 w 3409950"/>
              <a:gd name="connsiteY7" fmla="*/ 1857375 h 2343150"/>
              <a:gd name="connsiteX8" fmla="*/ 3248025 w 3409950"/>
              <a:gd name="connsiteY8" fmla="*/ 1828800 h 2343150"/>
              <a:gd name="connsiteX9" fmla="*/ 3209925 w 3409950"/>
              <a:gd name="connsiteY9" fmla="*/ 1771650 h 2343150"/>
              <a:gd name="connsiteX10" fmla="*/ 3190875 w 3409950"/>
              <a:gd name="connsiteY10" fmla="*/ 1724025 h 2343150"/>
              <a:gd name="connsiteX11" fmla="*/ 3143250 w 3409950"/>
              <a:gd name="connsiteY11" fmla="*/ 1685925 h 2343150"/>
              <a:gd name="connsiteX12" fmla="*/ 3067050 w 3409950"/>
              <a:gd name="connsiteY12" fmla="*/ 1628775 h 2343150"/>
              <a:gd name="connsiteX13" fmla="*/ 2990850 w 3409950"/>
              <a:gd name="connsiteY13" fmla="*/ 1562100 h 2343150"/>
              <a:gd name="connsiteX14" fmla="*/ 2914650 w 3409950"/>
              <a:gd name="connsiteY14" fmla="*/ 1495425 h 2343150"/>
              <a:gd name="connsiteX15" fmla="*/ 2867025 w 3409950"/>
              <a:gd name="connsiteY15" fmla="*/ 1476375 h 2343150"/>
              <a:gd name="connsiteX16" fmla="*/ 2790825 w 3409950"/>
              <a:gd name="connsiteY16" fmla="*/ 1428750 h 2343150"/>
              <a:gd name="connsiteX17" fmla="*/ 2733675 w 3409950"/>
              <a:gd name="connsiteY17" fmla="*/ 1409700 h 2343150"/>
              <a:gd name="connsiteX18" fmla="*/ 2695575 w 3409950"/>
              <a:gd name="connsiteY18" fmla="*/ 1390650 h 2343150"/>
              <a:gd name="connsiteX19" fmla="*/ 2628900 w 3409950"/>
              <a:gd name="connsiteY19" fmla="*/ 1381125 h 2343150"/>
              <a:gd name="connsiteX20" fmla="*/ 2190750 w 3409950"/>
              <a:gd name="connsiteY20" fmla="*/ 1371600 h 2343150"/>
              <a:gd name="connsiteX21" fmla="*/ 2114550 w 3409950"/>
              <a:gd name="connsiteY21" fmla="*/ 1362075 h 2343150"/>
              <a:gd name="connsiteX22" fmla="*/ 1981200 w 3409950"/>
              <a:gd name="connsiteY22" fmla="*/ 1333500 h 2343150"/>
              <a:gd name="connsiteX23" fmla="*/ 1933575 w 3409950"/>
              <a:gd name="connsiteY23" fmla="*/ 1323975 h 2343150"/>
              <a:gd name="connsiteX24" fmla="*/ 1895475 w 3409950"/>
              <a:gd name="connsiteY24" fmla="*/ 1304925 h 2343150"/>
              <a:gd name="connsiteX25" fmla="*/ 1866900 w 3409950"/>
              <a:gd name="connsiteY25" fmla="*/ 1285875 h 2343150"/>
              <a:gd name="connsiteX26" fmla="*/ 1809750 w 3409950"/>
              <a:gd name="connsiteY26" fmla="*/ 1266825 h 2343150"/>
              <a:gd name="connsiteX27" fmla="*/ 1781175 w 3409950"/>
              <a:gd name="connsiteY27" fmla="*/ 1247775 h 2343150"/>
              <a:gd name="connsiteX28" fmla="*/ 1752600 w 3409950"/>
              <a:gd name="connsiteY28" fmla="*/ 1219200 h 2343150"/>
              <a:gd name="connsiteX29" fmla="*/ 1724025 w 3409950"/>
              <a:gd name="connsiteY29" fmla="*/ 1209675 h 2343150"/>
              <a:gd name="connsiteX30" fmla="*/ 1695450 w 3409950"/>
              <a:gd name="connsiteY30" fmla="*/ 1190625 h 2343150"/>
              <a:gd name="connsiteX31" fmla="*/ 1676400 w 3409950"/>
              <a:gd name="connsiteY31" fmla="*/ 1133475 h 2343150"/>
              <a:gd name="connsiteX32" fmla="*/ 1666875 w 3409950"/>
              <a:gd name="connsiteY32" fmla="*/ 1104900 h 2343150"/>
              <a:gd name="connsiteX33" fmla="*/ 1647825 w 3409950"/>
              <a:gd name="connsiteY33" fmla="*/ 1076325 h 2343150"/>
              <a:gd name="connsiteX34" fmla="*/ 1619250 w 3409950"/>
              <a:gd name="connsiteY34" fmla="*/ 990600 h 2343150"/>
              <a:gd name="connsiteX35" fmla="*/ 1600200 w 3409950"/>
              <a:gd name="connsiteY35" fmla="*/ 942975 h 2343150"/>
              <a:gd name="connsiteX36" fmla="*/ 1581150 w 3409950"/>
              <a:gd name="connsiteY36" fmla="*/ 866775 h 2343150"/>
              <a:gd name="connsiteX37" fmla="*/ 1562100 w 3409950"/>
              <a:gd name="connsiteY37" fmla="*/ 828675 h 2343150"/>
              <a:gd name="connsiteX38" fmla="*/ 1552575 w 3409950"/>
              <a:gd name="connsiteY38" fmla="*/ 800100 h 2343150"/>
              <a:gd name="connsiteX39" fmla="*/ 1485900 w 3409950"/>
              <a:gd name="connsiteY39" fmla="*/ 704850 h 2343150"/>
              <a:gd name="connsiteX40" fmla="*/ 1466850 w 3409950"/>
              <a:gd name="connsiteY40" fmla="*/ 676275 h 2343150"/>
              <a:gd name="connsiteX41" fmla="*/ 1428750 w 3409950"/>
              <a:gd name="connsiteY41" fmla="*/ 609600 h 2343150"/>
              <a:gd name="connsiteX42" fmla="*/ 1409700 w 3409950"/>
              <a:gd name="connsiteY42" fmla="*/ 571500 h 2343150"/>
              <a:gd name="connsiteX43" fmla="*/ 1371600 w 3409950"/>
              <a:gd name="connsiteY43" fmla="*/ 533400 h 2343150"/>
              <a:gd name="connsiteX44" fmla="*/ 1352550 w 3409950"/>
              <a:gd name="connsiteY44" fmla="*/ 504825 h 2343150"/>
              <a:gd name="connsiteX45" fmla="*/ 1295400 w 3409950"/>
              <a:gd name="connsiteY45" fmla="*/ 466725 h 2343150"/>
              <a:gd name="connsiteX46" fmla="*/ 1228725 w 3409950"/>
              <a:gd name="connsiteY46" fmla="*/ 428625 h 2343150"/>
              <a:gd name="connsiteX47" fmla="*/ 1133475 w 3409950"/>
              <a:gd name="connsiteY47" fmla="*/ 400050 h 2343150"/>
              <a:gd name="connsiteX48" fmla="*/ 1104900 w 3409950"/>
              <a:gd name="connsiteY48" fmla="*/ 381000 h 2343150"/>
              <a:gd name="connsiteX49" fmla="*/ 981075 w 3409950"/>
              <a:gd name="connsiteY49" fmla="*/ 361950 h 2343150"/>
              <a:gd name="connsiteX50" fmla="*/ 876300 w 3409950"/>
              <a:gd name="connsiteY50" fmla="*/ 333375 h 2343150"/>
              <a:gd name="connsiteX51" fmla="*/ 809625 w 3409950"/>
              <a:gd name="connsiteY51" fmla="*/ 314325 h 2343150"/>
              <a:gd name="connsiteX52" fmla="*/ 714375 w 3409950"/>
              <a:gd name="connsiteY52" fmla="*/ 304800 h 2343150"/>
              <a:gd name="connsiteX53" fmla="*/ 638175 w 3409950"/>
              <a:gd name="connsiteY53" fmla="*/ 285750 h 2343150"/>
              <a:gd name="connsiteX54" fmla="*/ 609600 w 3409950"/>
              <a:gd name="connsiteY54" fmla="*/ 276225 h 2343150"/>
              <a:gd name="connsiteX55" fmla="*/ 542925 w 3409950"/>
              <a:gd name="connsiteY55" fmla="*/ 266700 h 2343150"/>
              <a:gd name="connsiteX56" fmla="*/ 514350 w 3409950"/>
              <a:gd name="connsiteY56" fmla="*/ 247650 h 2343150"/>
              <a:gd name="connsiteX57" fmla="*/ 466725 w 3409950"/>
              <a:gd name="connsiteY57" fmla="*/ 238125 h 2343150"/>
              <a:gd name="connsiteX58" fmla="*/ 438150 w 3409950"/>
              <a:gd name="connsiteY58" fmla="*/ 228600 h 2343150"/>
              <a:gd name="connsiteX59" fmla="*/ 400050 w 3409950"/>
              <a:gd name="connsiteY59" fmla="*/ 219075 h 2343150"/>
              <a:gd name="connsiteX60" fmla="*/ 342900 w 3409950"/>
              <a:gd name="connsiteY60" fmla="*/ 200025 h 2343150"/>
              <a:gd name="connsiteX61" fmla="*/ 285750 w 3409950"/>
              <a:gd name="connsiteY61" fmla="*/ 171450 h 2343150"/>
              <a:gd name="connsiteX62" fmla="*/ 219075 w 3409950"/>
              <a:gd name="connsiteY62" fmla="*/ 133350 h 2343150"/>
              <a:gd name="connsiteX63" fmla="*/ 142875 w 3409950"/>
              <a:gd name="connsiteY63" fmla="*/ 95250 h 2343150"/>
              <a:gd name="connsiteX64" fmla="*/ 85725 w 3409950"/>
              <a:gd name="connsiteY64" fmla="*/ 57150 h 2343150"/>
              <a:gd name="connsiteX65" fmla="*/ 57150 w 3409950"/>
              <a:gd name="connsiteY65" fmla="*/ 47625 h 2343150"/>
              <a:gd name="connsiteX66" fmla="*/ 28575 w 3409950"/>
              <a:gd name="connsiteY66" fmla="*/ 28575 h 2343150"/>
              <a:gd name="connsiteX67" fmla="*/ 0 w 3409950"/>
              <a:gd name="connsiteY67" fmla="*/ 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09950" h="2343150">
                <a:moveTo>
                  <a:pt x="3409950" y="2343150"/>
                </a:moveTo>
                <a:cubicBezTo>
                  <a:pt x="3406775" y="2327275"/>
                  <a:pt x="3404065" y="2311300"/>
                  <a:pt x="3400425" y="2295525"/>
                </a:cubicBezTo>
                <a:cubicBezTo>
                  <a:pt x="3394538" y="2270014"/>
                  <a:pt x="3385078" y="2245244"/>
                  <a:pt x="3381375" y="2219325"/>
                </a:cubicBezTo>
                <a:cubicBezTo>
                  <a:pt x="3374240" y="2169379"/>
                  <a:pt x="3371136" y="2143958"/>
                  <a:pt x="3362325" y="2095500"/>
                </a:cubicBezTo>
                <a:cubicBezTo>
                  <a:pt x="3361826" y="2092757"/>
                  <a:pt x="3347352" y="2016910"/>
                  <a:pt x="3343275" y="2009775"/>
                </a:cubicBezTo>
                <a:cubicBezTo>
                  <a:pt x="3336592" y="1998079"/>
                  <a:pt x="3322530" y="1992161"/>
                  <a:pt x="3314700" y="1981200"/>
                </a:cubicBezTo>
                <a:cubicBezTo>
                  <a:pt x="3290288" y="1947023"/>
                  <a:pt x="3300757" y="1947446"/>
                  <a:pt x="3286125" y="1914525"/>
                </a:cubicBezTo>
                <a:cubicBezTo>
                  <a:pt x="3277475" y="1895062"/>
                  <a:pt x="3266200" y="1876838"/>
                  <a:pt x="3257550" y="1857375"/>
                </a:cubicBezTo>
                <a:cubicBezTo>
                  <a:pt x="3253472" y="1848200"/>
                  <a:pt x="3252901" y="1837577"/>
                  <a:pt x="3248025" y="1828800"/>
                </a:cubicBezTo>
                <a:cubicBezTo>
                  <a:pt x="3236906" y="1808786"/>
                  <a:pt x="3218428" y="1792908"/>
                  <a:pt x="3209925" y="1771650"/>
                </a:cubicBezTo>
                <a:cubicBezTo>
                  <a:pt x="3203575" y="1755775"/>
                  <a:pt x="3201372" y="1737521"/>
                  <a:pt x="3190875" y="1724025"/>
                </a:cubicBezTo>
                <a:cubicBezTo>
                  <a:pt x="3178394" y="1707978"/>
                  <a:pt x="3158361" y="1699525"/>
                  <a:pt x="3143250" y="1685925"/>
                </a:cubicBezTo>
                <a:cubicBezTo>
                  <a:pt x="3078868" y="1627981"/>
                  <a:pt x="3121242" y="1646839"/>
                  <a:pt x="3067050" y="1628775"/>
                </a:cubicBezTo>
                <a:cubicBezTo>
                  <a:pt x="3013075" y="1547813"/>
                  <a:pt x="3101975" y="1673225"/>
                  <a:pt x="2990850" y="1562100"/>
                </a:cubicBezTo>
                <a:cubicBezTo>
                  <a:pt x="2967162" y="1538412"/>
                  <a:pt x="2943722" y="1512868"/>
                  <a:pt x="2914650" y="1495425"/>
                </a:cubicBezTo>
                <a:cubicBezTo>
                  <a:pt x="2899989" y="1486628"/>
                  <a:pt x="2882079" y="1484481"/>
                  <a:pt x="2867025" y="1476375"/>
                </a:cubicBezTo>
                <a:cubicBezTo>
                  <a:pt x="2840652" y="1462174"/>
                  <a:pt x="2819241" y="1438222"/>
                  <a:pt x="2790825" y="1428750"/>
                </a:cubicBezTo>
                <a:cubicBezTo>
                  <a:pt x="2771775" y="1422400"/>
                  <a:pt x="2751636" y="1418680"/>
                  <a:pt x="2733675" y="1409700"/>
                </a:cubicBezTo>
                <a:cubicBezTo>
                  <a:pt x="2720975" y="1403350"/>
                  <a:pt x="2709274" y="1394386"/>
                  <a:pt x="2695575" y="1390650"/>
                </a:cubicBezTo>
                <a:cubicBezTo>
                  <a:pt x="2673915" y="1384743"/>
                  <a:pt x="2651335" y="1381972"/>
                  <a:pt x="2628900" y="1381125"/>
                </a:cubicBezTo>
                <a:cubicBezTo>
                  <a:pt x="2482919" y="1375616"/>
                  <a:pt x="2336800" y="1374775"/>
                  <a:pt x="2190750" y="1371600"/>
                </a:cubicBezTo>
                <a:cubicBezTo>
                  <a:pt x="2165350" y="1368425"/>
                  <a:pt x="2139799" y="1366283"/>
                  <a:pt x="2114550" y="1362075"/>
                </a:cubicBezTo>
                <a:cubicBezTo>
                  <a:pt x="1985350" y="1340542"/>
                  <a:pt x="2059248" y="1350844"/>
                  <a:pt x="1981200" y="1333500"/>
                </a:cubicBezTo>
                <a:cubicBezTo>
                  <a:pt x="1965396" y="1329988"/>
                  <a:pt x="1949450" y="1327150"/>
                  <a:pt x="1933575" y="1323975"/>
                </a:cubicBezTo>
                <a:cubicBezTo>
                  <a:pt x="1920875" y="1317625"/>
                  <a:pt x="1907803" y="1311970"/>
                  <a:pt x="1895475" y="1304925"/>
                </a:cubicBezTo>
                <a:cubicBezTo>
                  <a:pt x="1885536" y="1299245"/>
                  <a:pt x="1877361" y="1290524"/>
                  <a:pt x="1866900" y="1285875"/>
                </a:cubicBezTo>
                <a:cubicBezTo>
                  <a:pt x="1848550" y="1277720"/>
                  <a:pt x="1826458" y="1277964"/>
                  <a:pt x="1809750" y="1266825"/>
                </a:cubicBezTo>
                <a:cubicBezTo>
                  <a:pt x="1800225" y="1260475"/>
                  <a:pt x="1789969" y="1255104"/>
                  <a:pt x="1781175" y="1247775"/>
                </a:cubicBezTo>
                <a:cubicBezTo>
                  <a:pt x="1770827" y="1239151"/>
                  <a:pt x="1763808" y="1226672"/>
                  <a:pt x="1752600" y="1219200"/>
                </a:cubicBezTo>
                <a:cubicBezTo>
                  <a:pt x="1744246" y="1213631"/>
                  <a:pt x="1733005" y="1214165"/>
                  <a:pt x="1724025" y="1209675"/>
                </a:cubicBezTo>
                <a:cubicBezTo>
                  <a:pt x="1713786" y="1204555"/>
                  <a:pt x="1704975" y="1196975"/>
                  <a:pt x="1695450" y="1190625"/>
                </a:cubicBezTo>
                <a:lnTo>
                  <a:pt x="1676400" y="1133475"/>
                </a:lnTo>
                <a:cubicBezTo>
                  <a:pt x="1673225" y="1123950"/>
                  <a:pt x="1672444" y="1113254"/>
                  <a:pt x="1666875" y="1104900"/>
                </a:cubicBezTo>
                <a:cubicBezTo>
                  <a:pt x="1660525" y="1095375"/>
                  <a:pt x="1652474" y="1086786"/>
                  <a:pt x="1647825" y="1076325"/>
                </a:cubicBezTo>
                <a:cubicBezTo>
                  <a:pt x="1628775" y="1033462"/>
                  <a:pt x="1633538" y="1026319"/>
                  <a:pt x="1619250" y="990600"/>
                </a:cubicBezTo>
                <a:cubicBezTo>
                  <a:pt x="1612900" y="974725"/>
                  <a:pt x="1605228" y="959317"/>
                  <a:pt x="1600200" y="942975"/>
                </a:cubicBezTo>
                <a:cubicBezTo>
                  <a:pt x="1592500" y="917951"/>
                  <a:pt x="1592859" y="890193"/>
                  <a:pt x="1581150" y="866775"/>
                </a:cubicBezTo>
                <a:cubicBezTo>
                  <a:pt x="1574800" y="854075"/>
                  <a:pt x="1567693" y="841726"/>
                  <a:pt x="1562100" y="828675"/>
                </a:cubicBezTo>
                <a:cubicBezTo>
                  <a:pt x="1558145" y="819447"/>
                  <a:pt x="1557065" y="809080"/>
                  <a:pt x="1552575" y="800100"/>
                </a:cubicBezTo>
                <a:cubicBezTo>
                  <a:pt x="1527404" y="749759"/>
                  <a:pt x="1520341" y="750771"/>
                  <a:pt x="1485900" y="704850"/>
                </a:cubicBezTo>
                <a:cubicBezTo>
                  <a:pt x="1479031" y="695692"/>
                  <a:pt x="1473200" y="685800"/>
                  <a:pt x="1466850" y="676275"/>
                </a:cubicBezTo>
                <a:cubicBezTo>
                  <a:pt x="1448402" y="602482"/>
                  <a:pt x="1472402" y="670713"/>
                  <a:pt x="1428750" y="609600"/>
                </a:cubicBezTo>
                <a:cubicBezTo>
                  <a:pt x="1420497" y="598046"/>
                  <a:pt x="1418219" y="582859"/>
                  <a:pt x="1409700" y="571500"/>
                </a:cubicBezTo>
                <a:cubicBezTo>
                  <a:pt x="1398924" y="557132"/>
                  <a:pt x="1383289" y="547037"/>
                  <a:pt x="1371600" y="533400"/>
                </a:cubicBezTo>
                <a:cubicBezTo>
                  <a:pt x="1364150" y="524708"/>
                  <a:pt x="1361165" y="512363"/>
                  <a:pt x="1352550" y="504825"/>
                </a:cubicBezTo>
                <a:cubicBezTo>
                  <a:pt x="1335320" y="489748"/>
                  <a:pt x="1314450" y="479425"/>
                  <a:pt x="1295400" y="466725"/>
                </a:cubicBezTo>
                <a:cubicBezTo>
                  <a:pt x="1269625" y="449542"/>
                  <a:pt x="1258937" y="440710"/>
                  <a:pt x="1228725" y="428625"/>
                </a:cubicBezTo>
                <a:cubicBezTo>
                  <a:pt x="1190076" y="413165"/>
                  <a:pt x="1170899" y="409406"/>
                  <a:pt x="1133475" y="400050"/>
                </a:cubicBezTo>
                <a:cubicBezTo>
                  <a:pt x="1123950" y="393700"/>
                  <a:pt x="1115619" y="385020"/>
                  <a:pt x="1104900" y="381000"/>
                </a:cubicBezTo>
                <a:cubicBezTo>
                  <a:pt x="1083082" y="372818"/>
                  <a:pt x="992847" y="363421"/>
                  <a:pt x="981075" y="361950"/>
                </a:cubicBezTo>
                <a:cubicBezTo>
                  <a:pt x="902944" y="335906"/>
                  <a:pt x="1026696" y="376345"/>
                  <a:pt x="876300" y="333375"/>
                </a:cubicBezTo>
                <a:cubicBezTo>
                  <a:pt x="854075" y="327025"/>
                  <a:pt x="832388" y="318342"/>
                  <a:pt x="809625" y="314325"/>
                </a:cubicBezTo>
                <a:cubicBezTo>
                  <a:pt x="778202" y="308780"/>
                  <a:pt x="746125" y="307975"/>
                  <a:pt x="714375" y="304800"/>
                </a:cubicBezTo>
                <a:cubicBezTo>
                  <a:pt x="688975" y="298450"/>
                  <a:pt x="663013" y="294029"/>
                  <a:pt x="638175" y="285750"/>
                </a:cubicBezTo>
                <a:cubicBezTo>
                  <a:pt x="628650" y="282575"/>
                  <a:pt x="619445" y="278194"/>
                  <a:pt x="609600" y="276225"/>
                </a:cubicBezTo>
                <a:cubicBezTo>
                  <a:pt x="587585" y="271822"/>
                  <a:pt x="565150" y="269875"/>
                  <a:pt x="542925" y="266700"/>
                </a:cubicBezTo>
                <a:cubicBezTo>
                  <a:pt x="533400" y="260350"/>
                  <a:pt x="525069" y="251670"/>
                  <a:pt x="514350" y="247650"/>
                </a:cubicBezTo>
                <a:cubicBezTo>
                  <a:pt x="499191" y="241966"/>
                  <a:pt x="482431" y="242052"/>
                  <a:pt x="466725" y="238125"/>
                </a:cubicBezTo>
                <a:cubicBezTo>
                  <a:pt x="456985" y="235690"/>
                  <a:pt x="447804" y="231358"/>
                  <a:pt x="438150" y="228600"/>
                </a:cubicBezTo>
                <a:cubicBezTo>
                  <a:pt x="425563" y="225004"/>
                  <a:pt x="412589" y="222837"/>
                  <a:pt x="400050" y="219075"/>
                </a:cubicBezTo>
                <a:cubicBezTo>
                  <a:pt x="380816" y="213305"/>
                  <a:pt x="359608" y="211164"/>
                  <a:pt x="342900" y="200025"/>
                </a:cubicBezTo>
                <a:cubicBezTo>
                  <a:pt x="287986" y="163416"/>
                  <a:pt x="340959" y="195111"/>
                  <a:pt x="285750" y="171450"/>
                </a:cubicBezTo>
                <a:cubicBezTo>
                  <a:pt x="214999" y="141128"/>
                  <a:pt x="277533" y="165236"/>
                  <a:pt x="219075" y="133350"/>
                </a:cubicBezTo>
                <a:cubicBezTo>
                  <a:pt x="194144" y="119752"/>
                  <a:pt x="166504" y="111002"/>
                  <a:pt x="142875" y="95250"/>
                </a:cubicBezTo>
                <a:cubicBezTo>
                  <a:pt x="123825" y="82550"/>
                  <a:pt x="107445" y="64390"/>
                  <a:pt x="85725" y="57150"/>
                </a:cubicBezTo>
                <a:cubicBezTo>
                  <a:pt x="76200" y="53975"/>
                  <a:pt x="66130" y="52115"/>
                  <a:pt x="57150" y="47625"/>
                </a:cubicBezTo>
                <a:cubicBezTo>
                  <a:pt x="46911" y="42505"/>
                  <a:pt x="37369" y="35904"/>
                  <a:pt x="28575" y="28575"/>
                </a:cubicBezTo>
                <a:cubicBezTo>
                  <a:pt x="18227" y="19951"/>
                  <a:pt x="0" y="0"/>
                  <a:pt x="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9FC415AB-890E-4183-AF66-0D1430DA4A6C}"/>
              </a:ext>
            </a:extLst>
          </p:cNvPr>
          <p:cNvSpPr/>
          <p:nvPr/>
        </p:nvSpPr>
        <p:spPr>
          <a:xfrm>
            <a:off x="2932793" y="1063447"/>
            <a:ext cx="3508590" cy="2365736"/>
          </a:xfrm>
          <a:custGeom>
            <a:avLst/>
            <a:gdLst>
              <a:gd name="connsiteX0" fmla="*/ 3409950 w 3409950"/>
              <a:gd name="connsiteY0" fmla="*/ 2343150 h 2343150"/>
              <a:gd name="connsiteX1" fmla="*/ 3400425 w 3409950"/>
              <a:gd name="connsiteY1" fmla="*/ 2295525 h 2343150"/>
              <a:gd name="connsiteX2" fmla="*/ 3381375 w 3409950"/>
              <a:gd name="connsiteY2" fmla="*/ 2219325 h 2343150"/>
              <a:gd name="connsiteX3" fmla="*/ 3362325 w 3409950"/>
              <a:gd name="connsiteY3" fmla="*/ 2095500 h 2343150"/>
              <a:gd name="connsiteX4" fmla="*/ 3343275 w 3409950"/>
              <a:gd name="connsiteY4" fmla="*/ 2009775 h 2343150"/>
              <a:gd name="connsiteX5" fmla="*/ 3314700 w 3409950"/>
              <a:gd name="connsiteY5" fmla="*/ 1981200 h 2343150"/>
              <a:gd name="connsiteX6" fmla="*/ 3286125 w 3409950"/>
              <a:gd name="connsiteY6" fmla="*/ 1914525 h 2343150"/>
              <a:gd name="connsiteX7" fmla="*/ 3257550 w 3409950"/>
              <a:gd name="connsiteY7" fmla="*/ 1857375 h 2343150"/>
              <a:gd name="connsiteX8" fmla="*/ 3248025 w 3409950"/>
              <a:gd name="connsiteY8" fmla="*/ 1828800 h 2343150"/>
              <a:gd name="connsiteX9" fmla="*/ 3209925 w 3409950"/>
              <a:gd name="connsiteY9" fmla="*/ 1771650 h 2343150"/>
              <a:gd name="connsiteX10" fmla="*/ 3190875 w 3409950"/>
              <a:gd name="connsiteY10" fmla="*/ 1724025 h 2343150"/>
              <a:gd name="connsiteX11" fmla="*/ 3143250 w 3409950"/>
              <a:gd name="connsiteY11" fmla="*/ 1685925 h 2343150"/>
              <a:gd name="connsiteX12" fmla="*/ 3067050 w 3409950"/>
              <a:gd name="connsiteY12" fmla="*/ 1628775 h 2343150"/>
              <a:gd name="connsiteX13" fmla="*/ 2990850 w 3409950"/>
              <a:gd name="connsiteY13" fmla="*/ 1562100 h 2343150"/>
              <a:gd name="connsiteX14" fmla="*/ 2914650 w 3409950"/>
              <a:gd name="connsiteY14" fmla="*/ 1495425 h 2343150"/>
              <a:gd name="connsiteX15" fmla="*/ 2867025 w 3409950"/>
              <a:gd name="connsiteY15" fmla="*/ 1476375 h 2343150"/>
              <a:gd name="connsiteX16" fmla="*/ 2790825 w 3409950"/>
              <a:gd name="connsiteY16" fmla="*/ 1428750 h 2343150"/>
              <a:gd name="connsiteX17" fmla="*/ 2733675 w 3409950"/>
              <a:gd name="connsiteY17" fmla="*/ 1409700 h 2343150"/>
              <a:gd name="connsiteX18" fmla="*/ 2695575 w 3409950"/>
              <a:gd name="connsiteY18" fmla="*/ 1390650 h 2343150"/>
              <a:gd name="connsiteX19" fmla="*/ 2628900 w 3409950"/>
              <a:gd name="connsiteY19" fmla="*/ 1381125 h 2343150"/>
              <a:gd name="connsiteX20" fmla="*/ 2190750 w 3409950"/>
              <a:gd name="connsiteY20" fmla="*/ 1371600 h 2343150"/>
              <a:gd name="connsiteX21" fmla="*/ 2114550 w 3409950"/>
              <a:gd name="connsiteY21" fmla="*/ 1362075 h 2343150"/>
              <a:gd name="connsiteX22" fmla="*/ 1981200 w 3409950"/>
              <a:gd name="connsiteY22" fmla="*/ 1333500 h 2343150"/>
              <a:gd name="connsiteX23" fmla="*/ 1933575 w 3409950"/>
              <a:gd name="connsiteY23" fmla="*/ 1323975 h 2343150"/>
              <a:gd name="connsiteX24" fmla="*/ 1895475 w 3409950"/>
              <a:gd name="connsiteY24" fmla="*/ 1304925 h 2343150"/>
              <a:gd name="connsiteX25" fmla="*/ 1866900 w 3409950"/>
              <a:gd name="connsiteY25" fmla="*/ 1285875 h 2343150"/>
              <a:gd name="connsiteX26" fmla="*/ 1809750 w 3409950"/>
              <a:gd name="connsiteY26" fmla="*/ 1266825 h 2343150"/>
              <a:gd name="connsiteX27" fmla="*/ 1781175 w 3409950"/>
              <a:gd name="connsiteY27" fmla="*/ 1247775 h 2343150"/>
              <a:gd name="connsiteX28" fmla="*/ 1752600 w 3409950"/>
              <a:gd name="connsiteY28" fmla="*/ 1219200 h 2343150"/>
              <a:gd name="connsiteX29" fmla="*/ 1724025 w 3409950"/>
              <a:gd name="connsiteY29" fmla="*/ 1209675 h 2343150"/>
              <a:gd name="connsiteX30" fmla="*/ 1695450 w 3409950"/>
              <a:gd name="connsiteY30" fmla="*/ 1190625 h 2343150"/>
              <a:gd name="connsiteX31" fmla="*/ 1676400 w 3409950"/>
              <a:gd name="connsiteY31" fmla="*/ 1133475 h 2343150"/>
              <a:gd name="connsiteX32" fmla="*/ 1666875 w 3409950"/>
              <a:gd name="connsiteY32" fmla="*/ 1104900 h 2343150"/>
              <a:gd name="connsiteX33" fmla="*/ 1647825 w 3409950"/>
              <a:gd name="connsiteY33" fmla="*/ 1076325 h 2343150"/>
              <a:gd name="connsiteX34" fmla="*/ 1619250 w 3409950"/>
              <a:gd name="connsiteY34" fmla="*/ 990600 h 2343150"/>
              <a:gd name="connsiteX35" fmla="*/ 1600200 w 3409950"/>
              <a:gd name="connsiteY35" fmla="*/ 942975 h 2343150"/>
              <a:gd name="connsiteX36" fmla="*/ 1581150 w 3409950"/>
              <a:gd name="connsiteY36" fmla="*/ 866775 h 2343150"/>
              <a:gd name="connsiteX37" fmla="*/ 1562100 w 3409950"/>
              <a:gd name="connsiteY37" fmla="*/ 828675 h 2343150"/>
              <a:gd name="connsiteX38" fmla="*/ 1552575 w 3409950"/>
              <a:gd name="connsiteY38" fmla="*/ 800100 h 2343150"/>
              <a:gd name="connsiteX39" fmla="*/ 1485900 w 3409950"/>
              <a:gd name="connsiteY39" fmla="*/ 704850 h 2343150"/>
              <a:gd name="connsiteX40" fmla="*/ 1466850 w 3409950"/>
              <a:gd name="connsiteY40" fmla="*/ 676275 h 2343150"/>
              <a:gd name="connsiteX41" fmla="*/ 1428750 w 3409950"/>
              <a:gd name="connsiteY41" fmla="*/ 609600 h 2343150"/>
              <a:gd name="connsiteX42" fmla="*/ 1409700 w 3409950"/>
              <a:gd name="connsiteY42" fmla="*/ 571500 h 2343150"/>
              <a:gd name="connsiteX43" fmla="*/ 1371600 w 3409950"/>
              <a:gd name="connsiteY43" fmla="*/ 533400 h 2343150"/>
              <a:gd name="connsiteX44" fmla="*/ 1352550 w 3409950"/>
              <a:gd name="connsiteY44" fmla="*/ 504825 h 2343150"/>
              <a:gd name="connsiteX45" fmla="*/ 1295400 w 3409950"/>
              <a:gd name="connsiteY45" fmla="*/ 466725 h 2343150"/>
              <a:gd name="connsiteX46" fmla="*/ 1228725 w 3409950"/>
              <a:gd name="connsiteY46" fmla="*/ 428625 h 2343150"/>
              <a:gd name="connsiteX47" fmla="*/ 1133475 w 3409950"/>
              <a:gd name="connsiteY47" fmla="*/ 400050 h 2343150"/>
              <a:gd name="connsiteX48" fmla="*/ 1104900 w 3409950"/>
              <a:gd name="connsiteY48" fmla="*/ 381000 h 2343150"/>
              <a:gd name="connsiteX49" fmla="*/ 981075 w 3409950"/>
              <a:gd name="connsiteY49" fmla="*/ 361950 h 2343150"/>
              <a:gd name="connsiteX50" fmla="*/ 876300 w 3409950"/>
              <a:gd name="connsiteY50" fmla="*/ 333375 h 2343150"/>
              <a:gd name="connsiteX51" fmla="*/ 809625 w 3409950"/>
              <a:gd name="connsiteY51" fmla="*/ 314325 h 2343150"/>
              <a:gd name="connsiteX52" fmla="*/ 714375 w 3409950"/>
              <a:gd name="connsiteY52" fmla="*/ 304800 h 2343150"/>
              <a:gd name="connsiteX53" fmla="*/ 638175 w 3409950"/>
              <a:gd name="connsiteY53" fmla="*/ 285750 h 2343150"/>
              <a:gd name="connsiteX54" fmla="*/ 609600 w 3409950"/>
              <a:gd name="connsiteY54" fmla="*/ 276225 h 2343150"/>
              <a:gd name="connsiteX55" fmla="*/ 542925 w 3409950"/>
              <a:gd name="connsiteY55" fmla="*/ 266700 h 2343150"/>
              <a:gd name="connsiteX56" fmla="*/ 514350 w 3409950"/>
              <a:gd name="connsiteY56" fmla="*/ 247650 h 2343150"/>
              <a:gd name="connsiteX57" fmla="*/ 466725 w 3409950"/>
              <a:gd name="connsiteY57" fmla="*/ 238125 h 2343150"/>
              <a:gd name="connsiteX58" fmla="*/ 438150 w 3409950"/>
              <a:gd name="connsiteY58" fmla="*/ 228600 h 2343150"/>
              <a:gd name="connsiteX59" fmla="*/ 400050 w 3409950"/>
              <a:gd name="connsiteY59" fmla="*/ 219075 h 2343150"/>
              <a:gd name="connsiteX60" fmla="*/ 342900 w 3409950"/>
              <a:gd name="connsiteY60" fmla="*/ 200025 h 2343150"/>
              <a:gd name="connsiteX61" fmla="*/ 285750 w 3409950"/>
              <a:gd name="connsiteY61" fmla="*/ 171450 h 2343150"/>
              <a:gd name="connsiteX62" fmla="*/ 219075 w 3409950"/>
              <a:gd name="connsiteY62" fmla="*/ 133350 h 2343150"/>
              <a:gd name="connsiteX63" fmla="*/ 142875 w 3409950"/>
              <a:gd name="connsiteY63" fmla="*/ 95250 h 2343150"/>
              <a:gd name="connsiteX64" fmla="*/ 85725 w 3409950"/>
              <a:gd name="connsiteY64" fmla="*/ 57150 h 2343150"/>
              <a:gd name="connsiteX65" fmla="*/ 57150 w 3409950"/>
              <a:gd name="connsiteY65" fmla="*/ 47625 h 2343150"/>
              <a:gd name="connsiteX66" fmla="*/ 28575 w 3409950"/>
              <a:gd name="connsiteY66" fmla="*/ 28575 h 2343150"/>
              <a:gd name="connsiteX67" fmla="*/ 0 w 3409950"/>
              <a:gd name="connsiteY67" fmla="*/ 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09950" h="2343150">
                <a:moveTo>
                  <a:pt x="3409950" y="2343150"/>
                </a:moveTo>
                <a:cubicBezTo>
                  <a:pt x="3406775" y="2327275"/>
                  <a:pt x="3404065" y="2311300"/>
                  <a:pt x="3400425" y="2295525"/>
                </a:cubicBezTo>
                <a:cubicBezTo>
                  <a:pt x="3394538" y="2270014"/>
                  <a:pt x="3385078" y="2245244"/>
                  <a:pt x="3381375" y="2219325"/>
                </a:cubicBezTo>
                <a:cubicBezTo>
                  <a:pt x="3374240" y="2169379"/>
                  <a:pt x="3371136" y="2143958"/>
                  <a:pt x="3362325" y="2095500"/>
                </a:cubicBezTo>
                <a:cubicBezTo>
                  <a:pt x="3361826" y="2092757"/>
                  <a:pt x="3347352" y="2016910"/>
                  <a:pt x="3343275" y="2009775"/>
                </a:cubicBezTo>
                <a:cubicBezTo>
                  <a:pt x="3336592" y="1998079"/>
                  <a:pt x="3322530" y="1992161"/>
                  <a:pt x="3314700" y="1981200"/>
                </a:cubicBezTo>
                <a:cubicBezTo>
                  <a:pt x="3290288" y="1947023"/>
                  <a:pt x="3300757" y="1947446"/>
                  <a:pt x="3286125" y="1914525"/>
                </a:cubicBezTo>
                <a:cubicBezTo>
                  <a:pt x="3277475" y="1895062"/>
                  <a:pt x="3266200" y="1876838"/>
                  <a:pt x="3257550" y="1857375"/>
                </a:cubicBezTo>
                <a:cubicBezTo>
                  <a:pt x="3253472" y="1848200"/>
                  <a:pt x="3252901" y="1837577"/>
                  <a:pt x="3248025" y="1828800"/>
                </a:cubicBezTo>
                <a:cubicBezTo>
                  <a:pt x="3236906" y="1808786"/>
                  <a:pt x="3218428" y="1792908"/>
                  <a:pt x="3209925" y="1771650"/>
                </a:cubicBezTo>
                <a:cubicBezTo>
                  <a:pt x="3203575" y="1755775"/>
                  <a:pt x="3201372" y="1737521"/>
                  <a:pt x="3190875" y="1724025"/>
                </a:cubicBezTo>
                <a:cubicBezTo>
                  <a:pt x="3178394" y="1707978"/>
                  <a:pt x="3158361" y="1699525"/>
                  <a:pt x="3143250" y="1685925"/>
                </a:cubicBezTo>
                <a:cubicBezTo>
                  <a:pt x="3078868" y="1627981"/>
                  <a:pt x="3121242" y="1646839"/>
                  <a:pt x="3067050" y="1628775"/>
                </a:cubicBezTo>
                <a:cubicBezTo>
                  <a:pt x="3013075" y="1547813"/>
                  <a:pt x="3101975" y="1673225"/>
                  <a:pt x="2990850" y="1562100"/>
                </a:cubicBezTo>
                <a:cubicBezTo>
                  <a:pt x="2967162" y="1538412"/>
                  <a:pt x="2943722" y="1512868"/>
                  <a:pt x="2914650" y="1495425"/>
                </a:cubicBezTo>
                <a:cubicBezTo>
                  <a:pt x="2899989" y="1486628"/>
                  <a:pt x="2882079" y="1484481"/>
                  <a:pt x="2867025" y="1476375"/>
                </a:cubicBezTo>
                <a:cubicBezTo>
                  <a:pt x="2840652" y="1462174"/>
                  <a:pt x="2819241" y="1438222"/>
                  <a:pt x="2790825" y="1428750"/>
                </a:cubicBezTo>
                <a:cubicBezTo>
                  <a:pt x="2771775" y="1422400"/>
                  <a:pt x="2751636" y="1418680"/>
                  <a:pt x="2733675" y="1409700"/>
                </a:cubicBezTo>
                <a:cubicBezTo>
                  <a:pt x="2720975" y="1403350"/>
                  <a:pt x="2709274" y="1394386"/>
                  <a:pt x="2695575" y="1390650"/>
                </a:cubicBezTo>
                <a:cubicBezTo>
                  <a:pt x="2673915" y="1384743"/>
                  <a:pt x="2651335" y="1381972"/>
                  <a:pt x="2628900" y="1381125"/>
                </a:cubicBezTo>
                <a:cubicBezTo>
                  <a:pt x="2482919" y="1375616"/>
                  <a:pt x="2336800" y="1374775"/>
                  <a:pt x="2190750" y="1371600"/>
                </a:cubicBezTo>
                <a:cubicBezTo>
                  <a:pt x="2165350" y="1368425"/>
                  <a:pt x="2139799" y="1366283"/>
                  <a:pt x="2114550" y="1362075"/>
                </a:cubicBezTo>
                <a:cubicBezTo>
                  <a:pt x="1985350" y="1340542"/>
                  <a:pt x="2059248" y="1350844"/>
                  <a:pt x="1981200" y="1333500"/>
                </a:cubicBezTo>
                <a:cubicBezTo>
                  <a:pt x="1965396" y="1329988"/>
                  <a:pt x="1949450" y="1327150"/>
                  <a:pt x="1933575" y="1323975"/>
                </a:cubicBezTo>
                <a:cubicBezTo>
                  <a:pt x="1920875" y="1317625"/>
                  <a:pt x="1907803" y="1311970"/>
                  <a:pt x="1895475" y="1304925"/>
                </a:cubicBezTo>
                <a:cubicBezTo>
                  <a:pt x="1885536" y="1299245"/>
                  <a:pt x="1877361" y="1290524"/>
                  <a:pt x="1866900" y="1285875"/>
                </a:cubicBezTo>
                <a:cubicBezTo>
                  <a:pt x="1848550" y="1277720"/>
                  <a:pt x="1826458" y="1277964"/>
                  <a:pt x="1809750" y="1266825"/>
                </a:cubicBezTo>
                <a:cubicBezTo>
                  <a:pt x="1800225" y="1260475"/>
                  <a:pt x="1789969" y="1255104"/>
                  <a:pt x="1781175" y="1247775"/>
                </a:cubicBezTo>
                <a:cubicBezTo>
                  <a:pt x="1770827" y="1239151"/>
                  <a:pt x="1763808" y="1226672"/>
                  <a:pt x="1752600" y="1219200"/>
                </a:cubicBezTo>
                <a:cubicBezTo>
                  <a:pt x="1744246" y="1213631"/>
                  <a:pt x="1733005" y="1214165"/>
                  <a:pt x="1724025" y="1209675"/>
                </a:cubicBezTo>
                <a:cubicBezTo>
                  <a:pt x="1713786" y="1204555"/>
                  <a:pt x="1704975" y="1196975"/>
                  <a:pt x="1695450" y="1190625"/>
                </a:cubicBezTo>
                <a:lnTo>
                  <a:pt x="1676400" y="1133475"/>
                </a:lnTo>
                <a:cubicBezTo>
                  <a:pt x="1673225" y="1123950"/>
                  <a:pt x="1672444" y="1113254"/>
                  <a:pt x="1666875" y="1104900"/>
                </a:cubicBezTo>
                <a:cubicBezTo>
                  <a:pt x="1660525" y="1095375"/>
                  <a:pt x="1652474" y="1086786"/>
                  <a:pt x="1647825" y="1076325"/>
                </a:cubicBezTo>
                <a:cubicBezTo>
                  <a:pt x="1628775" y="1033462"/>
                  <a:pt x="1633538" y="1026319"/>
                  <a:pt x="1619250" y="990600"/>
                </a:cubicBezTo>
                <a:cubicBezTo>
                  <a:pt x="1612900" y="974725"/>
                  <a:pt x="1605228" y="959317"/>
                  <a:pt x="1600200" y="942975"/>
                </a:cubicBezTo>
                <a:cubicBezTo>
                  <a:pt x="1592500" y="917951"/>
                  <a:pt x="1592859" y="890193"/>
                  <a:pt x="1581150" y="866775"/>
                </a:cubicBezTo>
                <a:cubicBezTo>
                  <a:pt x="1574800" y="854075"/>
                  <a:pt x="1567693" y="841726"/>
                  <a:pt x="1562100" y="828675"/>
                </a:cubicBezTo>
                <a:cubicBezTo>
                  <a:pt x="1558145" y="819447"/>
                  <a:pt x="1557065" y="809080"/>
                  <a:pt x="1552575" y="800100"/>
                </a:cubicBezTo>
                <a:cubicBezTo>
                  <a:pt x="1527404" y="749759"/>
                  <a:pt x="1520341" y="750771"/>
                  <a:pt x="1485900" y="704850"/>
                </a:cubicBezTo>
                <a:cubicBezTo>
                  <a:pt x="1479031" y="695692"/>
                  <a:pt x="1473200" y="685800"/>
                  <a:pt x="1466850" y="676275"/>
                </a:cubicBezTo>
                <a:cubicBezTo>
                  <a:pt x="1448402" y="602482"/>
                  <a:pt x="1472402" y="670713"/>
                  <a:pt x="1428750" y="609600"/>
                </a:cubicBezTo>
                <a:cubicBezTo>
                  <a:pt x="1420497" y="598046"/>
                  <a:pt x="1418219" y="582859"/>
                  <a:pt x="1409700" y="571500"/>
                </a:cubicBezTo>
                <a:cubicBezTo>
                  <a:pt x="1398924" y="557132"/>
                  <a:pt x="1383289" y="547037"/>
                  <a:pt x="1371600" y="533400"/>
                </a:cubicBezTo>
                <a:cubicBezTo>
                  <a:pt x="1364150" y="524708"/>
                  <a:pt x="1361165" y="512363"/>
                  <a:pt x="1352550" y="504825"/>
                </a:cubicBezTo>
                <a:cubicBezTo>
                  <a:pt x="1335320" y="489748"/>
                  <a:pt x="1314450" y="479425"/>
                  <a:pt x="1295400" y="466725"/>
                </a:cubicBezTo>
                <a:cubicBezTo>
                  <a:pt x="1269625" y="449542"/>
                  <a:pt x="1258937" y="440710"/>
                  <a:pt x="1228725" y="428625"/>
                </a:cubicBezTo>
                <a:cubicBezTo>
                  <a:pt x="1190076" y="413165"/>
                  <a:pt x="1170899" y="409406"/>
                  <a:pt x="1133475" y="400050"/>
                </a:cubicBezTo>
                <a:cubicBezTo>
                  <a:pt x="1123950" y="393700"/>
                  <a:pt x="1115619" y="385020"/>
                  <a:pt x="1104900" y="381000"/>
                </a:cubicBezTo>
                <a:cubicBezTo>
                  <a:pt x="1083082" y="372818"/>
                  <a:pt x="992847" y="363421"/>
                  <a:pt x="981075" y="361950"/>
                </a:cubicBezTo>
                <a:cubicBezTo>
                  <a:pt x="902944" y="335906"/>
                  <a:pt x="1026696" y="376345"/>
                  <a:pt x="876300" y="333375"/>
                </a:cubicBezTo>
                <a:cubicBezTo>
                  <a:pt x="854075" y="327025"/>
                  <a:pt x="832388" y="318342"/>
                  <a:pt x="809625" y="314325"/>
                </a:cubicBezTo>
                <a:cubicBezTo>
                  <a:pt x="778202" y="308780"/>
                  <a:pt x="746125" y="307975"/>
                  <a:pt x="714375" y="304800"/>
                </a:cubicBezTo>
                <a:cubicBezTo>
                  <a:pt x="688975" y="298450"/>
                  <a:pt x="663013" y="294029"/>
                  <a:pt x="638175" y="285750"/>
                </a:cubicBezTo>
                <a:cubicBezTo>
                  <a:pt x="628650" y="282575"/>
                  <a:pt x="619445" y="278194"/>
                  <a:pt x="609600" y="276225"/>
                </a:cubicBezTo>
                <a:cubicBezTo>
                  <a:pt x="587585" y="271822"/>
                  <a:pt x="565150" y="269875"/>
                  <a:pt x="542925" y="266700"/>
                </a:cubicBezTo>
                <a:cubicBezTo>
                  <a:pt x="533400" y="260350"/>
                  <a:pt x="525069" y="251670"/>
                  <a:pt x="514350" y="247650"/>
                </a:cubicBezTo>
                <a:cubicBezTo>
                  <a:pt x="499191" y="241966"/>
                  <a:pt x="482431" y="242052"/>
                  <a:pt x="466725" y="238125"/>
                </a:cubicBezTo>
                <a:cubicBezTo>
                  <a:pt x="456985" y="235690"/>
                  <a:pt x="447804" y="231358"/>
                  <a:pt x="438150" y="228600"/>
                </a:cubicBezTo>
                <a:cubicBezTo>
                  <a:pt x="425563" y="225004"/>
                  <a:pt x="412589" y="222837"/>
                  <a:pt x="400050" y="219075"/>
                </a:cubicBezTo>
                <a:cubicBezTo>
                  <a:pt x="380816" y="213305"/>
                  <a:pt x="359608" y="211164"/>
                  <a:pt x="342900" y="200025"/>
                </a:cubicBezTo>
                <a:cubicBezTo>
                  <a:pt x="287986" y="163416"/>
                  <a:pt x="340959" y="195111"/>
                  <a:pt x="285750" y="171450"/>
                </a:cubicBezTo>
                <a:cubicBezTo>
                  <a:pt x="214999" y="141128"/>
                  <a:pt x="277533" y="165236"/>
                  <a:pt x="219075" y="133350"/>
                </a:cubicBezTo>
                <a:cubicBezTo>
                  <a:pt x="194144" y="119752"/>
                  <a:pt x="166504" y="111002"/>
                  <a:pt x="142875" y="95250"/>
                </a:cubicBezTo>
                <a:cubicBezTo>
                  <a:pt x="123825" y="82550"/>
                  <a:pt x="107445" y="64390"/>
                  <a:pt x="85725" y="57150"/>
                </a:cubicBezTo>
                <a:cubicBezTo>
                  <a:pt x="76200" y="53975"/>
                  <a:pt x="66130" y="52115"/>
                  <a:pt x="57150" y="47625"/>
                </a:cubicBezTo>
                <a:cubicBezTo>
                  <a:pt x="46911" y="42505"/>
                  <a:pt x="37369" y="35904"/>
                  <a:pt x="28575" y="28575"/>
                </a:cubicBezTo>
                <a:cubicBezTo>
                  <a:pt x="18227" y="19951"/>
                  <a:pt x="0" y="0"/>
                  <a:pt x="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8" name="Group 497">
            <a:extLst>
              <a:ext uri="{FF2B5EF4-FFF2-40B4-BE49-F238E27FC236}">
                <a16:creationId xmlns:a16="http://schemas.microsoft.com/office/drawing/2014/main" id="{DBCC4DC9-A283-404F-8E99-4ABB00258581}"/>
              </a:ext>
            </a:extLst>
          </p:cNvPr>
          <p:cNvGrpSpPr/>
          <p:nvPr/>
        </p:nvGrpSpPr>
        <p:grpSpPr>
          <a:xfrm rot="7316111">
            <a:off x="2110292" y="6007815"/>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 name="Flowchart: Data 2">
            <a:extLst>
              <a:ext uri="{FF2B5EF4-FFF2-40B4-BE49-F238E27FC236}">
                <a16:creationId xmlns:a16="http://schemas.microsoft.com/office/drawing/2014/main" id="{1794DC0D-99C9-4302-B54B-DB2B9C635DD2}"/>
              </a:ext>
            </a:extLst>
          </p:cNvPr>
          <p:cNvSpPr/>
          <p:nvPr/>
        </p:nvSpPr>
        <p:spPr>
          <a:xfrm>
            <a:off x="63312" y="203733"/>
            <a:ext cx="1095375" cy="371475"/>
          </a:xfrm>
          <a:prstGeom prst="flowChartInputOutpu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 2</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615055" y="5720356"/>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18640793">
            <a:off x="10929232" y="-7997"/>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2"/>
              <a:ext cx="514350" cy="1247967"/>
              <a:chOff x="4924425" y="3143250"/>
              <a:chExt cx="684291" cy="1409892"/>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50"/>
                <a:ext cx="666940" cy="747127"/>
                <a:chOff x="4924425" y="3143250"/>
                <a:chExt cx="666940" cy="747127"/>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4" name="Double Wave 203">
            <a:extLst>
              <a:ext uri="{FF2B5EF4-FFF2-40B4-BE49-F238E27FC236}">
                <a16:creationId xmlns:a16="http://schemas.microsoft.com/office/drawing/2014/main" id="{3074C254-C872-4CAF-89FC-1458611A4410}"/>
              </a:ext>
            </a:extLst>
          </p:cNvPr>
          <p:cNvSpPr/>
          <p:nvPr/>
        </p:nvSpPr>
        <p:spPr>
          <a:xfrm rot="20259333">
            <a:off x="74952" y="352613"/>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18640793">
            <a:off x="11796268" y="2257566"/>
            <a:ext cx="675640" cy="1031847"/>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187776" y="3228198"/>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2" name="Sun 201">
            <a:extLst>
              <a:ext uri="{FF2B5EF4-FFF2-40B4-BE49-F238E27FC236}">
                <a16:creationId xmlns:a16="http://schemas.microsoft.com/office/drawing/2014/main" id="{EC626B80-12FC-48B0-89AE-A089A6402867}"/>
              </a:ext>
            </a:extLst>
          </p:cNvPr>
          <p:cNvSpPr/>
          <p:nvPr/>
        </p:nvSpPr>
        <p:spPr>
          <a:xfrm>
            <a:off x="-279149" y="4124957"/>
            <a:ext cx="2928479" cy="2921707"/>
          </a:xfrm>
          <a:prstGeom prst="sun">
            <a:avLst>
              <a:gd name="adj" fmla="val 22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Verdana" panose="020B0604030504040204" pitchFamily="34" charset="0"/>
              <a:ea typeface="Verdana" panose="020B0604030504040204" pitchFamily="34" charset="0"/>
            </a:endParaRPr>
          </a:p>
          <a:p>
            <a:pPr algn="ctr"/>
            <a:r>
              <a:rPr lang="en-GB" sz="110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050" dirty="0">
                <a:latin typeface="Verdana" panose="020B0604030504040204" pitchFamily="34" charset="0"/>
                <a:ea typeface="Verdana" panose="020B0604030504040204" pitchFamily="34" charset="0"/>
              </a:rPr>
              <a:t>Forest Schools </a:t>
            </a:r>
          </a:p>
          <a:p>
            <a:pPr marL="171450" indent="-171450">
              <a:buFont typeface="Arial" panose="020B0604020202020204" pitchFamily="34" charset="0"/>
              <a:buChar char="•"/>
            </a:pPr>
            <a:r>
              <a:rPr lang="en-GB" sz="1050" b="1" dirty="0">
                <a:latin typeface="Verdana" panose="020B0604030504040204" pitchFamily="34" charset="0"/>
                <a:ea typeface="Verdana" panose="020B0604030504040204" pitchFamily="34" charset="0"/>
              </a:rPr>
              <a:t>Visit to Cuckmere Haven</a:t>
            </a:r>
            <a:endParaRPr lang="en-GB" sz="1000" b="1"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p:txBody>
      </p:sp>
      <p:sp>
        <p:nvSpPr>
          <p:cNvPr id="597" name="Rectangle: Diagonal Corners Rounded 100">
            <a:extLst>
              <a:ext uri="{FF2B5EF4-FFF2-40B4-BE49-F238E27FC236}">
                <a16:creationId xmlns:a16="http://schemas.microsoft.com/office/drawing/2014/main" id="{883A5EED-BF6C-4291-91B7-BF8EA7430508}"/>
              </a:ext>
            </a:extLst>
          </p:cNvPr>
          <p:cNvSpPr/>
          <p:nvPr/>
        </p:nvSpPr>
        <p:spPr>
          <a:xfrm>
            <a:off x="2150573" y="4937234"/>
            <a:ext cx="3184085" cy="1812149"/>
          </a:xfrm>
          <a:prstGeom prst="round2DiagRect">
            <a:avLst>
              <a:gd name="adj1" fmla="val 20112"/>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Give and explain views about a location</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Ask geographical questions about rivers and the places they are found.  </a:t>
            </a:r>
          </a:p>
          <a:p>
            <a:pPr marL="171450" indent="-171450">
              <a:buFont typeface="Arial" panose="020B0604020202020204" pitchFamily="34" charset="0"/>
              <a:buChar char="•"/>
            </a:pPr>
            <a:endParaRPr lang="en-GB" sz="900" dirty="0">
              <a:solidFill>
                <a:srgbClr val="000000"/>
              </a:solidFill>
              <a:latin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p:txBody>
      </p:sp>
      <p:sp>
        <p:nvSpPr>
          <p:cNvPr id="602" name="Rectangle: Rounded Corners 601">
            <a:extLst>
              <a:ext uri="{FF2B5EF4-FFF2-40B4-BE49-F238E27FC236}">
                <a16:creationId xmlns:a16="http://schemas.microsoft.com/office/drawing/2014/main" id="{07FFA920-0664-4BD9-8B7C-8318A17D0714}"/>
              </a:ext>
            </a:extLst>
          </p:cNvPr>
          <p:cNvSpPr/>
          <p:nvPr/>
        </p:nvSpPr>
        <p:spPr>
          <a:xfrm>
            <a:off x="2192935" y="74379"/>
            <a:ext cx="8812023" cy="885086"/>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8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chemeClr val="bg1"/>
                </a:solidFill>
                <a:latin typeface="Verdana" panose="020B0604030504040204" pitchFamily="34" charset="0"/>
                <a:ea typeface="Verdana" panose="020B0604030504040204" pitchFamily="34" charset="0"/>
              </a:rPr>
              <a:t>Must</a:t>
            </a:r>
            <a:r>
              <a:rPr lang="en-GB" sz="800" dirty="0">
                <a:solidFill>
                  <a:schemeClr val="bg1"/>
                </a:solidFill>
                <a:latin typeface="Verdana" panose="020B0604030504040204" pitchFamily="34" charset="0"/>
                <a:ea typeface="Verdana" panose="020B0604030504040204" pitchFamily="34" charset="0"/>
              </a:rPr>
              <a:t> (End of Y4) </a:t>
            </a:r>
            <a:r>
              <a:rPr lang="en-GB" sz="800" b="1" dirty="0">
                <a:solidFill>
                  <a:schemeClr val="bg1"/>
                </a:solidFill>
                <a:latin typeface="Verdana" panose="020B0604030504040204" pitchFamily="34" charset="0"/>
                <a:ea typeface="Verdana" panose="020B0604030504040204" pitchFamily="34" charset="0"/>
              </a:rPr>
              <a:t>Should</a:t>
            </a:r>
            <a:r>
              <a:rPr lang="en-GB" sz="800" dirty="0">
                <a:solidFill>
                  <a:schemeClr val="bg1"/>
                </a:solidFill>
                <a:latin typeface="Verdana" panose="020B0604030504040204" pitchFamily="34" charset="0"/>
                <a:ea typeface="Verdana" panose="020B0604030504040204" pitchFamily="34" charset="0"/>
              </a:rPr>
              <a:t> (end of Y6) </a:t>
            </a:r>
            <a:r>
              <a:rPr lang="en-GB" sz="800" b="1" dirty="0">
                <a:solidFill>
                  <a:schemeClr val="bg1"/>
                </a:solidFill>
                <a:latin typeface="Verdana" panose="020B0604030504040204" pitchFamily="34" charset="0"/>
                <a:ea typeface="Verdana" panose="020B0604030504040204" pitchFamily="34" charset="0"/>
              </a:rPr>
              <a:t>Could</a:t>
            </a:r>
            <a:r>
              <a:rPr lang="en-GB" sz="800" dirty="0">
                <a:solidFill>
                  <a:schemeClr val="bg1"/>
                </a:solidFill>
                <a:latin typeface="Verdana" panose="020B0604030504040204" pitchFamily="34" charset="0"/>
                <a:ea typeface="Verdana" panose="020B0604030504040204" pitchFamily="34" charset="0"/>
              </a:rPr>
              <a:t> a rich and deep understanding. </a:t>
            </a:r>
          </a:p>
        </p:txBody>
      </p:sp>
      <p:sp>
        <p:nvSpPr>
          <p:cNvPr id="606" name="Rectangle: Diagonal Corners Rounded 605">
            <a:extLst>
              <a:ext uri="{FF2B5EF4-FFF2-40B4-BE49-F238E27FC236}">
                <a16:creationId xmlns:a16="http://schemas.microsoft.com/office/drawing/2014/main" id="{36A94FDC-05A6-4C2D-B2E2-6AB7EC2F9B54}"/>
              </a:ext>
            </a:extLst>
          </p:cNvPr>
          <p:cNvSpPr/>
          <p:nvPr/>
        </p:nvSpPr>
        <p:spPr>
          <a:xfrm>
            <a:off x="539840" y="1146286"/>
            <a:ext cx="1549345" cy="734757"/>
          </a:xfrm>
          <a:prstGeom prst="round2DiagRect">
            <a:avLst>
              <a:gd name="adj1" fmla="val 50000"/>
              <a:gd name="adj2" fmla="val 0"/>
            </a:avLst>
          </a:prstGeom>
          <a:solidFill>
            <a:srgbClr val="C991CB"/>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 River Journey</a:t>
            </a:r>
            <a:endParaRPr lang="en-GB" sz="1600" b="1" dirty="0">
              <a:solidFill>
                <a:schemeClr val="tx1"/>
              </a:solidFill>
            </a:endParaRPr>
          </a:p>
        </p:txBody>
      </p:sp>
      <p:sp>
        <p:nvSpPr>
          <p:cNvPr id="608" name="Rectangle: Diagonal Corners Rounded 607">
            <a:extLst>
              <a:ext uri="{FF2B5EF4-FFF2-40B4-BE49-F238E27FC236}">
                <a16:creationId xmlns:a16="http://schemas.microsoft.com/office/drawing/2014/main" id="{7B91F373-9407-4A32-BBC6-DC941B999B9A}"/>
              </a:ext>
            </a:extLst>
          </p:cNvPr>
          <p:cNvSpPr/>
          <p:nvPr/>
        </p:nvSpPr>
        <p:spPr>
          <a:xfrm>
            <a:off x="2304066" y="1072707"/>
            <a:ext cx="5580877" cy="318194"/>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09" name="Rectangle: Diagonal Corners Rounded 608">
            <a:extLst>
              <a:ext uri="{FF2B5EF4-FFF2-40B4-BE49-F238E27FC236}">
                <a16:creationId xmlns:a16="http://schemas.microsoft.com/office/drawing/2014/main" id="{81788751-F672-435C-8DF8-AF46191BFA0A}"/>
              </a:ext>
            </a:extLst>
          </p:cNvPr>
          <p:cNvSpPr/>
          <p:nvPr/>
        </p:nvSpPr>
        <p:spPr>
          <a:xfrm>
            <a:off x="105649" y="2040193"/>
            <a:ext cx="5177108" cy="2583754"/>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MUST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Understand and describe how the water cycles works. </a:t>
            </a:r>
          </a:p>
          <a:p>
            <a:pPr marL="171450" indent="-171450">
              <a:buFont typeface="Arial" panose="020B0604020202020204" pitchFamily="34" charset="0"/>
              <a:buChar char="•"/>
            </a:pPr>
            <a:r>
              <a:rPr lang="en-GB" sz="800" dirty="0">
                <a:solidFill>
                  <a:srgbClr val="000000"/>
                </a:solidFill>
                <a:latin typeface="Verdana" panose="020B0604030504040204" pitchFamily="34" charset="0"/>
              </a:rPr>
              <a:t>Names the main rivers in the UK</a:t>
            </a:r>
          </a:p>
          <a:p>
            <a:pPr marL="171450" indent="-171450">
              <a:buFont typeface="Arial" panose="020B0604020202020204" pitchFamily="34" charset="0"/>
              <a:buChar char="•"/>
            </a:pPr>
            <a:r>
              <a:rPr lang="en-GB" sz="800" dirty="0">
                <a:solidFill>
                  <a:srgbClr val="000000"/>
                </a:solidFill>
                <a:latin typeface="Verdana" panose="020B0604030504040204" pitchFamily="34" charset="0"/>
              </a:rPr>
              <a:t>Be able to identify similarities and differences between the Kingdoms of the UK</a:t>
            </a:r>
          </a:p>
          <a:p>
            <a:pPr marL="171450" indent="-171450">
              <a:buFont typeface="Arial" panose="020B0604020202020204" pitchFamily="34" charset="0"/>
              <a:buChar char="•"/>
            </a:pPr>
            <a:r>
              <a:rPr lang="en-GB" sz="800" dirty="0">
                <a:solidFill>
                  <a:srgbClr val="000000"/>
                </a:solidFill>
                <a:latin typeface="Verdana" panose="020B0604030504040204" pitchFamily="34" charset="0"/>
              </a:rPr>
              <a:t>Locate and name topical features on a map</a:t>
            </a:r>
          </a:p>
          <a:p>
            <a:pPr marL="171450" indent="-171450">
              <a:buFont typeface="Arial" panose="020B0604020202020204" pitchFamily="34" charset="0"/>
              <a:buChar char="•"/>
            </a:pPr>
            <a:r>
              <a:rPr lang="en-GB" sz="800" dirty="0">
                <a:solidFill>
                  <a:srgbClr val="000000"/>
                </a:solidFill>
                <a:latin typeface="Verdana" panose="020B0604030504040204" pitchFamily="34" charset="0"/>
              </a:rPr>
              <a:t>Use aerial photographs to describe features of a river.</a:t>
            </a:r>
          </a:p>
          <a:p>
            <a:pPr marL="171450" indent="-171450">
              <a:buFont typeface="Arial" panose="020B0604020202020204" pitchFamily="34" charset="0"/>
              <a:buChar char="•"/>
            </a:pPr>
            <a:r>
              <a:rPr lang="en-GB" sz="800" dirty="0">
                <a:solidFill>
                  <a:srgbClr val="000000"/>
                </a:solidFill>
                <a:latin typeface="Verdana" panose="020B0604030504040204" pitchFamily="34" charset="0"/>
              </a:rPr>
              <a:t>Use field work to observe and record physical features of a river location. </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Name and locate counties and cities of the United Kingdom, geographical regions and their identifying human and physical characteristics, including hills, mountains, cities, rivers, key topographical features and land-use patterns; and understand how some of these aspects have changed over time. (Thames barrier) </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Identify and name key physical features rivers, coasts, and describe how they influence human use. </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Use the eight points of a compass, four-figure grid references, symbols and key to communicate knowledge of the United Kingdom and the wider world.</a:t>
            </a:r>
          </a:p>
          <a:p>
            <a:pPr marL="171450" indent="-171450" algn="l">
              <a:buFont typeface="Arial" panose="020B0604020202020204" pitchFamily="34" charset="0"/>
              <a:buChar char="•"/>
            </a:pPr>
            <a:endParaRPr lang="en-GB" sz="800" dirty="0">
              <a:solidFill>
                <a:schemeClr val="bg1"/>
              </a:solidFill>
              <a:effectLst/>
              <a:latin typeface="Verdana" panose="020B0604030504040204" pitchFamily="34" charset="0"/>
              <a:ea typeface="Verdana" panose="020B0604030504040204" pitchFamily="34" charset="0"/>
            </a:endParaRPr>
          </a:p>
        </p:txBody>
      </p:sp>
      <p:sp>
        <p:nvSpPr>
          <p:cNvPr id="610" name="Rectangle: Diagonal Corners Rounded 609">
            <a:extLst>
              <a:ext uri="{FF2B5EF4-FFF2-40B4-BE49-F238E27FC236}">
                <a16:creationId xmlns:a16="http://schemas.microsoft.com/office/drawing/2014/main" id="{0EE61DF5-5576-49EF-B641-3AE124202DAB}"/>
              </a:ext>
            </a:extLst>
          </p:cNvPr>
          <p:cNvSpPr/>
          <p:nvPr/>
        </p:nvSpPr>
        <p:spPr>
          <a:xfrm>
            <a:off x="5543051" y="1525791"/>
            <a:ext cx="6527113" cy="2510074"/>
          </a:xfrm>
          <a:prstGeom prst="round2DiagRect">
            <a:avLst>
              <a:gd name="adj1" fmla="val 25181"/>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SHOULD</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Identify and describe how rivers affect the human activity within a location.</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Use a range of geographical resources to give detailed descriptions and opinions of the characteristic features of a location.</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Analyse and give views on the effectiveness of different geographical representations of a location (such as aerial images compared with maps and topological maps - as in London’s Tube map).</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Name and locate some of the countries and cities of the world and their major rivers. Explain how these rivers have affected human and physical characteristics. </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Describe how countries and geographical regions are interconnected and interdependent.</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Describe and understand key aspects of: the water cycle. </a:t>
            </a:r>
          </a:p>
          <a:p>
            <a:pPr marL="171450" indent="-171450" algn="l">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Explain and give examples of how rivers have influenced : settlements, land use, economic activity including trade links, and the distribution of natural resources including energy, food, minerals, and water supplies.</a:t>
            </a:r>
          </a:p>
          <a:p>
            <a:pPr marL="171450" indent="-171450" algn="l">
              <a:buFont typeface="Arial" panose="020B0604020202020204" pitchFamily="34" charset="0"/>
              <a:buChar char="•"/>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understand geographical similarities and differences through the study of human and physical geography of a region of the United Kingdom, a region in a European country, </a:t>
            </a:r>
            <a:endParaRPr lang="en-GB" sz="800" dirty="0">
              <a:solidFill>
                <a:schemeClr val="bg1"/>
              </a:solidFill>
              <a:effectLst/>
              <a:latin typeface="Verdana" panose="020B0604030504040204" pitchFamily="34" charset="0"/>
              <a:ea typeface="Verdana" panose="020B0604030504040204" pitchFamily="34" charset="0"/>
            </a:endParaRPr>
          </a:p>
        </p:txBody>
      </p:sp>
      <p:sp>
        <p:nvSpPr>
          <p:cNvPr id="611" name="Rectangle: Diagonal Corners Rounded 610">
            <a:extLst>
              <a:ext uri="{FF2B5EF4-FFF2-40B4-BE49-F238E27FC236}">
                <a16:creationId xmlns:a16="http://schemas.microsoft.com/office/drawing/2014/main" id="{6F47C5C4-EDA9-43C0-8837-82E9339AB5EF}"/>
              </a:ext>
            </a:extLst>
          </p:cNvPr>
          <p:cNvSpPr/>
          <p:nvPr/>
        </p:nvSpPr>
        <p:spPr>
          <a:xfrm>
            <a:off x="5478406" y="5625701"/>
            <a:ext cx="6623707" cy="830306"/>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0000"/>
                </a:solidFill>
                <a:latin typeface="Verdana" panose="020B0604030504040204" pitchFamily="34" charset="0"/>
              </a:rPr>
              <a:t>COULD</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Describe how physical features are formed; </a:t>
            </a:r>
            <a:r>
              <a:rPr lang="en-GB" sz="800" dirty="0">
                <a:solidFill>
                  <a:schemeClr val="bg1"/>
                </a:solidFill>
                <a:effectLst/>
                <a:latin typeface="Verdana" panose="020B0604030504040204" pitchFamily="34" charset="0"/>
                <a:ea typeface="Verdana" panose="020B0604030504040204" pitchFamily="34" charset="0"/>
              </a:rPr>
              <a:t>rivers, lakes, waterfalls</a:t>
            </a:r>
          </a:p>
          <a:p>
            <a:pPr marL="171450" indent="-171450">
              <a:buFont typeface="Arial" panose="020B0604020202020204" pitchFamily="34" charset="0"/>
              <a:buChar char="•"/>
            </a:pPr>
            <a:r>
              <a:rPr lang="en-GB" sz="800" dirty="0">
                <a:solidFill>
                  <a:srgbClr val="000000"/>
                </a:solidFill>
                <a:latin typeface="Verdana" panose="020B0604030504040204" pitchFamily="34" charset="0"/>
              </a:rPr>
              <a:t>Represent a key geographical feature such as a riverbed in a 3D representation.</a:t>
            </a:r>
          </a:p>
          <a:p>
            <a:pPr marL="171450" indent="-171450">
              <a:buFont typeface="Arial" panose="020B0604020202020204" pitchFamily="34" charset="0"/>
              <a:buChar char="•"/>
            </a:pPr>
            <a:r>
              <a:rPr lang="en-GB" sz="800" dirty="0">
                <a:solidFill>
                  <a:srgbClr val="000000"/>
                </a:solidFill>
                <a:latin typeface="Verdana" panose="020B0604030504040204" pitchFamily="34" charset="0"/>
              </a:rPr>
              <a:t>Explain how climate change is resulting in rising sea levels and the affect this will have around the world.  </a:t>
            </a:r>
          </a:p>
        </p:txBody>
      </p:sp>
      <p:sp>
        <p:nvSpPr>
          <p:cNvPr id="603" name="Rectangle: Diagonal Corners Rounded 100">
            <a:extLst>
              <a:ext uri="{FF2B5EF4-FFF2-40B4-BE49-F238E27FC236}">
                <a16:creationId xmlns:a16="http://schemas.microsoft.com/office/drawing/2014/main" id="{BD814413-546C-E7D0-01C1-AC6EA4B55A3F}"/>
              </a:ext>
            </a:extLst>
          </p:cNvPr>
          <p:cNvSpPr/>
          <p:nvPr/>
        </p:nvSpPr>
        <p:spPr>
          <a:xfrm>
            <a:off x="5552779" y="4273184"/>
            <a:ext cx="6507655" cy="1184533"/>
          </a:xfrm>
          <a:prstGeom prst="round2DiagRect">
            <a:avLst>
              <a:gd name="adj1" fmla="val 20112"/>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solidFill>
                <a:schemeClr val="bg1"/>
              </a:solidFill>
              <a:latin typeface="Verdana" panose="020B0604030504040204" pitchFamily="34" charset="0"/>
              <a:ea typeface="Verdana" panose="020B0604030504040204" pitchFamily="34" charset="0"/>
            </a:endParaRPr>
          </a:p>
          <a:p>
            <a:pPr algn="ctr"/>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Collect and analyse statistics and other information in order to draw clear conclusions about rivers.</a:t>
            </a:r>
          </a:p>
          <a:p>
            <a:pPr marL="171450" indent="-171450">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Use different types of fieldwork sampling (random and systematic) to observe, measure and record the human and physical features in the local area. Record the results in a range of ways. </a:t>
            </a:r>
          </a:p>
          <a:p>
            <a:pPr marL="171450" indent="-171450">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Create maps of locations identifying patterns (such as: land use, climate zones, population densities, height of land).</a:t>
            </a:r>
            <a:endParaRPr lang="en-GB" sz="1000" b="1" dirty="0">
              <a:solidFill>
                <a:srgbClr val="000000"/>
              </a:solidFill>
              <a:latin typeface="Verdana" panose="020B0604030504040204" pitchFamily="34" charset="0"/>
            </a:endParaRPr>
          </a:p>
          <a:p>
            <a:pPr marL="171450" indent="-171450">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Use the eight points of a compass, four-figure grid references, symbols and a key (that uses standard Ordnance Survey symbols) to communicate knowledge of the United Kingdom and the world.</a:t>
            </a:r>
            <a:endParaRPr lang="en-GB" sz="1050" dirty="0">
              <a:solidFill>
                <a:schemeClr val="bg1"/>
              </a:solidFill>
              <a:effectLst/>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4071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3668382350"/>
              </p:ext>
            </p:extLst>
          </p:nvPr>
        </p:nvGraphicFramePr>
        <p:xfrm>
          <a:off x="253409" y="182764"/>
          <a:ext cx="11685181" cy="6309921"/>
        </p:xfrm>
        <a:graphic>
          <a:graphicData uri="http://schemas.openxmlformats.org/drawingml/2006/table">
            <a:tbl>
              <a:tblPr firstRow="1" bandRow="1">
                <a:tableStyleId>{10A1B5D5-9B99-4C35-A422-299274C87663}</a:tableStyleId>
              </a:tblPr>
              <a:tblGrid>
                <a:gridCol w="957082">
                  <a:extLst>
                    <a:ext uri="{9D8B030D-6E8A-4147-A177-3AD203B41FA5}">
                      <a16:colId xmlns:a16="http://schemas.microsoft.com/office/drawing/2014/main" val="3920901785"/>
                    </a:ext>
                  </a:extLst>
                </a:gridCol>
                <a:gridCol w="3572387">
                  <a:extLst>
                    <a:ext uri="{9D8B030D-6E8A-4147-A177-3AD203B41FA5}">
                      <a16:colId xmlns:a16="http://schemas.microsoft.com/office/drawing/2014/main" val="4019325756"/>
                    </a:ext>
                  </a:extLst>
                </a:gridCol>
                <a:gridCol w="1862471">
                  <a:extLst>
                    <a:ext uri="{9D8B030D-6E8A-4147-A177-3AD203B41FA5}">
                      <a16:colId xmlns:a16="http://schemas.microsoft.com/office/drawing/2014/main" val="451112062"/>
                    </a:ext>
                  </a:extLst>
                </a:gridCol>
                <a:gridCol w="1023383">
                  <a:extLst>
                    <a:ext uri="{9D8B030D-6E8A-4147-A177-3AD203B41FA5}">
                      <a16:colId xmlns:a16="http://schemas.microsoft.com/office/drawing/2014/main" val="3767425945"/>
                    </a:ext>
                  </a:extLst>
                </a:gridCol>
                <a:gridCol w="1023383">
                  <a:extLst>
                    <a:ext uri="{9D8B030D-6E8A-4147-A177-3AD203B41FA5}">
                      <a16:colId xmlns:a16="http://schemas.microsoft.com/office/drawing/2014/main" val="4077964267"/>
                    </a:ext>
                  </a:extLst>
                </a:gridCol>
                <a:gridCol w="1623238">
                  <a:extLst>
                    <a:ext uri="{9D8B030D-6E8A-4147-A177-3AD203B41FA5}">
                      <a16:colId xmlns:a16="http://schemas.microsoft.com/office/drawing/2014/main" val="672545150"/>
                    </a:ext>
                  </a:extLst>
                </a:gridCol>
                <a:gridCol w="1623237">
                  <a:extLst>
                    <a:ext uri="{9D8B030D-6E8A-4147-A177-3AD203B41FA5}">
                      <a16:colId xmlns:a16="http://schemas.microsoft.com/office/drawing/2014/main" val="2631109163"/>
                    </a:ext>
                  </a:extLst>
                </a:gridCol>
              </a:tblGrid>
              <a:tr h="238675">
                <a:tc gridSpan="2">
                  <a:txBody>
                    <a:bodyPr/>
                    <a:lstStyle/>
                    <a:p>
                      <a:pPr>
                        <a:lnSpc>
                          <a:spcPct val="107000"/>
                        </a:lnSpc>
                        <a:spcAft>
                          <a:spcPts val="800"/>
                        </a:spcAft>
                      </a:pPr>
                      <a:r>
                        <a:rPr lang="en-GB" sz="1200" b="1" dirty="0">
                          <a:effectLst/>
                          <a:latin typeface="Verdana" panose="020B0604030504040204" pitchFamily="34" charset="0"/>
                          <a:ea typeface="Verdana" panose="020B0604030504040204" pitchFamily="34" charset="0"/>
                        </a:rPr>
                        <a:t>Year / Class</a:t>
                      </a:r>
                      <a:r>
                        <a:rPr lang="en-GB" sz="1200" b="1" dirty="0">
                          <a:solidFill>
                            <a:srgbClr val="000000"/>
                          </a:solidFill>
                          <a:effectLst/>
                          <a:latin typeface="Verdana" panose="020B0604030504040204" pitchFamily="34" charset="0"/>
                          <a:ea typeface="Verdana" panose="020B0604030504040204" pitchFamily="34" charset="0"/>
                        </a:rPr>
                        <a:t>  </a:t>
                      </a:r>
                      <a:r>
                        <a:rPr lang="en-GB" sz="1200" dirty="0">
                          <a:solidFill>
                            <a:srgbClr val="000000"/>
                          </a:solidFill>
                          <a:effectLst/>
                          <a:latin typeface="Verdana" panose="020B0604030504040204" pitchFamily="34" charset="0"/>
                          <a:ea typeface="Verdana" panose="020B0604030504040204" pitchFamily="34" charset="0"/>
                        </a:rPr>
                        <a:t>2023- 2024</a:t>
                      </a:r>
                      <a:r>
                        <a:rPr lang="en-GB" sz="1200" baseline="0" dirty="0">
                          <a:solidFill>
                            <a:srgbClr val="000000"/>
                          </a:solidFill>
                          <a:effectLst/>
                          <a:latin typeface="Verdana" panose="020B0604030504040204" pitchFamily="34" charset="0"/>
                          <a:ea typeface="Verdana" panose="020B0604030504040204" pitchFamily="34" charset="0"/>
                        </a:rPr>
                        <a:t>  KS2</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5">
                  <a:txBody>
                    <a:bodyPr/>
                    <a:lstStyle/>
                    <a:p>
                      <a:pPr>
                        <a:lnSpc>
                          <a:spcPct val="107000"/>
                        </a:lnSpc>
                        <a:spcAft>
                          <a:spcPts val="800"/>
                        </a:spcAft>
                      </a:pPr>
                      <a:r>
                        <a:rPr lang="en-GB" sz="1200" b="1" dirty="0">
                          <a:solidFill>
                            <a:schemeClr val="tx1"/>
                          </a:solidFill>
                          <a:effectLst/>
                          <a:latin typeface="Verdana" panose="020B0604030504040204" pitchFamily="34" charset="0"/>
                          <a:ea typeface="Verdana" panose="020B0604030504040204" pitchFamily="34" charset="0"/>
                        </a:rPr>
                        <a:t>Topic Title:  </a:t>
                      </a:r>
                      <a:r>
                        <a:rPr lang="en-GB" sz="1200" dirty="0">
                          <a:solidFill>
                            <a:srgbClr val="000000"/>
                          </a:solidFill>
                          <a:effectLst/>
                          <a:latin typeface="Verdana" panose="020B0604030504040204" pitchFamily="34" charset="0"/>
                          <a:ea typeface="Verdana" panose="020B0604030504040204" pitchFamily="34" charset="0"/>
                        </a:rPr>
                        <a:t>A river journey</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851839">
                <a:tc gridSpan="2">
                  <a:txBody>
                    <a:bodyPr/>
                    <a:lstStyle/>
                    <a:p>
                      <a:r>
                        <a:rPr lang="en-GB" sz="1000" b="1" kern="1200" dirty="0">
                          <a:solidFill>
                            <a:schemeClr val="dk1"/>
                          </a:solidFill>
                          <a:effectLst/>
                          <a:latin typeface="Verdana" panose="020B0604030504040204" pitchFamily="34" charset="0"/>
                          <a:ea typeface="Verdana" panose="020B0604030504040204" pitchFamily="34" charset="0"/>
                        </a:rPr>
                        <a:t>Pre learning Links. In KS1 prior knowledge will depend on which year group the child is in. </a:t>
                      </a:r>
                      <a:endParaRPr lang="en-GB" sz="1000" kern="1200" dirty="0">
                        <a:solidFill>
                          <a:schemeClr val="dk1"/>
                        </a:solidFill>
                        <a:effectLst/>
                        <a:latin typeface="Verdana" panose="020B0604030504040204" pitchFamily="34" charset="0"/>
                        <a:ea typeface="Verdana" panose="020B0604030504040204" pitchFamily="34" charset="0"/>
                      </a:endParaRPr>
                    </a:p>
                    <a:p>
                      <a:r>
                        <a:rPr lang="en-GB" sz="1000" b="1" kern="1200" dirty="0">
                          <a:solidFill>
                            <a:schemeClr val="dk1"/>
                          </a:solidFill>
                          <a:effectLst/>
                          <a:latin typeface="Verdana" panose="020B0604030504040204" pitchFamily="34" charset="0"/>
                          <a:ea typeface="Verdana" panose="020B0604030504040204" pitchFamily="34" charset="0"/>
                        </a:rPr>
                        <a:t> </a:t>
                      </a:r>
                      <a:endParaRPr lang="en-GB" sz="1000" kern="1200" dirty="0">
                        <a:solidFill>
                          <a:schemeClr val="dk1"/>
                        </a:solidFill>
                        <a:effectLst/>
                        <a:latin typeface="Verdana" panose="020B0604030504040204" pitchFamily="34" charset="0"/>
                        <a:ea typeface="Verdana" panose="020B0604030504040204" pitchFamily="34" charset="0"/>
                      </a:endParaRPr>
                    </a:p>
                    <a:p>
                      <a:r>
                        <a:rPr lang="en-GB" sz="1000" dirty="0">
                          <a:latin typeface="Verdana" panose="020B0604030504040204" pitchFamily="34" charset="0"/>
                          <a:ea typeface="Verdana" panose="020B0604030504040204" pitchFamily="34" charset="0"/>
                        </a:rPr>
                        <a:t>Commotion in the ocean – location of seas and oceans</a:t>
                      </a:r>
                    </a:p>
                    <a:p>
                      <a:r>
                        <a:rPr lang="en-GB" sz="1000" dirty="0">
                          <a:latin typeface="Verdana" panose="020B0604030504040204" pitchFamily="34" charset="0"/>
                          <a:ea typeface="Verdana" panose="020B0604030504040204" pitchFamily="34" charset="0"/>
                        </a:rPr>
                        <a:t>Australia – geographical landmarks</a:t>
                      </a:r>
                    </a:p>
                  </a:txBody>
                  <a:tcPr/>
                </a:tc>
                <a:tc hMerge="1">
                  <a:txBody>
                    <a:bodyPr/>
                    <a:lstStyle/>
                    <a:p>
                      <a:endParaRPr lang="en-GB"/>
                    </a:p>
                  </a:txBody>
                  <a:tcPr/>
                </a:tc>
                <a:tc gridSpan="5">
                  <a:txBody>
                    <a:bodyPr/>
                    <a:lstStyle/>
                    <a:p>
                      <a:pPr>
                        <a:lnSpc>
                          <a:spcPct val="107000"/>
                        </a:lnSpc>
                        <a:spcBef>
                          <a:spcPts val="1200"/>
                        </a:spcBef>
                      </a:pPr>
                      <a:r>
                        <a:rPr lang="en-GB" sz="1100" b="1" kern="0" dirty="0">
                          <a:solidFill>
                            <a:schemeClr val="bg1"/>
                          </a:solidFill>
                          <a:effectLst/>
                          <a:latin typeface="Verdana" panose="020B0604030504040204" pitchFamily="34" charset="0"/>
                          <a:ea typeface="Verdana" panose="020B0604030504040204" pitchFamily="34" charset="0"/>
                        </a:rPr>
                        <a:t>Stunning Start: Cuckmere haven trip</a:t>
                      </a: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 </a:t>
                      </a:r>
                      <a:endParaRPr lang="en-GB" sz="1100" dirty="0">
                        <a:solidFill>
                          <a:schemeClr val="bg1"/>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Fantastic Finish:</a:t>
                      </a:r>
                      <a:endParaRPr lang="en-GB"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304228">
                <a:tc gridSpan="2">
                  <a:txBody>
                    <a:bodyPr/>
                    <a:lstStyle/>
                    <a:p>
                      <a:r>
                        <a:rPr lang="en-GB" sz="1400" b="1" kern="1200" dirty="0">
                          <a:solidFill>
                            <a:schemeClr val="dk1"/>
                          </a:solidFill>
                          <a:effectLst/>
                          <a:latin typeface="Verdana" panose="020B0604030504040204" pitchFamily="34" charset="0"/>
                          <a:ea typeface="Verdana" panose="020B0604030504040204" pitchFamily="34" charset="0"/>
                        </a:rPr>
                        <a:t>The Big Question: </a:t>
                      </a:r>
                      <a:r>
                        <a:rPr lang="en-GB" sz="1400" b="1" kern="1200" dirty="0">
                          <a:solidFill>
                            <a:srgbClr val="FF0000"/>
                          </a:solidFill>
                          <a:effectLst/>
                          <a:latin typeface="Verdana" panose="020B0604030504040204" pitchFamily="34" charset="0"/>
                          <a:ea typeface="Verdana" panose="020B0604030504040204" pitchFamily="34" charset="0"/>
                        </a:rPr>
                        <a:t>Are all rivers the same?</a:t>
                      </a:r>
                      <a:endParaRPr lang="en-GB" sz="1400" dirty="0">
                        <a:solidFill>
                          <a:srgbClr val="FF0000"/>
                        </a:solidFill>
                        <a:latin typeface="Verdana" panose="020B0604030504040204" pitchFamily="34" charset="0"/>
                        <a:ea typeface="Verdana" panose="020B0604030504040204" pitchFamily="34" charset="0"/>
                      </a:endParaRPr>
                    </a:p>
                  </a:txBody>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Creative Arts and Forest School Links</a:t>
                      </a:r>
                    </a:p>
                    <a:p>
                      <a:pPr algn="l">
                        <a:lnSpc>
                          <a:spcPct val="107000"/>
                        </a:lnSpc>
                        <a:spcAft>
                          <a:spcPts val="800"/>
                        </a:spcAft>
                      </a:pPr>
                      <a:r>
                        <a:rPr lang="en-GB" sz="1100" b="0" dirty="0">
                          <a:effectLst/>
                          <a:latin typeface="Verdana" panose="020B0604030504040204" pitchFamily="34" charset="0"/>
                          <a:ea typeface="Verdana" panose="020B0604030504040204" pitchFamily="34" charset="0"/>
                        </a:rPr>
                        <a:t>Dance</a:t>
                      </a:r>
                    </a:p>
                    <a:p>
                      <a:pPr algn="l">
                        <a:lnSpc>
                          <a:spcPct val="107000"/>
                        </a:lnSpc>
                        <a:spcAft>
                          <a:spcPts val="800"/>
                        </a:spcAft>
                      </a:pPr>
                      <a:r>
                        <a:rPr lang="en-GB" sz="1100" b="0" dirty="0">
                          <a:effectLst/>
                          <a:latin typeface="Verdana" panose="020B0604030504040204" pitchFamily="34" charset="0"/>
                          <a:ea typeface="Verdana" panose="020B0604030504040204" pitchFamily="34" charset="0"/>
                        </a:rPr>
                        <a:t>Science the water cycle                        Art – Landscape water colours</a:t>
                      </a:r>
                    </a:p>
                    <a:p>
                      <a:pPr algn="l">
                        <a:lnSpc>
                          <a:spcPct val="107000"/>
                        </a:lnSpc>
                        <a:spcAft>
                          <a:spcPts val="800"/>
                        </a:spcAft>
                      </a:pPr>
                      <a:r>
                        <a:rPr lang="en-GB" sz="1100" b="0" dirty="0">
                          <a:effectLst/>
                          <a:latin typeface="Verdana" panose="020B0604030504040204" pitchFamily="34" charset="0"/>
                          <a:ea typeface="Verdana" panose="020B0604030504040204" pitchFamily="34" charset="0"/>
                        </a:rPr>
                        <a:t>FS – River habitats</a:t>
                      </a:r>
                    </a:p>
                  </a:txBody>
                  <a:tcPr marL="68580" marR="68580" marT="0" marB="0"/>
                </a:tc>
                <a:tc rowSpan="2" hMerge="1">
                  <a:txBody>
                    <a:bodyPr/>
                    <a:lstStyle/>
                    <a:p>
                      <a:endParaRPr lang="en-GB" dirty="0"/>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672345339"/>
                  </a:ext>
                </a:extLst>
              </a:tr>
              <a:tr h="700359">
                <a:tc rowSpan="2">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rowSpan="2">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Which kingdom has the most rivers?</a:t>
                      </a:r>
                    </a:p>
                    <a:p>
                      <a:pPr>
                        <a:lnSpc>
                          <a:spcPct val="107000"/>
                        </a:lnSpc>
                        <a:spcAft>
                          <a:spcPts val="800"/>
                        </a:spcAft>
                      </a:pPr>
                      <a:r>
                        <a:rPr lang="en-GB" sz="900" i="1" dirty="0">
                          <a:effectLst/>
                          <a:latin typeface="Verdana" panose="020B0604030504040204" pitchFamily="34" charset="0"/>
                          <a:ea typeface="Verdana" panose="020B0604030504040204" pitchFamily="34" charset="0"/>
                          <a:cs typeface="Times New Roman" panose="02020603050405020304" pitchFamily="18" charset="0"/>
                        </a:rPr>
                        <a:t>What are the key physical similarities and differences between the regions of the UK</a:t>
                      </a: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0">
                <a:tc vMerge="1">
                  <a:txBody>
                    <a:bodyPr/>
                    <a:lstStyle/>
                    <a:p>
                      <a:endParaRPr lang="en-GB"/>
                    </a:p>
                  </a:txBody>
                  <a:tcPr/>
                </a:tc>
                <a:tc vMerge="1">
                  <a:txBody>
                    <a:bodyPr/>
                    <a:lstStyle/>
                    <a:p>
                      <a:endParaRPr lang="en-GB"/>
                    </a:p>
                  </a:txBody>
                  <a:tcPr/>
                </a:tc>
                <a:tc rowSpan="8">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 </a:t>
                      </a:r>
                    </a:p>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         </a:t>
                      </a:r>
                    </a:p>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  </a:t>
                      </a:r>
                      <a:r>
                        <a:rPr lang="en-GB" sz="1100" b="1" dirty="0">
                          <a:solidFill>
                            <a:srgbClr val="00B0F0"/>
                          </a:solidFill>
                          <a:effectLst/>
                          <a:latin typeface="Verdana" panose="020B0604030504040204" pitchFamily="34" charset="0"/>
                          <a:ea typeface="Verdana" panose="020B0604030504040204" pitchFamily="34" charset="0"/>
                        </a:rPr>
                        <a:t>Literacy links</a:t>
                      </a:r>
                      <a:endParaRPr lang="en-GB" sz="11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Pompei</a:t>
                      </a: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Topic books </a:t>
                      </a:r>
                      <a:r>
                        <a:rPr lang="en-GB" sz="1100" dirty="0">
                          <a:solidFill>
                            <a:srgbClr val="00B0F0"/>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Book Lists for Rocks &amp; Soils, Volcanoes, Mountains... (booksfortopics.com)</a:t>
                      </a:r>
                      <a:r>
                        <a:rPr lang="en-GB" sz="1100" dirty="0">
                          <a:solidFill>
                            <a:srgbClr val="00B0F0"/>
                          </a:solidFill>
                          <a:latin typeface="Verdana" panose="020B0604030504040204" pitchFamily="34" charset="0"/>
                          <a:ea typeface="Verdana" panose="020B0604030504040204" pitchFamily="34" charset="0"/>
                        </a:rPr>
                        <a:t> </a:t>
                      </a: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rowSpan="8">
                  <a:txBody>
                    <a:bodyPr/>
                    <a:lstStyle/>
                    <a:p>
                      <a:pPr marL="0" indent="0" algn="ctr">
                        <a:lnSpc>
                          <a:spcPct val="100000"/>
                        </a:lnSpc>
                        <a:spcAft>
                          <a:spcPts val="0"/>
                        </a:spcAft>
                        <a:buFont typeface="Arial" panose="020B0604020202020204" pitchFamily="34" charset="0"/>
                        <a:buNone/>
                      </a:pPr>
                      <a:r>
                        <a:rPr lang="en-GB" sz="900" b="1" dirty="0">
                          <a:effectLst/>
                          <a:latin typeface="Verdana" panose="020B0604030504040204" pitchFamily="34" charset="0"/>
                          <a:ea typeface="Verdana" panose="020B0604030504040204" pitchFamily="34" charset="0"/>
                        </a:rPr>
                        <a:t>Vocabulary</a:t>
                      </a:r>
                    </a:p>
                    <a:p>
                      <a:pPr marL="0" indent="0" algn="ctr">
                        <a:lnSpc>
                          <a:spcPct val="100000"/>
                        </a:lnSpc>
                        <a:spcAft>
                          <a:spcPts val="0"/>
                        </a:spcAft>
                        <a:buFont typeface="Arial" panose="020B0604020202020204" pitchFamily="34" charset="0"/>
                        <a:buNone/>
                      </a:pPr>
                      <a:endParaRPr lang="en-GB" sz="900" dirty="0">
                        <a:effectLst/>
                        <a:latin typeface="Verdana" panose="020B0604030504040204" pitchFamily="34" charset="0"/>
                        <a:ea typeface="Verdana" panose="020B0604030504040204" pitchFamily="34" charset="0"/>
                      </a:endParaRPr>
                    </a:p>
                    <a:p>
                      <a:r>
                        <a:rPr lang="en-GB" sz="900" kern="1200" dirty="0">
                          <a:solidFill>
                            <a:schemeClr val="dk1"/>
                          </a:solidFill>
                          <a:effectLst/>
                          <a:latin typeface="Verdana" panose="020B0604030504040204" pitchFamily="34" charset="0"/>
                          <a:ea typeface="Verdana" panose="020B0604030504040204" pitchFamily="34" charset="0"/>
                          <a:cs typeface="+mn-cs"/>
                        </a:rPr>
                        <a:t>settlement</a:t>
                      </a:r>
                    </a:p>
                    <a:p>
                      <a:r>
                        <a:rPr lang="en-GB" sz="900" kern="1200" dirty="0">
                          <a:solidFill>
                            <a:schemeClr val="dk1"/>
                          </a:solidFill>
                          <a:effectLst/>
                          <a:latin typeface="Verdana" panose="020B0604030504040204" pitchFamily="34" charset="0"/>
                          <a:ea typeface="Verdana" panose="020B0604030504040204" pitchFamily="34" charset="0"/>
                          <a:cs typeface="+mn-cs"/>
                        </a:rPr>
                        <a:t>community</a:t>
                      </a:r>
                    </a:p>
                    <a:p>
                      <a:r>
                        <a:rPr lang="en-GB" sz="900" kern="1200" dirty="0">
                          <a:solidFill>
                            <a:schemeClr val="dk1"/>
                          </a:solidFill>
                          <a:effectLst/>
                          <a:latin typeface="Verdana" panose="020B0604030504040204" pitchFamily="34" charset="0"/>
                          <a:ea typeface="Verdana" panose="020B0604030504040204" pitchFamily="34" charset="0"/>
                          <a:cs typeface="+mn-cs"/>
                        </a:rPr>
                        <a:t>landscape</a:t>
                      </a:r>
                    </a:p>
                    <a:p>
                      <a:r>
                        <a:rPr lang="en-GB" sz="900" kern="1200" dirty="0">
                          <a:solidFill>
                            <a:schemeClr val="dk1"/>
                          </a:solidFill>
                          <a:effectLst/>
                          <a:latin typeface="Verdana" panose="020B0604030504040204" pitchFamily="34" charset="0"/>
                          <a:ea typeface="Verdana" panose="020B0604030504040204" pitchFamily="34" charset="0"/>
                          <a:cs typeface="+mn-cs"/>
                        </a:rPr>
                        <a:t>relief map</a:t>
                      </a:r>
                    </a:p>
                    <a:p>
                      <a:r>
                        <a:rPr lang="en-GB" sz="900" kern="1200" dirty="0">
                          <a:solidFill>
                            <a:schemeClr val="dk1"/>
                          </a:solidFill>
                          <a:effectLst/>
                          <a:latin typeface="Verdana" panose="020B0604030504040204" pitchFamily="34" charset="0"/>
                          <a:ea typeface="Verdana" panose="020B0604030504040204" pitchFamily="34" charset="0"/>
                          <a:cs typeface="+mn-cs"/>
                        </a:rPr>
                        <a:t>political map</a:t>
                      </a:r>
                    </a:p>
                    <a:p>
                      <a:r>
                        <a:rPr lang="en-GB" sz="900" kern="1200" dirty="0">
                          <a:solidFill>
                            <a:schemeClr val="dk1"/>
                          </a:solidFill>
                          <a:effectLst/>
                          <a:latin typeface="Verdana" panose="020B0604030504040204" pitchFamily="34" charset="0"/>
                          <a:ea typeface="Verdana" panose="020B0604030504040204" pitchFamily="34" charset="0"/>
                          <a:cs typeface="+mn-cs"/>
                        </a:rPr>
                        <a:t>cliff</a:t>
                      </a:r>
                    </a:p>
                    <a:p>
                      <a:r>
                        <a:rPr lang="en-GB" sz="900" kern="1200" dirty="0">
                          <a:solidFill>
                            <a:schemeClr val="dk1"/>
                          </a:solidFill>
                          <a:effectLst/>
                          <a:latin typeface="Verdana" panose="020B0604030504040204" pitchFamily="34" charset="0"/>
                          <a:ea typeface="Verdana" panose="020B0604030504040204" pitchFamily="34" charset="0"/>
                          <a:cs typeface="+mn-cs"/>
                        </a:rPr>
                        <a:t>ocean</a:t>
                      </a:r>
                    </a:p>
                    <a:p>
                      <a:r>
                        <a:rPr lang="en-GB" sz="900" kern="1200" dirty="0">
                          <a:solidFill>
                            <a:schemeClr val="dk1"/>
                          </a:solidFill>
                          <a:effectLst/>
                          <a:latin typeface="Verdana" panose="020B0604030504040204" pitchFamily="34" charset="0"/>
                          <a:ea typeface="Verdana" panose="020B0604030504040204" pitchFamily="34" charset="0"/>
                          <a:cs typeface="+mn-cs"/>
                        </a:rPr>
                        <a:t>fieldwork</a:t>
                      </a:r>
                    </a:p>
                    <a:p>
                      <a:r>
                        <a:rPr lang="en-GB" sz="900" kern="1200" dirty="0">
                          <a:solidFill>
                            <a:schemeClr val="dk1"/>
                          </a:solidFill>
                          <a:effectLst/>
                          <a:latin typeface="Verdana" panose="020B0604030504040204" pitchFamily="34" charset="0"/>
                          <a:ea typeface="Verdana" panose="020B0604030504040204" pitchFamily="34" charset="0"/>
                          <a:cs typeface="+mn-cs"/>
                        </a:rPr>
                        <a:t>sketch</a:t>
                      </a:r>
                    </a:p>
                    <a:p>
                      <a:r>
                        <a:rPr lang="en-GB" sz="900" kern="1200" dirty="0">
                          <a:solidFill>
                            <a:schemeClr val="dk1"/>
                          </a:solidFill>
                          <a:effectLst/>
                          <a:latin typeface="Verdana" panose="020B0604030504040204" pitchFamily="34" charset="0"/>
                          <a:ea typeface="Verdana" panose="020B0604030504040204" pitchFamily="34" charset="0"/>
                          <a:cs typeface="+mn-cs"/>
                        </a:rPr>
                        <a:t>North East</a:t>
                      </a:r>
                    </a:p>
                    <a:p>
                      <a:r>
                        <a:rPr lang="en-GB" sz="900" kern="1200" dirty="0">
                          <a:solidFill>
                            <a:schemeClr val="dk1"/>
                          </a:solidFill>
                          <a:effectLst/>
                          <a:latin typeface="Verdana" panose="020B0604030504040204" pitchFamily="34" charset="0"/>
                          <a:ea typeface="Verdana" panose="020B0604030504040204" pitchFamily="34" charset="0"/>
                          <a:cs typeface="+mn-cs"/>
                        </a:rPr>
                        <a:t>South West</a:t>
                      </a:r>
                    </a:p>
                    <a:p>
                      <a:r>
                        <a:rPr lang="en-GB" sz="900" kern="1200" dirty="0">
                          <a:solidFill>
                            <a:schemeClr val="dk1"/>
                          </a:solidFill>
                          <a:effectLst/>
                          <a:latin typeface="Verdana" panose="020B0604030504040204" pitchFamily="34" charset="0"/>
                          <a:ea typeface="Verdana" panose="020B0604030504040204" pitchFamily="34" charset="0"/>
                          <a:cs typeface="+mn-cs"/>
                        </a:rPr>
                        <a:t>valley</a:t>
                      </a:r>
                    </a:p>
                    <a:p>
                      <a:r>
                        <a:rPr lang="en-GB" sz="900" kern="1200" dirty="0">
                          <a:solidFill>
                            <a:schemeClr val="dk1"/>
                          </a:solidFill>
                          <a:effectLst/>
                          <a:latin typeface="Verdana" panose="020B0604030504040204" pitchFamily="34" charset="0"/>
                          <a:ea typeface="Verdana" panose="020B0604030504040204" pitchFamily="34" charset="0"/>
                          <a:cs typeface="+mn-cs"/>
                        </a:rPr>
                        <a:t>vegetation</a:t>
                      </a:r>
                    </a:p>
                    <a:p>
                      <a:r>
                        <a:rPr lang="en-GB" sz="900" kern="1200" dirty="0">
                          <a:solidFill>
                            <a:schemeClr val="dk1"/>
                          </a:solidFill>
                          <a:effectLst/>
                          <a:latin typeface="Verdana" panose="020B0604030504040204" pitchFamily="34" charset="0"/>
                          <a:ea typeface="Verdana" panose="020B0604030504040204" pitchFamily="34" charset="0"/>
                          <a:cs typeface="+mn-cs"/>
                        </a:rPr>
                        <a:t>soil</a:t>
                      </a:r>
                    </a:p>
                    <a:p>
                      <a:r>
                        <a:rPr lang="en-GB" sz="900" kern="1200" dirty="0">
                          <a:solidFill>
                            <a:schemeClr val="dk1"/>
                          </a:solidFill>
                          <a:effectLst/>
                          <a:latin typeface="Verdana" panose="020B0604030504040204" pitchFamily="34" charset="0"/>
                          <a:ea typeface="Verdana" panose="020B0604030504040204" pitchFamily="34" charset="0"/>
                          <a:cs typeface="+mn-cs"/>
                        </a:rPr>
                        <a:t>transport [carry]</a:t>
                      </a:r>
                    </a:p>
                    <a:p>
                      <a:r>
                        <a:rPr lang="en-GB" sz="900" kern="1200" dirty="0">
                          <a:solidFill>
                            <a:schemeClr val="dk1"/>
                          </a:solidFill>
                          <a:effectLst/>
                          <a:latin typeface="Verdana" panose="020B0604030504040204" pitchFamily="34" charset="0"/>
                          <a:ea typeface="Verdana" panose="020B0604030504040204" pitchFamily="34" charset="0"/>
                          <a:cs typeface="+mn-cs"/>
                        </a:rPr>
                        <a:t>diagram</a:t>
                      </a:r>
                    </a:p>
                    <a:p>
                      <a:r>
                        <a:rPr lang="en-GB" sz="900" kern="1200" dirty="0">
                          <a:solidFill>
                            <a:schemeClr val="dk1"/>
                          </a:solidFill>
                          <a:effectLst/>
                          <a:latin typeface="Verdana" panose="020B0604030504040204" pitchFamily="34" charset="0"/>
                          <a:ea typeface="Verdana" panose="020B0604030504040204" pitchFamily="34" charset="0"/>
                          <a:cs typeface="+mn-cs"/>
                        </a:rPr>
                        <a:t>South East</a:t>
                      </a:r>
                    </a:p>
                    <a:p>
                      <a:r>
                        <a:rPr lang="en-GB" sz="900" kern="1200" dirty="0">
                          <a:solidFill>
                            <a:schemeClr val="dk1"/>
                          </a:solidFill>
                          <a:effectLst/>
                          <a:latin typeface="Verdana" panose="020B0604030504040204" pitchFamily="34" charset="0"/>
                          <a:ea typeface="Verdana" panose="020B0604030504040204" pitchFamily="34" charset="0"/>
                          <a:cs typeface="+mn-cs"/>
                        </a:rPr>
                        <a:t>weather</a:t>
                      </a:r>
                    </a:p>
                    <a:p>
                      <a:r>
                        <a:rPr lang="en-GB" sz="900" kern="1200" dirty="0">
                          <a:solidFill>
                            <a:schemeClr val="dk1"/>
                          </a:solidFill>
                          <a:effectLst/>
                          <a:latin typeface="Verdana" panose="020B0604030504040204" pitchFamily="34" charset="0"/>
                          <a:ea typeface="Verdana" panose="020B0604030504040204" pitchFamily="34" charset="0"/>
                          <a:cs typeface="+mn-cs"/>
                        </a:rPr>
                        <a:t>flood plain</a:t>
                      </a:r>
                    </a:p>
                    <a:p>
                      <a:r>
                        <a:rPr lang="en-GB" sz="900" kern="1200" dirty="0">
                          <a:solidFill>
                            <a:schemeClr val="dk1"/>
                          </a:solidFill>
                          <a:effectLst/>
                          <a:latin typeface="Verdana" panose="020B0604030504040204" pitchFamily="34" charset="0"/>
                          <a:ea typeface="Verdana" panose="020B0604030504040204" pitchFamily="34" charset="0"/>
                          <a:cs typeface="+mn-cs"/>
                        </a:rPr>
                        <a:t>meander</a:t>
                      </a:r>
                    </a:p>
                    <a:p>
                      <a:r>
                        <a:rPr lang="en-GB" sz="900" kern="1200" dirty="0">
                          <a:solidFill>
                            <a:schemeClr val="dk1"/>
                          </a:solidFill>
                          <a:effectLst/>
                          <a:latin typeface="Verdana" panose="020B0604030504040204" pitchFamily="34" charset="0"/>
                          <a:ea typeface="Verdana" panose="020B0604030504040204" pitchFamily="34" charset="0"/>
                          <a:cs typeface="+mn-cs"/>
                        </a:rPr>
                        <a:t>surface</a:t>
                      </a:r>
                    </a:p>
                    <a:p>
                      <a:r>
                        <a:rPr lang="en-GB" sz="900" kern="1200" dirty="0">
                          <a:solidFill>
                            <a:schemeClr val="dk1"/>
                          </a:solidFill>
                          <a:effectLst/>
                          <a:latin typeface="Verdana" panose="020B0604030504040204" pitchFamily="34" charset="0"/>
                          <a:ea typeface="Verdana" panose="020B0604030504040204" pitchFamily="34" charset="0"/>
                          <a:cs typeface="+mn-cs"/>
                        </a:rPr>
                        <a:t>sea level</a:t>
                      </a:r>
                    </a:p>
                  </a:txBody>
                  <a:tcPr marL="68580" marR="68580" marT="0" marB="0"/>
                </a:tc>
                <a:tc rowSpan="8">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population</a:t>
                      </a:r>
                    </a:p>
                    <a:p>
                      <a:r>
                        <a:rPr lang="en-GB" sz="900" kern="1200" dirty="0">
                          <a:solidFill>
                            <a:schemeClr val="dk1"/>
                          </a:solidFill>
                          <a:effectLst/>
                          <a:latin typeface="Verdana" panose="020B0604030504040204" pitchFamily="34" charset="0"/>
                          <a:ea typeface="Verdana" panose="020B0604030504040204" pitchFamily="34" charset="0"/>
                          <a:cs typeface="+mn-cs"/>
                        </a:rPr>
                        <a:t>precipitation</a:t>
                      </a:r>
                    </a:p>
                    <a:p>
                      <a:r>
                        <a:rPr lang="en-GB" sz="900" kern="1200" dirty="0">
                          <a:solidFill>
                            <a:schemeClr val="dk1"/>
                          </a:solidFill>
                          <a:effectLst/>
                          <a:latin typeface="Verdana" panose="020B0604030504040204" pitchFamily="34" charset="0"/>
                          <a:ea typeface="Verdana" panose="020B0604030504040204" pitchFamily="34" charset="0"/>
                          <a:cs typeface="+mn-cs"/>
                        </a:rPr>
                        <a:t>condensation</a:t>
                      </a:r>
                    </a:p>
                    <a:p>
                      <a:r>
                        <a:rPr lang="en-GB" sz="900" kern="1200" dirty="0">
                          <a:solidFill>
                            <a:schemeClr val="dk1"/>
                          </a:solidFill>
                          <a:effectLst/>
                          <a:latin typeface="Verdana" panose="020B0604030504040204" pitchFamily="34" charset="0"/>
                          <a:ea typeface="Verdana" panose="020B0604030504040204" pitchFamily="34" charset="0"/>
                          <a:cs typeface="+mn-cs"/>
                        </a:rPr>
                        <a:t>industry</a:t>
                      </a:r>
                    </a:p>
                    <a:p>
                      <a:r>
                        <a:rPr lang="en-GB" sz="900" kern="1200" dirty="0">
                          <a:solidFill>
                            <a:schemeClr val="dk1"/>
                          </a:solidFill>
                          <a:effectLst/>
                          <a:latin typeface="Verdana" panose="020B0604030504040204" pitchFamily="34" charset="0"/>
                          <a:ea typeface="Verdana" panose="020B0604030504040204" pitchFamily="34" charset="0"/>
                          <a:cs typeface="+mn-cs"/>
                        </a:rPr>
                        <a:t>continent</a:t>
                      </a:r>
                    </a:p>
                    <a:p>
                      <a:r>
                        <a:rPr lang="en-GB" sz="900" kern="1200" dirty="0">
                          <a:solidFill>
                            <a:schemeClr val="dk1"/>
                          </a:solidFill>
                          <a:effectLst/>
                          <a:latin typeface="Verdana" panose="020B0604030504040204" pitchFamily="34" charset="0"/>
                          <a:ea typeface="Verdana" panose="020B0604030504040204" pitchFamily="34" charset="0"/>
                          <a:cs typeface="+mn-cs"/>
                        </a:rPr>
                        <a:t>sub-continent</a:t>
                      </a:r>
                    </a:p>
                    <a:p>
                      <a:r>
                        <a:rPr lang="en-GB" sz="900" kern="1200" dirty="0">
                          <a:solidFill>
                            <a:schemeClr val="dk1"/>
                          </a:solidFill>
                          <a:effectLst/>
                          <a:latin typeface="Verdana" panose="020B0604030504040204" pitchFamily="34" charset="0"/>
                          <a:ea typeface="Verdana" panose="020B0604030504040204" pitchFamily="34" charset="0"/>
                          <a:cs typeface="+mn-cs"/>
                        </a:rPr>
                        <a:t>development</a:t>
                      </a:r>
                    </a:p>
                    <a:p>
                      <a:r>
                        <a:rPr lang="en-GB" sz="900" kern="1200" dirty="0">
                          <a:solidFill>
                            <a:schemeClr val="dk1"/>
                          </a:solidFill>
                          <a:effectLst/>
                          <a:latin typeface="Verdana" panose="020B0604030504040204" pitchFamily="34" charset="0"/>
                          <a:ea typeface="Verdana" panose="020B0604030504040204" pitchFamily="34" charset="0"/>
                          <a:cs typeface="+mn-cs"/>
                        </a:rPr>
                        <a:t>irrigation</a:t>
                      </a:r>
                    </a:p>
                    <a:p>
                      <a:r>
                        <a:rPr lang="en-GB" sz="900" kern="1200" dirty="0">
                          <a:solidFill>
                            <a:schemeClr val="dk1"/>
                          </a:solidFill>
                          <a:effectLst/>
                          <a:latin typeface="Verdana" panose="020B0604030504040204" pitchFamily="34" charset="0"/>
                          <a:ea typeface="Verdana" panose="020B0604030504040204" pitchFamily="34" charset="0"/>
                          <a:cs typeface="+mn-cs"/>
                        </a:rPr>
                        <a:t>ground water</a:t>
                      </a:r>
                    </a:p>
                    <a:p>
                      <a:r>
                        <a:rPr lang="en-GB" sz="900" kern="1200" dirty="0">
                          <a:solidFill>
                            <a:schemeClr val="dk1"/>
                          </a:solidFill>
                          <a:effectLst/>
                          <a:latin typeface="Verdana" panose="020B0604030504040204" pitchFamily="34" charset="0"/>
                          <a:ea typeface="Verdana" panose="020B0604030504040204" pitchFamily="34" charset="0"/>
                          <a:cs typeface="+mn-cs"/>
                        </a:rPr>
                        <a:t>tourist</a:t>
                      </a:r>
                    </a:p>
                    <a:p>
                      <a:r>
                        <a:rPr lang="en-GB" sz="900" kern="1200" dirty="0">
                          <a:solidFill>
                            <a:schemeClr val="dk1"/>
                          </a:solidFill>
                          <a:effectLst/>
                          <a:latin typeface="Verdana" panose="020B0604030504040204" pitchFamily="34" charset="0"/>
                          <a:ea typeface="Verdana" panose="020B0604030504040204" pitchFamily="34" charset="0"/>
                          <a:cs typeface="+mn-cs"/>
                        </a:rPr>
                        <a:t>pollution</a:t>
                      </a:r>
                    </a:p>
                    <a:p>
                      <a:r>
                        <a:rPr lang="en-GB" sz="900" kern="1200" dirty="0">
                          <a:solidFill>
                            <a:schemeClr val="dk1"/>
                          </a:solidFill>
                          <a:effectLst/>
                          <a:latin typeface="Verdana" panose="020B0604030504040204" pitchFamily="34" charset="0"/>
                          <a:ea typeface="Verdana" panose="020B0604030504040204" pitchFamily="34" charset="0"/>
                          <a:cs typeface="+mn-cs"/>
                        </a:rPr>
                        <a:t>Greenwich/Prime Meridian</a:t>
                      </a:r>
                    </a:p>
                    <a:p>
                      <a:r>
                        <a:rPr lang="en-GB" sz="900" kern="1200" dirty="0">
                          <a:solidFill>
                            <a:schemeClr val="dk1"/>
                          </a:solidFill>
                          <a:effectLst/>
                          <a:latin typeface="Verdana" panose="020B0604030504040204" pitchFamily="34" charset="0"/>
                          <a:ea typeface="Verdana" panose="020B0604030504040204" pitchFamily="34" charset="0"/>
                          <a:cs typeface="+mn-cs"/>
                        </a:rPr>
                        <a:t>Time zone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scale [maps]</a:t>
                      </a:r>
                      <a:endParaRPr lang="en-GB" sz="900" dirty="0">
                        <a:effectLst/>
                        <a:latin typeface="Verdana" panose="020B0604030504040204" pitchFamily="34" charset="0"/>
                        <a:ea typeface="Verdana" panose="020B0604030504040204" pitchFamily="34" charset="0"/>
                      </a:endParaRPr>
                    </a:p>
                    <a:p>
                      <a:r>
                        <a:rPr lang="en-GB" sz="900" kern="1200" dirty="0">
                          <a:solidFill>
                            <a:schemeClr val="dk1"/>
                          </a:solidFill>
                          <a:effectLst/>
                          <a:latin typeface="Verdana" panose="020B0604030504040204" pitchFamily="34" charset="0"/>
                          <a:ea typeface="Verdana" panose="020B0604030504040204" pitchFamily="34" charset="0"/>
                          <a:cs typeface="+mn-cs"/>
                        </a:rPr>
                        <a:t>grid reference</a:t>
                      </a:r>
                    </a:p>
                    <a:p>
                      <a:r>
                        <a:rPr lang="en-GB" sz="900" kern="1200" dirty="0">
                          <a:solidFill>
                            <a:schemeClr val="dk1"/>
                          </a:solidFill>
                          <a:effectLst/>
                          <a:latin typeface="Verdana" panose="020B0604030504040204" pitchFamily="34" charset="0"/>
                          <a:ea typeface="Verdana" panose="020B0604030504040204" pitchFamily="34" charset="0"/>
                          <a:cs typeface="+mn-cs"/>
                        </a:rPr>
                        <a:t>terrain</a:t>
                      </a:r>
                    </a:p>
                    <a:p>
                      <a:r>
                        <a:rPr lang="en-GB" sz="900" kern="1200" dirty="0">
                          <a:solidFill>
                            <a:schemeClr val="dk1"/>
                          </a:solidFill>
                          <a:effectLst/>
                          <a:latin typeface="Verdana" panose="020B0604030504040204" pitchFamily="34" charset="0"/>
                          <a:ea typeface="Verdana" panose="020B0604030504040204" pitchFamily="34" charset="0"/>
                          <a:cs typeface="+mn-cs"/>
                        </a:rPr>
                        <a:t>features</a:t>
                      </a:r>
                    </a:p>
                    <a:p>
                      <a:r>
                        <a:rPr lang="en-GB" sz="900" kern="1200" dirty="0">
                          <a:solidFill>
                            <a:schemeClr val="dk1"/>
                          </a:solidFill>
                          <a:effectLst/>
                          <a:latin typeface="Verdana" panose="020B0604030504040204" pitchFamily="34" charset="0"/>
                          <a:ea typeface="Verdana" panose="020B0604030504040204" pitchFamily="34" charset="0"/>
                          <a:cs typeface="+mn-cs"/>
                        </a:rPr>
                        <a:t>contour lines</a:t>
                      </a:r>
                    </a:p>
                    <a:p>
                      <a:r>
                        <a:rPr lang="en-GB" sz="900" kern="1200" dirty="0">
                          <a:solidFill>
                            <a:schemeClr val="dk1"/>
                          </a:solidFill>
                          <a:effectLst/>
                          <a:latin typeface="Verdana" panose="020B0604030504040204" pitchFamily="34" charset="0"/>
                          <a:ea typeface="Verdana" panose="020B0604030504040204" pitchFamily="34" charset="0"/>
                          <a:cs typeface="+mn-cs"/>
                        </a:rPr>
                        <a:t>natural</a:t>
                      </a:r>
                    </a:p>
                    <a:p>
                      <a:r>
                        <a:rPr lang="en-GB" sz="900" kern="1200" dirty="0">
                          <a:solidFill>
                            <a:schemeClr val="dk1"/>
                          </a:solidFill>
                          <a:effectLst/>
                          <a:latin typeface="Verdana" panose="020B0604030504040204" pitchFamily="34" charset="0"/>
                          <a:ea typeface="Verdana" panose="020B0604030504040204" pitchFamily="34" charset="0"/>
                          <a:cs typeface="+mn-cs"/>
                        </a:rPr>
                        <a:t>products</a:t>
                      </a:r>
                    </a:p>
                    <a:p>
                      <a:r>
                        <a:rPr lang="en-GB" sz="900" kern="1200" dirty="0">
                          <a:solidFill>
                            <a:schemeClr val="dk1"/>
                          </a:solidFill>
                          <a:effectLst/>
                          <a:latin typeface="Verdana" panose="020B0604030504040204" pitchFamily="34" charset="0"/>
                          <a:ea typeface="Verdana" panose="020B0604030504040204" pitchFamily="34" charset="0"/>
                          <a:cs typeface="+mn-cs"/>
                        </a:rPr>
                        <a:t>industrial</a:t>
                      </a:r>
                    </a:p>
                    <a:p>
                      <a:r>
                        <a:rPr lang="en-GB" sz="900" kern="1200" dirty="0">
                          <a:solidFill>
                            <a:schemeClr val="dk1"/>
                          </a:solidFill>
                          <a:effectLst/>
                          <a:latin typeface="Verdana" panose="020B0604030504040204" pitchFamily="34" charset="0"/>
                          <a:ea typeface="Verdana" panose="020B0604030504040204" pitchFamily="34" charset="0"/>
                          <a:cs typeface="+mn-cs"/>
                        </a:rPr>
                        <a:t>land use</a:t>
                      </a:r>
                    </a:p>
                    <a:p>
                      <a:r>
                        <a:rPr lang="en-GB" sz="900" kern="1200" dirty="0">
                          <a:solidFill>
                            <a:schemeClr val="dk1"/>
                          </a:solidFill>
                          <a:effectLst/>
                          <a:latin typeface="Verdana" panose="020B0604030504040204" pitchFamily="34" charset="0"/>
                          <a:ea typeface="Verdana" panose="020B0604030504040204" pitchFamily="34" charset="0"/>
                          <a:cs typeface="+mn-cs"/>
                        </a:rPr>
                        <a:t>congestion</a:t>
                      </a:r>
                    </a:p>
                    <a:p>
                      <a:endParaRPr lang="en-GB" sz="900" kern="1200" dirty="0">
                        <a:solidFill>
                          <a:schemeClr val="dk1"/>
                        </a:solidFill>
                        <a:effectLst/>
                        <a:latin typeface="Verdana" panose="020B0604030504040204" pitchFamily="34" charset="0"/>
                        <a:ea typeface="Verdana" panose="020B0604030504040204" pitchFamily="34" charset="0"/>
                        <a:cs typeface="+mn-cs"/>
                      </a:endParaRPr>
                    </a:p>
                  </a:txBody>
                  <a:tcPr marL="68580" marR="68580" marT="0" marB="0"/>
                </a:tc>
                <a:tc rowSpan="8">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mountain</a:t>
                      </a:r>
                    </a:p>
                    <a:p>
                      <a:r>
                        <a:rPr lang="en-GB" sz="900" kern="1200" dirty="0">
                          <a:solidFill>
                            <a:schemeClr val="dk1"/>
                          </a:solidFill>
                          <a:effectLst/>
                          <a:latin typeface="Verdana" panose="020B0604030504040204" pitchFamily="34" charset="0"/>
                          <a:ea typeface="Verdana" panose="020B0604030504040204" pitchFamily="34" charset="0"/>
                          <a:cs typeface="+mn-cs"/>
                        </a:rPr>
                        <a:t>weathering</a:t>
                      </a:r>
                    </a:p>
                    <a:p>
                      <a:r>
                        <a:rPr lang="en-GB" sz="900" kern="1200" dirty="0">
                          <a:solidFill>
                            <a:schemeClr val="dk1"/>
                          </a:solidFill>
                          <a:effectLst/>
                          <a:latin typeface="Verdana" panose="020B0604030504040204" pitchFamily="34" charset="0"/>
                          <a:ea typeface="Verdana" panose="020B0604030504040204" pitchFamily="34" charset="0"/>
                          <a:cs typeface="+mn-cs"/>
                        </a:rPr>
                        <a:t>erosion [within weathering]</a:t>
                      </a:r>
                    </a:p>
                    <a:p>
                      <a:r>
                        <a:rPr lang="en-GB" sz="900" kern="1200" dirty="0">
                          <a:solidFill>
                            <a:schemeClr val="dk1"/>
                          </a:solidFill>
                          <a:effectLst/>
                          <a:latin typeface="Verdana" panose="020B0604030504040204" pitchFamily="34" charset="0"/>
                          <a:ea typeface="Verdana" panose="020B0604030504040204" pitchFamily="34" charset="0"/>
                          <a:cs typeface="+mn-cs"/>
                        </a:rPr>
                        <a:t>port</a:t>
                      </a:r>
                    </a:p>
                    <a:p>
                      <a:r>
                        <a:rPr lang="en-GB" sz="900" kern="1200" dirty="0">
                          <a:solidFill>
                            <a:schemeClr val="dk1"/>
                          </a:solidFill>
                          <a:effectLst/>
                          <a:latin typeface="Verdana" panose="020B0604030504040204" pitchFamily="34" charset="0"/>
                          <a:ea typeface="Verdana" panose="020B0604030504040204" pitchFamily="34" charset="0"/>
                          <a:cs typeface="+mn-cs"/>
                        </a:rPr>
                        <a:t>harbour</a:t>
                      </a:r>
                    </a:p>
                    <a:p>
                      <a:r>
                        <a:rPr lang="en-GB" sz="900" kern="1200" dirty="0">
                          <a:solidFill>
                            <a:schemeClr val="dk1"/>
                          </a:solidFill>
                          <a:effectLst/>
                          <a:latin typeface="Verdana" panose="020B0604030504040204" pitchFamily="34" charset="0"/>
                          <a:ea typeface="Verdana" panose="020B0604030504040204" pitchFamily="34" charset="0"/>
                          <a:cs typeface="+mn-cs"/>
                        </a:rPr>
                        <a:t>factory</a:t>
                      </a:r>
                    </a:p>
                    <a:p>
                      <a:r>
                        <a:rPr lang="en-GB" sz="900" kern="1200" dirty="0">
                          <a:solidFill>
                            <a:schemeClr val="dk1"/>
                          </a:solidFill>
                          <a:effectLst/>
                          <a:latin typeface="Verdana" panose="020B0604030504040204" pitchFamily="34" charset="0"/>
                          <a:ea typeface="Verdana" panose="020B0604030504040204" pitchFamily="34" charset="0"/>
                          <a:cs typeface="+mn-cs"/>
                        </a:rPr>
                        <a:t>office</a:t>
                      </a:r>
                    </a:p>
                    <a:p>
                      <a:r>
                        <a:rPr lang="en-GB" sz="900" kern="1200" dirty="0">
                          <a:solidFill>
                            <a:schemeClr val="dk1"/>
                          </a:solidFill>
                          <a:effectLst/>
                          <a:latin typeface="Verdana" panose="020B0604030504040204" pitchFamily="34" charset="0"/>
                          <a:ea typeface="Verdana" panose="020B0604030504040204" pitchFamily="34" charset="0"/>
                          <a:cs typeface="+mn-cs"/>
                        </a:rPr>
                        <a:t>industry</a:t>
                      </a:r>
                    </a:p>
                    <a:p>
                      <a:r>
                        <a:rPr lang="en-GB" sz="900" kern="1200" dirty="0">
                          <a:solidFill>
                            <a:schemeClr val="dk1"/>
                          </a:solidFill>
                          <a:effectLst/>
                          <a:latin typeface="Verdana" panose="020B0604030504040204" pitchFamily="34" charset="0"/>
                          <a:ea typeface="Verdana" panose="020B0604030504040204" pitchFamily="34" charset="0"/>
                          <a:cs typeface="+mn-cs"/>
                        </a:rPr>
                        <a:t>compass</a:t>
                      </a:r>
                    </a:p>
                    <a:p>
                      <a:r>
                        <a:rPr lang="en-GB" sz="900" kern="1200" dirty="0">
                          <a:solidFill>
                            <a:schemeClr val="dk1"/>
                          </a:solidFill>
                          <a:effectLst/>
                          <a:latin typeface="Verdana" panose="020B0604030504040204" pitchFamily="34" charset="0"/>
                          <a:ea typeface="Verdana" panose="020B0604030504040204" pitchFamily="34" charset="0"/>
                          <a:cs typeface="+mn-cs"/>
                        </a:rPr>
                        <a:t>North West</a:t>
                      </a:r>
                    </a:p>
                    <a:p>
                      <a:pPr marL="0" indent="0">
                        <a:lnSpc>
                          <a:spcPct val="100000"/>
                        </a:lnSpc>
                        <a:spcAft>
                          <a:spcPts val="0"/>
                        </a:spcAft>
                        <a:buFont typeface="Arial" panose="020B0604020202020204" pitchFamily="34" charset="0"/>
                        <a:buNone/>
                      </a:pPr>
                      <a:r>
                        <a:rPr lang="en-GB" sz="900" kern="1200" dirty="0">
                          <a:solidFill>
                            <a:schemeClr val="dk1"/>
                          </a:solidFill>
                          <a:effectLst/>
                          <a:latin typeface="Verdana" panose="020B0604030504040204" pitchFamily="34" charset="0"/>
                          <a:ea typeface="Verdana" panose="020B0604030504040204" pitchFamily="34" charset="0"/>
                          <a:cs typeface="+mn-cs"/>
                        </a:rPr>
                        <a:t>Environment</a:t>
                      </a:r>
                    </a:p>
                    <a:p>
                      <a:r>
                        <a:rPr lang="en-GB" sz="900" kern="1200" dirty="0">
                          <a:solidFill>
                            <a:schemeClr val="dk1"/>
                          </a:solidFill>
                          <a:effectLst/>
                          <a:latin typeface="Verdana" panose="020B0604030504040204" pitchFamily="34" charset="0"/>
                          <a:ea typeface="Verdana" panose="020B0604030504040204" pitchFamily="34" charset="0"/>
                          <a:cs typeface="+mn-cs"/>
                        </a:rPr>
                        <a:t>grid reference</a:t>
                      </a:r>
                    </a:p>
                    <a:p>
                      <a:r>
                        <a:rPr lang="en-GB" sz="900" kern="1200" dirty="0">
                          <a:solidFill>
                            <a:schemeClr val="dk1"/>
                          </a:solidFill>
                          <a:effectLst/>
                          <a:latin typeface="Verdana" panose="020B0604030504040204" pitchFamily="34" charset="0"/>
                          <a:ea typeface="Verdana" panose="020B0604030504040204" pitchFamily="34" charset="0"/>
                          <a:cs typeface="+mn-cs"/>
                        </a:rPr>
                        <a:t>satellite</a:t>
                      </a:r>
                    </a:p>
                    <a:p>
                      <a:r>
                        <a:rPr lang="en-GB" sz="900" kern="1200" dirty="0">
                          <a:solidFill>
                            <a:schemeClr val="dk1"/>
                          </a:solidFill>
                          <a:effectLst/>
                          <a:latin typeface="Verdana" panose="020B0604030504040204" pitchFamily="34" charset="0"/>
                          <a:ea typeface="Verdana" panose="020B0604030504040204" pitchFamily="34" charset="0"/>
                          <a:cs typeface="+mn-cs"/>
                        </a:rPr>
                        <a:t>settlement patterns</a:t>
                      </a:r>
                    </a:p>
                    <a:p>
                      <a:r>
                        <a:rPr lang="en-GB" sz="900" kern="1200" dirty="0">
                          <a:solidFill>
                            <a:schemeClr val="dk1"/>
                          </a:solidFill>
                          <a:effectLst/>
                          <a:latin typeface="Verdana" panose="020B0604030504040204" pitchFamily="34" charset="0"/>
                          <a:ea typeface="Verdana" panose="020B0604030504040204" pitchFamily="34" charset="0"/>
                          <a:cs typeface="+mn-cs"/>
                        </a:rPr>
                        <a:t>inland</a:t>
                      </a:r>
                    </a:p>
                    <a:p>
                      <a:r>
                        <a:rPr lang="en-GB" sz="900" kern="1200" dirty="0">
                          <a:solidFill>
                            <a:schemeClr val="dk1"/>
                          </a:solidFill>
                          <a:effectLst/>
                          <a:latin typeface="Verdana" panose="020B0604030504040204" pitchFamily="34" charset="0"/>
                          <a:ea typeface="Verdana" panose="020B0604030504040204" pitchFamily="34" charset="0"/>
                          <a:cs typeface="+mn-cs"/>
                        </a:rPr>
                        <a:t>urban/ rural</a:t>
                      </a:r>
                    </a:p>
                    <a:p>
                      <a:r>
                        <a:rPr lang="en-GB" sz="900" kern="1200" dirty="0">
                          <a:solidFill>
                            <a:schemeClr val="dk1"/>
                          </a:solidFill>
                          <a:effectLst/>
                          <a:latin typeface="Verdana" panose="020B0604030504040204" pitchFamily="34" charset="0"/>
                          <a:ea typeface="Verdana" panose="020B0604030504040204" pitchFamily="34" charset="0"/>
                          <a:cs typeface="+mn-cs"/>
                        </a:rPr>
                        <a:t>valley</a:t>
                      </a:r>
                    </a:p>
                    <a:p>
                      <a:r>
                        <a:rPr lang="en-GB" sz="900" kern="1200" dirty="0">
                          <a:solidFill>
                            <a:schemeClr val="dk1"/>
                          </a:solidFill>
                          <a:effectLst/>
                          <a:latin typeface="Verdana" panose="020B0604030504040204" pitchFamily="34" charset="0"/>
                          <a:ea typeface="Verdana" panose="020B0604030504040204" pitchFamily="34" charset="0"/>
                          <a:cs typeface="+mn-cs"/>
                        </a:rPr>
                        <a:t>contour</a:t>
                      </a:r>
                    </a:p>
                    <a:p>
                      <a:r>
                        <a:rPr lang="en-GB" sz="900" kern="1200" dirty="0">
                          <a:solidFill>
                            <a:schemeClr val="dk1"/>
                          </a:solidFill>
                          <a:effectLst/>
                          <a:latin typeface="Verdana" panose="020B0604030504040204" pitchFamily="34" charset="0"/>
                          <a:ea typeface="Verdana" panose="020B0604030504040204" pitchFamily="34" charset="0"/>
                          <a:cs typeface="+mn-cs"/>
                        </a:rPr>
                        <a:t>height</a:t>
                      </a:r>
                    </a:p>
                    <a:p>
                      <a:r>
                        <a:rPr lang="en-GB" sz="900" kern="1200" dirty="0">
                          <a:solidFill>
                            <a:schemeClr val="dk1"/>
                          </a:solidFill>
                          <a:effectLst/>
                          <a:latin typeface="Verdana" panose="020B0604030504040204" pitchFamily="34" charset="0"/>
                          <a:ea typeface="Verdana" panose="020B0604030504040204" pitchFamily="34" charset="0"/>
                          <a:cs typeface="+mn-cs"/>
                        </a:rPr>
                        <a:t>deposition</a:t>
                      </a:r>
                    </a:p>
                    <a:p>
                      <a:r>
                        <a:rPr lang="en-GB" sz="900" kern="1200" dirty="0">
                          <a:solidFill>
                            <a:schemeClr val="dk1"/>
                          </a:solidFill>
                          <a:effectLst/>
                          <a:latin typeface="Verdana" panose="020B0604030504040204" pitchFamily="34" charset="0"/>
                          <a:ea typeface="Verdana" panose="020B0604030504040204" pitchFamily="34" charset="0"/>
                          <a:cs typeface="+mn-cs"/>
                        </a:rPr>
                        <a:t>transportation</a:t>
                      </a:r>
                    </a:p>
                    <a:p>
                      <a:r>
                        <a:rPr lang="en-GB" sz="900" kern="1200" dirty="0">
                          <a:solidFill>
                            <a:schemeClr val="dk1"/>
                          </a:solidFill>
                          <a:effectLst/>
                          <a:latin typeface="Verdana" panose="020B0604030504040204" pitchFamily="34" charset="0"/>
                          <a:ea typeface="Verdana" panose="020B0604030504040204" pitchFamily="34" charset="0"/>
                          <a:cs typeface="+mn-cs"/>
                        </a:rPr>
                        <a:t>confluence</a:t>
                      </a:r>
                    </a:p>
                    <a:p>
                      <a:r>
                        <a:rPr lang="en-GB" sz="900" kern="1200" dirty="0">
                          <a:solidFill>
                            <a:schemeClr val="dk1"/>
                          </a:solidFill>
                          <a:effectLst/>
                          <a:latin typeface="Verdana" panose="020B0604030504040204" pitchFamily="34" charset="0"/>
                          <a:ea typeface="Verdana" panose="020B0604030504040204" pitchFamily="34" charset="0"/>
                          <a:cs typeface="+mn-cs"/>
                        </a:rPr>
                        <a:t>mouth</a:t>
                      </a:r>
                    </a:p>
                    <a:p>
                      <a:r>
                        <a:rPr lang="en-GB" sz="900" kern="1200" dirty="0">
                          <a:solidFill>
                            <a:schemeClr val="dk1"/>
                          </a:solidFill>
                          <a:effectLst/>
                          <a:latin typeface="Verdana" panose="020B0604030504040204" pitchFamily="34" charset="0"/>
                          <a:ea typeface="Verdana" panose="020B0604030504040204" pitchFamily="34" charset="0"/>
                          <a:cs typeface="+mn-cs"/>
                        </a:rPr>
                        <a:t>source</a:t>
                      </a:r>
                    </a:p>
                  </a:txBody>
                  <a:tcPr marL="68580" marR="68580" marT="0" marB="0"/>
                </a:tc>
                <a:tc rowSpan="8">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sustainable</a:t>
                      </a:r>
                    </a:p>
                    <a:p>
                      <a:r>
                        <a:rPr lang="en-GB" sz="900" kern="1200" dirty="0">
                          <a:solidFill>
                            <a:schemeClr val="dk1"/>
                          </a:solidFill>
                          <a:effectLst/>
                          <a:latin typeface="Verdana" panose="020B0604030504040204" pitchFamily="34" charset="0"/>
                          <a:ea typeface="Verdana" panose="020B0604030504040204" pitchFamily="34" charset="0"/>
                          <a:cs typeface="+mn-cs"/>
                        </a:rPr>
                        <a:t>weathering/erosion</a:t>
                      </a:r>
                    </a:p>
                    <a:p>
                      <a:r>
                        <a:rPr lang="en-GB" sz="900" kern="1200" dirty="0">
                          <a:solidFill>
                            <a:schemeClr val="dk1"/>
                          </a:solidFill>
                          <a:effectLst/>
                          <a:latin typeface="Verdana" panose="020B0604030504040204" pitchFamily="34" charset="0"/>
                          <a:ea typeface="Verdana" panose="020B0604030504040204" pitchFamily="34" charset="0"/>
                          <a:cs typeface="+mn-cs"/>
                        </a:rPr>
                        <a:t>natural disaster</a:t>
                      </a:r>
                    </a:p>
                    <a:p>
                      <a:r>
                        <a:rPr lang="en-GB" sz="900" kern="1200" dirty="0">
                          <a:solidFill>
                            <a:schemeClr val="dk1"/>
                          </a:solidFill>
                          <a:effectLst/>
                          <a:latin typeface="Verdana" panose="020B0604030504040204" pitchFamily="34" charset="0"/>
                          <a:ea typeface="Verdana" panose="020B0604030504040204" pitchFamily="34" charset="0"/>
                          <a:cs typeface="+mn-cs"/>
                        </a:rPr>
                        <a:t>ox-bow lake</a:t>
                      </a:r>
                    </a:p>
                    <a:p>
                      <a:r>
                        <a:rPr lang="en-GB" sz="900" kern="1200" dirty="0">
                          <a:solidFill>
                            <a:schemeClr val="dk1"/>
                          </a:solidFill>
                          <a:effectLst/>
                          <a:latin typeface="Verdana" panose="020B0604030504040204" pitchFamily="34" charset="0"/>
                          <a:ea typeface="Verdana" panose="020B0604030504040204" pitchFamily="34" charset="0"/>
                          <a:cs typeface="+mn-cs"/>
                        </a:rPr>
                        <a:t>spring [water]</a:t>
                      </a:r>
                    </a:p>
                    <a:p>
                      <a:r>
                        <a:rPr lang="en-GB" sz="900" kern="1200" dirty="0">
                          <a:solidFill>
                            <a:schemeClr val="dk1"/>
                          </a:solidFill>
                          <a:effectLst/>
                          <a:latin typeface="Verdana" panose="020B0604030504040204" pitchFamily="34" charset="0"/>
                          <a:ea typeface="Verdana" panose="020B0604030504040204" pitchFamily="34" charset="0"/>
                          <a:cs typeface="+mn-cs"/>
                        </a:rPr>
                        <a:t>natural resources</a:t>
                      </a:r>
                    </a:p>
                    <a:p>
                      <a:r>
                        <a:rPr lang="en-GB" sz="900" kern="1200" dirty="0">
                          <a:solidFill>
                            <a:schemeClr val="dk1"/>
                          </a:solidFill>
                          <a:effectLst/>
                          <a:latin typeface="Verdana" panose="020B0604030504040204" pitchFamily="34" charset="0"/>
                          <a:ea typeface="Verdana" panose="020B0604030504040204" pitchFamily="34" charset="0"/>
                          <a:cs typeface="+mn-cs"/>
                        </a:rPr>
                        <a:t>man-made materials</a:t>
                      </a:r>
                    </a:p>
                    <a:p>
                      <a:r>
                        <a:rPr lang="en-GB" sz="900" dirty="0">
                          <a:effectLst/>
                          <a:latin typeface="Verdana" panose="020B0604030504040204" pitchFamily="34" charset="0"/>
                          <a:ea typeface="Verdana" panose="020B0604030504040204" pitchFamily="34" charset="0"/>
                        </a:rPr>
                        <a:t>Trade</a:t>
                      </a:r>
                    </a:p>
                    <a:p>
                      <a:r>
                        <a:rPr lang="en-GB" sz="900" dirty="0">
                          <a:effectLst/>
                          <a:latin typeface="Verdana" panose="020B0604030504040204" pitchFamily="34" charset="0"/>
                          <a:ea typeface="Verdana" panose="020B0604030504040204" pitchFamily="34" charset="0"/>
                        </a:rPr>
                        <a:t>Leisure </a:t>
                      </a:r>
                    </a:p>
                    <a:p>
                      <a:r>
                        <a:rPr lang="en-GB" sz="900" kern="1200" dirty="0">
                          <a:solidFill>
                            <a:schemeClr val="dk1"/>
                          </a:solidFill>
                          <a:effectLst/>
                          <a:latin typeface="Verdana" panose="020B0604030504040204" pitchFamily="34" charset="0"/>
                          <a:ea typeface="Verdana" panose="020B0604030504040204" pitchFamily="34" charset="0"/>
                          <a:cs typeface="+mn-cs"/>
                        </a:rPr>
                        <a:t>climate/ weather</a:t>
                      </a:r>
                    </a:p>
                    <a:p>
                      <a:r>
                        <a:rPr lang="en-GB" sz="900" kern="1200" dirty="0">
                          <a:solidFill>
                            <a:schemeClr val="dk1"/>
                          </a:solidFill>
                          <a:effectLst/>
                          <a:latin typeface="Verdana" panose="020B0604030504040204" pitchFamily="34" charset="0"/>
                          <a:ea typeface="Verdana" panose="020B0604030504040204" pitchFamily="34" charset="0"/>
                          <a:cs typeface="+mn-cs"/>
                        </a:rPr>
                        <a:t>climate zones</a:t>
                      </a:r>
                    </a:p>
                    <a:p>
                      <a:r>
                        <a:rPr lang="en-GB" sz="900" kern="1200" dirty="0">
                          <a:solidFill>
                            <a:schemeClr val="dk1"/>
                          </a:solidFill>
                          <a:effectLst/>
                          <a:latin typeface="Verdana" panose="020B0604030504040204" pitchFamily="34" charset="0"/>
                          <a:ea typeface="Verdana" panose="020B0604030504040204" pitchFamily="34" charset="0"/>
                          <a:cs typeface="+mn-cs"/>
                        </a:rPr>
                        <a:t>tributary</a:t>
                      </a:r>
                    </a:p>
                    <a:p>
                      <a:r>
                        <a:rPr lang="en-GB" sz="900" kern="1200" dirty="0">
                          <a:solidFill>
                            <a:schemeClr val="dk1"/>
                          </a:solidFill>
                          <a:effectLst/>
                          <a:latin typeface="Verdana" panose="020B0604030504040204" pitchFamily="34" charset="0"/>
                          <a:ea typeface="Verdana" panose="020B0604030504040204" pitchFamily="34" charset="0"/>
                          <a:cs typeface="+mn-cs"/>
                        </a:rPr>
                        <a:t>river</a:t>
                      </a:r>
                    </a:p>
                    <a:p>
                      <a:r>
                        <a:rPr lang="en-GB" sz="900" kern="1200" dirty="0">
                          <a:solidFill>
                            <a:schemeClr val="dk1"/>
                          </a:solidFill>
                          <a:effectLst/>
                          <a:latin typeface="Verdana" panose="020B0604030504040204" pitchFamily="34" charset="0"/>
                          <a:ea typeface="Verdana" panose="020B0604030504040204" pitchFamily="34" charset="0"/>
                          <a:cs typeface="+mn-cs"/>
                        </a:rPr>
                        <a:t>delta</a:t>
                      </a:r>
                    </a:p>
                    <a:p>
                      <a:r>
                        <a:rPr lang="en-GB" sz="900" kern="1200" dirty="0">
                          <a:solidFill>
                            <a:schemeClr val="dk1"/>
                          </a:solidFill>
                          <a:effectLst/>
                          <a:latin typeface="Verdana" panose="020B0604030504040204" pitchFamily="34" charset="0"/>
                          <a:ea typeface="Verdana" panose="020B0604030504040204" pitchFamily="34" charset="0"/>
                          <a:cs typeface="+mn-cs"/>
                        </a:rPr>
                        <a:t>ox-bow lake</a:t>
                      </a:r>
                    </a:p>
                    <a:p>
                      <a:r>
                        <a:rPr lang="en-GB" sz="900" kern="1200" dirty="0">
                          <a:solidFill>
                            <a:schemeClr val="dk1"/>
                          </a:solidFill>
                          <a:effectLst/>
                          <a:latin typeface="Verdana" panose="020B0604030504040204" pitchFamily="34" charset="0"/>
                          <a:ea typeface="Verdana" panose="020B0604030504040204" pitchFamily="34" charset="0"/>
                          <a:cs typeface="+mn-cs"/>
                        </a:rPr>
                        <a:t>grid reference</a:t>
                      </a:r>
                    </a:p>
                    <a:p>
                      <a:r>
                        <a:rPr lang="en-GB" sz="900" kern="1200" dirty="0">
                          <a:solidFill>
                            <a:schemeClr val="dk1"/>
                          </a:solidFill>
                          <a:effectLst/>
                          <a:latin typeface="Verdana" panose="020B0604030504040204" pitchFamily="34" charset="0"/>
                          <a:ea typeface="Verdana" panose="020B0604030504040204" pitchFamily="34" charset="0"/>
                          <a:cs typeface="+mn-cs"/>
                        </a:rPr>
                        <a:t>water cycle</a:t>
                      </a:r>
                    </a:p>
                    <a:p>
                      <a:r>
                        <a:rPr lang="en-GB" sz="900" kern="1200" dirty="0">
                          <a:solidFill>
                            <a:schemeClr val="dk1"/>
                          </a:solidFill>
                          <a:effectLst/>
                          <a:latin typeface="Verdana" panose="020B0604030504040204" pitchFamily="34" charset="0"/>
                          <a:ea typeface="Verdana" panose="020B0604030504040204" pitchFamily="34" charset="0"/>
                          <a:cs typeface="+mn-cs"/>
                        </a:rPr>
                        <a:t>arid</a:t>
                      </a:r>
                    </a:p>
                    <a:p>
                      <a:r>
                        <a:rPr lang="en-GB" sz="900" kern="1200" dirty="0">
                          <a:solidFill>
                            <a:schemeClr val="dk1"/>
                          </a:solidFill>
                          <a:effectLst/>
                          <a:latin typeface="Verdana" panose="020B0604030504040204" pitchFamily="34" charset="0"/>
                          <a:ea typeface="Verdana" panose="020B0604030504040204" pitchFamily="34" charset="0"/>
                          <a:cs typeface="+mn-cs"/>
                        </a:rPr>
                        <a:t>evaporation</a:t>
                      </a:r>
                    </a:p>
                    <a:p>
                      <a:r>
                        <a:rPr lang="en-GB" sz="900" kern="1200" dirty="0">
                          <a:solidFill>
                            <a:schemeClr val="dk1"/>
                          </a:solidFill>
                          <a:effectLst/>
                          <a:latin typeface="Verdana" panose="020B0604030504040204" pitchFamily="34" charset="0"/>
                          <a:ea typeface="Verdana" panose="020B0604030504040204" pitchFamily="34" charset="0"/>
                          <a:cs typeface="+mn-cs"/>
                        </a:rPr>
                        <a:t>settlement</a:t>
                      </a:r>
                    </a:p>
                    <a:p>
                      <a:r>
                        <a:rPr lang="en-GB" sz="900" kern="1200" dirty="0">
                          <a:solidFill>
                            <a:schemeClr val="dk1"/>
                          </a:solidFill>
                          <a:effectLst/>
                          <a:latin typeface="Verdana" panose="020B0604030504040204" pitchFamily="34" charset="0"/>
                          <a:ea typeface="Verdana" panose="020B0604030504040204" pitchFamily="34" charset="0"/>
                          <a:cs typeface="+mn-cs"/>
                        </a:rPr>
                        <a:t>Excursion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natural disaster</a:t>
                      </a:r>
                    </a:p>
                    <a:p>
                      <a:r>
                        <a:rPr lang="en-GB" sz="900" kern="1200" dirty="0">
                          <a:solidFill>
                            <a:schemeClr val="dk1"/>
                          </a:solidFill>
                          <a:effectLst/>
                          <a:latin typeface="Verdana" panose="020B0604030504040204" pitchFamily="34" charset="0"/>
                          <a:ea typeface="Verdana" panose="020B0604030504040204" pitchFamily="34" charset="0"/>
                          <a:cs typeface="+mn-cs"/>
                        </a:rPr>
                        <a:t>Ordnance Survey</a:t>
                      </a:r>
                    </a:p>
                    <a:p>
                      <a:r>
                        <a:rPr lang="en-GB" sz="900" kern="1200" dirty="0">
                          <a:solidFill>
                            <a:schemeClr val="dk1"/>
                          </a:solidFill>
                          <a:effectLst/>
                          <a:latin typeface="Verdana" panose="020B0604030504040204" pitchFamily="34" charset="0"/>
                          <a:ea typeface="Verdana" panose="020B0604030504040204" pitchFamily="34" charset="0"/>
                          <a:cs typeface="+mn-cs"/>
                        </a:rPr>
                        <a:t>distance</a:t>
                      </a:r>
                    </a:p>
                    <a:p>
                      <a:r>
                        <a:rPr lang="en-GB" sz="900" kern="1200" dirty="0">
                          <a:solidFill>
                            <a:schemeClr val="dk1"/>
                          </a:solidFill>
                          <a:effectLst/>
                          <a:latin typeface="Verdana" panose="020B0604030504040204" pitchFamily="34" charset="0"/>
                          <a:ea typeface="Verdana" panose="020B0604030504040204" pitchFamily="34" charset="0"/>
                          <a:cs typeface="+mn-cs"/>
                        </a:rPr>
                        <a:t>scale</a:t>
                      </a:r>
                    </a:p>
                  </a:txBody>
                  <a:tcPr marL="68580" marR="68580" marT="0" marB="0"/>
                </a:tc>
                <a:extLst>
                  <a:ext uri="{0D108BD9-81ED-4DB2-BD59-A6C34878D82A}">
                    <a16:rowId xmlns:a16="http://schemas.microsoft.com/office/drawing/2014/main" val="3280943351"/>
                  </a:ext>
                </a:extLst>
              </a:tr>
              <a:tr h="708087">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r>
                        <a:rPr lang="en-GB" sz="1050" dirty="0">
                          <a:latin typeface="Verdana" panose="020B0604030504040204" pitchFamily="34" charset="0"/>
                          <a:ea typeface="Verdana" panose="020B0604030504040204" pitchFamily="34" charset="0"/>
                        </a:rPr>
                        <a:t>Where are the UK rivers?</a:t>
                      </a:r>
                    </a:p>
                    <a:p>
                      <a:r>
                        <a:rPr lang="en-GB" sz="900" i="1" dirty="0">
                          <a:latin typeface="Verdana" panose="020B0604030504040204" pitchFamily="34" charset="0"/>
                          <a:ea typeface="Verdana" panose="020B0604030504040204" pitchFamily="34" charset="0"/>
                        </a:rPr>
                        <a:t>Locate UK rivers and seas.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47674533"/>
                  </a:ext>
                </a:extLst>
              </a:tr>
              <a:tr h="35568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 is erosion? </a:t>
                      </a:r>
                    </a:p>
                  </a:txBody>
                  <a:tcPr marL="68580" marR="68580" marT="0" marB="0" anchor="ctr"/>
                </a:tc>
                <a:tc vMerge="1">
                  <a:txBody>
                    <a:bodyPr/>
                    <a:lstStyle/>
                    <a:p>
                      <a:endParaRPr lang="en-GB"/>
                    </a:p>
                  </a:txBody>
                  <a:tcPr/>
                </a:tc>
                <a:tc vMerge="1">
                  <a:txBody>
                    <a:bodyPr/>
                    <a:lstStyle/>
                    <a:p>
                      <a:endParaRPr lang="en-GB" dirty="0"/>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6867802"/>
                  </a:ext>
                </a:extLst>
              </a:tr>
              <a:tr h="549242">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 are rivers used for?</a:t>
                      </a:r>
                    </a:p>
                  </a:txBody>
                  <a:tcPr marL="68580" marR="68580" marT="0" marB="0" anchor="ctr"/>
                </a:tc>
                <a:tc vMerge="1">
                  <a:txBody>
                    <a:bodyPr/>
                    <a:lstStyle/>
                    <a:p>
                      <a:pPr algn="ctr">
                        <a:lnSpc>
                          <a:spcPct val="107000"/>
                        </a:lnSpc>
                        <a:spcAft>
                          <a:spcPts val="800"/>
                        </a:spcAft>
                      </a:pPr>
                      <a:r>
                        <a:rPr lang="en-GB" sz="1100" b="1" dirty="0">
                          <a:effectLst/>
                        </a:rPr>
                        <a:t>            Literacy links</a:t>
                      </a:r>
                      <a:endParaRPr lang="en-GB" sz="1100" dirty="0">
                        <a:effectLst/>
                      </a:endParaRPr>
                    </a:p>
                    <a:p>
                      <a:pPr>
                        <a:lnSpc>
                          <a:spcPct val="107000"/>
                        </a:lnSpc>
                        <a:spcAft>
                          <a:spcPts val="800"/>
                        </a:spcAft>
                      </a:pPr>
                      <a:r>
                        <a:rPr lang="en-GB" sz="1100" b="1" dirty="0">
                          <a:effectLst/>
                        </a:rPr>
                        <a:t> </a:t>
                      </a:r>
                    </a:p>
                    <a:p>
                      <a:pPr>
                        <a:lnSpc>
                          <a:spcPct val="107000"/>
                        </a:lnSpc>
                        <a:spcAft>
                          <a:spcPts val="800"/>
                        </a:spcAft>
                      </a:pPr>
                      <a:r>
                        <a:rPr lang="en-GB" sz="1100" b="1" dirty="0">
                          <a:effectLst/>
                        </a:rPr>
                        <a:t>Pompei</a:t>
                      </a:r>
                    </a:p>
                    <a:p>
                      <a:pPr>
                        <a:lnSpc>
                          <a:spcPct val="107000"/>
                        </a:lnSpc>
                        <a:spcAft>
                          <a:spcPts val="800"/>
                        </a:spcAft>
                      </a:pPr>
                      <a:r>
                        <a:rPr lang="en-GB" sz="1100" b="1" dirty="0">
                          <a:effectLst/>
                        </a:rPr>
                        <a:t>Topic books </a:t>
                      </a:r>
                      <a:r>
                        <a:rPr lang="en-GB" sz="1100" dirty="0">
                          <a:hlinkClick r:id="rId2"/>
                        </a:rPr>
                        <a:t>Book Lists for Rocks &amp; Soils, Volcanoes, Mountains... (booksfortopics.com)</a:t>
                      </a:r>
                      <a:r>
                        <a:rPr lang="en-GB" sz="1100" dirty="0"/>
                        <a:t> </a:t>
                      </a:r>
                      <a:endParaRPr lang="en-GB" sz="1100" dirty="0">
                        <a:effectLst/>
                      </a:endParaRPr>
                    </a:p>
                  </a:txBody>
                  <a:tcPr marL="68580" marR="68580" marT="0" marB="0"/>
                </a:tc>
                <a:tc vMerge="1">
                  <a:txBody>
                    <a:bodyPr/>
                    <a:lstStyle/>
                    <a:p>
                      <a:pPr marL="0" indent="0" algn="ctr">
                        <a:lnSpc>
                          <a:spcPct val="100000"/>
                        </a:lnSpc>
                        <a:spcAft>
                          <a:spcPts val="0"/>
                        </a:spcAft>
                        <a:buFont typeface="Arial" panose="020B0604020202020204" pitchFamily="34" charset="0"/>
                        <a:buNone/>
                      </a:pPr>
                      <a:r>
                        <a:rPr lang="en-GB" sz="1100" b="1" dirty="0">
                          <a:effectLst/>
                          <a:latin typeface="Verdana" panose="020B0604030504040204" pitchFamily="34" charset="0"/>
                          <a:ea typeface="Verdana" panose="020B0604030504040204" pitchFamily="34" charset="0"/>
                        </a:rPr>
                        <a:t>Vocabulary</a:t>
                      </a:r>
                    </a:p>
                    <a:p>
                      <a:pPr marL="0" indent="0" algn="ctr">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Magma</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Natural disaster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Tectonic plate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Volcano</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Earthquake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Ocean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Contour Lines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Landscape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Mountain</a:t>
                      </a:r>
                    </a:p>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524646">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Can you tame a river?</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61507">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Where do rivers start and finish?</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93405">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Are all floods bad? How can the sea heat our homes? (renewable energy)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Verdana" panose="020B0604030504040204" pitchFamily="34" charset="0"/>
                          <a:ea typeface="Verdana" panose="020B0604030504040204" pitchFamily="34" charset="0"/>
                          <a:cs typeface="Times New Roman" panose="02020603050405020304" pitchFamily="18" charset="0"/>
                        </a:rPr>
                        <a:t>Why are there 50 cities on the UK rivers?</a:t>
                      </a:r>
                    </a:p>
                  </a:txBody>
                  <a:tcPr marL="68580" marR="68580" marT="0" marB="0" anchor="ctr"/>
                </a:tc>
                <a:tc vMerge="1">
                  <a:txBody>
                    <a:bodyPr/>
                    <a:lstStyle/>
                    <a:p>
                      <a:endParaRPr lang="en-GB"/>
                    </a:p>
                  </a:txBody>
                  <a:tcPr/>
                </a:tc>
                <a:tc vMerge="1">
                  <a:txBody>
                    <a:bodyPr/>
                    <a:lstStyle/>
                    <a:p>
                      <a:endParaRPr lang="en-GB" dirty="0"/>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782331">
                <a:tc gridSpan="7">
                  <a:txBody>
                    <a:bodyPr/>
                    <a:lstStyle/>
                    <a:p>
                      <a:r>
                        <a:rPr lang="en-GB" sz="1000" kern="1200" dirty="0">
                          <a:solidFill>
                            <a:schemeClr val="dk1"/>
                          </a:solidFill>
                          <a:effectLst/>
                          <a:latin typeface="Verdana" panose="020B0604030504040204" pitchFamily="34" charset="0"/>
                          <a:ea typeface="Verdana" panose="020B0604030504040204" pitchFamily="34" charset="0"/>
                        </a:rPr>
                        <a:t>Useful Links</a:t>
                      </a:r>
                    </a:p>
                    <a:p>
                      <a:r>
                        <a:rPr lang="en-GB" sz="1000" dirty="0">
                          <a:hlinkClick r:id="rId3"/>
                        </a:rPr>
                        <a:t>River facts - all about rivers. What is the longest river? (3dgeography.co.uk</a:t>
                      </a:r>
                      <a:r>
                        <a:rPr lang="en-GB" sz="1000">
                          <a:hlinkClick r:id="rId3"/>
                        </a:rPr>
                        <a:t>)</a:t>
                      </a:r>
                      <a:r>
                        <a:rPr lang="en-GB" sz="1000"/>
                        <a:t> </a:t>
                      </a:r>
                      <a:r>
                        <a:rPr lang="en-GB" sz="1000">
                          <a:hlinkClick r:id="rId4"/>
                        </a:rPr>
                        <a:t>https://www.bbc.co.uk/teach/class-clips-video/geography-ks1--ks2-the-water-cycle/zbcmxyc</a:t>
                      </a:r>
                      <a:r>
                        <a:rPr lang="en-GB" sz="1000"/>
                        <a:t> </a:t>
                      </a:r>
                      <a:endParaRPr lang="en-GB" sz="1000" kern="1200" dirty="0">
                        <a:solidFill>
                          <a:schemeClr val="dk1"/>
                        </a:solidFill>
                        <a:effectLst/>
                        <a:latin typeface="Verdana" panose="020B0604030504040204" pitchFamily="34" charset="0"/>
                        <a:ea typeface="Verdana" panose="020B0604030504040204" pitchFamily="34" charset="0"/>
                      </a:endParaRPr>
                    </a:p>
                    <a:p>
                      <a:r>
                        <a:rPr lang="en-GB" sz="1000" dirty="0">
                          <a:hlinkClick r:id="rId5"/>
                        </a:rPr>
                        <a:t>https://www.bbc.co.uk/news/magazine-26133660</a:t>
                      </a:r>
                      <a:r>
                        <a:rPr lang="en-GB" sz="1000" dirty="0"/>
                        <a:t> Thames barrier </a:t>
                      </a:r>
                      <a:endParaRPr lang="en-GB" sz="1000" kern="1200" dirty="0">
                        <a:solidFill>
                          <a:schemeClr val="dk1"/>
                        </a:solidFill>
                        <a:effectLst/>
                        <a:latin typeface="Verdana" panose="020B0604030504040204" pitchFamily="34" charset="0"/>
                        <a:ea typeface="Verdana" panose="020B0604030504040204" pitchFamily="34" charset="0"/>
                      </a:endParaRPr>
                    </a:p>
                  </a:txBody>
                  <a:tcPr marL="68580" marR="68580" marT="0" marB="0"/>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71E61762-B5B5-43D9-BC2B-461D854BA4D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158660">
            <a:off x="4898008" y="2416214"/>
            <a:ext cx="462280" cy="472440"/>
          </a:xfrm>
          <a:prstGeom prst="rect">
            <a:avLst/>
          </a:prstGeom>
          <a:noFill/>
          <a:ln>
            <a:noFill/>
          </a:ln>
        </p:spPr>
      </p:pic>
    </p:spTree>
    <p:extLst>
      <p:ext uri="{BB962C8B-B14F-4D97-AF65-F5344CB8AC3E}">
        <p14:creationId xmlns:p14="http://schemas.microsoft.com/office/powerpoint/2010/main" val="256467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A8307-8B9A-4D4D-B406-55D69B04EE0F}"/>
              </a:ext>
            </a:extLst>
          </p:cNvPr>
          <p:cNvPicPr>
            <a:picLocks noChangeAspect="1"/>
          </p:cNvPicPr>
          <p:nvPr/>
        </p:nvPicPr>
        <p:blipFill>
          <a:blip r:embed="rId2"/>
          <a:stretch>
            <a:fillRect/>
          </a:stretch>
        </p:blipFill>
        <p:spPr>
          <a:xfrm>
            <a:off x="7497728" y="146623"/>
            <a:ext cx="4508204" cy="279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CE7614F-EE28-4CDF-854C-4DE9BE505F3B}"/>
              </a:ext>
            </a:extLst>
          </p:cNvPr>
          <p:cNvPicPr>
            <a:picLocks noChangeAspect="1"/>
          </p:cNvPicPr>
          <p:nvPr/>
        </p:nvPicPr>
        <p:blipFill>
          <a:blip r:embed="rId3"/>
          <a:stretch>
            <a:fillRect/>
          </a:stretch>
        </p:blipFill>
        <p:spPr>
          <a:xfrm>
            <a:off x="7143919" y="5515588"/>
            <a:ext cx="4862013" cy="1195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0554517-ED98-4E03-A917-FC16ACAE026A}"/>
              </a:ext>
            </a:extLst>
          </p:cNvPr>
          <p:cNvPicPr>
            <a:picLocks noChangeAspect="1"/>
          </p:cNvPicPr>
          <p:nvPr/>
        </p:nvPicPr>
        <p:blipFill>
          <a:blip r:embed="rId4"/>
          <a:stretch>
            <a:fillRect/>
          </a:stretch>
        </p:blipFill>
        <p:spPr>
          <a:xfrm>
            <a:off x="7143920" y="3099661"/>
            <a:ext cx="4862012" cy="2282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2E01059B-8A83-4D3D-BDB9-2D57400F35BB}"/>
              </a:ext>
            </a:extLst>
          </p:cNvPr>
          <p:cNvPicPr>
            <a:picLocks noChangeAspect="1"/>
          </p:cNvPicPr>
          <p:nvPr/>
        </p:nvPicPr>
        <p:blipFill>
          <a:blip r:embed="rId5"/>
          <a:stretch>
            <a:fillRect/>
          </a:stretch>
        </p:blipFill>
        <p:spPr>
          <a:xfrm>
            <a:off x="96019" y="4533237"/>
            <a:ext cx="4446484" cy="2183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FD069D42-1C2F-43A9-B8F2-DFFCDEB9BD44}"/>
              </a:ext>
            </a:extLst>
          </p:cNvPr>
          <p:cNvPicPr>
            <a:picLocks noChangeAspect="1"/>
          </p:cNvPicPr>
          <p:nvPr/>
        </p:nvPicPr>
        <p:blipFill>
          <a:blip r:embed="rId6"/>
          <a:stretch>
            <a:fillRect/>
          </a:stretch>
        </p:blipFill>
        <p:spPr>
          <a:xfrm>
            <a:off x="123568" y="137566"/>
            <a:ext cx="3812896" cy="2513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5A86AA4B-F4CB-4C09-AE9D-CD312F800D06}"/>
              </a:ext>
            </a:extLst>
          </p:cNvPr>
          <p:cNvPicPr>
            <a:picLocks noChangeAspect="1"/>
          </p:cNvPicPr>
          <p:nvPr/>
        </p:nvPicPr>
        <p:blipFill>
          <a:blip r:embed="rId7"/>
          <a:stretch>
            <a:fillRect/>
          </a:stretch>
        </p:blipFill>
        <p:spPr>
          <a:xfrm>
            <a:off x="145642" y="2773623"/>
            <a:ext cx="3478431" cy="1618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8334C773-AE4A-4D27-AD4B-DCE0BFE74624}"/>
              </a:ext>
            </a:extLst>
          </p:cNvPr>
          <p:cNvPicPr>
            <a:picLocks noChangeAspect="1"/>
          </p:cNvPicPr>
          <p:nvPr/>
        </p:nvPicPr>
        <p:blipFill>
          <a:blip r:embed="rId8"/>
          <a:stretch>
            <a:fillRect/>
          </a:stretch>
        </p:blipFill>
        <p:spPr>
          <a:xfrm>
            <a:off x="4070697" y="146623"/>
            <a:ext cx="3322880" cy="1787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4BE1839F-9C19-4CDA-BB4C-EA42D406A43A}"/>
              </a:ext>
            </a:extLst>
          </p:cNvPr>
          <p:cNvPicPr>
            <a:picLocks noChangeAspect="1"/>
          </p:cNvPicPr>
          <p:nvPr/>
        </p:nvPicPr>
        <p:blipFill>
          <a:blip r:embed="rId9"/>
          <a:stretch>
            <a:fillRect/>
          </a:stretch>
        </p:blipFill>
        <p:spPr>
          <a:xfrm>
            <a:off x="4652092" y="2072640"/>
            <a:ext cx="2382659" cy="4638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969F602E-2500-4530-8AE3-846B2F795DA0}"/>
              </a:ext>
            </a:extLst>
          </p:cNvPr>
          <p:cNvPicPr>
            <a:picLocks noChangeAspect="1"/>
          </p:cNvPicPr>
          <p:nvPr/>
        </p:nvPicPr>
        <p:blipFill>
          <a:blip r:embed="rId10"/>
          <a:stretch>
            <a:fillRect/>
          </a:stretch>
        </p:blipFill>
        <p:spPr>
          <a:xfrm>
            <a:off x="3742072" y="2773622"/>
            <a:ext cx="800431" cy="1618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597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FFB83E9D-4F54-4F0C-97A2-3C542F79BD28}"/>
              </a:ext>
            </a:extLst>
          </p:cNvPr>
          <p:cNvGraphicFramePr>
            <a:graphicFrameLocks noGrp="1"/>
          </p:cNvGraphicFramePr>
          <p:nvPr>
            <p:extLst>
              <p:ext uri="{D42A27DB-BD31-4B8C-83A1-F6EECF244321}">
                <p14:modId xmlns:p14="http://schemas.microsoft.com/office/powerpoint/2010/main" val="616634612"/>
              </p:ext>
            </p:extLst>
          </p:nvPr>
        </p:nvGraphicFramePr>
        <p:xfrm>
          <a:off x="191386" y="100013"/>
          <a:ext cx="5155678" cy="6705600"/>
        </p:xfrm>
        <a:graphic>
          <a:graphicData uri="http://schemas.openxmlformats.org/drawingml/2006/table">
            <a:tbl>
              <a:tblPr firstRow="1" bandRow="1">
                <a:tableStyleId>{5C22544A-7EE6-4342-B048-85BDC9FD1C3A}</a:tableStyleId>
              </a:tblPr>
              <a:tblGrid>
                <a:gridCol w="1163395">
                  <a:extLst>
                    <a:ext uri="{9D8B030D-6E8A-4147-A177-3AD203B41FA5}">
                      <a16:colId xmlns:a16="http://schemas.microsoft.com/office/drawing/2014/main" val="2448122653"/>
                    </a:ext>
                  </a:extLst>
                </a:gridCol>
                <a:gridCol w="3992283">
                  <a:extLst>
                    <a:ext uri="{9D8B030D-6E8A-4147-A177-3AD203B41FA5}">
                      <a16:colId xmlns:a16="http://schemas.microsoft.com/office/drawing/2014/main" val="3611050690"/>
                    </a:ext>
                  </a:extLst>
                </a:gridCol>
              </a:tblGrid>
              <a:tr h="1612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VOCABULARY</a:t>
                      </a:r>
                    </a:p>
                  </a:txBody>
                  <a:tcPr/>
                </a:tc>
                <a:tc hMerge="1">
                  <a:txBody>
                    <a:bodyPr/>
                    <a:lstStyle/>
                    <a:p>
                      <a:endParaRPr lang="en-GB" dirty="0"/>
                    </a:p>
                  </a:txBody>
                  <a:tcPr/>
                </a:tc>
                <a:extLst>
                  <a:ext uri="{0D108BD9-81ED-4DB2-BD59-A6C34878D82A}">
                    <a16:rowId xmlns:a16="http://schemas.microsoft.com/office/drawing/2014/main" val="1595557873"/>
                  </a:ext>
                </a:extLst>
              </a:tr>
              <a:tr h="0">
                <a:tc>
                  <a:txBody>
                    <a:bodyPr/>
                    <a:lstStyle/>
                    <a:p>
                      <a:r>
                        <a:rPr lang="en-GB" sz="1000" dirty="0">
                          <a:latin typeface="Verdana" panose="020B0604030504040204" pitchFamily="34" charset="0"/>
                          <a:ea typeface="Verdana" panose="020B0604030504040204" pitchFamily="34" charset="0"/>
                        </a:rPr>
                        <a:t>Water Cycle.</a:t>
                      </a:r>
                    </a:p>
                  </a:txBody>
                  <a:tcPr/>
                </a:tc>
                <a:tc>
                  <a:txBody>
                    <a:bodyPr/>
                    <a:lstStyle/>
                    <a:p>
                      <a:r>
                        <a:rPr lang="en-GB" sz="1000" dirty="0">
                          <a:latin typeface="Verdana" panose="020B0604030504040204" pitchFamily="34" charset="0"/>
                          <a:ea typeface="Verdana" panose="020B0604030504040204" pitchFamily="34" charset="0"/>
                        </a:rPr>
                        <a:t>The continuous recycling process of water</a:t>
                      </a:r>
                    </a:p>
                  </a:txBody>
                  <a:tcPr/>
                </a:tc>
                <a:extLst>
                  <a:ext uri="{0D108BD9-81ED-4DB2-BD59-A6C34878D82A}">
                    <a16:rowId xmlns:a16="http://schemas.microsoft.com/office/drawing/2014/main" val="1174168592"/>
                  </a:ext>
                </a:extLst>
              </a:tr>
              <a:tr h="201364">
                <a:tc>
                  <a:txBody>
                    <a:bodyPr/>
                    <a:lstStyle/>
                    <a:p>
                      <a:r>
                        <a:rPr lang="en-GB" sz="1000" dirty="0">
                          <a:latin typeface="Verdana" panose="020B0604030504040204" pitchFamily="34" charset="0"/>
                          <a:ea typeface="Verdana" panose="020B0604030504040204" pitchFamily="34" charset="0"/>
                        </a:rPr>
                        <a:t>Tributary</a:t>
                      </a:r>
                    </a:p>
                  </a:txBody>
                  <a:tcPr/>
                </a:tc>
                <a:tc>
                  <a:txBody>
                    <a:bodyPr/>
                    <a:lstStyle/>
                    <a:p>
                      <a:r>
                        <a:rPr lang="en-GB" sz="1000" dirty="0">
                          <a:latin typeface="Verdana" panose="020B0604030504040204" pitchFamily="34" charset="0"/>
                          <a:ea typeface="Verdana" panose="020B0604030504040204" pitchFamily="34" charset="0"/>
                        </a:rPr>
                        <a:t>Where one river meets another and merge together. </a:t>
                      </a:r>
                    </a:p>
                  </a:txBody>
                  <a:tcPr/>
                </a:tc>
                <a:extLst>
                  <a:ext uri="{0D108BD9-81ED-4DB2-BD59-A6C34878D82A}">
                    <a16:rowId xmlns:a16="http://schemas.microsoft.com/office/drawing/2014/main" val="710759123"/>
                  </a:ext>
                </a:extLst>
              </a:tr>
              <a:tr h="0">
                <a:tc>
                  <a:txBody>
                    <a:bodyPr/>
                    <a:lstStyle/>
                    <a:p>
                      <a:r>
                        <a:rPr lang="en-GB" sz="1000" dirty="0">
                          <a:latin typeface="Verdana" panose="020B0604030504040204" pitchFamily="34" charset="0"/>
                          <a:ea typeface="Verdana" panose="020B0604030504040204" pitchFamily="34" charset="0"/>
                        </a:rPr>
                        <a:t>Stream</a:t>
                      </a:r>
                    </a:p>
                  </a:txBody>
                  <a:tcPr/>
                </a:tc>
                <a:tc>
                  <a:txBody>
                    <a:bodyPr/>
                    <a:lstStyle/>
                    <a:p>
                      <a:r>
                        <a:rPr lang="en-GB" sz="1000" dirty="0">
                          <a:latin typeface="Verdana" panose="020B0604030504040204" pitchFamily="34" charset="0"/>
                          <a:ea typeface="Verdana" panose="020B0604030504040204" pitchFamily="34" charset="0"/>
                        </a:rPr>
                        <a:t>A small body of flowing water. </a:t>
                      </a:r>
                    </a:p>
                  </a:txBody>
                  <a:tcPr/>
                </a:tc>
                <a:extLst>
                  <a:ext uri="{0D108BD9-81ED-4DB2-BD59-A6C34878D82A}">
                    <a16:rowId xmlns:a16="http://schemas.microsoft.com/office/drawing/2014/main" val="1813081879"/>
                  </a:ext>
                </a:extLst>
              </a:tr>
              <a:tr h="0">
                <a:tc>
                  <a:txBody>
                    <a:bodyPr/>
                    <a:lstStyle/>
                    <a:p>
                      <a:r>
                        <a:rPr lang="en-GB" sz="1000" dirty="0">
                          <a:latin typeface="Verdana" panose="020B0604030504040204" pitchFamily="34" charset="0"/>
                          <a:ea typeface="Verdana" panose="020B0604030504040204" pitchFamily="34" charset="0"/>
                        </a:rPr>
                        <a:t>Source</a:t>
                      </a:r>
                    </a:p>
                  </a:txBody>
                  <a:tcPr/>
                </a:tc>
                <a:tc>
                  <a:txBody>
                    <a:bodyPr/>
                    <a:lstStyle/>
                    <a:p>
                      <a:r>
                        <a:rPr lang="en-GB" sz="1000" dirty="0">
                          <a:latin typeface="Verdana" panose="020B0604030504040204" pitchFamily="34" charset="0"/>
                          <a:ea typeface="Verdana" panose="020B0604030504040204" pitchFamily="34" charset="0"/>
                        </a:rPr>
                        <a:t>The beginning of a stream of water. </a:t>
                      </a:r>
                    </a:p>
                  </a:txBody>
                  <a:tcPr/>
                </a:tc>
                <a:extLst>
                  <a:ext uri="{0D108BD9-81ED-4DB2-BD59-A6C34878D82A}">
                    <a16:rowId xmlns:a16="http://schemas.microsoft.com/office/drawing/2014/main" val="804998035"/>
                  </a:ext>
                </a:extLst>
              </a:tr>
              <a:tr h="201364">
                <a:tc>
                  <a:txBody>
                    <a:bodyPr/>
                    <a:lstStyle/>
                    <a:p>
                      <a:r>
                        <a:rPr lang="en-GB" sz="1000" dirty="0">
                          <a:latin typeface="Verdana" panose="020B0604030504040204" pitchFamily="34" charset="0"/>
                          <a:ea typeface="Verdana" panose="020B0604030504040204" pitchFamily="34" charset="0"/>
                        </a:rPr>
                        <a:t>Meander</a:t>
                      </a:r>
                    </a:p>
                  </a:txBody>
                  <a:tcPr/>
                </a:tc>
                <a:tc>
                  <a:txBody>
                    <a:bodyPr/>
                    <a:lstStyle/>
                    <a:p>
                      <a:r>
                        <a:rPr lang="en-GB" sz="1000" dirty="0">
                          <a:latin typeface="Verdana" panose="020B0604030504040204" pitchFamily="34" charset="0"/>
                          <a:ea typeface="Verdana" panose="020B0604030504040204" pitchFamily="34" charset="0"/>
                        </a:rPr>
                        <a:t>A winding curve or bend in a river. </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2581198410"/>
                  </a:ext>
                </a:extLst>
              </a:tr>
              <a:tr h="201364">
                <a:tc>
                  <a:txBody>
                    <a:bodyPr/>
                    <a:lstStyle/>
                    <a:p>
                      <a:r>
                        <a:rPr lang="en-GB" sz="1000" dirty="0">
                          <a:latin typeface="Verdana" panose="020B0604030504040204" pitchFamily="34" charset="0"/>
                          <a:ea typeface="Verdana" panose="020B0604030504040204" pitchFamily="34" charset="0"/>
                        </a:rPr>
                        <a:t>River</a:t>
                      </a:r>
                    </a:p>
                  </a:txBody>
                  <a:tcPr/>
                </a:tc>
                <a:tc>
                  <a:txBody>
                    <a:bodyPr/>
                    <a:lstStyle/>
                    <a:p>
                      <a:r>
                        <a:rPr lang="en-GB" sz="1000" dirty="0">
                          <a:latin typeface="Verdana" panose="020B0604030504040204" pitchFamily="34" charset="0"/>
                          <a:ea typeface="Verdana" panose="020B0604030504040204" pitchFamily="34" charset="0"/>
                        </a:rPr>
                        <a:t>A large amount of fresh water flowing continuously in a long line across land. </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795018687"/>
                  </a:ext>
                </a:extLst>
              </a:tr>
              <a:tr h="199205">
                <a:tc>
                  <a:txBody>
                    <a:bodyPr/>
                    <a:lstStyle/>
                    <a:p>
                      <a:r>
                        <a:rPr lang="en-GB" sz="1000" dirty="0">
                          <a:latin typeface="Verdana" panose="020B0604030504040204" pitchFamily="34" charset="0"/>
                          <a:ea typeface="Verdana" panose="020B0604030504040204" pitchFamily="34" charset="0"/>
                        </a:rPr>
                        <a:t>Lake</a:t>
                      </a:r>
                    </a:p>
                  </a:txBody>
                  <a:tcPr/>
                </a:tc>
                <a:tc>
                  <a:txBody>
                    <a:bodyPr/>
                    <a:lstStyle/>
                    <a:p>
                      <a:r>
                        <a:rPr lang="en-GB" sz="1000" dirty="0">
                          <a:latin typeface="Verdana" panose="020B0604030504040204" pitchFamily="34" charset="0"/>
                          <a:ea typeface="Verdana" panose="020B0604030504040204" pitchFamily="34" charset="0"/>
                        </a:rPr>
                        <a:t>A large area of water surrounded by land</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637743710"/>
                  </a:ext>
                </a:extLst>
              </a:tr>
              <a:tr h="179073">
                <a:tc>
                  <a:txBody>
                    <a:bodyPr/>
                    <a:lstStyle/>
                    <a:p>
                      <a:r>
                        <a:rPr lang="en-GB" sz="1000" dirty="0">
                          <a:latin typeface="Verdana" panose="020B0604030504040204" pitchFamily="34" charset="0"/>
                          <a:ea typeface="Verdana" panose="020B0604030504040204" pitchFamily="34" charset="0"/>
                        </a:rPr>
                        <a:t>Erosion</a:t>
                      </a:r>
                    </a:p>
                  </a:txBody>
                  <a:tcPr/>
                </a:tc>
                <a:tc>
                  <a:txBody>
                    <a:bodyPr/>
                    <a:lstStyle/>
                    <a:p>
                      <a:r>
                        <a:rPr lang="en-GB" sz="1000" dirty="0">
                          <a:latin typeface="Verdana" panose="020B0604030504040204" pitchFamily="34" charset="0"/>
                          <a:ea typeface="Verdana" panose="020B0604030504040204" pitchFamily="34" charset="0"/>
                        </a:rPr>
                        <a:t>The process that wears away the riverbed and banks. </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3846440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Deposition</a:t>
                      </a:r>
                    </a:p>
                  </a:txBody>
                  <a:tcPr/>
                </a:tc>
                <a:tc>
                  <a:txBody>
                    <a:bodyPr/>
                    <a:lstStyle/>
                    <a:p>
                      <a:r>
                        <a:rPr lang="en-GB" sz="1000" dirty="0">
                          <a:latin typeface="Verdana" panose="020B0604030504040204" pitchFamily="34" charset="0"/>
                          <a:ea typeface="Verdana" panose="020B0604030504040204" pitchFamily="34" charset="0"/>
                        </a:rPr>
                        <a:t>The process where material being transported by a river is put down. </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2594748562"/>
                  </a:ext>
                </a:extLst>
              </a:tr>
              <a:tr h="135143">
                <a:tc>
                  <a:txBody>
                    <a:bodyPr/>
                    <a:lstStyle/>
                    <a:p>
                      <a:r>
                        <a:rPr lang="en-GB" sz="1000" dirty="0">
                          <a:latin typeface="Verdana" panose="020B0604030504040204" pitchFamily="34" charset="0"/>
                          <a:ea typeface="Verdana" panose="020B0604030504040204" pitchFamily="34" charset="0"/>
                        </a:rPr>
                        <a:t>Course</a:t>
                      </a:r>
                    </a:p>
                  </a:txBody>
                  <a:tcPr/>
                </a:tc>
                <a:tc>
                  <a:txBody>
                    <a:bodyPr/>
                    <a:lstStyle/>
                    <a:p>
                      <a:r>
                        <a:rPr lang="en-GB" sz="1000" dirty="0">
                          <a:latin typeface="Verdana" panose="020B0604030504040204" pitchFamily="34" charset="0"/>
                          <a:ea typeface="Verdana" panose="020B0604030504040204" pitchFamily="34" charset="0"/>
                        </a:rPr>
                        <a:t>the route or direction followed by a river</a:t>
                      </a:r>
                    </a:p>
                    <a:p>
                      <a:r>
                        <a:rPr lang="en-GB" sz="1000" dirty="0">
                          <a:latin typeface="Verdana" panose="020B0604030504040204" pitchFamily="34" charset="0"/>
                          <a:ea typeface="Verdana" panose="020B0604030504040204" pitchFamily="34" charset="0"/>
                        </a:rPr>
                        <a:t>source the original point from which a river flows</a:t>
                      </a:r>
                    </a:p>
                  </a:txBody>
                  <a:tcPr marL="38100" marR="38100" marT="38100" marB="38100"/>
                </a:tc>
                <a:extLst>
                  <a:ext uri="{0D108BD9-81ED-4DB2-BD59-A6C34878D82A}">
                    <a16:rowId xmlns:a16="http://schemas.microsoft.com/office/drawing/2014/main" val="479651722"/>
                  </a:ext>
                </a:extLst>
              </a:tr>
              <a:tr h="135143">
                <a:tc>
                  <a:txBody>
                    <a:bodyPr/>
                    <a:lstStyle/>
                    <a:p>
                      <a:r>
                        <a:rPr lang="en-GB" sz="1000" dirty="0">
                          <a:latin typeface="Verdana" panose="020B0604030504040204" pitchFamily="34" charset="0"/>
                          <a:ea typeface="Verdana" panose="020B0604030504040204" pitchFamily="34" charset="0"/>
                        </a:rPr>
                        <a:t>Precipitation</a:t>
                      </a:r>
                    </a:p>
                  </a:txBody>
                  <a:tcPr/>
                </a:tc>
                <a:tc>
                  <a:txBody>
                    <a:bodyPr/>
                    <a:lstStyle/>
                    <a:p>
                      <a:r>
                        <a:rPr lang="en-GB" sz="1000" dirty="0">
                          <a:latin typeface="Verdana" panose="020B0604030504040204" pitchFamily="34" charset="0"/>
                          <a:ea typeface="Verdana" panose="020B0604030504040204" pitchFamily="34" charset="0"/>
                        </a:rPr>
                        <a:t>rain, snow, sleet, or hail that falls to or condenses on the</a:t>
                      </a:r>
                    </a:p>
                    <a:p>
                      <a:r>
                        <a:rPr lang="en-GB" sz="1000" dirty="0">
                          <a:latin typeface="Verdana" panose="020B0604030504040204" pitchFamily="34" charset="0"/>
                          <a:ea typeface="Verdana" panose="020B0604030504040204" pitchFamily="34" charset="0"/>
                        </a:rPr>
                        <a:t>ground</a:t>
                      </a:r>
                    </a:p>
                  </a:txBody>
                  <a:tcPr marL="38100" marR="38100" marT="38100" marB="38100"/>
                </a:tc>
                <a:extLst>
                  <a:ext uri="{0D108BD9-81ED-4DB2-BD59-A6C34878D82A}">
                    <a16:rowId xmlns:a16="http://schemas.microsoft.com/office/drawing/2014/main" val="634307201"/>
                  </a:ext>
                </a:extLst>
              </a:tr>
              <a:tr h="135143">
                <a:tc>
                  <a:txBody>
                    <a:bodyPr/>
                    <a:lstStyle/>
                    <a:p>
                      <a:r>
                        <a:rPr lang="en-GB" sz="1000" dirty="0">
                          <a:latin typeface="Verdana" panose="020B0604030504040204" pitchFamily="34" charset="0"/>
                          <a:ea typeface="Verdana" panose="020B0604030504040204" pitchFamily="34" charset="0"/>
                        </a:rPr>
                        <a:t>Erosion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the gradual destruction of something</a:t>
                      </a:r>
                    </a:p>
                  </a:txBody>
                  <a:tcPr marL="38100" marR="38100" marT="38100" marB="38100"/>
                </a:tc>
                <a:extLst>
                  <a:ext uri="{0D108BD9-81ED-4DB2-BD59-A6C34878D82A}">
                    <a16:rowId xmlns:a16="http://schemas.microsoft.com/office/drawing/2014/main" val="3306331915"/>
                  </a:ext>
                </a:extLst>
              </a:tr>
              <a:tr h="135143">
                <a:tc>
                  <a:txBody>
                    <a:bodyPr/>
                    <a:lstStyle/>
                    <a:p>
                      <a:r>
                        <a:rPr lang="en-GB" sz="1000" dirty="0">
                          <a:latin typeface="Verdana" panose="020B0604030504040204" pitchFamily="34" charset="0"/>
                          <a:ea typeface="Verdana" panose="020B0604030504040204" pitchFamily="34" charset="0"/>
                        </a:rPr>
                        <a:t>Transportation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The action of transporting someone or something</a:t>
                      </a:r>
                    </a:p>
                  </a:txBody>
                  <a:tcPr marL="38100" marR="38100" marT="38100" marB="38100"/>
                </a:tc>
                <a:extLst>
                  <a:ext uri="{0D108BD9-81ED-4DB2-BD59-A6C34878D82A}">
                    <a16:rowId xmlns:a16="http://schemas.microsoft.com/office/drawing/2014/main" val="1391878041"/>
                  </a:ext>
                </a:extLst>
              </a:tr>
              <a:tr h="135143">
                <a:tc>
                  <a:txBody>
                    <a:bodyPr/>
                    <a:lstStyle/>
                    <a:p>
                      <a:r>
                        <a:rPr lang="en-GB" sz="1000" dirty="0">
                          <a:latin typeface="Verdana" panose="020B0604030504040204" pitchFamily="34" charset="0"/>
                          <a:ea typeface="Verdana" panose="020B0604030504040204" pitchFamily="34" charset="0"/>
                        </a:rPr>
                        <a:t>Deposition</a:t>
                      </a:r>
                    </a:p>
                  </a:txBody>
                  <a:tcPr/>
                </a:tc>
                <a:tc>
                  <a:txBody>
                    <a:bodyPr/>
                    <a:lstStyle/>
                    <a:p>
                      <a:r>
                        <a:rPr lang="en-GB" sz="1000" dirty="0">
                          <a:latin typeface="Verdana" panose="020B0604030504040204" pitchFamily="34" charset="0"/>
                          <a:ea typeface="Verdana" panose="020B0604030504040204" pitchFamily="34" charset="0"/>
                        </a:rPr>
                        <a:t>the process where material being transported by a river</a:t>
                      </a:r>
                    </a:p>
                    <a:p>
                      <a:r>
                        <a:rPr lang="en-GB" sz="1000" dirty="0">
                          <a:latin typeface="Verdana" panose="020B0604030504040204" pitchFamily="34" charset="0"/>
                          <a:ea typeface="Verdana" panose="020B0604030504040204" pitchFamily="34" charset="0"/>
                        </a:rPr>
                        <a:t>is deposited</a:t>
                      </a:r>
                    </a:p>
                  </a:txBody>
                  <a:tcPr marL="38100" marR="38100" marT="38100" marB="38100"/>
                </a:tc>
                <a:extLst>
                  <a:ext uri="{0D108BD9-81ED-4DB2-BD59-A6C34878D82A}">
                    <a16:rowId xmlns:a16="http://schemas.microsoft.com/office/drawing/2014/main" val="2656790804"/>
                  </a:ext>
                </a:extLst>
              </a:tr>
              <a:tr h="135143">
                <a:tc>
                  <a:txBody>
                    <a:bodyPr/>
                    <a:lstStyle/>
                    <a:p>
                      <a:r>
                        <a:rPr lang="en-GB" sz="1000" dirty="0">
                          <a:latin typeface="Verdana" panose="020B0604030504040204" pitchFamily="34" charset="0"/>
                          <a:ea typeface="Verdana" panose="020B0604030504040204" pitchFamily="34" charset="0"/>
                        </a:rPr>
                        <a:t>Sediments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matter that settles to the bottom of a liquid</a:t>
                      </a:r>
                    </a:p>
                  </a:txBody>
                  <a:tcPr marL="38100" marR="38100" marT="38100" marB="38100"/>
                </a:tc>
                <a:extLst>
                  <a:ext uri="{0D108BD9-81ED-4DB2-BD59-A6C34878D82A}">
                    <a16:rowId xmlns:a16="http://schemas.microsoft.com/office/drawing/2014/main" val="2027753874"/>
                  </a:ext>
                </a:extLst>
              </a:tr>
              <a:tr h="135143">
                <a:tc>
                  <a:txBody>
                    <a:bodyPr/>
                    <a:lstStyle/>
                    <a:p>
                      <a:r>
                        <a:rPr lang="en-GB" sz="1000" dirty="0">
                          <a:latin typeface="Verdana" panose="020B0604030504040204" pitchFamily="34" charset="0"/>
                          <a:ea typeface="Verdana" panose="020B0604030504040204" pitchFamily="34" charset="0"/>
                        </a:rPr>
                        <a:t>Tide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the alternate rising and falling of the sea</a:t>
                      </a:r>
                    </a:p>
                  </a:txBody>
                  <a:tcPr marL="38100" marR="38100" marT="38100" marB="38100"/>
                </a:tc>
                <a:extLst>
                  <a:ext uri="{0D108BD9-81ED-4DB2-BD59-A6C34878D82A}">
                    <a16:rowId xmlns:a16="http://schemas.microsoft.com/office/drawing/2014/main" val="2113534245"/>
                  </a:ext>
                </a:extLst>
              </a:tr>
              <a:tr h="135143">
                <a:tc>
                  <a:txBody>
                    <a:bodyPr/>
                    <a:lstStyle/>
                    <a:p>
                      <a:r>
                        <a:rPr lang="en-GB" sz="1000" dirty="0">
                          <a:latin typeface="Verdana" panose="020B0604030504040204" pitchFamily="34" charset="0"/>
                          <a:ea typeface="Verdana" panose="020B0604030504040204" pitchFamily="34" charset="0"/>
                        </a:rPr>
                        <a:t>Tributary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a river or stream flowing into a larger river or lake</a:t>
                      </a:r>
                    </a:p>
                  </a:txBody>
                  <a:tcPr marL="38100" marR="38100" marT="38100" marB="38100"/>
                </a:tc>
                <a:extLst>
                  <a:ext uri="{0D108BD9-81ED-4DB2-BD59-A6C34878D82A}">
                    <a16:rowId xmlns:a16="http://schemas.microsoft.com/office/drawing/2014/main" val="3098115236"/>
                  </a:ext>
                </a:extLst>
              </a:tr>
              <a:tr h="135143">
                <a:tc>
                  <a:txBody>
                    <a:bodyPr/>
                    <a:lstStyle/>
                    <a:p>
                      <a:r>
                        <a:rPr lang="en-GB" sz="1000" dirty="0">
                          <a:latin typeface="Verdana" panose="020B0604030504040204" pitchFamily="34" charset="0"/>
                          <a:ea typeface="Verdana" panose="020B0604030504040204" pitchFamily="34" charset="0"/>
                        </a:rPr>
                        <a:t>Channel</a:t>
                      </a:r>
                    </a:p>
                  </a:txBody>
                  <a:tcPr/>
                </a:tc>
                <a:tc>
                  <a:txBody>
                    <a:bodyPr/>
                    <a:lstStyle/>
                    <a:p>
                      <a:r>
                        <a:rPr lang="en-GB" sz="1000" dirty="0">
                          <a:latin typeface="Verdana" panose="020B0604030504040204" pitchFamily="34" charset="0"/>
                          <a:ea typeface="Verdana" panose="020B0604030504040204" pitchFamily="34" charset="0"/>
                        </a:rPr>
                        <a:t>a length of water wider than a strait, joining two larger</a:t>
                      </a:r>
                    </a:p>
                    <a:p>
                      <a:r>
                        <a:rPr lang="en-GB" sz="1000" dirty="0">
                          <a:latin typeface="Verdana" panose="020B0604030504040204" pitchFamily="34" charset="0"/>
                          <a:ea typeface="Verdana" panose="020B0604030504040204" pitchFamily="34" charset="0"/>
                        </a:rPr>
                        <a:t>areas of water, especially two seas</a:t>
                      </a:r>
                    </a:p>
                  </a:txBody>
                  <a:tcPr marL="38100" marR="38100" marT="38100" marB="38100"/>
                </a:tc>
                <a:extLst>
                  <a:ext uri="{0D108BD9-81ED-4DB2-BD59-A6C34878D82A}">
                    <a16:rowId xmlns:a16="http://schemas.microsoft.com/office/drawing/2014/main" val="928596440"/>
                  </a:ext>
                </a:extLst>
              </a:tr>
              <a:tr h="135143">
                <a:tc>
                  <a:txBody>
                    <a:bodyPr/>
                    <a:lstStyle/>
                    <a:p>
                      <a:r>
                        <a:rPr lang="en-GB" sz="1000" dirty="0">
                          <a:latin typeface="Verdana" panose="020B0604030504040204" pitchFamily="34" charset="0"/>
                          <a:ea typeface="Verdana" panose="020B0604030504040204" pitchFamily="34" charset="0"/>
                        </a:rPr>
                        <a:t>Turbulent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moving unsteadily or violently</a:t>
                      </a:r>
                    </a:p>
                  </a:txBody>
                  <a:tcPr marL="38100" marR="38100" marT="38100" marB="38100"/>
                </a:tc>
                <a:extLst>
                  <a:ext uri="{0D108BD9-81ED-4DB2-BD59-A6C34878D82A}">
                    <a16:rowId xmlns:a16="http://schemas.microsoft.com/office/drawing/2014/main" val="2047645902"/>
                  </a:ext>
                </a:extLst>
              </a:tr>
              <a:tr h="135143">
                <a:tc>
                  <a:txBody>
                    <a:bodyPr/>
                    <a:lstStyle/>
                    <a:p>
                      <a:r>
                        <a:rPr lang="en-GB" sz="1000" dirty="0">
                          <a:latin typeface="Verdana" panose="020B0604030504040204" pitchFamily="34" charset="0"/>
                          <a:ea typeface="Verdana" panose="020B0604030504040204" pitchFamily="34" charset="0"/>
                        </a:rPr>
                        <a:t>Evaporate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turn from liquid into vapour</a:t>
                      </a:r>
                    </a:p>
                  </a:txBody>
                  <a:tcPr marL="38100" marR="38100" marT="38100" marB="38100"/>
                </a:tc>
                <a:extLst>
                  <a:ext uri="{0D108BD9-81ED-4DB2-BD59-A6C34878D82A}">
                    <a16:rowId xmlns:a16="http://schemas.microsoft.com/office/drawing/2014/main" val="1429050544"/>
                  </a:ext>
                </a:extLst>
              </a:tr>
              <a:tr h="135143">
                <a:tc>
                  <a:txBody>
                    <a:bodyPr/>
                    <a:lstStyle/>
                    <a:p>
                      <a:r>
                        <a:rPr lang="en-GB" sz="1000" dirty="0">
                          <a:latin typeface="Verdana" panose="020B0604030504040204" pitchFamily="34" charset="0"/>
                          <a:ea typeface="Verdana" panose="020B0604030504040204" pitchFamily="34" charset="0"/>
                        </a:rPr>
                        <a:t>Infiltrate</a:t>
                      </a:r>
                    </a:p>
                  </a:txBody>
                  <a:tcPr/>
                </a:tc>
                <a:tc>
                  <a:txBody>
                    <a:bodyPr/>
                    <a:lstStyle/>
                    <a:p>
                      <a:r>
                        <a:rPr lang="en-GB" sz="1000" dirty="0">
                          <a:latin typeface="Verdana" panose="020B0604030504040204" pitchFamily="34" charset="0"/>
                          <a:ea typeface="Verdana" panose="020B0604030504040204" pitchFamily="34" charset="0"/>
                        </a:rPr>
                        <a:t>the process by which water on the ground surface</a:t>
                      </a:r>
                    </a:p>
                    <a:p>
                      <a:r>
                        <a:rPr lang="en-GB" sz="1000" dirty="0">
                          <a:latin typeface="Verdana" panose="020B0604030504040204" pitchFamily="34" charset="0"/>
                          <a:ea typeface="Verdana" panose="020B0604030504040204" pitchFamily="34" charset="0"/>
                        </a:rPr>
                        <a:t>enters the soil</a:t>
                      </a:r>
                    </a:p>
                  </a:txBody>
                  <a:tcPr marL="38100" marR="38100" marT="38100" marB="38100"/>
                </a:tc>
                <a:extLst>
                  <a:ext uri="{0D108BD9-81ED-4DB2-BD59-A6C34878D82A}">
                    <a16:rowId xmlns:a16="http://schemas.microsoft.com/office/drawing/2014/main" val="1693172125"/>
                  </a:ext>
                </a:extLst>
              </a:tr>
              <a:tr h="135143">
                <a:tc>
                  <a:txBody>
                    <a:bodyPr/>
                    <a:lstStyle/>
                    <a:p>
                      <a:r>
                        <a:rPr lang="en-GB" sz="1000" dirty="0">
                          <a:latin typeface="Verdana" panose="020B0604030504040204" pitchFamily="34" charset="0"/>
                          <a:ea typeface="Verdana" panose="020B0604030504040204" pitchFamily="34" charset="0"/>
                        </a:rPr>
                        <a:t>Saturate</a:t>
                      </a:r>
                    </a:p>
                  </a:txBody>
                  <a:tcPr/>
                </a:tc>
                <a:tc>
                  <a:txBody>
                    <a:bodyPr/>
                    <a:lstStyle/>
                    <a:p>
                      <a:r>
                        <a:rPr lang="en-GB" sz="1000" dirty="0">
                          <a:latin typeface="Verdana" panose="020B0604030504040204" pitchFamily="34" charset="0"/>
                          <a:ea typeface="Verdana" panose="020B0604030504040204" pitchFamily="34" charset="0"/>
                        </a:rPr>
                        <a:t> to become thoroughly soaked with water or other liquid</a:t>
                      </a:r>
                    </a:p>
                    <a:p>
                      <a:r>
                        <a:rPr lang="en-GB" sz="1000" dirty="0">
                          <a:latin typeface="Verdana" panose="020B0604030504040204" pitchFamily="34" charset="0"/>
                          <a:ea typeface="Verdana" panose="020B0604030504040204" pitchFamily="34" charset="0"/>
                        </a:rPr>
                        <a:t>so that no more can be absorbed</a:t>
                      </a:r>
                    </a:p>
                  </a:txBody>
                  <a:tcPr marL="38100" marR="38100" marT="38100" marB="38100"/>
                </a:tc>
                <a:extLst>
                  <a:ext uri="{0D108BD9-81ED-4DB2-BD59-A6C34878D82A}">
                    <a16:rowId xmlns:a16="http://schemas.microsoft.com/office/drawing/2014/main" val="589988526"/>
                  </a:ext>
                </a:extLst>
              </a:tr>
            </a:tbl>
          </a:graphicData>
        </a:graphic>
      </p:graphicFrame>
      <p:pic>
        <p:nvPicPr>
          <p:cNvPr id="3" name="Picture 2">
            <a:extLst>
              <a:ext uri="{FF2B5EF4-FFF2-40B4-BE49-F238E27FC236}">
                <a16:creationId xmlns:a16="http://schemas.microsoft.com/office/drawing/2014/main" id="{EA8B43F8-1E45-48F6-B181-F4B4E0F1CD85}"/>
              </a:ext>
            </a:extLst>
          </p:cNvPr>
          <p:cNvPicPr>
            <a:picLocks noChangeAspect="1"/>
          </p:cNvPicPr>
          <p:nvPr/>
        </p:nvPicPr>
        <p:blipFill>
          <a:blip r:embed="rId2"/>
          <a:stretch>
            <a:fillRect/>
          </a:stretch>
        </p:blipFill>
        <p:spPr>
          <a:xfrm>
            <a:off x="5453534" y="142214"/>
            <a:ext cx="2782807" cy="1247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427CDE1-A72D-4C10-A8FD-E5253CA0E5DA}"/>
              </a:ext>
            </a:extLst>
          </p:cNvPr>
          <p:cNvPicPr>
            <a:picLocks noChangeAspect="1"/>
          </p:cNvPicPr>
          <p:nvPr/>
        </p:nvPicPr>
        <p:blipFill>
          <a:blip r:embed="rId3"/>
          <a:stretch>
            <a:fillRect/>
          </a:stretch>
        </p:blipFill>
        <p:spPr>
          <a:xfrm>
            <a:off x="8346632" y="157480"/>
            <a:ext cx="1959818" cy="1247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B53770EF-CFE7-4E7C-857A-195B9AD56F23}"/>
              </a:ext>
            </a:extLst>
          </p:cNvPr>
          <p:cNvPicPr>
            <a:picLocks noChangeAspect="1"/>
          </p:cNvPicPr>
          <p:nvPr/>
        </p:nvPicPr>
        <p:blipFill>
          <a:blip r:embed="rId4"/>
          <a:stretch>
            <a:fillRect/>
          </a:stretch>
        </p:blipFill>
        <p:spPr>
          <a:xfrm>
            <a:off x="5453534" y="3026148"/>
            <a:ext cx="4832272" cy="1332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603DEE9D-2AC6-4B2D-AB89-011BCA9941D5}"/>
              </a:ext>
            </a:extLst>
          </p:cNvPr>
          <p:cNvPicPr>
            <a:picLocks noChangeAspect="1"/>
          </p:cNvPicPr>
          <p:nvPr/>
        </p:nvPicPr>
        <p:blipFill>
          <a:blip r:embed="rId5"/>
          <a:stretch>
            <a:fillRect/>
          </a:stretch>
        </p:blipFill>
        <p:spPr>
          <a:xfrm>
            <a:off x="5453534" y="1505874"/>
            <a:ext cx="2629988" cy="1332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9F0C0DA0-AF94-4EB2-A479-B91D49907E98}"/>
              </a:ext>
            </a:extLst>
          </p:cNvPr>
          <p:cNvPicPr>
            <a:picLocks noChangeAspect="1"/>
          </p:cNvPicPr>
          <p:nvPr/>
        </p:nvPicPr>
        <p:blipFill>
          <a:blip r:embed="rId6"/>
          <a:stretch>
            <a:fillRect/>
          </a:stretch>
        </p:blipFill>
        <p:spPr>
          <a:xfrm>
            <a:off x="8243143" y="1521140"/>
            <a:ext cx="2013976" cy="1332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4C9E6EC2-D22E-46AB-9302-A24D366E8E37}"/>
              </a:ext>
            </a:extLst>
          </p:cNvPr>
          <p:cNvPicPr>
            <a:picLocks noChangeAspect="1"/>
          </p:cNvPicPr>
          <p:nvPr/>
        </p:nvPicPr>
        <p:blipFill>
          <a:blip r:embed="rId7"/>
          <a:stretch>
            <a:fillRect/>
          </a:stretch>
        </p:blipFill>
        <p:spPr>
          <a:xfrm>
            <a:off x="5477999" y="4531156"/>
            <a:ext cx="2765144" cy="224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BE79FE8C-86E6-4C15-99BC-E26B61932507}"/>
              </a:ext>
            </a:extLst>
          </p:cNvPr>
          <p:cNvPicPr>
            <a:picLocks noChangeAspect="1"/>
          </p:cNvPicPr>
          <p:nvPr/>
        </p:nvPicPr>
        <p:blipFill>
          <a:blip r:embed="rId8"/>
          <a:stretch>
            <a:fillRect/>
          </a:stretch>
        </p:blipFill>
        <p:spPr>
          <a:xfrm>
            <a:off x="10445427" y="157480"/>
            <a:ext cx="1650926" cy="5267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82D91D9B-B2B1-43E5-BB1D-E3D9BF2E780D}"/>
              </a:ext>
            </a:extLst>
          </p:cNvPr>
          <p:cNvPicPr>
            <a:picLocks noChangeAspect="1"/>
          </p:cNvPicPr>
          <p:nvPr/>
        </p:nvPicPr>
        <p:blipFill>
          <a:blip r:embed="rId9"/>
          <a:stretch>
            <a:fillRect/>
          </a:stretch>
        </p:blipFill>
        <p:spPr>
          <a:xfrm>
            <a:off x="8503036" y="4517700"/>
            <a:ext cx="1494189" cy="2271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ectangle: Diagonal Corners Rounded 20">
            <a:extLst>
              <a:ext uri="{FF2B5EF4-FFF2-40B4-BE49-F238E27FC236}">
                <a16:creationId xmlns:a16="http://schemas.microsoft.com/office/drawing/2014/main" id="{C83EEB23-C48F-4CE5-B5A4-23037ED45A23}"/>
              </a:ext>
            </a:extLst>
          </p:cNvPr>
          <p:cNvSpPr/>
          <p:nvPr/>
        </p:nvSpPr>
        <p:spPr>
          <a:xfrm>
            <a:off x="10451269" y="5852723"/>
            <a:ext cx="1549345" cy="734757"/>
          </a:xfrm>
          <a:prstGeom prst="round2DiagRect">
            <a:avLst>
              <a:gd name="adj1" fmla="val 50000"/>
              <a:gd name="adj2" fmla="val 0"/>
            </a:avLst>
          </a:prstGeom>
          <a:solidFill>
            <a:srgbClr val="C991CB"/>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 River Journey</a:t>
            </a:r>
            <a:endParaRPr lang="en-GB" sz="1600" b="1" dirty="0">
              <a:solidFill>
                <a:schemeClr val="tx1"/>
              </a:solidFill>
            </a:endParaRPr>
          </a:p>
        </p:txBody>
      </p:sp>
    </p:spTree>
    <p:extLst>
      <p:ext uri="{BB962C8B-B14F-4D97-AF65-F5344CB8AC3E}">
        <p14:creationId xmlns:p14="http://schemas.microsoft.com/office/powerpoint/2010/main" val="371872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3BCC75-CD3D-4F19-B0D0-33F35B0EC73D}"/>
              </a:ext>
            </a:extLst>
          </p:cNvPr>
          <p:cNvPicPr>
            <a:picLocks noChangeAspect="1"/>
          </p:cNvPicPr>
          <p:nvPr/>
        </p:nvPicPr>
        <p:blipFill>
          <a:blip r:embed="rId2"/>
          <a:stretch>
            <a:fillRect/>
          </a:stretch>
        </p:blipFill>
        <p:spPr>
          <a:xfrm>
            <a:off x="1443037" y="0"/>
            <a:ext cx="9288489" cy="6858000"/>
          </a:xfrm>
          <a:prstGeom prst="rect">
            <a:avLst/>
          </a:prstGeom>
        </p:spPr>
      </p:pic>
    </p:spTree>
    <p:extLst>
      <p:ext uri="{BB962C8B-B14F-4D97-AF65-F5344CB8AC3E}">
        <p14:creationId xmlns:p14="http://schemas.microsoft.com/office/powerpoint/2010/main" val="38475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6F18B0-BE87-4B18-9FB2-3E0F1F91B054}"/>
              </a:ext>
            </a:extLst>
          </p:cNvPr>
          <p:cNvPicPr>
            <a:picLocks noChangeAspect="1"/>
          </p:cNvPicPr>
          <p:nvPr/>
        </p:nvPicPr>
        <p:blipFill>
          <a:blip r:embed="rId2"/>
          <a:stretch>
            <a:fillRect/>
          </a:stretch>
        </p:blipFill>
        <p:spPr>
          <a:xfrm>
            <a:off x="1485899" y="-4039"/>
            <a:ext cx="9220201" cy="6862039"/>
          </a:xfrm>
          <a:prstGeom prst="rect">
            <a:avLst/>
          </a:prstGeom>
        </p:spPr>
      </p:pic>
    </p:spTree>
    <p:extLst>
      <p:ext uri="{BB962C8B-B14F-4D97-AF65-F5344CB8AC3E}">
        <p14:creationId xmlns:p14="http://schemas.microsoft.com/office/powerpoint/2010/main" val="66347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C6B41A-3470-4752-A8C0-7F6600262C9A}"/>
              </a:ext>
            </a:extLst>
          </p:cNvPr>
          <p:cNvPicPr>
            <a:picLocks noChangeAspect="1"/>
          </p:cNvPicPr>
          <p:nvPr/>
        </p:nvPicPr>
        <p:blipFill>
          <a:blip r:embed="rId2"/>
          <a:stretch>
            <a:fillRect/>
          </a:stretch>
        </p:blipFill>
        <p:spPr>
          <a:xfrm>
            <a:off x="1514475" y="-19578"/>
            <a:ext cx="9163050" cy="6877578"/>
          </a:xfrm>
          <a:prstGeom prst="rect">
            <a:avLst/>
          </a:prstGeom>
        </p:spPr>
      </p:pic>
    </p:spTree>
    <p:extLst>
      <p:ext uri="{BB962C8B-B14F-4D97-AF65-F5344CB8AC3E}">
        <p14:creationId xmlns:p14="http://schemas.microsoft.com/office/powerpoint/2010/main" val="377450775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2084</TotalTime>
  <Words>1539</Words>
  <Application>Microsoft Office PowerPoint</Application>
  <PresentationFormat>Widescreen</PresentationFormat>
  <Paragraphs>266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 Light</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173</cp:revision>
  <cp:lastPrinted>2021-03-05T13:59:24Z</cp:lastPrinted>
  <dcterms:created xsi:type="dcterms:W3CDTF">2021-03-03T16:01:45Z</dcterms:created>
  <dcterms:modified xsi:type="dcterms:W3CDTF">2022-07-12T13:02:47Z</dcterms:modified>
</cp:coreProperties>
</file>