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7" r:id="rId2"/>
    <p:sldId id="258" r:id="rId3"/>
    <p:sldId id="256" r:id="rId4"/>
    <p:sldId id="259" r:id="rId5"/>
    <p:sldId id="260" r:id="rId6"/>
    <p:sldId id="261" r:id="rId7"/>
    <p:sldId id="262"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712" autoAdjust="0"/>
  </p:normalViewPr>
  <p:slideViewPr>
    <p:cSldViewPr snapToGrid="0">
      <p:cViewPr varScale="1">
        <p:scale>
          <a:sx n="108" d="100"/>
          <a:sy n="108" d="100"/>
        </p:scale>
        <p:origin x="65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973473-E9BC-42CB-9A95-3793198B65B0}" type="datetimeFigureOut">
              <a:rPr lang="en-GB" smtClean="0"/>
              <a:t>21/03/2024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99589E-14C3-44AE-9943-B0F6B7B52E35}" type="slidenum">
              <a:rPr lang="en-GB" smtClean="0"/>
              <a:t>‹#›</a:t>
            </a:fld>
            <a:endParaRPr lang="en-GB"/>
          </a:p>
        </p:txBody>
      </p:sp>
    </p:spTree>
    <p:extLst>
      <p:ext uri="{BB962C8B-B14F-4D97-AF65-F5344CB8AC3E}">
        <p14:creationId xmlns:p14="http://schemas.microsoft.com/office/powerpoint/2010/main" val="18433767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099589E-14C3-44AE-9943-B0F6B7B52E35}" type="slidenum">
              <a:rPr lang="en-GB" smtClean="0"/>
              <a:t>2</a:t>
            </a:fld>
            <a:endParaRPr lang="en-GB"/>
          </a:p>
        </p:txBody>
      </p:sp>
    </p:spTree>
    <p:extLst>
      <p:ext uri="{BB962C8B-B14F-4D97-AF65-F5344CB8AC3E}">
        <p14:creationId xmlns:p14="http://schemas.microsoft.com/office/powerpoint/2010/main" val="30386212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E54A9-BFFB-0316-1106-7FB3F8BCD92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178B2B0-DC06-6D70-9A77-E6DFC2CA029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BDDF7AF-0DA1-A30C-71DC-F7272928860A}"/>
              </a:ext>
            </a:extLst>
          </p:cNvPr>
          <p:cNvSpPr>
            <a:spLocks noGrp="1"/>
          </p:cNvSpPr>
          <p:nvPr>
            <p:ph type="dt" sz="half" idx="10"/>
          </p:nvPr>
        </p:nvSpPr>
        <p:spPr/>
        <p:txBody>
          <a:bodyPr/>
          <a:lstStyle/>
          <a:p>
            <a:fld id="{B3AC55D1-0CDC-4583-AC0F-FC4972CF46D7}" type="datetimeFigureOut">
              <a:rPr lang="en-GB" smtClean="0"/>
              <a:t>21/03/2024</a:t>
            </a:fld>
            <a:endParaRPr lang="en-GB"/>
          </a:p>
        </p:txBody>
      </p:sp>
      <p:sp>
        <p:nvSpPr>
          <p:cNvPr id="5" name="Footer Placeholder 4">
            <a:extLst>
              <a:ext uri="{FF2B5EF4-FFF2-40B4-BE49-F238E27FC236}">
                <a16:creationId xmlns:a16="http://schemas.microsoft.com/office/drawing/2014/main" id="{6A270CCB-A139-DC07-F931-340FDF7403D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E38A468-F777-3880-DE27-A78C4C46FBD8}"/>
              </a:ext>
            </a:extLst>
          </p:cNvPr>
          <p:cNvSpPr>
            <a:spLocks noGrp="1"/>
          </p:cNvSpPr>
          <p:nvPr>
            <p:ph type="sldNum" sz="quarter" idx="12"/>
          </p:nvPr>
        </p:nvSpPr>
        <p:spPr/>
        <p:txBody>
          <a:bodyPr/>
          <a:lstStyle/>
          <a:p>
            <a:fld id="{37BB6015-1289-434A-B202-FB14C01F4882}" type="slidenum">
              <a:rPr lang="en-GB" smtClean="0"/>
              <a:t>‹#›</a:t>
            </a:fld>
            <a:endParaRPr lang="en-GB"/>
          </a:p>
        </p:txBody>
      </p:sp>
    </p:spTree>
    <p:extLst>
      <p:ext uri="{BB962C8B-B14F-4D97-AF65-F5344CB8AC3E}">
        <p14:creationId xmlns:p14="http://schemas.microsoft.com/office/powerpoint/2010/main" val="34570930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BD773-9892-DE60-DE75-BA46020E436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EFAD6FA-9813-A3DD-FE04-6CD592E36FF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0A9F450-5B89-FF54-4B4E-A841180B8FFE}"/>
              </a:ext>
            </a:extLst>
          </p:cNvPr>
          <p:cNvSpPr>
            <a:spLocks noGrp="1"/>
          </p:cNvSpPr>
          <p:nvPr>
            <p:ph type="dt" sz="half" idx="10"/>
          </p:nvPr>
        </p:nvSpPr>
        <p:spPr/>
        <p:txBody>
          <a:bodyPr/>
          <a:lstStyle/>
          <a:p>
            <a:fld id="{B3AC55D1-0CDC-4583-AC0F-FC4972CF46D7}" type="datetimeFigureOut">
              <a:rPr lang="en-GB" smtClean="0"/>
              <a:t>21/03/2024</a:t>
            </a:fld>
            <a:endParaRPr lang="en-GB"/>
          </a:p>
        </p:txBody>
      </p:sp>
      <p:sp>
        <p:nvSpPr>
          <p:cNvPr id="5" name="Footer Placeholder 4">
            <a:extLst>
              <a:ext uri="{FF2B5EF4-FFF2-40B4-BE49-F238E27FC236}">
                <a16:creationId xmlns:a16="http://schemas.microsoft.com/office/drawing/2014/main" id="{5CF8A368-A245-0C09-D18F-78AD20514A7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8DFCD9B-51E3-8B56-1DDD-5D40A6A97C40}"/>
              </a:ext>
            </a:extLst>
          </p:cNvPr>
          <p:cNvSpPr>
            <a:spLocks noGrp="1"/>
          </p:cNvSpPr>
          <p:nvPr>
            <p:ph type="sldNum" sz="quarter" idx="12"/>
          </p:nvPr>
        </p:nvSpPr>
        <p:spPr/>
        <p:txBody>
          <a:bodyPr/>
          <a:lstStyle/>
          <a:p>
            <a:fld id="{37BB6015-1289-434A-B202-FB14C01F4882}" type="slidenum">
              <a:rPr lang="en-GB" smtClean="0"/>
              <a:t>‹#›</a:t>
            </a:fld>
            <a:endParaRPr lang="en-GB"/>
          </a:p>
        </p:txBody>
      </p:sp>
    </p:spTree>
    <p:extLst>
      <p:ext uri="{BB962C8B-B14F-4D97-AF65-F5344CB8AC3E}">
        <p14:creationId xmlns:p14="http://schemas.microsoft.com/office/powerpoint/2010/main" val="20864881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FC484AB-1297-4338-FCE7-CB3B0A95C6B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28929CF-48C7-A1C6-BA54-B8EB84301B4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F171C9F-79D2-5EB6-E202-7FCAFF9CF914}"/>
              </a:ext>
            </a:extLst>
          </p:cNvPr>
          <p:cNvSpPr>
            <a:spLocks noGrp="1"/>
          </p:cNvSpPr>
          <p:nvPr>
            <p:ph type="dt" sz="half" idx="10"/>
          </p:nvPr>
        </p:nvSpPr>
        <p:spPr/>
        <p:txBody>
          <a:bodyPr/>
          <a:lstStyle/>
          <a:p>
            <a:fld id="{B3AC55D1-0CDC-4583-AC0F-FC4972CF46D7}" type="datetimeFigureOut">
              <a:rPr lang="en-GB" smtClean="0"/>
              <a:t>21/03/2024</a:t>
            </a:fld>
            <a:endParaRPr lang="en-GB"/>
          </a:p>
        </p:txBody>
      </p:sp>
      <p:sp>
        <p:nvSpPr>
          <p:cNvPr id="5" name="Footer Placeholder 4">
            <a:extLst>
              <a:ext uri="{FF2B5EF4-FFF2-40B4-BE49-F238E27FC236}">
                <a16:creationId xmlns:a16="http://schemas.microsoft.com/office/drawing/2014/main" id="{872D3615-B14E-8D30-AF46-CF5B0B2570F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FE34CA7-86CA-4A13-5A3C-4B4509906F1F}"/>
              </a:ext>
            </a:extLst>
          </p:cNvPr>
          <p:cNvSpPr>
            <a:spLocks noGrp="1"/>
          </p:cNvSpPr>
          <p:nvPr>
            <p:ph type="sldNum" sz="quarter" idx="12"/>
          </p:nvPr>
        </p:nvSpPr>
        <p:spPr/>
        <p:txBody>
          <a:bodyPr/>
          <a:lstStyle/>
          <a:p>
            <a:fld id="{37BB6015-1289-434A-B202-FB14C01F4882}" type="slidenum">
              <a:rPr lang="en-GB" smtClean="0"/>
              <a:t>‹#›</a:t>
            </a:fld>
            <a:endParaRPr lang="en-GB"/>
          </a:p>
        </p:txBody>
      </p:sp>
    </p:spTree>
    <p:extLst>
      <p:ext uri="{BB962C8B-B14F-4D97-AF65-F5344CB8AC3E}">
        <p14:creationId xmlns:p14="http://schemas.microsoft.com/office/powerpoint/2010/main" val="863336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2D6A2-D097-17D8-F527-24CFFA15772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5EB1A0F-B1B9-422F-61BB-42B6DECCE62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31C808E-3527-2607-7FDE-95757501C612}"/>
              </a:ext>
            </a:extLst>
          </p:cNvPr>
          <p:cNvSpPr>
            <a:spLocks noGrp="1"/>
          </p:cNvSpPr>
          <p:nvPr>
            <p:ph type="dt" sz="half" idx="10"/>
          </p:nvPr>
        </p:nvSpPr>
        <p:spPr/>
        <p:txBody>
          <a:bodyPr/>
          <a:lstStyle/>
          <a:p>
            <a:fld id="{B3AC55D1-0CDC-4583-AC0F-FC4972CF46D7}" type="datetimeFigureOut">
              <a:rPr lang="en-GB" smtClean="0"/>
              <a:t>21/03/2024</a:t>
            </a:fld>
            <a:endParaRPr lang="en-GB"/>
          </a:p>
        </p:txBody>
      </p:sp>
      <p:sp>
        <p:nvSpPr>
          <p:cNvPr id="5" name="Footer Placeholder 4">
            <a:extLst>
              <a:ext uri="{FF2B5EF4-FFF2-40B4-BE49-F238E27FC236}">
                <a16:creationId xmlns:a16="http://schemas.microsoft.com/office/drawing/2014/main" id="{51283D63-1D6B-AA51-BE59-9C2308DF0AF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B69A288-745C-E60B-7D98-0A046A7ABBEA}"/>
              </a:ext>
            </a:extLst>
          </p:cNvPr>
          <p:cNvSpPr>
            <a:spLocks noGrp="1"/>
          </p:cNvSpPr>
          <p:nvPr>
            <p:ph type="sldNum" sz="quarter" idx="12"/>
          </p:nvPr>
        </p:nvSpPr>
        <p:spPr/>
        <p:txBody>
          <a:bodyPr/>
          <a:lstStyle/>
          <a:p>
            <a:fld id="{37BB6015-1289-434A-B202-FB14C01F4882}" type="slidenum">
              <a:rPr lang="en-GB" smtClean="0"/>
              <a:t>‹#›</a:t>
            </a:fld>
            <a:endParaRPr lang="en-GB"/>
          </a:p>
        </p:txBody>
      </p:sp>
    </p:spTree>
    <p:extLst>
      <p:ext uri="{BB962C8B-B14F-4D97-AF65-F5344CB8AC3E}">
        <p14:creationId xmlns:p14="http://schemas.microsoft.com/office/powerpoint/2010/main" val="757454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36B00-9455-9662-FBC7-BB3F3CC4FFC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419F7AC-252A-1DBA-D3C7-3823455E4A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D92D676-EECE-E9CD-D8BB-8D5B0D577EF8}"/>
              </a:ext>
            </a:extLst>
          </p:cNvPr>
          <p:cNvSpPr>
            <a:spLocks noGrp="1"/>
          </p:cNvSpPr>
          <p:nvPr>
            <p:ph type="dt" sz="half" idx="10"/>
          </p:nvPr>
        </p:nvSpPr>
        <p:spPr/>
        <p:txBody>
          <a:bodyPr/>
          <a:lstStyle/>
          <a:p>
            <a:fld id="{B3AC55D1-0CDC-4583-AC0F-FC4972CF46D7}" type="datetimeFigureOut">
              <a:rPr lang="en-GB" smtClean="0"/>
              <a:t>21/03/2024</a:t>
            </a:fld>
            <a:endParaRPr lang="en-GB"/>
          </a:p>
        </p:txBody>
      </p:sp>
      <p:sp>
        <p:nvSpPr>
          <p:cNvPr id="5" name="Footer Placeholder 4">
            <a:extLst>
              <a:ext uri="{FF2B5EF4-FFF2-40B4-BE49-F238E27FC236}">
                <a16:creationId xmlns:a16="http://schemas.microsoft.com/office/drawing/2014/main" id="{5E3D9AA3-3B39-03AB-E484-13F6A594BD0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8C66464-E891-ADE0-33EC-85FB24585461}"/>
              </a:ext>
            </a:extLst>
          </p:cNvPr>
          <p:cNvSpPr>
            <a:spLocks noGrp="1"/>
          </p:cNvSpPr>
          <p:nvPr>
            <p:ph type="sldNum" sz="quarter" idx="12"/>
          </p:nvPr>
        </p:nvSpPr>
        <p:spPr/>
        <p:txBody>
          <a:bodyPr/>
          <a:lstStyle/>
          <a:p>
            <a:fld id="{37BB6015-1289-434A-B202-FB14C01F4882}" type="slidenum">
              <a:rPr lang="en-GB" smtClean="0"/>
              <a:t>‹#›</a:t>
            </a:fld>
            <a:endParaRPr lang="en-GB"/>
          </a:p>
        </p:txBody>
      </p:sp>
    </p:spTree>
    <p:extLst>
      <p:ext uri="{BB962C8B-B14F-4D97-AF65-F5344CB8AC3E}">
        <p14:creationId xmlns:p14="http://schemas.microsoft.com/office/powerpoint/2010/main" val="1115627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7C450-474F-8FBC-10E9-E1B659BC3FE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9B8F89D-95BC-7364-4ACC-D5FA0FB53C0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480A17C-DEF1-11FD-3195-AC14491AB91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8D7149D-A5F8-DB3E-E9F7-AACB370324CE}"/>
              </a:ext>
            </a:extLst>
          </p:cNvPr>
          <p:cNvSpPr>
            <a:spLocks noGrp="1"/>
          </p:cNvSpPr>
          <p:nvPr>
            <p:ph type="dt" sz="half" idx="10"/>
          </p:nvPr>
        </p:nvSpPr>
        <p:spPr/>
        <p:txBody>
          <a:bodyPr/>
          <a:lstStyle/>
          <a:p>
            <a:fld id="{B3AC55D1-0CDC-4583-AC0F-FC4972CF46D7}" type="datetimeFigureOut">
              <a:rPr lang="en-GB" smtClean="0"/>
              <a:t>21/03/2024</a:t>
            </a:fld>
            <a:endParaRPr lang="en-GB"/>
          </a:p>
        </p:txBody>
      </p:sp>
      <p:sp>
        <p:nvSpPr>
          <p:cNvPr id="6" name="Footer Placeholder 5">
            <a:extLst>
              <a:ext uri="{FF2B5EF4-FFF2-40B4-BE49-F238E27FC236}">
                <a16:creationId xmlns:a16="http://schemas.microsoft.com/office/drawing/2014/main" id="{5270B2FC-FE51-428C-6CA1-A5AE879B660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D79697F-A51B-F4E4-BE7F-BBDB22AF0828}"/>
              </a:ext>
            </a:extLst>
          </p:cNvPr>
          <p:cNvSpPr>
            <a:spLocks noGrp="1"/>
          </p:cNvSpPr>
          <p:nvPr>
            <p:ph type="sldNum" sz="quarter" idx="12"/>
          </p:nvPr>
        </p:nvSpPr>
        <p:spPr/>
        <p:txBody>
          <a:bodyPr/>
          <a:lstStyle/>
          <a:p>
            <a:fld id="{37BB6015-1289-434A-B202-FB14C01F4882}" type="slidenum">
              <a:rPr lang="en-GB" smtClean="0"/>
              <a:t>‹#›</a:t>
            </a:fld>
            <a:endParaRPr lang="en-GB"/>
          </a:p>
        </p:txBody>
      </p:sp>
    </p:spTree>
    <p:extLst>
      <p:ext uri="{BB962C8B-B14F-4D97-AF65-F5344CB8AC3E}">
        <p14:creationId xmlns:p14="http://schemas.microsoft.com/office/powerpoint/2010/main" val="1197041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17A9F-DE05-9FED-9172-7522C4D49E6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6996BDA-1042-101C-5BCD-ED8BE9892AC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6F3BA31-2FAA-5A4A-3851-1C064E05C5F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8986CB3-E2FC-9987-6A18-F9BB25BDE2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7F0437-77AF-9E4E-6EA6-FD7183F497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9521F84-E00B-F758-389C-5AAE5C4916F2}"/>
              </a:ext>
            </a:extLst>
          </p:cNvPr>
          <p:cNvSpPr>
            <a:spLocks noGrp="1"/>
          </p:cNvSpPr>
          <p:nvPr>
            <p:ph type="dt" sz="half" idx="10"/>
          </p:nvPr>
        </p:nvSpPr>
        <p:spPr/>
        <p:txBody>
          <a:bodyPr/>
          <a:lstStyle/>
          <a:p>
            <a:fld id="{B3AC55D1-0CDC-4583-AC0F-FC4972CF46D7}" type="datetimeFigureOut">
              <a:rPr lang="en-GB" smtClean="0"/>
              <a:t>21/03/2024</a:t>
            </a:fld>
            <a:endParaRPr lang="en-GB"/>
          </a:p>
        </p:txBody>
      </p:sp>
      <p:sp>
        <p:nvSpPr>
          <p:cNvPr id="8" name="Footer Placeholder 7">
            <a:extLst>
              <a:ext uri="{FF2B5EF4-FFF2-40B4-BE49-F238E27FC236}">
                <a16:creationId xmlns:a16="http://schemas.microsoft.com/office/drawing/2014/main" id="{90AC67EB-79BC-4262-CDA8-9405CE4AF93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009FE78-31E4-95E5-C5CB-AD4606EA20DC}"/>
              </a:ext>
            </a:extLst>
          </p:cNvPr>
          <p:cNvSpPr>
            <a:spLocks noGrp="1"/>
          </p:cNvSpPr>
          <p:nvPr>
            <p:ph type="sldNum" sz="quarter" idx="12"/>
          </p:nvPr>
        </p:nvSpPr>
        <p:spPr/>
        <p:txBody>
          <a:bodyPr/>
          <a:lstStyle/>
          <a:p>
            <a:fld id="{37BB6015-1289-434A-B202-FB14C01F4882}" type="slidenum">
              <a:rPr lang="en-GB" smtClean="0"/>
              <a:t>‹#›</a:t>
            </a:fld>
            <a:endParaRPr lang="en-GB"/>
          </a:p>
        </p:txBody>
      </p:sp>
    </p:spTree>
    <p:extLst>
      <p:ext uri="{BB962C8B-B14F-4D97-AF65-F5344CB8AC3E}">
        <p14:creationId xmlns:p14="http://schemas.microsoft.com/office/powerpoint/2010/main" val="10215512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C6539-0277-8353-03B5-C0D269055FF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1D15D2F-7061-7A3A-DA20-5C7631F9779B}"/>
              </a:ext>
            </a:extLst>
          </p:cNvPr>
          <p:cNvSpPr>
            <a:spLocks noGrp="1"/>
          </p:cNvSpPr>
          <p:nvPr>
            <p:ph type="dt" sz="half" idx="10"/>
          </p:nvPr>
        </p:nvSpPr>
        <p:spPr/>
        <p:txBody>
          <a:bodyPr/>
          <a:lstStyle/>
          <a:p>
            <a:fld id="{B3AC55D1-0CDC-4583-AC0F-FC4972CF46D7}" type="datetimeFigureOut">
              <a:rPr lang="en-GB" smtClean="0"/>
              <a:t>21/03/2024</a:t>
            </a:fld>
            <a:endParaRPr lang="en-GB"/>
          </a:p>
        </p:txBody>
      </p:sp>
      <p:sp>
        <p:nvSpPr>
          <p:cNvPr id="4" name="Footer Placeholder 3">
            <a:extLst>
              <a:ext uri="{FF2B5EF4-FFF2-40B4-BE49-F238E27FC236}">
                <a16:creationId xmlns:a16="http://schemas.microsoft.com/office/drawing/2014/main" id="{28EED17C-4718-F199-BB3E-A8D02379972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E900FB0-5B6E-8CA5-E845-847FB0084F91}"/>
              </a:ext>
            </a:extLst>
          </p:cNvPr>
          <p:cNvSpPr>
            <a:spLocks noGrp="1"/>
          </p:cNvSpPr>
          <p:nvPr>
            <p:ph type="sldNum" sz="quarter" idx="12"/>
          </p:nvPr>
        </p:nvSpPr>
        <p:spPr/>
        <p:txBody>
          <a:bodyPr/>
          <a:lstStyle/>
          <a:p>
            <a:fld id="{37BB6015-1289-434A-B202-FB14C01F4882}" type="slidenum">
              <a:rPr lang="en-GB" smtClean="0"/>
              <a:t>‹#›</a:t>
            </a:fld>
            <a:endParaRPr lang="en-GB"/>
          </a:p>
        </p:txBody>
      </p:sp>
    </p:spTree>
    <p:extLst>
      <p:ext uri="{BB962C8B-B14F-4D97-AF65-F5344CB8AC3E}">
        <p14:creationId xmlns:p14="http://schemas.microsoft.com/office/powerpoint/2010/main" val="3965233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A4D8569-48D9-FE98-C7BA-FAAC87CAB426}"/>
              </a:ext>
            </a:extLst>
          </p:cNvPr>
          <p:cNvSpPr>
            <a:spLocks noGrp="1"/>
          </p:cNvSpPr>
          <p:nvPr>
            <p:ph type="dt" sz="half" idx="10"/>
          </p:nvPr>
        </p:nvSpPr>
        <p:spPr/>
        <p:txBody>
          <a:bodyPr/>
          <a:lstStyle/>
          <a:p>
            <a:fld id="{B3AC55D1-0CDC-4583-AC0F-FC4972CF46D7}" type="datetimeFigureOut">
              <a:rPr lang="en-GB" smtClean="0"/>
              <a:t>21/03/2024</a:t>
            </a:fld>
            <a:endParaRPr lang="en-GB"/>
          </a:p>
        </p:txBody>
      </p:sp>
      <p:sp>
        <p:nvSpPr>
          <p:cNvPr id="3" name="Footer Placeholder 2">
            <a:extLst>
              <a:ext uri="{FF2B5EF4-FFF2-40B4-BE49-F238E27FC236}">
                <a16:creationId xmlns:a16="http://schemas.microsoft.com/office/drawing/2014/main" id="{ACBE79BA-B4BC-6691-5097-F502A471551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A2AD214-3F61-5A15-F0B9-A29A05FF5130}"/>
              </a:ext>
            </a:extLst>
          </p:cNvPr>
          <p:cNvSpPr>
            <a:spLocks noGrp="1"/>
          </p:cNvSpPr>
          <p:nvPr>
            <p:ph type="sldNum" sz="quarter" idx="12"/>
          </p:nvPr>
        </p:nvSpPr>
        <p:spPr/>
        <p:txBody>
          <a:bodyPr/>
          <a:lstStyle/>
          <a:p>
            <a:fld id="{37BB6015-1289-434A-B202-FB14C01F4882}" type="slidenum">
              <a:rPr lang="en-GB" smtClean="0"/>
              <a:t>‹#›</a:t>
            </a:fld>
            <a:endParaRPr lang="en-GB"/>
          </a:p>
        </p:txBody>
      </p:sp>
    </p:spTree>
    <p:extLst>
      <p:ext uri="{BB962C8B-B14F-4D97-AF65-F5344CB8AC3E}">
        <p14:creationId xmlns:p14="http://schemas.microsoft.com/office/powerpoint/2010/main" val="425527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D1DF0-A8AB-0F5E-8686-887343E143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CC3544F-71F4-24EC-7640-57894C02E71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78BE4CB-71E6-3FC0-7C07-30E763EB7F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6338FE-0401-77F0-359E-60ED1196ACE9}"/>
              </a:ext>
            </a:extLst>
          </p:cNvPr>
          <p:cNvSpPr>
            <a:spLocks noGrp="1"/>
          </p:cNvSpPr>
          <p:nvPr>
            <p:ph type="dt" sz="half" idx="10"/>
          </p:nvPr>
        </p:nvSpPr>
        <p:spPr/>
        <p:txBody>
          <a:bodyPr/>
          <a:lstStyle/>
          <a:p>
            <a:fld id="{B3AC55D1-0CDC-4583-AC0F-FC4972CF46D7}" type="datetimeFigureOut">
              <a:rPr lang="en-GB" smtClean="0"/>
              <a:t>21/03/2024</a:t>
            </a:fld>
            <a:endParaRPr lang="en-GB"/>
          </a:p>
        </p:txBody>
      </p:sp>
      <p:sp>
        <p:nvSpPr>
          <p:cNvPr id="6" name="Footer Placeholder 5">
            <a:extLst>
              <a:ext uri="{FF2B5EF4-FFF2-40B4-BE49-F238E27FC236}">
                <a16:creationId xmlns:a16="http://schemas.microsoft.com/office/drawing/2014/main" id="{F8059CD4-D8CE-D770-48DF-32A2747A1CF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76B5DB8-1A4D-C762-2200-66CADD1D3913}"/>
              </a:ext>
            </a:extLst>
          </p:cNvPr>
          <p:cNvSpPr>
            <a:spLocks noGrp="1"/>
          </p:cNvSpPr>
          <p:nvPr>
            <p:ph type="sldNum" sz="quarter" idx="12"/>
          </p:nvPr>
        </p:nvSpPr>
        <p:spPr/>
        <p:txBody>
          <a:bodyPr/>
          <a:lstStyle/>
          <a:p>
            <a:fld id="{37BB6015-1289-434A-B202-FB14C01F4882}" type="slidenum">
              <a:rPr lang="en-GB" smtClean="0"/>
              <a:t>‹#›</a:t>
            </a:fld>
            <a:endParaRPr lang="en-GB"/>
          </a:p>
        </p:txBody>
      </p:sp>
    </p:spTree>
    <p:extLst>
      <p:ext uri="{BB962C8B-B14F-4D97-AF65-F5344CB8AC3E}">
        <p14:creationId xmlns:p14="http://schemas.microsoft.com/office/powerpoint/2010/main" val="788120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D0B1F-9A33-3DE0-3255-30693AAC3A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A319CEE-8F61-B4F1-6105-EBCFF3099A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9C94404-5469-9EF2-170F-93972C6020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5EF014B-3D4A-BFDA-A722-40F7D694984A}"/>
              </a:ext>
            </a:extLst>
          </p:cNvPr>
          <p:cNvSpPr>
            <a:spLocks noGrp="1"/>
          </p:cNvSpPr>
          <p:nvPr>
            <p:ph type="dt" sz="half" idx="10"/>
          </p:nvPr>
        </p:nvSpPr>
        <p:spPr/>
        <p:txBody>
          <a:bodyPr/>
          <a:lstStyle/>
          <a:p>
            <a:fld id="{B3AC55D1-0CDC-4583-AC0F-FC4972CF46D7}" type="datetimeFigureOut">
              <a:rPr lang="en-GB" smtClean="0"/>
              <a:t>21/03/2024</a:t>
            </a:fld>
            <a:endParaRPr lang="en-GB"/>
          </a:p>
        </p:txBody>
      </p:sp>
      <p:sp>
        <p:nvSpPr>
          <p:cNvPr id="6" name="Footer Placeholder 5">
            <a:extLst>
              <a:ext uri="{FF2B5EF4-FFF2-40B4-BE49-F238E27FC236}">
                <a16:creationId xmlns:a16="http://schemas.microsoft.com/office/drawing/2014/main" id="{18DE3692-7C78-5BA4-F308-3401E83730B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C252AC5-04D3-B483-71DB-AB1CF788DB1E}"/>
              </a:ext>
            </a:extLst>
          </p:cNvPr>
          <p:cNvSpPr>
            <a:spLocks noGrp="1"/>
          </p:cNvSpPr>
          <p:nvPr>
            <p:ph type="sldNum" sz="quarter" idx="12"/>
          </p:nvPr>
        </p:nvSpPr>
        <p:spPr/>
        <p:txBody>
          <a:bodyPr/>
          <a:lstStyle/>
          <a:p>
            <a:fld id="{37BB6015-1289-434A-B202-FB14C01F4882}" type="slidenum">
              <a:rPr lang="en-GB" smtClean="0"/>
              <a:t>‹#›</a:t>
            </a:fld>
            <a:endParaRPr lang="en-GB"/>
          </a:p>
        </p:txBody>
      </p:sp>
    </p:spTree>
    <p:extLst>
      <p:ext uri="{BB962C8B-B14F-4D97-AF65-F5344CB8AC3E}">
        <p14:creationId xmlns:p14="http://schemas.microsoft.com/office/powerpoint/2010/main" val="41880012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0EA8F97-8DBA-D680-9793-14A2087BA3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27B68D0-152E-C38E-887C-8934790D119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1A08698-5DB4-67AC-1006-407861F5AA4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AC55D1-0CDC-4583-AC0F-FC4972CF46D7}" type="datetimeFigureOut">
              <a:rPr lang="en-GB" smtClean="0"/>
              <a:t>21/03/2024</a:t>
            </a:fld>
            <a:endParaRPr lang="en-GB"/>
          </a:p>
        </p:txBody>
      </p:sp>
      <p:sp>
        <p:nvSpPr>
          <p:cNvPr id="5" name="Footer Placeholder 4">
            <a:extLst>
              <a:ext uri="{FF2B5EF4-FFF2-40B4-BE49-F238E27FC236}">
                <a16:creationId xmlns:a16="http://schemas.microsoft.com/office/drawing/2014/main" id="{0B78F87A-C534-E86E-18C0-524DB2C7E5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C53922B-2E12-A091-D19B-8F0CB90A18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BB6015-1289-434A-B202-FB14C01F4882}" type="slidenum">
              <a:rPr lang="en-GB" smtClean="0"/>
              <a:t>‹#›</a:t>
            </a:fld>
            <a:endParaRPr lang="en-GB"/>
          </a:p>
        </p:txBody>
      </p:sp>
    </p:spTree>
    <p:extLst>
      <p:ext uri="{BB962C8B-B14F-4D97-AF65-F5344CB8AC3E}">
        <p14:creationId xmlns:p14="http://schemas.microsoft.com/office/powerpoint/2010/main" val="22839157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6E1FC5D-E1DB-ADE0-E52E-0E50D92CD5CF}"/>
              </a:ext>
            </a:extLst>
          </p:cNvPr>
          <p:cNvSpPr/>
          <p:nvPr/>
        </p:nvSpPr>
        <p:spPr>
          <a:xfrm>
            <a:off x="0" y="0"/>
            <a:ext cx="12192000" cy="146807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30629E3A-24BB-5954-6507-EFBF45B7AD62}"/>
              </a:ext>
            </a:extLst>
          </p:cNvPr>
          <p:cNvPicPr>
            <a:picLocks noChangeAspect="1"/>
          </p:cNvPicPr>
          <p:nvPr/>
        </p:nvPicPr>
        <p:blipFill>
          <a:blip r:embed="rId2"/>
          <a:stretch>
            <a:fillRect/>
          </a:stretch>
        </p:blipFill>
        <p:spPr>
          <a:xfrm>
            <a:off x="8403260" y="80290"/>
            <a:ext cx="3693665" cy="1307492"/>
          </a:xfrm>
          <a:prstGeom prst="rect">
            <a:avLst/>
          </a:prstGeom>
        </p:spPr>
      </p:pic>
      <p:pic>
        <p:nvPicPr>
          <p:cNvPr id="7" name="Picture 6">
            <a:extLst>
              <a:ext uri="{FF2B5EF4-FFF2-40B4-BE49-F238E27FC236}">
                <a16:creationId xmlns:a16="http://schemas.microsoft.com/office/drawing/2014/main" id="{9D07A741-E999-F04E-3F50-0DA9A7F8CEF5}"/>
              </a:ext>
            </a:extLst>
          </p:cNvPr>
          <p:cNvPicPr>
            <a:picLocks noChangeAspect="1"/>
          </p:cNvPicPr>
          <p:nvPr/>
        </p:nvPicPr>
        <p:blipFill>
          <a:blip r:embed="rId3"/>
          <a:stretch>
            <a:fillRect/>
          </a:stretch>
        </p:blipFill>
        <p:spPr>
          <a:xfrm>
            <a:off x="95075" y="75531"/>
            <a:ext cx="3530635" cy="1291090"/>
          </a:xfrm>
          <a:prstGeom prst="rect">
            <a:avLst/>
          </a:prstGeom>
        </p:spPr>
      </p:pic>
      <p:sp>
        <p:nvSpPr>
          <p:cNvPr id="9" name="Rectangle: Rounded Corners 8">
            <a:extLst>
              <a:ext uri="{FF2B5EF4-FFF2-40B4-BE49-F238E27FC236}">
                <a16:creationId xmlns:a16="http://schemas.microsoft.com/office/drawing/2014/main" id="{9534E550-48BA-4504-F7C3-87D5ACD4D6AA}"/>
              </a:ext>
            </a:extLst>
          </p:cNvPr>
          <p:cNvSpPr/>
          <p:nvPr/>
        </p:nvSpPr>
        <p:spPr>
          <a:xfrm>
            <a:off x="3699545" y="75531"/>
            <a:ext cx="4608640" cy="1291090"/>
          </a:xfrm>
          <a:prstGeom prst="round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latin typeface="Verdana" panose="020B0604030504040204" pitchFamily="34" charset="0"/>
                <a:ea typeface="Verdana" panose="020B0604030504040204" pitchFamily="34" charset="0"/>
              </a:rPr>
              <a:t>Religious Education at Ashurst Wood</a:t>
            </a:r>
          </a:p>
        </p:txBody>
      </p:sp>
      <p:sp>
        <p:nvSpPr>
          <p:cNvPr id="3" name="TextBox 2">
            <a:extLst>
              <a:ext uri="{FF2B5EF4-FFF2-40B4-BE49-F238E27FC236}">
                <a16:creationId xmlns:a16="http://schemas.microsoft.com/office/drawing/2014/main" id="{5DD90533-208D-3743-A3D8-DDDDD09B06E6}"/>
              </a:ext>
            </a:extLst>
          </p:cNvPr>
          <p:cNvSpPr txBox="1"/>
          <p:nvPr/>
        </p:nvSpPr>
        <p:spPr>
          <a:xfrm>
            <a:off x="378780" y="2006354"/>
            <a:ext cx="11434439" cy="4031873"/>
          </a:xfrm>
          <a:prstGeom prst="rect">
            <a:avLst/>
          </a:prstGeom>
          <a:solidFill>
            <a:schemeClr val="bg1"/>
          </a:solidFill>
        </p:spPr>
        <p:txBody>
          <a:bodyPr wrap="square">
            <a:spAutoFit/>
          </a:bodyPr>
          <a:lstStyle/>
          <a:p>
            <a:r>
              <a:rPr lang="en-GB" sz="3200" dirty="0">
                <a:latin typeface="Verdana" panose="020B0604030504040204" pitchFamily="34" charset="0"/>
                <a:ea typeface="Verdana" panose="020B0604030504040204" pitchFamily="34" charset="0"/>
              </a:rPr>
              <a:t>The teaching of R.E. (religious education) is statutory in English primary schools. </a:t>
            </a:r>
          </a:p>
          <a:p>
            <a:endParaRPr lang="en-GB" sz="3200" dirty="0">
              <a:latin typeface="Verdana" panose="020B0604030504040204" pitchFamily="34" charset="0"/>
              <a:ea typeface="Verdana" panose="020B0604030504040204" pitchFamily="34" charset="0"/>
            </a:endParaRPr>
          </a:p>
          <a:p>
            <a:r>
              <a:rPr lang="en-GB" sz="3200" dirty="0">
                <a:latin typeface="Verdana" panose="020B0604030504040204" pitchFamily="34" charset="0"/>
                <a:ea typeface="Verdana" panose="020B0604030504040204" pitchFamily="34" charset="0"/>
              </a:rPr>
              <a:t>That means that Government legislation stipulates that schools are legally obliged to teach it. </a:t>
            </a:r>
          </a:p>
          <a:p>
            <a:endParaRPr lang="en-GB" sz="3200" dirty="0">
              <a:latin typeface="Verdana" panose="020B0604030504040204" pitchFamily="34" charset="0"/>
              <a:ea typeface="Verdana" panose="020B0604030504040204" pitchFamily="34" charset="0"/>
            </a:endParaRPr>
          </a:p>
          <a:p>
            <a:r>
              <a:rPr lang="en-GB" sz="3200" dirty="0">
                <a:latin typeface="Verdana" panose="020B0604030504040204" pitchFamily="34" charset="0"/>
                <a:ea typeface="Verdana" panose="020B0604030504040204" pitchFamily="34" charset="0"/>
              </a:rPr>
              <a:t>It also stipulates that the teaching of Religious Education MUST be non-denominational. </a:t>
            </a:r>
          </a:p>
        </p:txBody>
      </p:sp>
    </p:spTree>
    <p:extLst>
      <p:ext uri="{BB962C8B-B14F-4D97-AF65-F5344CB8AC3E}">
        <p14:creationId xmlns:p14="http://schemas.microsoft.com/office/powerpoint/2010/main" val="5618625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6E1FC5D-E1DB-ADE0-E52E-0E50D92CD5CF}"/>
              </a:ext>
            </a:extLst>
          </p:cNvPr>
          <p:cNvSpPr/>
          <p:nvPr/>
        </p:nvSpPr>
        <p:spPr>
          <a:xfrm>
            <a:off x="0" y="0"/>
            <a:ext cx="12192000" cy="146807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30629E3A-24BB-5954-6507-EFBF45B7AD62}"/>
              </a:ext>
            </a:extLst>
          </p:cNvPr>
          <p:cNvPicPr>
            <a:picLocks noChangeAspect="1"/>
          </p:cNvPicPr>
          <p:nvPr/>
        </p:nvPicPr>
        <p:blipFill>
          <a:blip r:embed="rId3"/>
          <a:stretch>
            <a:fillRect/>
          </a:stretch>
        </p:blipFill>
        <p:spPr>
          <a:xfrm>
            <a:off x="8403260" y="80290"/>
            <a:ext cx="3693665" cy="1307492"/>
          </a:xfrm>
          <a:prstGeom prst="rect">
            <a:avLst/>
          </a:prstGeom>
        </p:spPr>
      </p:pic>
      <p:pic>
        <p:nvPicPr>
          <p:cNvPr id="7" name="Picture 6">
            <a:extLst>
              <a:ext uri="{FF2B5EF4-FFF2-40B4-BE49-F238E27FC236}">
                <a16:creationId xmlns:a16="http://schemas.microsoft.com/office/drawing/2014/main" id="{9D07A741-E999-F04E-3F50-0DA9A7F8CEF5}"/>
              </a:ext>
            </a:extLst>
          </p:cNvPr>
          <p:cNvPicPr>
            <a:picLocks noChangeAspect="1"/>
          </p:cNvPicPr>
          <p:nvPr/>
        </p:nvPicPr>
        <p:blipFill>
          <a:blip r:embed="rId4"/>
          <a:stretch>
            <a:fillRect/>
          </a:stretch>
        </p:blipFill>
        <p:spPr>
          <a:xfrm>
            <a:off x="95075" y="75531"/>
            <a:ext cx="3530635" cy="1291090"/>
          </a:xfrm>
          <a:prstGeom prst="rect">
            <a:avLst/>
          </a:prstGeom>
        </p:spPr>
      </p:pic>
      <p:sp>
        <p:nvSpPr>
          <p:cNvPr id="9" name="Rectangle: Rounded Corners 8">
            <a:extLst>
              <a:ext uri="{FF2B5EF4-FFF2-40B4-BE49-F238E27FC236}">
                <a16:creationId xmlns:a16="http://schemas.microsoft.com/office/drawing/2014/main" id="{9534E550-48BA-4504-F7C3-87D5ACD4D6AA}"/>
              </a:ext>
            </a:extLst>
          </p:cNvPr>
          <p:cNvSpPr/>
          <p:nvPr/>
        </p:nvSpPr>
        <p:spPr>
          <a:xfrm>
            <a:off x="3699545" y="75531"/>
            <a:ext cx="4608640" cy="1291090"/>
          </a:xfrm>
          <a:prstGeom prst="round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latin typeface="Verdana" panose="020B0604030504040204" pitchFamily="34" charset="0"/>
                <a:ea typeface="Verdana" panose="020B0604030504040204" pitchFamily="34" charset="0"/>
              </a:rPr>
              <a:t>Religious Education at Ashurst Wood</a:t>
            </a:r>
          </a:p>
        </p:txBody>
      </p:sp>
      <p:pic>
        <p:nvPicPr>
          <p:cNvPr id="3" name="Picture 2">
            <a:extLst>
              <a:ext uri="{FF2B5EF4-FFF2-40B4-BE49-F238E27FC236}">
                <a16:creationId xmlns:a16="http://schemas.microsoft.com/office/drawing/2014/main" id="{C56BDFBC-757E-FA20-FABB-B1E742171E02}"/>
              </a:ext>
            </a:extLst>
          </p:cNvPr>
          <p:cNvPicPr>
            <a:picLocks noChangeAspect="1"/>
          </p:cNvPicPr>
          <p:nvPr/>
        </p:nvPicPr>
        <p:blipFill>
          <a:blip r:embed="rId5"/>
          <a:stretch>
            <a:fillRect/>
          </a:stretch>
        </p:blipFill>
        <p:spPr>
          <a:xfrm>
            <a:off x="0" y="1635069"/>
            <a:ext cx="12192000" cy="5142641"/>
          </a:xfrm>
          <a:prstGeom prst="rect">
            <a:avLst/>
          </a:prstGeom>
        </p:spPr>
      </p:pic>
    </p:spTree>
    <p:extLst>
      <p:ext uri="{BB962C8B-B14F-4D97-AF65-F5344CB8AC3E}">
        <p14:creationId xmlns:p14="http://schemas.microsoft.com/office/powerpoint/2010/main" val="16655722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6E1FC5D-E1DB-ADE0-E52E-0E50D92CD5CF}"/>
              </a:ext>
            </a:extLst>
          </p:cNvPr>
          <p:cNvSpPr/>
          <p:nvPr/>
        </p:nvSpPr>
        <p:spPr>
          <a:xfrm>
            <a:off x="0" y="0"/>
            <a:ext cx="12192000" cy="146807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30629E3A-24BB-5954-6507-EFBF45B7AD62}"/>
              </a:ext>
            </a:extLst>
          </p:cNvPr>
          <p:cNvPicPr>
            <a:picLocks noChangeAspect="1"/>
          </p:cNvPicPr>
          <p:nvPr/>
        </p:nvPicPr>
        <p:blipFill>
          <a:blip r:embed="rId2"/>
          <a:stretch>
            <a:fillRect/>
          </a:stretch>
        </p:blipFill>
        <p:spPr>
          <a:xfrm>
            <a:off x="8403260" y="80290"/>
            <a:ext cx="3693665" cy="1307492"/>
          </a:xfrm>
          <a:prstGeom prst="rect">
            <a:avLst/>
          </a:prstGeom>
        </p:spPr>
      </p:pic>
      <p:pic>
        <p:nvPicPr>
          <p:cNvPr id="7" name="Picture 6">
            <a:extLst>
              <a:ext uri="{FF2B5EF4-FFF2-40B4-BE49-F238E27FC236}">
                <a16:creationId xmlns:a16="http://schemas.microsoft.com/office/drawing/2014/main" id="{9D07A741-E999-F04E-3F50-0DA9A7F8CEF5}"/>
              </a:ext>
            </a:extLst>
          </p:cNvPr>
          <p:cNvPicPr>
            <a:picLocks noChangeAspect="1"/>
          </p:cNvPicPr>
          <p:nvPr/>
        </p:nvPicPr>
        <p:blipFill>
          <a:blip r:embed="rId3"/>
          <a:stretch>
            <a:fillRect/>
          </a:stretch>
        </p:blipFill>
        <p:spPr>
          <a:xfrm>
            <a:off x="95075" y="75531"/>
            <a:ext cx="3530635" cy="1291090"/>
          </a:xfrm>
          <a:prstGeom prst="rect">
            <a:avLst/>
          </a:prstGeom>
        </p:spPr>
      </p:pic>
      <p:sp>
        <p:nvSpPr>
          <p:cNvPr id="9" name="Rectangle: Rounded Corners 8">
            <a:extLst>
              <a:ext uri="{FF2B5EF4-FFF2-40B4-BE49-F238E27FC236}">
                <a16:creationId xmlns:a16="http://schemas.microsoft.com/office/drawing/2014/main" id="{9534E550-48BA-4504-F7C3-87D5ACD4D6AA}"/>
              </a:ext>
            </a:extLst>
          </p:cNvPr>
          <p:cNvSpPr/>
          <p:nvPr/>
        </p:nvSpPr>
        <p:spPr>
          <a:xfrm>
            <a:off x="3699545" y="75531"/>
            <a:ext cx="4608640" cy="1291090"/>
          </a:xfrm>
          <a:prstGeom prst="round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latin typeface="Verdana" panose="020B0604030504040204" pitchFamily="34" charset="0"/>
                <a:ea typeface="Verdana" panose="020B0604030504040204" pitchFamily="34" charset="0"/>
              </a:rPr>
              <a:t>Religious Education at Ashurst Wood</a:t>
            </a:r>
          </a:p>
        </p:txBody>
      </p:sp>
      <p:sp>
        <p:nvSpPr>
          <p:cNvPr id="10" name="TextBox 1">
            <a:extLst>
              <a:ext uri="{FF2B5EF4-FFF2-40B4-BE49-F238E27FC236}">
                <a16:creationId xmlns:a16="http://schemas.microsoft.com/office/drawing/2014/main" id="{1A700AA2-5762-7C2F-DD41-056B9F71BF1B}"/>
              </a:ext>
            </a:extLst>
          </p:cNvPr>
          <p:cNvSpPr txBox="1"/>
          <p:nvPr/>
        </p:nvSpPr>
        <p:spPr>
          <a:xfrm>
            <a:off x="288108" y="1668269"/>
            <a:ext cx="11565225" cy="64633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latin typeface="Verdana" panose="020B0604030504040204" pitchFamily="34" charset="0"/>
                <a:ea typeface="Verdana" panose="020B0604030504040204" pitchFamily="34" charset="0"/>
              </a:rPr>
              <a:t>At Ashurst Wood Primary School we have developed a 2-year rolling long term Term Plan using a combination  of the following publications:-</a:t>
            </a:r>
          </a:p>
        </p:txBody>
      </p:sp>
      <p:pic>
        <p:nvPicPr>
          <p:cNvPr id="1026" name="Picture 2">
            <a:extLst>
              <a:ext uri="{FF2B5EF4-FFF2-40B4-BE49-F238E27FC236}">
                <a16:creationId xmlns:a16="http://schemas.microsoft.com/office/drawing/2014/main" id="{37633682-4069-18BF-A678-7314FA72DA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3125" y="2422463"/>
            <a:ext cx="3209925" cy="15716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B4B3CFE5-9568-DB40-C3B6-2956841B8BE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07042" y="2122425"/>
            <a:ext cx="1543050" cy="21717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B3D32251-49D8-A803-FF52-E4B17AD0BD7C}"/>
              </a:ext>
            </a:extLst>
          </p:cNvPr>
          <p:cNvSpPr txBox="1"/>
          <p:nvPr/>
        </p:nvSpPr>
        <p:spPr>
          <a:xfrm>
            <a:off x="95075" y="3994088"/>
            <a:ext cx="6101539" cy="2554545"/>
          </a:xfrm>
          <a:prstGeom prst="rect">
            <a:avLst/>
          </a:prstGeom>
          <a:noFill/>
        </p:spPr>
        <p:txBody>
          <a:bodyPr wrap="square">
            <a:spAutoFit/>
          </a:bodyPr>
          <a:lstStyle/>
          <a:p>
            <a:pPr algn="l" rtl="0" fontAlgn="base"/>
            <a:r>
              <a:rPr lang="en-US" sz="1600" b="0" i="0" u="none" strike="noStrike" dirty="0">
                <a:solidFill>
                  <a:srgbClr val="000000"/>
                </a:solidFill>
                <a:effectLst/>
                <a:latin typeface="Verdana" panose="020B0604030504040204" pitchFamily="34" charset="0"/>
                <a:ea typeface="Verdana" panose="020B0604030504040204" pitchFamily="34" charset="0"/>
              </a:rPr>
              <a:t>Discovery R.E is a comprehensive and detailed set of medium term planning set out in single year groups.</a:t>
            </a:r>
            <a:r>
              <a:rPr lang="en-US" sz="1600" b="0" i="0" dirty="0">
                <a:solidFill>
                  <a:srgbClr val="000000"/>
                </a:solidFill>
                <a:effectLst/>
                <a:latin typeface="Verdana" panose="020B0604030504040204" pitchFamily="34" charset="0"/>
                <a:ea typeface="Verdana" panose="020B0604030504040204" pitchFamily="34" charset="0"/>
              </a:rPr>
              <a:t>​</a:t>
            </a:r>
          </a:p>
          <a:p>
            <a:pPr algn="l" rtl="0" fontAlgn="base"/>
            <a:r>
              <a:rPr lang="en-US" sz="1600" b="0" i="0" dirty="0">
                <a:solidFill>
                  <a:srgbClr val="000000"/>
                </a:solidFill>
                <a:effectLst/>
                <a:latin typeface="Verdana" panose="020B0604030504040204" pitchFamily="34" charset="0"/>
                <a:ea typeface="Verdana" panose="020B0604030504040204" pitchFamily="34" charset="0"/>
              </a:rPr>
              <a:t>​</a:t>
            </a:r>
          </a:p>
          <a:p>
            <a:pPr algn="l" rtl="0" fontAlgn="base"/>
            <a:r>
              <a:rPr lang="en-US" sz="1600" b="0" i="0" u="none" strike="noStrike" dirty="0">
                <a:solidFill>
                  <a:srgbClr val="000000"/>
                </a:solidFill>
                <a:effectLst/>
                <a:latin typeface="Verdana" panose="020B0604030504040204" pitchFamily="34" charset="0"/>
                <a:ea typeface="Verdana" panose="020B0604030504040204" pitchFamily="34" charset="0"/>
              </a:rPr>
              <a:t>Each main religion is covered (Christianity, Buddhism, Hinduism, Islam, Judaism and Sikhism) which are all taught through enquiry modules and involves critical thinking.</a:t>
            </a:r>
            <a:r>
              <a:rPr lang="en-US" sz="1600" b="0" i="0" dirty="0">
                <a:solidFill>
                  <a:srgbClr val="000000"/>
                </a:solidFill>
                <a:effectLst/>
                <a:latin typeface="Verdana" panose="020B0604030504040204" pitchFamily="34" charset="0"/>
                <a:ea typeface="Verdana" panose="020B0604030504040204" pitchFamily="34" charset="0"/>
              </a:rPr>
              <a:t>​</a:t>
            </a:r>
          </a:p>
          <a:p>
            <a:pPr algn="l" rtl="0" fontAlgn="base"/>
            <a:r>
              <a:rPr lang="en-US" sz="1600" b="0" i="0" dirty="0">
                <a:solidFill>
                  <a:srgbClr val="000000"/>
                </a:solidFill>
                <a:effectLst/>
                <a:latin typeface="Verdana" panose="020B0604030504040204" pitchFamily="34" charset="0"/>
                <a:ea typeface="Verdana" panose="020B0604030504040204" pitchFamily="34" charset="0"/>
              </a:rPr>
              <a:t>​</a:t>
            </a:r>
          </a:p>
          <a:p>
            <a:pPr algn="l" rtl="0" fontAlgn="base"/>
            <a:r>
              <a:rPr lang="en-US" sz="1600" b="0" i="0" u="none" strike="noStrike" dirty="0">
                <a:solidFill>
                  <a:srgbClr val="000000"/>
                </a:solidFill>
                <a:effectLst/>
                <a:latin typeface="Verdana" panose="020B0604030504040204" pitchFamily="34" charset="0"/>
                <a:ea typeface="Verdana" panose="020B0604030504040204" pitchFamily="34" charset="0"/>
              </a:rPr>
              <a:t>Christianity is taught in every year group, with Christmas and Easter given fresh treatment each year.</a:t>
            </a:r>
            <a:endParaRPr lang="en-US" sz="1600" b="0" i="0" dirty="0">
              <a:solidFill>
                <a:srgbClr val="000000"/>
              </a:solidFill>
              <a:effectLst/>
              <a:latin typeface="Verdana" panose="020B0604030504040204" pitchFamily="34" charset="0"/>
              <a:ea typeface="Verdana" panose="020B0604030504040204" pitchFamily="34" charset="0"/>
            </a:endParaRPr>
          </a:p>
        </p:txBody>
      </p:sp>
      <p:sp>
        <p:nvSpPr>
          <p:cNvPr id="14" name="TextBox 13">
            <a:extLst>
              <a:ext uri="{FF2B5EF4-FFF2-40B4-BE49-F238E27FC236}">
                <a16:creationId xmlns:a16="http://schemas.microsoft.com/office/drawing/2014/main" id="{E3ADD993-000B-E6F6-F621-DBA79F13B05C}"/>
              </a:ext>
            </a:extLst>
          </p:cNvPr>
          <p:cNvSpPr txBox="1"/>
          <p:nvPr/>
        </p:nvSpPr>
        <p:spPr>
          <a:xfrm>
            <a:off x="8403260" y="4548086"/>
            <a:ext cx="3450073" cy="1323439"/>
          </a:xfrm>
          <a:prstGeom prst="rect">
            <a:avLst/>
          </a:prstGeom>
          <a:noFill/>
        </p:spPr>
        <p:txBody>
          <a:bodyPr wrap="square">
            <a:spAutoFit/>
          </a:bodyPr>
          <a:lstStyle/>
          <a:p>
            <a:pPr algn="l" rtl="0" fontAlgn="base"/>
            <a:r>
              <a:rPr lang="en-US" sz="1600" b="0" i="0" u="none" strike="noStrike" dirty="0">
                <a:solidFill>
                  <a:srgbClr val="000000"/>
                </a:solidFill>
                <a:effectLst/>
                <a:latin typeface="Verdana" panose="020B0604030504040204" pitchFamily="34" charset="0"/>
                <a:ea typeface="Verdana" panose="020B0604030504040204" pitchFamily="34" charset="0"/>
              </a:rPr>
              <a:t>The Local Agreed Syllabus  is a document which outlines the statutory requirements for Religious Education (RE) in the Local Authority. </a:t>
            </a:r>
            <a:endParaRPr lang="en-US" sz="1600" b="0" i="0" dirty="0">
              <a:solidFill>
                <a:srgbClr val="000000"/>
              </a:solidFill>
              <a:effectLst/>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101232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6E1FC5D-E1DB-ADE0-E52E-0E50D92CD5CF}"/>
              </a:ext>
            </a:extLst>
          </p:cNvPr>
          <p:cNvSpPr/>
          <p:nvPr/>
        </p:nvSpPr>
        <p:spPr>
          <a:xfrm>
            <a:off x="0" y="1"/>
            <a:ext cx="12192000" cy="127328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30629E3A-24BB-5954-6507-EFBF45B7AD62}"/>
              </a:ext>
            </a:extLst>
          </p:cNvPr>
          <p:cNvPicPr>
            <a:picLocks noChangeAspect="1"/>
          </p:cNvPicPr>
          <p:nvPr/>
        </p:nvPicPr>
        <p:blipFill>
          <a:blip r:embed="rId2"/>
          <a:stretch>
            <a:fillRect/>
          </a:stretch>
        </p:blipFill>
        <p:spPr>
          <a:xfrm>
            <a:off x="8798998" y="68727"/>
            <a:ext cx="3208732" cy="1135834"/>
          </a:xfrm>
          <a:prstGeom prst="rect">
            <a:avLst/>
          </a:prstGeom>
        </p:spPr>
      </p:pic>
      <p:pic>
        <p:nvPicPr>
          <p:cNvPr id="7" name="Picture 6">
            <a:extLst>
              <a:ext uri="{FF2B5EF4-FFF2-40B4-BE49-F238E27FC236}">
                <a16:creationId xmlns:a16="http://schemas.microsoft.com/office/drawing/2014/main" id="{9D07A741-E999-F04E-3F50-0DA9A7F8CEF5}"/>
              </a:ext>
            </a:extLst>
          </p:cNvPr>
          <p:cNvPicPr>
            <a:picLocks noChangeAspect="1"/>
          </p:cNvPicPr>
          <p:nvPr/>
        </p:nvPicPr>
        <p:blipFill>
          <a:blip r:embed="rId3"/>
          <a:stretch>
            <a:fillRect/>
          </a:stretch>
        </p:blipFill>
        <p:spPr>
          <a:xfrm>
            <a:off x="256606" y="41352"/>
            <a:ext cx="3136397" cy="1146924"/>
          </a:xfrm>
          <a:prstGeom prst="rect">
            <a:avLst/>
          </a:prstGeom>
        </p:spPr>
      </p:pic>
      <p:sp>
        <p:nvSpPr>
          <p:cNvPr id="9" name="Rectangle: Rounded Corners 8">
            <a:extLst>
              <a:ext uri="{FF2B5EF4-FFF2-40B4-BE49-F238E27FC236}">
                <a16:creationId xmlns:a16="http://schemas.microsoft.com/office/drawing/2014/main" id="{9534E550-48BA-4504-F7C3-87D5ACD4D6AA}"/>
              </a:ext>
            </a:extLst>
          </p:cNvPr>
          <p:cNvSpPr/>
          <p:nvPr/>
        </p:nvSpPr>
        <p:spPr>
          <a:xfrm>
            <a:off x="3699545" y="75531"/>
            <a:ext cx="4608640" cy="1078566"/>
          </a:xfrm>
          <a:prstGeom prst="round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latin typeface="Verdana" panose="020B0604030504040204" pitchFamily="34" charset="0"/>
                <a:ea typeface="Verdana" panose="020B0604030504040204" pitchFamily="34" charset="0"/>
              </a:rPr>
              <a:t>Religious Education at Ashurst Wood</a:t>
            </a:r>
          </a:p>
        </p:txBody>
      </p:sp>
      <p:sp>
        <p:nvSpPr>
          <p:cNvPr id="14" name="TextBox 13">
            <a:extLst>
              <a:ext uri="{FF2B5EF4-FFF2-40B4-BE49-F238E27FC236}">
                <a16:creationId xmlns:a16="http://schemas.microsoft.com/office/drawing/2014/main" id="{E3ADD993-000B-E6F6-F621-DBA79F13B05C}"/>
              </a:ext>
            </a:extLst>
          </p:cNvPr>
          <p:cNvSpPr txBox="1"/>
          <p:nvPr/>
        </p:nvSpPr>
        <p:spPr>
          <a:xfrm>
            <a:off x="95075" y="1302656"/>
            <a:ext cx="12096925" cy="954107"/>
          </a:xfrm>
          <a:prstGeom prst="rect">
            <a:avLst/>
          </a:prstGeom>
          <a:noFill/>
        </p:spPr>
        <p:txBody>
          <a:bodyPr wrap="square">
            <a:spAutoFit/>
          </a:bodyPr>
          <a:lstStyle/>
          <a:p>
            <a:pPr algn="l" rtl="0" fontAlgn="base"/>
            <a:r>
              <a:rPr lang="en-US" sz="1400" b="0" i="0" u="none" strike="noStrike" dirty="0">
                <a:solidFill>
                  <a:srgbClr val="000000"/>
                </a:solidFill>
                <a:effectLst/>
                <a:latin typeface="Verdana" panose="020B0604030504040204" pitchFamily="34" charset="0"/>
                <a:ea typeface="Verdana" panose="020B0604030504040204" pitchFamily="34" charset="0"/>
              </a:rPr>
              <a:t>The table below shows what the Agreed Syllabus has outlined as being relevant to what is taught in R.E in schools.</a:t>
            </a:r>
            <a:r>
              <a:rPr lang="en-US" sz="1400" b="0" i="0" dirty="0">
                <a:solidFill>
                  <a:srgbClr val="000000"/>
                </a:solidFill>
                <a:effectLst/>
                <a:latin typeface="Verdana" panose="020B0604030504040204" pitchFamily="34" charset="0"/>
                <a:ea typeface="Verdana" panose="020B0604030504040204" pitchFamily="34" charset="0"/>
              </a:rPr>
              <a:t>​</a:t>
            </a:r>
          </a:p>
          <a:p>
            <a:pPr algn="l" rtl="0" fontAlgn="base"/>
            <a:r>
              <a:rPr lang="en-US" sz="1400" b="0" i="0" dirty="0">
                <a:solidFill>
                  <a:srgbClr val="000000"/>
                </a:solidFill>
                <a:effectLst/>
                <a:latin typeface="Verdana" panose="020B0604030504040204" pitchFamily="34" charset="0"/>
                <a:ea typeface="Verdana" panose="020B0604030504040204" pitchFamily="34" charset="0"/>
              </a:rPr>
              <a:t>​</a:t>
            </a:r>
            <a:r>
              <a:rPr lang="en-US" sz="1400" b="0" i="0" u="none" strike="noStrike" dirty="0">
                <a:solidFill>
                  <a:srgbClr val="000000"/>
                </a:solidFill>
                <a:effectLst/>
                <a:latin typeface="Verdana" panose="020B0604030504040204" pitchFamily="34" charset="0"/>
                <a:ea typeface="Verdana" panose="020B0604030504040204" pitchFamily="34" charset="0"/>
              </a:rPr>
              <a:t>We can see from this criteria that R.E is not just learning about different religions but also about </a:t>
            </a:r>
            <a:r>
              <a:rPr lang="en-US" sz="1400" b="1" i="0" u="none" strike="noStrike" dirty="0">
                <a:solidFill>
                  <a:srgbClr val="000000"/>
                </a:solidFill>
                <a:effectLst/>
                <a:latin typeface="Verdana" panose="020B0604030504040204" pitchFamily="34" charset="0"/>
                <a:ea typeface="Verdana" panose="020B0604030504040204" pitchFamily="34" charset="0"/>
              </a:rPr>
              <a:t>how</a:t>
            </a:r>
            <a:r>
              <a:rPr lang="en-US" sz="1400" b="0" i="0" u="none" strike="noStrike" dirty="0">
                <a:solidFill>
                  <a:srgbClr val="000000"/>
                </a:solidFill>
                <a:effectLst/>
                <a:latin typeface="Verdana" panose="020B0604030504040204" pitchFamily="34" charset="0"/>
                <a:ea typeface="Verdana" panose="020B0604030504040204" pitchFamily="34" charset="0"/>
              </a:rPr>
              <a:t> people express their faith, how they feel they </a:t>
            </a:r>
            <a:r>
              <a:rPr lang="en-US" sz="1400" b="1" i="0" u="none" strike="noStrike" dirty="0">
                <a:solidFill>
                  <a:srgbClr val="000000"/>
                </a:solidFill>
                <a:effectLst/>
                <a:latin typeface="Verdana" panose="020B0604030504040204" pitchFamily="34" charset="0"/>
                <a:ea typeface="Verdana" panose="020B0604030504040204" pitchFamily="34" charset="0"/>
              </a:rPr>
              <a:t>belong</a:t>
            </a:r>
            <a:r>
              <a:rPr lang="en-US" sz="1400" b="0" i="0" u="none" strike="noStrike" dirty="0">
                <a:solidFill>
                  <a:srgbClr val="000000"/>
                </a:solidFill>
                <a:effectLst/>
                <a:latin typeface="Verdana" panose="020B0604030504040204" pitchFamily="34" charset="0"/>
                <a:ea typeface="Verdana" panose="020B0604030504040204" pitchFamily="34" charset="0"/>
              </a:rPr>
              <a:t>, how they put their beliefs into </a:t>
            </a:r>
            <a:r>
              <a:rPr lang="en-US" sz="1400" b="1" i="0" u="none" strike="noStrike" dirty="0">
                <a:solidFill>
                  <a:srgbClr val="000000"/>
                </a:solidFill>
                <a:effectLst/>
                <a:latin typeface="Verdana" panose="020B0604030504040204" pitchFamily="34" charset="0"/>
                <a:ea typeface="Verdana" panose="020B0604030504040204" pitchFamily="34" charset="0"/>
              </a:rPr>
              <a:t>practice </a:t>
            </a:r>
            <a:r>
              <a:rPr lang="en-US" sz="1400" b="0" i="0" u="none" strike="noStrike" dirty="0">
                <a:solidFill>
                  <a:srgbClr val="000000"/>
                </a:solidFill>
                <a:effectLst/>
                <a:latin typeface="Verdana" panose="020B0604030504040204" pitchFamily="34" charset="0"/>
                <a:ea typeface="Verdana" panose="020B0604030504040204" pitchFamily="34" charset="0"/>
              </a:rPr>
              <a:t>and asking bigger questions e.g. about right and wrong and their own opinions about God.</a:t>
            </a:r>
            <a:endParaRPr lang="en-US" sz="1400" b="0" i="0" dirty="0">
              <a:solidFill>
                <a:srgbClr val="000000"/>
              </a:solidFill>
              <a:effectLst/>
              <a:latin typeface="Verdana" panose="020B0604030504040204" pitchFamily="34" charset="0"/>
              <a:ea typeface="Verdana" panose="020B0604030504040204" pitchFamily="34" charset="0"/>
            </a:endParaRPr>
          </a:p>
        </p:txBody>
      </p:sp>
      <p:graphicFrame>
        <p:nvGraphicFramePr>
          <p:cNvPr id="2" name="Table 1">
            <a:extLst>
              <a:ext uri="{FF2B5EF4-FFF2-40B4-BE49-F238E27FC236}">
                <a16:creationId xmlns:a16="http://schemas.microsoft.com/office/drawing/2014/main" id="{BE1BFE18-ED50-B221-848E-E02194E59CFC}"/>
              </a:ext>
            </a:extLst>
          </p:cNvPr>
          <p:cNvGraphicFramePr>
            <a:graphicFrameLocks noGrp="1"/>
          </p:cNvGraphicFramePr>
          <p:nvPr>
            <p:extLst>
              <p:ext uri="{D42A27DB-BD31-4B8C-83A1-F6EECF244321}">
                <p14:modId xmlns:p14="http://schemas.microsoft.com/office/powerpoint/2010/main" val="689642426"/>
              </p:ext>
            </p:extLst>
          </p:nvPr>
        </p:nvGraphicFramePr>
        <p:xfrm>
          <a:off x="338831" y="2211827"/>
          <a:ext cx="11514338" cy="4604821"/>
        </p:xfrm>
        <a:graphic>
          <a:graphicData uri="http://schemas.openxmlformats.org/drawingml/2006/table">
            <a:tbl>
              <a:tblPr/>
              <a:tblGrid>
                <a:gridCol w="2302868">
                  <a:extLst>
                    <a:ext uri="{9D8B030D-6E8A-4147-A177-3AD203B41FA5}">
                      <a16:colId xmlns:a16="http://schemas.microsoft.com/office/drawing/2014/main" val="75573834"/>
                    </a:ext>
                  </a:extLst>
                </a:gridCol>
                <a:gridCol w="2302868">
                  <a:extLst>
                    <a:ext uri="{9D8B030D-6E8A-4147-A177-3AD203B41FA5}">
                      <a16:colId xmlns:a16="http://schemas.microsoft.com/office/drawing/2014/main" val="1763249075"/>
                    </a:ext>
                  </a:extLst>
                </a:gridCol>
                <a:gridCol w="2717320">
                  <a:extLst>
                    <a:ext uri="{9D8B030D-6E8A-4147-A177-3AD203B41FA5}">
                      <a16:colId xmlns:a16="http://schemas.microsoft.com/office/drawing/2014/main" val="3509572548"/>
                    </a:ext>
                  </a:extLst>
                </a:gridCol>
                <a:gridCol w="1888414">
                  <a:extLst>
                    <a:ext uri="{9D8B030D-6E8A-4147-A177-3AD203B41FA5}">
                      <a16:colId xmlns:a16="http://schemas.microsoft.com/office/drawing/2014/main" val="765994058"/>
                    </a:ext>
                  </a:extLst>
                </a:gridCol>
                <a:gridCol w="2302868">
                  <a:extLst>
                    <a:ext uri="{9D8B030D-6E8A-4147-A177-3AD203B41FA5}">
                      <a16:colId xmlns:a16="http://schemas.microsoft.com/office/drawing/2014/main" val="3669820579"/>
                    </a:ext>
                  </a:extLst>
                </a:gridCol>
              </a:tblGrid>
              <a:tr h="539990">
                <a:tc>
                  <a:txBody>
                    <a:bodyPr/>
                    <a:lstStyle/>
                    <a:p>
                      <a:pPr algn="ctr" fontAlgn="base"/>
                      <a:r>
                        <a:rPr lang="en-GB" sz="1200" b="1" i="0" u="none" strike="noStrike">
                          <a:solidFill>
                            <a:srgbClr val="FFFFFF"/>
                          </a:solidFill>
                          <a:effectLst/>
                          <a:latin typeface="Century Gothic" panose="020B0502020202020204" pitchFamily="34" charset="0"/>
                        </a:rPr>
                        <a:t>Core Beliefs, Ideas and Symbols </a:t>
                      </a:r>
                      <a:r>
                        <a:rPr lang="en-GB" sz="1200" b="1" i="0">
                          <a:solidFill>
                            <a:srgbClr val="FFFFFF"/>
                          </a:solidFill>
                          <a:effectLst/>
                          <a:latin typeface="Century Gothic" panose="020B0502020202020204" pitchFamily="34" charset="0"/>
                        </a:rPr>
                        <a:t>​</a:t>
                      </a:r>
                      <a:endParaRPr lang="en-GB" sz="1200" b="1" i="0">
                        <a:solidFill>
                          <a:srgbClr val="FFFFFF"/>
                        </a:solidFill>
                        <a:effectLst/>
                      </a:endParaRPr>
                    </a:p>
                  </a:txBody>
                  <a:tcPr marL="60716" marR="60716" marT="30358" marB="30358">
                    <a:lnL w="9525" cap="flat" cmpd="sng" algn="ctr">
                      <a:solidFill>
                        <a:srgbClr val="FFFFFF"/>
                      </a:solidFill>
                      <a:prstDash val="solid"/>
                      <a:round/>
                      <a:headEnd type="none" w="med" len="med"/>
                      <a:tailEnd type="none" w="med" len="med"/>
                    </a:lnL>
                    <a:lnR w="32004"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32004" cap="flat" cmpd="sng" algn="ctr">
                      <a:solidFill>
                        <a:srgbClr val="FFFFFF"/>
                      </a:solidFill>
                      <a:prstDash val="solid"/>
                      <a:round/>
                      <a:headEnd type="none" w="med" len="med"/>
                      <a:tailEnd type="none" w="med" len="med"/>
                    </a:lnB>
                    <a:solidFill>
                      <a:srgbClr val="00B050"/>
                    </a:solidFill>
                  </a:tcPr>
                </a:tc>
                <a:tc>
                  <a:txBody>
                    <a:bodyPr/>
                    <a:lstStyle/>
                    <a:p>
                      <a:pPr algn="ctr" fontAlgn="base"/>
                      <a:r>
                        <a:rPr lang="en-GB" sz="1200" b="1" i="0" u="none" strike="noStrike">
                          <a:solidFill>
                            <a:srgbClr val="FFFFFF"/>
                          </a:solidFill>
                          <a:effectLst/>
                          <a:latin typeface="Century Gothic" panose="020B0502020202020204" pitchFamily="34" charset="0"/>
                        </a:rPr>
                        <a:t>Expression of Faith </a:t>
                      </a:r>
                      <a:r>
                        <a:rPr lang="en-GB" sz="1200" b="1" i="0">
                          <a:solidFill>
                            <a:srgbClr val="FFFFFF"/>
                          </a:solidFill>
                          <a:effectLst/>
                          <a:latin typeface="Century Gothic" panose="020B0502020202020204" pitchFamily="34" charset="0"/>
                        </a:rPr>
                        <a:t>​</a:t>
                      </a:r>
                      <a:endParaRPr lang="en-GB" sz="1200" b="1" i="0">
                        <a:solidFill>
                          <a:srgbClr val="FFFFFF"/>
                        </a:solidFill>
                        <a:effectLst/>
                      </a:endParaRPr>
                    </a:p>
                  </a:txBody>
                  <a:tcPr marL="60716" marR="60716" marT="30358" marB="30358">
                    <a:lnL w="32004" cap="flat" cmpd="sng" algn="ctr">
                      <a:solidFill>
                        <a:srgbClr val="FFFFFF"/>
                      </a:solidFill>
                      <a:prstDash val="solid"/>
                      <a:round/>
                      <a:headEnd type="none" w="med" len="med"/>
                      <a:tailEnd type="none" w="med" len="med"/>
                    </a:lnL>
                    <a:lnR w="32004"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32004" cap="flat" cmpd="sng" algn="ctr">
                      <a:solidFill>
                        <a:srgbClr val="FFFFFF"/>
                      </a:solidFill>
                      <a:prstDash val="solid"/>
                      <a:round/>
                      <a:headEnd type="none" w="med" len="med"/>
                      <a:tailEnd type="none" w="med" len="med"/>
                    </a:lnB>
                    <a:solidFill>
                      <a:srgbClr val="00B050"/>
                    </a:solidFill>
                  </a:tcPr>
                </a:tc>
                <a:tc>
                  <a:txBody>
                    <a:bodyPr/>
                    <a:lstStyle/>
                    <a:p>
                      <a:pPr algn="ctr" fontAlgn="base"/>
                      <a:r>
                        <a:rPr lang="en-GB" sz="1200" b="1" i="0" u="none" strike="noStrike" dirty="0">
                          <a:solidFill>
                            <a:srgbClr val="FFFFFF"/>
                          </a:solidFill>
                          <a:effectLst/>
                          <a:latin typeface="Century Gothic" panose="020B0502020202020204" pitchFamily="34" charset="0"/>
                        </a:rPr>
                        <a:t>Identity-daily life </a:t>
                      </a:r>
                      <a:r>
                        <a:rPr lang="en-GB" sz="1200" b="1" i="0" dirty="0">
                          <a:solidFill>
                            <a:srgbClr val="FFFFFF"/>
                          </a:solidFill>
                          <a:effectLst/>
                          <a:latin typeface="Century Gothic" panose="020B0502020202020204" pitchFamily="34" charset="0"/>
                        </a:rPr>
                        <a:t>​</a:t>
                      </a:r>
                      <a:endParaRPr lang="en-GB" sz="1200" b="1" i="0" dirty="0">
                        <a:solidFill>
                          <a:srgbClr val="FFFFFF"/>
                        </a:solidFill>
                        <a:effectLst/>
                      </a:endParaRPr>
                    </a:p>
                  </a:txBody>
                  <a:tcPr marL="60716" marR="60716" marT="30358" marB="30358">
                    <a:lnL w="32004" cap="flat" cmpd="sng" algn="ctr">
                      <a:solidFill>
                        <a:srgbClr val="FFFFFF"/>
                      </a:solidFill>
                      <a:prstDash val="solid"/>
                      <a:round/>
                      <a:headEnd type="none" w="med" len="med"/>
                      <a:tailEnd type="none" w="med" len="med"/>
                    </a:lnL>
                    <a:lnR w="32004"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32004" cap="flat" cmpd="sng" algn="ctr">
                      <a:solidFill>
                        <a:srgbClr val="FFFFFF"/>
                      </a:solidFill>
                      <a:prstDash val="solid"/>
                      <a:round/>
                      <a:headEnd type="none" w="med" len="med"/>
                      <a:tailEnd type="none" w="med" len="med"/>
                    </a:lnB>
                    <a:solidFill>
                      <a:srgbClr val="00B050"/>
                    </a:solidFill>
                  </a:tcPr>
                </a:tc>
                <a:tc>
                  <a:txBody>
                    <a:bodyPr/>
                    <a:lstStyle/>
                    <a:p>
                      <a:pPr algn="ctr" fontAlgn="base"/>
                      <a:r>
                        <a:rPr lang="en-GB" sz="1200" b="1" i="0" u="none" strike="noStrike" dirty="0">
                          <a:solidFill>
                            <a:srgbClr val="FFFFFF"/>
                          </a:solidFill>
                          <a:effectLst/>
                          <a:latin typeface="Century Gothic" panose="020B0502020202020204" pitchFamily="34" charset="0"/>
                        </a:rPr>
                        <a:t>Social Action - putting beliefs into action </a:t>
                      </a:r>
                      <a:r>
                        <a:rPr lang="en-GB" sz="1200" b="1" i="0" dirty="0">
                          <a:solidFill>
                            <a:srgbClr val="FFFFFF"/>
                          </a:solidFill>
                          <a:effectLst/>
                          <a:latin typeface="Century Gothic" panose="020B0502020202020204" pitchFamily="34" charset="0"/>
                        </a:rPr>
                        <a:t>​</a:t>
                      </a:r>
                      <a:endParaRPr lang="en-GB" sz="1200" b="1" i="0" dirty="0">
                        <a:solidFill>
                          <a:srgbClr val="FFFFFF"/>
                        </a:solidFill>
                        <a:effectLst/>
                      </a:endParaRPr>
                    </a:p>
                  </a:txBody>
                  <a:tcPr marL="60716" marR="60716" marT="30358" marB="30358">
                    <a:lnL w="32004" cap="flat" cmpd="sng" algn="ctr">
                      <a:solidFill>
                        <a:srgbClr val="FFFFFF"/>
                      </a:solidFill>
                      <a:prstDash val="solid"/>
                      <a:round/>
                      <a:headEnd type="none" w="med" len="med"/>
                      <a:tailEnd type="none" w="med" len="med"/>
                    </a:lnL>
                    <a:lnR w="32004"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32004" cap="flat" cmpd="sng" algn="ctr">
                      <a:solidFill>
                        <a:srgbClr val="FFFFFF"/>
                      </a:solidFill>
                      <a:prstDash val="solid"/>
                      <a:round/>
                      <a:headEnd type="none" w="med" len="med"/>
                      <a:tailEnd type="none" w="med" len="med"/>
                    </a:lnB>
                    <a:solidFill>
                      <a:srgbClr val="00B050"/>
                    </a:solidFill>
                  </a:tcPr>
                </a:tc>
                <a:tc>
                  <a:txBody>
                    <a:bodyPr/>
                    <a:lstStyle/>
                    <a:p>
                      <a:pPr algn="ctr" fontAlgn="base"/>
                      <a:r>
                        <a:rPr lang="en-GB" sz="1200" b="1" i="0" u="none" strike="noStrike">
                          <a:solidFill>
                            <a:srgbClr val="FFFFFF"/>
                          </a:solidFill>
                          <a:effectLst/>
                          <a:latin typeface="Century Gothic" panose="020B0502020202020204" pitchFamily="34" charset="0"/>
                        </a:rPr>
                        <a:t>Ask big questions and make connections </a:t>
                      </a:r>
                      <a:r>
                        <a:rPr lang="en-GB" sz="1200" b="1" i="0">
                          <a:solidFill>
                            <a:srgbClr val="FFFFFF"/>
                          </a:solidFill>
                          <a:effectLst/>
                          <a:latin typeface="Century Gothic" panose="020B0502020202020204" pitchFamily="34" charset="0"/>
                        </a:rPr>
                        <a:t>​</a:t>
                      </a:r>
                      <a:endParaRPr lang="en-GB" sz="1200" b="1" i="0">
                        <a:solidFill>
                          <a:srgbClr val="FFFFFF"/>
                        </a:solidFill>
                        <a:effectLst/>
                      </a:endParaRPr>
                    </a:p>
                  </a:txBody>
                  <a:tcPr marL="60716" marR="60716" marT="30358" marB="30358">
                    <a:lnL w="32004"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32004" cap="flat" cmpd="sng" algn="ctr">
                      <a:solidFill>
                        <a:srgbClr val="FFFFFF"/>
                      </a:solidFill>
                      <a:prstDash val="solid"/>
                      <a:round/>
                      <a:headEnd type="none" w="med" len="med"/>
                      <a:tailEnd type="none" w="med" len="med"/>
                    </a:lnB>
                    <a:solidFill>
                      <a:srgbClr val="00B050"/>
                    </a:solidFill>
                  </a:tcPr>
                </a:tc>
                <a:extLst>
                  <a:ext uri="{0D108BD9-81ED-4DB2-BD59-A6C34878D82A}">
                    <a16:rowId xmlns:a16="http://schemas.microsoft.com/office/drawing/2014/main" val="566932244"/>
                  </a:ext>
                </a:extLst>
              </a:tr>
              <a:tr h="4064831">
                <a:tc>
                  <a:txBody>
                    <a:bodyPr/>
                    <a:lstStyle/>
                    <a:p>
                      <a:pPr algn="l" fontAlgn="base"/>
                      <a:r>
                        <a:rPr lang="en-GB" sz="900" b="1" i="0" u="none" strike="noStrike">
                          <a:solidFill>
                            <a:srgbClr val="000000"/>
                          </a:solidFill>
                          <a:effectLst/>
                          <a:latin typeface="Century Gothic" panose="020B0502020202020204" pitchFamily="34" charset="0"/>
                        </a:rPr>
                        <a:t>Pupils should have the opportunity to learn about and understand the </a:t>
                      </a:r>
                      <a:r>
                        <a:rPr lang="en-GB" sz="900" b="1" i="0" u="sng">
                          <a:solidFill>
                            <a:srgbClr val="000000"/>
                          </a:solidFill>
                          <a:effectLst/>
                          <a:latin typeface="Century Gothic" panose="020B0502020202020204" pitchFamily="34" charset="0"/>
                        </a:rPr>
                        <a:t>main beliefs/concepts and </a:t>
                      </a:r>
                      <a:r>
                        <a:rPr lang="en-GB" sz="900" b="1" i="0" u="none" strike="noStrike">
                          <a:solidFill>
                            <a:srgbClr val="000000"/>
                          </a:solidFill>
                          <a:effectLst/>
                          <a:latin typeface="Century Gothic" panose="020B0502020202020204" pitchFamily="34" charset="0"/>
                        </a:rPr>
                        <a:t>teachings of the religions studied. For example: </a:t>
                      </a:r>
                      <a:r>
                        <a:rPr lang="en-GB" sz="900" b="0" i="0">
                          <a:solidFill>
                            <a:srgbClr val="000000"/>
                          </a:solidFill>
                          <a:effectLst/>
                          <a:latin typeface="Century Gothic" panose="020B0502020202020204" pitchFamily="34" charset="0"/>
                        </a:rPr>
                        <a:t>​</a:t>
                      </a:r>
                      <a:endParaRPr lang="en-GB" sz="1200" b="0" i="0">
                        <a:solidFill>
                          <a:srgbClr val="000000"/>
                        </a:solidFill>
                        <a:effectLst/>
                      </a:endParaRPr>
                    </a:p>
                    <a:p>
                      <a:pPr algn="l" fontAlgn="base">
                        <a:buFont typeface="Arial" panose="020B0604020202020204" pitchFamily="34" charset="0"/>
                        <a:buChar char="•"/>
                      </a:pPr>
                      <a:r>
                        <a:rPr lang="en-GB" sz="900" b="0" i="0" u="none" strike="noStrike">
                          <a:solidFill>
                            <a:srgbClr val="000000"/>
                          </a:solidFill>
                          <a:effectLst/>
                          <a:latin typeface="Century Gothic" panose="020B0502020202020204" pitchFamily="34" charset="0"/>
                        </a:rPr>
                        <a:t>core concepts and ideas such as beliefs about God, Allah, creation, mitzvot; </a:t>
                      </a:r>
                      <a:r>
                        <a:rPr lang="en-GB" sz="900" b="0" i="0">
                          <a:solidFill>
                            <a:srgbClr val="000000"/>
                          </a:solidFill>
                          <a:effectLst/>
                          <a:latin typeface="Century Gothic" panose="020B0502020202020204" pitchFamily="34" charset="0"/>
                        </a:rPr>
                        <a:t>​</a:t>
                      </a:r>
                      <a:endParaRPr lang="en-GB" sz="700" b="0" i="0">
                        <a:solidFill>
                          <a:srgbClr val="000000"/>
                        </a:solidFill>
                        <a:effectLst/>
                        <a:latin typeface="Arial" panose="020B0604020202020204" pitchFamily="34" charset="0"/>
                      </a:endParaRPr>
                    </a:p>
                    <a:p>
                      <a:pPr algn="l" fontAlgn="base">
                        <a:buFont typeface="Arial" panose="020B0604020202020204" pitchFamily="34" charset="0"/>
                        <a:buChar char="•"/>
                      </a:pPr>
                      <a:r>
                        <a:rPr lang="en-GB" sz="900" b="0" i="0" u="none" strike="noStrike">
                          <a:solidFill>
                            <a:srgbClr val="000000"/>
                          </a:solidFill>
                          <a:effectLst/>
                          <a:latin typeface="Century Gothic" panose="020B0502020202020204" pitchFamily="34" charset="0"/>
                        </a:rPr>
                        <a:t>principal sources of authority such as the Bible, Torah, Qur’an; </a:t>
                      </a:r>
                      <a:r>
                        <a:rPr lang="en-GB" sz="900" b="0" i="0">
                          <a:solidFill>
                            <a:srgbClr val="000000"/>
                          </a:solidFill>
                          <a:effectLst/>
                          <a:latin typeface="Century Gothic" panose="020B0502020202020204" pitchFamily="34" charset="0"/>
                        </a:rPr>
                        <a:t>​</a:t>
                      </a:r>
                      <a:endParaRPr lang="en-GB" sz="700" b="0" i="0">
                        <a:solidFill>
                          <a:srgbClr val="000000"/>
                        </a:solidFill>
                        <a:effectLst/>
                        <a:latin typeface="Arial" panose="020B0604020202020204" pitchFamily="34" charset="0"/>
                      </a:endParaRPr>
                    </a:p>
                    <a:p>
                      <a:pPr algn="l" fontAlgn="base">
                        <a:buFont typeface="Arial" panose="020B0604020202020204" pitchFamily="34" charset="0"/>
                        <a:buChar char="•"/>
                      </a:pPr>
                      <a:r>
                        <a:rPr lang="en-GB" sz="900" b="0" i="0" u="none" strike="noStrike">
                          <a:solidFill>
                            <a:srgbClr val="000000"/>
                          </a:solidFill>
                          <a:effectLst/>
                          <a:latin typeface="Century Gothic" panose="020B0502020202020204" pitchFamily="34" charset="0"/>
                        </a:rPr>
                        <a:t>important stories - Old Testament stories, New Testament stories, The Night of Power, Rama and Sita; </a:t>
                      </a:r>
                      <a:r>
                        <a:rPr lang="en-GB" sz="900" b="0" i="0">
                          <a:solidFill>
                            <a:srgbClr val="000000"/>
                          </a:solidFill>
                          <a:effectLst/>
                          <a:latin typeface="Century Gothic" panose="020B0502020202020204" pitchFamily="34" charset="0"/>
                        </a:rPr>
                        <a:t>​</a:t>
                      </a:r>
                      <a:endParaRPr lang="en-GB" sz="700" b="0" i="0">
                        <a:solidFill>
                          <a:srgbClr val="000000"/>
                        </a:solidFill>
                        <a:effectLst/>
                        <a:latin typeface="Arial" panose="020B0604020202020204" pitchFamily="34" charset="0"/>
                      </a:endParaRPr>
                    </a:p>
                    <a:p>
                      <a:pPr algn="l" fontAlgn="base">
                        <a:buFont typeface="Arial" panose="020B0604020202020204" pitchFamily="34" charset="0"/>
                        <a:buChar char="•"/>
                      </a:pPr>
                      <a:r>
                        <a:rPr lang="en-GB" sz="900" b="0" i="0" u="none" strike="noStrike">
                          <a:solidFill>
                            <a:srgbClr val="000000"/>
                          </a:solidFill>
                          <a:effectLst/>
                          <a:latin typeface="Century Gothic" panose="020B0502020202020204" pitchFamily="34" charset="0"/>
                        </a:rPr>
                        <a:t>significant religious leaders such as Moses, David, Muhammad, Esther, Ibrahim; </a:t>
                      </a:r>
                      <a:r>
                        <a:rPr lang="en-GB" sz="900" b="0" i="0">
                          <a:solidFill>
                            <a:srgbClr val="000000"/>
                          </a:solidFill>
                          <a:effectLst/>
                          <a:latin typeface="Century Gothic" panose="020B0502020202020204" pitchFamily="34" charset="0"/>
                        </a:rPr>
                        <a:t>​</a:t>
                      </a:r>
                      <a:endParaRPr lang="en-GB" sz="700" b="0" i="0">
                        <a:solidFill>
                          <a:srgbClr val="000000"/>
                        </a:solidFill>
                        <a:effectLst/>
                        <a:latin typeface="Arial" panose="020B0604020202020204" pitchFamily="34" charset="0"/>
                      </a:endParaRPr>
                    </a:p>
                    <a:p>
                      <a:pPr algn="l" fontAlgn="base">
                        <a:buFont typeface="Arial" panose="020B0604020202020204" pitchFamily="34" charset="0"/>
                        <a:buChar char="•"/>
                      </a:pPr>
                      <a:r>
                        <a:rPr lang="en-GB" sz="900" b="0" i="0" u="none" strike="noStrike">
                          <a:solidFill>
                            <a:srgbClr val="000000"/>
                          </a:solidFill>
                          <a:effectLst/>
                          <a:latin typeface="Century Gothic" panose="020B0502020202020204" pitchFamily="34" charset="0"/>
                        </a:rPr>
                        <a:t>important symbols and artefacts such as Ner Tamid, prayer beads, cross. </a:t>
                      </a:r>
                      <a:r>
                        <a:rPr lang="en-GB" sz="900" b="0" i="0">
                          <a:solidFill>
                            <a:srgbClr val="000000"/>
                          </a:solidFill>
                          <a:effectLst/>
                          <a:latin typeface="Century Gothic" panose="020B0502020202020204" pitchFamily="34" charset="0"/>
                        </a:rPr>
                        <a:t>​</a:t>
                      </a:r>
                      <a:endParaRPr lang="en-GB" sz="700" b="0" i="0">
                        <a:solidFill>
                          <a:srgbClr val="000000"/>
                        </a:solidFill>
                        <a:effectLst/>
                        <a:latin typeface="Arial" panose="020B0604020202020204" pitchFamily="34" charset="0"/>
                      </a:endParaRPr>
                    </a:p>
                    <a:p>
                      <a:pPr algn="l" fontAlgn="base"/>
                      <a:r>
                        <a:rPr lang="en-GB" sz="900" b="0" i="0">
                          <a:solidFill>
                            <a:srgbClr val="000000"/>
                          </a:solidFill>
                          <a:effectLst/>
                          <a:latin typeface="Century Gothic" panose="020B0502020202020204" pitchFamily="34" charset="0"/>
                        </a:rPr>
                        <a:t>​</a:t>
                      </a:r>
                      <a:endParaRPr lang="en-GB" sz="1200" b="0" i="0">
                        <a:solidFill>
                          <a:srgbClr val="000000"/>
                        </a:solidFill>
                        <a:effectLst/>
                      </a:endParaRPr>
                    </a:p>
                  </a:txBody>
                  <a:tcPr marL="60716" marR="60716" marT="30358" marB="30358">
                    <a:lnL w="9525" cap="flat" cmpd="sng" algn="ctr">
                      <a:solidFill>
                        <a:srgbClr val="FFFFFF"/>
                      </a:solidFill>
                      <a:prstDash val="solid"/>
                      <a:round/>
                      <a:headEnd type="none" w="med" len="med"/>
                      <a:tailEnd type="none" w="med" len="med"/>
                    </a:lnL>
                    <a:lnR w="32004" cap="flat" cmpd="sng" algn="ctr">
                      <a:solidFill>
                        <a:srgbClr val="FFFFFF"/>
                      </a:solidFill>
                      <a:prstDash val="solid"/>
                      <a:round/>
                      <a:headEnd type="none" w="med" len="med"/>
                      <a:tailEnd type="none" w="med" len="med"/>
                    </a:lnR>
                    <a:lnT w="32004"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2552F"/>
                    </a:solidFill>
                  </a:tcPr>
                </a:tc>
                <a:tc>
                  <a:txBody>
                    <a:bodyPr/>
                    <a:lstStyle/>
                    <a:p>
                      <a:pPr algn="l" fontAlgn="base"/>
                      <a:r>
                        <a:rPr lang="en-GB" sz="900" b="1" i="0" u="none" strike="noStrike">
                          <a:solidFill>
                            <a:srgbClr val="000000"/>
                          </a:solidFill>
                          <a:effectLst/>
                          <a:latin typeface="Century Gothic" panose="020B0502020202020204" pitchFamily="34" charset="0"/>
                        </a:rPr>
                        <a:t>Pupils should have the opportunity to learn about </a:t>
                      </a:r>
                      <a:r>
                        <a:rPr lang="en-GB" sz="900" b="1" i="0" u="sng">
                          <a:solidFill>
                            <a:srgbClr val="000000"/>
                          </a:solidFill>
                          <a:effectLst/>
                          <a:latin typeface="Century Gothic" panose="020B0502020202020204" pitchFamily="34" charset="0"/>
                        </a:rPr>
                        <a:t>how people express their belief and faith</a:t>
                      </a:r>
                      <a:r>
                        <a:rPr lang="en-GB" sz="900" b="1" i="0" u="none" strike="noStrike">
                          <a:solidFill>
                            <a:srgbClr val="000000"/>
                          </a:solidFill>
                          <a:effectLst/>
                          <a:latin typeface="Century Gothic" panose="020B0502020202020204" pitchFamily="34" charset="0"/>
                        </a:rPr>
                        <a:t> as individuals, groups, and communities. For example: </a:t>
                      </a:r>
                      <a:r>
                        <a:rPr lang="en-GB" sz="900" b="0" i="0">
                          <a:solidFill>
                            <a:srgbClr val="000000"/>
                          </a:solidFill>
                          <a:effectLst/>
                          <a:latin typeface="Century Gothic" panose="020B0502020202020204" pitchFamily="34" charset="0"/>
                        </a:rPr>
                        <a:t>​</a:t>
                      </a:r>
                      <a:endParaRPr lang="en-GB" sz="1200" b="0" i="0">
                        <a:solidFill>
                          <a:srgbClr val="000000"/>
                        </a:solidFill>
                        <a:effectLst/>
                      </a:endParaRPr>
                    </a:p>
                    <a:p>
                      <a:pPr algn="l" fontAlgn="base">
                        <a:buFont typeface="Arial" panose="020B0604020202020204" pitchFamily="34" charset="0"/>
                        <a:buChar char="•"/>
                      </a:pPr>
                      <a:r>
                        <a:rPr lang="en-GB" sz="900" b="0" i="0" u="none" strike="noStrike">
                          <a:solidFill>
                            <a:srgbClr val="000000"/>
                          </a:solidFill>
                          <a:effectLst/>
                          <a:latin typeface="Century Gothic" panose="020B0502020202020204" pitchFamily="34" charset="0"/>
                        </a:rPr>
                        <a:t>through worship at home; </a:t>
                      </a:r>
                      <a:r>
                        <a:rPr lang="en-GB" sz="900" b="0" i="0">
                          <a:solidFill>
                            <a:srgbClr val="000000"/>
                          </a:solidFill>
                          <a:effectLst/>
                          <a:latin typeface="Century Gothic" panose="020B0502020202020204" pitchFamily="34" charset="0"/>
                        </a:rPr>
                        <a:t>​</a:t>
                      </a:r>
                      <a:endParaRPr lang="en-GB" sz="700" b="0" i="0">
                        <a:solidFill>
                          <a:srgbClr val="000000"/>
                        </a:solidFill>
                        <a:effectLst/>
                        <a:latin typeface="Arial" panose="020B0604020202020204" pitchFamily="34" charset="0"/>
                      </a:endParaRPr>
                    </a:p>
                    <a:p>
                      <a:pPr algn="l" fontAlgn="base">
                        <a:buFont typeface="Arial" panose="020B0604020202020204" pitchFamily="34" charset="0"/>
                        <a:buChar char="•"/>
                      </a:pPr>
                      <a:r>
                        <a:rPr lang="en-GB" sz="900" b="0" i="0" u="none" strike="noStrike">
                          <a:solidFill>
                            <a:srgbClr val="000000"/>
                          </a:solidFill>
                          <a:effectLst/>
                          <a:latin typeface="Century Gothic" panose="020B0502020202020204" pitchFamily="34" charset="0"/>
                        </a:rPr>
                        <a:t>worship and attendance at a place of worship- synagogue, man dir, mosque, church; </a:t>
                      </a:r>
                      <a:r>
                        <a:rPr lang="en-GB" sz="900" b="0" i="0">
                          <a:solidFill>
                            <a:srgbClr val="000000"/>
                          </a:solidFill>
                          <a:effectLst/>
                          <a:latin typeface="Century Gothic" panose="020B0502020202020204" pitchFamily="34" charset="0"/>
                        </a:rPr>
                        <a:t>​</a:t>
                      </a:r>
                      <a:endParaRPr lang="en-GB" sz="700" b="0" i="0">
                        <a:solidFill>
                          <a:srgbClr val="000000"/>
                        </a:solidFill>
                        <a:effectLst/>
                        <a:latin typeface="Arial" panose="020B0604020202020204" pitchFamily="34" charset="0"/>
                      </a:endParaRPr>
                    </a:p>
                    <a:p>
                      <a:pPr algn="l" fontAlgn="base">
                        <a:buFont typeface="Arial" panose="020B0604020202020204" pitchFamily="34" charset="0"/>
                        <a:buChar char="•"/>
                      </a:pPr>
                      <a:r>
                        <a:rPr lang="en-GB" sz="900" b="0" i="0" u="none" strike="noStrike">
                          <a:solidFill>
                            <a:srgbClr val="000000"/>
                          </a:solidFill>
                          <a:effectLst/>
                          <a:latin typeface="Century Gothic" panose="020B0502020202020204" pitchFamily="34" charset="0"/>
                        </a:rPr>
                        <a:t>major celebrations and festivals such as Easter, Christmas, Eid ul Fitr, Sukkot, Hanukkah, Diwali. </a:t>
                      </a:r>
                      <a:r>
                        <a:rPr lang="en-GB" sz="900" b="0" i="0">
                          <a:solidFill>
                            <a:srgbClr val="000000"/>
                          </a:solidFill>
                          <a:effectLst/>
                          <a:latin typeface="Century Gothic" panose="020B0502020202020204" pitchFamily="34" charset="0"/>
                        </a:rPr>
                        <a:t>​</a:t>
                      </a:r>
                      <a:endParaRPr lang="en-GB" sz="700" b="0" i="0">
                        <a:solidFill>
                          <a:srgbClr val="000000"/>
                        </a:solidFill>
                        <a:effectLst/>
                        <a:latin typeface="Arial" panose="020B0604020202020204" pitchFamily="34" charset="0"/>
                      </a:endParaRPr>
                    </a:p>
                  </a:txBody>
                  <a:tcPr marL="60716" marR="60716" marT="30358" marB="30358">
                    <a:lnL w="32004" cap="flat" cmpd="sng" algn="ctr">
                      <a:solidFill>
                        <a:srgbClr val="FFFFFF"/>
                      </a:solidFill>
                      <a:prstDash val="solid"/>
                      <a:round/>
                      <a:headEnd type="none" w="med" len="med"/>
                      <a:tailEnd type="none" w="med" len="med"/>
                    </a:lnL>
                    <a:lnR w="32004" cap="flat" cmpd="sng" algn="ctr">
                      <a:solidFill>
                        <a:srgbClr val="FFFFFF"/>
                      </a:solidFill>
                      <a:prstDash val="solid"/>
                      <a:round/>
                      <a:headEnd type="none" w="med" len="med"/>
                      <a:tailEnd type="none" w="med" len="med"/>
                    </a:lnR>
                    <a:lnT w="32004"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2552F"/>
                    </a:solidFill>
                  </a:tcPr>
                </a:tc>
                <a:tc>
                  <a:txBody>
                    <a:bodyPr/>
                    <a:lstStyle/>
                    <a:p>
                      <a:pPr algn="l" fontAlgn="base"/>
                      <a:r>
                        <a:rPr lang="en-GB" sz="900" b="1" i="0" u="none" strike="noStrike" dirty="0">
                          <a:solidFill>
                            <a:srgbClr val="000000"/>
                          </a:solidFill>
                          <a:effectLst/>
                          <a:latin typeface="Century Gothic" panose="020B0502020202020204" pitchFamily="34" charset="0"/>
                        </a:rPr>
                        <a:t>Pupils should have the opportunity to learn about </a:t>
                      </a:r>
                      <a:r>
                        <a:rPr lang="en-GB" sz="900" b="1" i="0" u="sng" dirty="0">
                          <a:solidFill>
                            <a:srgbClr val="000000"/>
                          </a:solidFill>
                          <a:effectLst/>
                          <a:latin typeface="Century Gothic" panose="020B0502020202020204" pitchFamily="34" charset="0"/>
                        </a:rPr>
                        <a:t>the daily lives of people in the religions studied and how they reflect their religion and sense of belonging</a:t>
                      </a:r>
                      <a:r>
                        <a:rPr lang="en-GB" sz="900" b="1" i="0" u="none" strike="noStrike" dirty="0">
                          <a:solidFill>
                            <a:srgbClr val="000000"/>
                          </a:solidFill>
                          <a:effectLst/>
                          <a:latin typeface="Century Gothic" panose="020B0502020202020204" pitchFamily="34" charset="0"/>
                        </a:rPr>
                        <a:t>. For example: </a:t>
                      </a:r>
                      <a:r>
                        <a:rPr lang="en-GB" sz="900" b="0" i="0" dirty="0">
                          <a:solidFill>
                            <a:srgbClr val="000000"/>
                          </a:solidFill>
                          <a:effectLst/>
                          <a:latin typeface="Century Gothic" panose="020B0502020202020204" pitchFamily="34" charset="0"/>
                        </a:rPr>
                        <a:t>​</a:t>
                      </a:r>
                      <a:endParaRPr lang="en-GB" sz="1200" b="0" i="0" dirty="0">
                        <a:solidFill>
                          <a:srgbClr val="000000"/>
                        </a:solidFill>
                        <a:effectLst/>
                      </a:endParaRPr>
                    </a:p>
                    <a:p>
                      <a:pPr algn="l" fontAlgn="base">
                        <a:buFont typeface="Arial" panose="020B0604020202020204" pitchFamily="34" charset="0"/>
                        <a:buChar char="•"/>
                      </a:pPr>
                      <a:r>
                        <a:rPr lang="en-GB" sz="900" b="0" i="0" u="none" strike="noStrike" dirty="0">
                          <a:solidFill>
                            <a:srgbClr val="000000"/>
                          </a:solidFill>
                          <a:effectLst/>
                          <a:latin typeface="Century Gothic" panose="020B0502020202020204" pitchFamily="34" charset="0"/>
                        </a:rPr>
                        <a:t>the daily life of a Christian, Muslim, or Jewish child; </a:t>
                      </a:r>
                      <a:r>
                        <a:rPr lang="en-GB" sz="900" b="0" i="0" dirty="0">
                          <a:solidFill>
                            <a:srgbClr val="000000"/>
                          </a:solidFill>
                          <a:effectLst/>
                          <a:latin typeface="Century Gothic" panose="020B0502020202020204" pitchFamily="34" charset="0"/>
                        </a:rPr>
                        <a:t>​</a:t>
                      </a:r>
                      <a:endParaRPr lang="en-GB" sz="700" b="0" i="0" dirty="0">
                        <a:solidFill>
                          <a:srgbClr val="000000"/>
                        </a:solidFill>
                        <a:effectLst/>
                        <a:latin typeface="Arial" panose="020B0604020202020204" pitchFamily="34" charset="0"/>
                      </a:endParaRPr>
                    </a:p>
                    <a:p>
                      <a:pPr algn="l" fontAlgn="base">
                        <a:buFont typeface="Arial" panose="020B0604020202020204" pitchFamily="34" charset="0"/>
                        <a:buChar char="•"/>
                      </a:pPr>
                      <a:r>
                        <a:rPr lang="en-GB" sz="900" b="0" i="0" u="none" strike="noStrike" dirty="0">
                          <a:solidFill>
                            <a:srgbClr val="000000"/>
                          </a:solidFill>
                          <a:effectLst/>
                          <a:latin typeface="Century Gothic" panose="020B0502020202020204" pitchFamily="34" charset="0"/>
                        </a:rPr>
                        <a:t>special clothes, food, personal devotion; </a:t>
                      </a:r>
                      <a:r>
                        <a:rPr lang="en-GB" sz="900" b="0" i="0" dirty="0">
                          <a:solidFill>
                            <a:srgbClr val="000000"/>
                          </a:solidFill>
                          <a:effectLst/>
                          <a:latin typeface="Century Gothic" panose="020B0502020202020204" pitchFamily="34" charset="0"/>
                        </a:rPr>
                        <a:t>​</a:t>
                      </a:r>
                      <a:endParaRPr lang="en-GB" sz="700" b="0" i="0" dirty="0">
                        <a:solidFill>
                          <a:srgbClr val="000000"/>
                        </a:solidFill>
                        <a:effectLst/>
                        <a:latin typeface="Arial" panose="020B0604020202020204" pitchFamily="34" charset="0"/>
                      </a:endParaRPr>
                    </a:p>
                    <a:p>
                      <a:pPr algn="l" fontAlgn="base">
                        <a:buFont typeface="Arial" panose="020B0604020202020204" pitchFamily="34" charset="0"/>
                        <a:buChar char="•"/>
                      </a:pPr>
                      <a:r>
                        <a:rPr lang="en-GB" sz="900" b="0" i="0" u="none" strike="noStrike" dirty="0">
                          <a:solidFill>
                            <a:srgbClr val="000000"/>
                          </a:solidFill>
                          <a:effectLst/>
                          <a:latin typeface="Century Gothic" panose="020B0502020202020204" pitchFamily="34" charset="0"/>
                        </a:rPr>
                        <a:t>rituals and traditions that mark important events – birth customs. </a:t>
                      </a:r>
                      <a:r>
                        <a:rPr lang="en-GB" sz="900" b="0" i="0" dirty="0">
                          <a:solidFill>
                            <a:srgbClr val="000000"/>
                          </a:solidFill>
                          <a:effectLst/>
                          <a:latin typeface="Century Gothic" panose="020B0502020202020204" pitchFamily="34" charset="0"/>
                        </a:rPr>
                        <a:t>​</a:t>
                      </a:r>
                      <a:endParaRPr lang="en-GB" sz="700" b="0" i="0" dirty="0">
                        <a:solidFill>
                          <a:srgbClr val="000000"/>
                        </a:solidFill>
                        <a:effectLst/>
                        <a:latin typeface="Arial" panose="020B0604020202020204" pitchFamily="34" charset="0"/>
                      </a:endParaRPr>
                    </a:p>
                    <a:p>
                      <a:pPr algn="l" fontAlgn="base"/>
                      <a:r>
                        <a:rPr lang="en-GB" sz="900" b="0" i="0" dirty="0">
                          <a:solidFill>
                            <a:srgbClr val="000000"/>
                          </a:solidFill>
                          <a:effectLst/>
                          <a:latin typeface="Century Gothic" panose="020B0502020202020204" pitchFamily="34" charset="0"/>
                        </a:rPr>
                        <a:t>​</a:t>
                      </a:r>
                      <a:endParaRPr lang="en-GB" sz="1200" b="0" i="0" dirty="0">
                        <a:solidFill>
                          <a:srgbClr val="000000"/>
                        </a:solidFill>
                        <a:effectLst/>
                      </a:endParaRPr>
                    </a:p>
                  </a:txBody>
                  <a:tcPr marL="60716" marR="60716" marT="30358" marB="30358">
                    <a:lnL w="32004" cap="flat" cmpd="sng" algn="ctr">
                      <a:solidFill>
                        <a:srgbClr val="FFFFFF"/>
                      </a:solidFill>
                      <a:prstDash val="solid"/>
                      <a:round/>
                      <a:headEnd type="none" w="med" len="med"/>
                      <a:tailEnd type="none" w="med" len="med"/>
                    </a:lnL>
                    <a:lnR w="32004" cap="flat" cmpd="sng" algn="ctr">
                      <a:solidFill>
                        <a:srgbClr val="FFFFFF"/>
                      </a:solidFill>
                      <a:prstDash val="solid"/>
                      <a:round/>
                      <a:headEnd type="none" w="med" len="med"/>
                      <a:tailEnd type="none" w="med" len="med"/>
                    </a:lnR>
                    <a:lnT w="32004"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2552F"/>
                    </a:solidFill>
                  </a:tcPr>
                </a:tc>
                <a:tc>
                  <a:txBody>
                    <a:bodyPr/>
                    <a:lstStyle/>
                    <a:p>
                      <a:pPr algn="l" fontAlgn="base"/>
                      <a:r>
                        <a:rPr lang="en-GB" sz="900" b="1" i="0" u="none" strike="noStrike" dirty="0">
                          <a:solidFill>
                            <a:srgbClr val="000000"/>
                          </a:solidFill>
                          <a:effectLst/>
                          <a:latin typeface="Century Gothic" panose="020B0502020202020204" pitchFamily="34" charset="0"/>
                        </a:rPr>
                        <a:t>Pupils should have the opportunity to learn about </a:t>
                      </a:r>
                      <a:r>
                        <a:rPr lang="en-GB" sz="900" b="1" i="0" u="sng" dirty="0">
                          <a:solidFill>
                            <a:srgbClr val="000000"/>
                          </a:solidFill>
                          <a:effectLst/>
                          <a:latin typeface="Century Gothic" panose="020B0502020202020204" pitchFamily="34" charset="0"/>
                        </a:rPr>
                        <a:t>how people of faith put their beliefs into practice </a:t>
                      </a:r>
                      <a:r>
                        <a:rPr lang="en-GB" sz="900" b="1" i="0" u="none" strike="noStrike" dirty="0">
                          <a:solidFill>
                            <a:srgbClr val="000000"/>
                          </a:solidFill>
                          <a:effectLst/>
                          <a:latin typeface="Century Gothic" panose="020B0502020202020204" pitchFamily="34" charset="0"/>
                        </a:rPr>
                        <a:t>and actions individually, as communities and organisations and their link with cultural heritage and British values. For example: </a:t>
                      </a:r>
                      <a:r>
                        <a:rPr lang="en-GB" sz="900" b="0" i="0" dirty="0">
                          <a:solidFill>
                            <a:srgbClr val="000000"/>
                          </a:solidFill>
                          <a:effectLst/>
                          <a:latin typeface="Century Gothic" panose="020B0502020202020204" pitchFamily="34" charset="0"/>
                        </a:rPr>
                        <a:t>​</a:t>
                      </a:r>
                      <a:endParaRPr lang="en-GB" sz="1200" b="0" i="0" dirty="0">
                        <a:solidFill>
                          <a:srgbClr val="000000"/>
                        </a:solidFill>
                        <a:effectLst/>
                      </a:endParaRPr>
                    </a:p>
                    <a:p>
                      <a:pPr algn="l" fontAlgn="base">
                        <a:buFont typeface="Arial" panose="020B0604020202020204" pitchFamily="34" charset="0"/>
                        <a:buChar char="•"/>
                      </a:pPr>
                      <a:r>
                        <a:rPr lang="en-GB" sz="900" b="0" i="0" u="none" strike="noStrike" dirty="0">
                          <a:solidFill>
                            <a:srgbClr val="000000"/>
                          </a:solidFill>
                          <a:effectLst/>
                          <a:latin typeface="Century Gothic" panose="020B0502020202020204" pitchFamily="34" charset="0"/>
                        </a:rPr>
                        <a:t>Tikkun Olam; </a:t>
                      </a:r>
                      <a:r>
                        <a:rPr lang="en-GB" sz="900" b="0" i="0" dirty="0">
                          <a:solidFill>
                            <a:srgbClr val="000000"/>
                          </a:solidFill>
                          <a:effectLst/>
                          <a:latin typeface="Century Gothic" panose="020B0502020202020204" pitchFamily="34" charset="0"/>
                        </a:rPr>
                        <a:t>​</a:t>
                      </a:r>
                      <a:endParaRPr lang="en-GB" sz="700" b="0" i="0" dirty="0">
                        <a:solidFill>
                          <a:srgbClr val="000000"/>
                        </a:solidFill>
                        <a:effectLst/>
                        <a:latin typeface="Arial" panose="020B0604020202020204" pitchFamily="34" charset="0"/>
                      </a:endParaRPr>
                    </a:p>
                    <a:p>
                      <a:pPr algn="l" fontAlgn="base">
                        <a:buFont typeface="Arial" panose="020B0604020202020204" pitchFamily="34" charset="0"/>
                        <a:buChar char="•"/>
                      </a:pPr>
                      <a:r>
                        <a:rPr lang="en-GB" sz="900" b="0" i="0" u="none" strike="noStrike" dirty="0">
                          <a:solidFill>
                            <a:srgbClr val="000000"/>
                          </a:solidFill>
                          <a:effectLst/>
                          <a:latin typeface="Century Gothic" panose="020B0502020202020204" pitchFamily="34" charset="0"/>
                        </a:rPr>
                        <a:t>Christian Aid; </a:t>
                      </a:r>
                      <a:r>
                        <a:rPr lang="en-GB" sz="900" b="0" i="0" dirty="0">
                          <a:solidFill>
                            <a:srgbClr val="000000"/>
                          </a:solidFill>
                          <a:effectLst/>
                          <a:latin typeface="Century Gothic" panose="020B0502020202020204" pitchFamily="34" charset="0"/>
                        </a:rPr>
                        <a:t>​</a:t>
                      </a:r>
                      <a:endParaRPr lang="en-GB" sz="700" b="0" i="0" dirty="0">
                        <a:solidFill>
                          <a:srgbClr val="000000"/>
                        </a:solidFill>
                        <a:effectLst/>
                        <a:latin typeface="Arial" panose="020B0604020202020204" pitchFamily="34" charset="0"/>
                      </a:endParaRPr>
                    </a:p>
                    <a:p>
                      <a:pPr algn="l" fontAlgn="base">
                        <a:buFont typeface="Arial" panose="020B0604020202020204" pitchFamily="34" charset="0"/>
                        <a:buChar char="•"/>
                      </a:pPr>
                      <a:r>
                        <a:rPr lang="en-GB" sz="900" b="0" i="0" u="none" strike="noStrike" dirty="0" err="1">
                          <a:solidFill>
                            <a:srgbClr val="000000"/>
                          </a:solidFill>
                          <a:effectLst/>
                          <a:latin typeface="Century Gothic" panose="020B0502020202020204" pitchFamily="34" charset="0"/>
                        </a:rPr>
                        <a:t>Idabah</a:t>
                      </a:r>
                      <a:r>
                        <a:rPr lang="en-GB" sz="900" b="0" i="0" u="none" strike="noStrike" dirty="0">
                          <a:solidFill>
                            <a:srgbClr val="000000"/>
                          </a:solidFill>
                          <a:effectLst/>
                          <a:latin typeface="Century Gothic" panose="020B0502020202020204" pitchFamily="34" charset="0"/>
                        </a:rPr>
                        <a:t> (worship and belief in action) in the Muslim community; </a:t>
                      </a:r>
                      <a:r>
                        <a:rPr lang="en-GB" sz="900" b="0" i="0" dirty="0">
                          <a:solidFill>
                            <a:srgbClr val="000000"/>
                          </a:solidFill>
                          <a:effectLst/>
                          <a:latin typeface="Century Gothic" panose="020B0502020202020204" pitchFamily="34" charset="0"/>
                        </a:rPr>
                        <a:t>​</a:t>
                      </a:r>
                      <a:endParaRPr lang="en-GB" sz="700" b="0" i="0" dirty="0">
                        <a:solidFill>
                          <a:srgbClr val="000000"/>
                        </a:solidFill>
                        <a:effectLst/>
                        <a:latin typeface="Arial" panose="020B0604020202020204" pitchFamily="34" charset="0"/>
                      </a:endParaRPr>
                    </a:p>
                    <a:p>
                      <a:pPr algn="l" fontAlgn="base">
                        <a:buFont typeface="Arial" panose="020B0604020202020204" pitchFamily="34" charset="0"/>
                        <a:buChar char="•"/>
                      </a:pPr>
                      <a:r>
                        <a:rPr lang="en-GB" sz="900" b="0" i="0" u="none" strike="noStrike" dirty="0">
                          <a:solidFill>
                            <a:srgbClr val="000000"/>
                          </a:solidFill>
                          <a:effectLst/>
                          <a:latin typeface="Century Gothic" panose="020B0502020202020204" pitchFamily="34" charset="0"/>
                        </a:rPr>
                        <a:t>how different communities and organisations work together to make the world a better place - interfaith projects locally, nationally, and globally; </a:t>
                      </a:r>
                      <a:r>
                        <a:rPr lang="en-GB" sz="900" b="0" i="0" dirty="0">
                          <a:solidFill>
                            <a:srgbClr val="000000"/>
                          </a:solidFill>
                          <a:effectLst/>
                          <a:latin typeface="Century Gothic" panose="020B0502020202020204" pitchFamily="34" charset="0"/>
                        </a:rPr>
                        <a:t>​</a:t>
                      </a:r>
                      <a:endParaRPr lang="en-GB" sz="700" b="0" i="0" dirty="0">
                        <a:solidFill>
                          <a:srgbClr val="000000"/>
                        </a:solidFill>
                        <a:effectLst/>
                        <a:latin typeface="Arial" panose="020B0604020202020204" pitchFamily="34" charset="0"/>
                      </a:endParaRPr>
                    </a:p>
                    <a:p>
                      <a:pPr algn="l" fontAlgn="base">
                        <a:buFont typeface="Arial" panose="020B0604020202020204" pitchFamily="34" charset="0"/>
                        <a:buChar char="•"/>
                      </a:pPr>
                      <a:r>
                        <a:rPr lang="en-GB" sz="900" b="0" i="0" u="none" strike="noStrike" dirty="0">
                          <a:solidFill>
                            <a:srgbClr val="000000"/>
                          </a:solidFill>
                          <a:effectLst/>
                          <a:latin typeface="Century Gothic" panose="020B0502020202020204" pitchFamily="34" charset="0"/>
                        </a:rPr>
                        <a:t>the impact of religions on culture and society – such as the impact of Christianity as basis of UK jurisprudence. </a:t>
                      </a:r>
                      <a:r>
                        <a:rPr lang="en-GB" sz="900" b="0" i="0" dirty="0">
                          <a:solidFill>
                            <a:srgbClr val="000000"/>
                          </a:solidFill>
                          <a:effectLst/>
                          <a:latin typeface="Century Gothic" panose="020B0502020202020204" pitchFamily="34" charset="0"/>
                        </a:rPr>
                        <a:t>​</a:t>
                      </a:r>
                      <a:endParaRPr lang="en-GB" sz="700" b="0" i="0" dirty="0">
                        <a:solidFill>
                          <a:srgbClr val="000000"/>
                        </a:solidFill>
                        <a:effectLst/>
                        <a:latin typeface="Arial" panose="020B0604020202020204" pitchFamily="34" charset="0"/>
                      </a:endParaRPr>
                    </a:p>
                  </a:txBody>
                  <a:tcPr marL="60716" marR="60716" marT="30358" marB="30358">
                    <a:lnL w="32004" cap="flat" cmpd="sng" algn="ctr">
                      <a:solidFill>
                        <a:srgbClr val="FFFFFF"/>
                      </a:solidFill>
                      <a:prstDash val="solid"/>
                      <a:round/>
                      <a:headEnd type="none" w="med" len="med"/>
                      <a:tailEnd type="none" w="med" len="med"/>
                    </a:lnL>
                    <a:lnR w="32004" cap="flat" cmpd="sng" algn="ctr">
                      <a:solidFill>
                        <a:srgbClr val="FFFFFF"/>
                      </a:solidFill>
                      <a:prstDash val="solid"/>
                      <a:round/>
                      <a:headEnd type="none" w="med" len="med"/>
                      <a:tailEnd type="none" w="med" len="med"/>
                    </a:lnR>
                    <a:lnT w="32004"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2552F"/>
                    </a:solidFill>
                  </a:tcPr>
                </a:tc>
                <a:tc>
                  <a:txBody>
                    <a:bodyPr/>
                    <a:lstStyle/>
                    <a:p>
                      <a:pPr algn="l" fontAlgn="base"/>
                      <a:r>
                        <a:rPr lang="en-GB" sz="900" b="1" i="0" u="none" strike="noStrike" dirty="0">
                          <a:solidFill>
                            <a:srgbClr val="000000"/>
                          </a:solidFill>
                          <a:effectLst/>
                          <a:latin typeface="Century Gothic" panose="020B0502020202020204" pitchFamily="34" charset="0"/>
                        </a:rPr>
                        <a:t>Pupils should have the opportunity to think about “</a:t>
                      </a:r>
                      <a:r>
                        <a:rPr lang="en-GB" sz="900" b="1" i="0" u="sng" dirty="0">
                          <a:solidFill>
                            <a:srgbClr val="000000"/>
                          </a:solidFill>
                          <a:effectLst/>
                          <a:latin typeface="Century Gothic" panose="020B0502020202020204" pitchFamily="34" charset="0"/>
                        </a:rPr>
                        <a:t>big questions” about meaning, purpose and truth, identity, similarities, and differences between the religions studied, their own lives and the world around them</a:t>
                      </a:r>
                      <a:r>
                        <a:rPr lang="en-GB" sz="900" b="1" i="0" u="none" strike="noStrike" dirty="0">
                          <a:solidFill>
                            <a:srgbClr val="000000"/>
                          </a:solidFill>
                          <a:effectLst/>
                          <a:latin typeface="Century Gothic" panose="020B0502020202020204" pitchFamily="34" charset="0"/>
                        </a:rPr>
                        <a:t>. For example: </a:t>
                      </a:r>
                      <a:r>
                        <a:rPr lang="en-GB" sz="900" b="0" i="0" dirty="0">
                          <a:solidFill>
                            <a:srgbClr val="000000"/>
                          </a:solidFill>
                          <a:effectLst/>
                          <a:latin typeface="Century Gothic" panose="020B0502020202020204" pitchFamily="34" charset="0"/>
                        </a:rPr>
                        <a:t>​</a:t>
                      </a:r>
                      <a:endParaRPr lang="en-GB" sz="1200" b="0" i="0" dirty="0">
                        <a:solidFill>
                          <a:srgbClr val="000000"/>
                        </a:solidFill>
                        <a:effectLst/>
                      </a:endParaRPr>
                    </a:p>
                    <a:p>
                      <a:pPr algn="l" fontAlgn="base">
                        <a:buFont typeface="Arial" panose="020B0604020202020204" pitchFamily="34" charset="0"/>
                        <a:buChar char="•"/>
                      </a:pPr>
                      <a:r>
                        <a:rPr lang="en-GB" sz="900" b="0" i="0" u="none" strike="noStrike" dirty="0">
                          <a:solidFill>
                            <a:srgbClr val="000000"/>
                          </a:solidFill>
                          <a:effectLst/>
                          <a:latin typeface="Century Gothic" panose="020B0502020202020204" pitchFamily="34" charset="0"/>
                        </a:rPr>
                        <a:t>consider issues of right and wrong; </a:t>
                      </a:r>
                      <a:r>
                        <a:rPr lang="en-GB" sz="900" b="0" i="0" dirty="0">
                          <a:solidFill>
                            <a:srgbClr val="000000"/>
                          </a:solidFill>
                          <a:effectLst/>
                          <a:latin typeface="Century Gothic" panose="020B0502020202020204" pitchFamily="34" charset="0"/>
                        </a:rPr>
                        <a:t>​</a:t>
                      </a:r>
                      <a:endParaRPr lang="en-GB" sz="700" b="0" i="0" dirty="0">
                        <a:solidFill>
                          <a:srgbClr val="000000"/>
                        </a:solidFill>
                        <a:effectLst/>
                        <a:latin typeface="Arial" panose="020B0604020202020204" pitchFamily="34" charset="0"/>
                      </a:endParaRPr>
                    </a:p>
                    <a:p>
                      <a:pPr algn="l" fontAlgn="base">
                        <a:buFont typeface="Arial" panose="020B0604020202020204" pitchFamily="34" charset="0"/>
                        <a:buChar char="•"/>
                      </a:pPr>
                      <a:r>
                        <a:rPr lang="en-GB" sz="900" b="0" i="0" u="none" strike="noStrike" dirty="0">
                          <a:solidFill>
                            <a:srgbClr val="000000"/>
                          </a:solidFill>
                          <a:effectLst/>
                          <a:latin typeface="Century Gothic" panose="020B0502020202020204" pitchFamily="34" charset="0"/>
                        </a:rPr>
                        <a:t>talk about how people should live their lives; </a:t>
                      </a:r>
                      <a:r>
                        <a:rPr lang="en-GB" sz="900" b="0" i="0" dirty="0">
                          <a:solidFill>
                            <a:srgbClr val="000000"/>
                          </a:solidFill>
                          <a:effectLst/>
                          <a:latin typeface="Century Gothic" panose="020B0502020202020204" pitchFamily="34" charset="0"/>
                        </a:rPr>
                        <a:t>​</a:t>
                      </a:r>
                      <a:endParaRPr lang="en-GB" sz="700" b="0" i="0" dirty="0">
                        <a:solidFill>
                          <a:srgbClr val="000000"/>
                        </a:solidFill>
                        <a:effectLst/>
                        <a:latin typeface="Arial" panose="020B0604020202020204" pitchFamily="34" charset="0"/>
                      </a:endParaRPr>
                    </a:p>
                    <a:p>
                      <a:pPr algn="l" fontAlgn="base">
                        <a:buFont typeface="Arial" panose="020B0604020202020204" pitchFamily="34" charset="0"/>
                        <a:buChar char="•"/>
                      </a:pPr>
                      <a:r>
                        <a:rPr lang="en-GB" sz="900" b="0" i="0" u="none" strike="noStrike" dirty="0">
                          <a:solidFill>
                            <a:srgbClr val="000000"/>
                          </a:solidFill>
                          <a:effectLst/>
                          <a:latin typeface="Century Gothic" panose="020B0502020202020204" pitchFamily="34" charset="0"/>
                        </a:rPr>
                        <a:t>share their own ideas about God and the world.</a:t>
                      </a:r>
                      <a:r>
                        <a:rPr lang="en-GB" sz="900" b="0" i="0" dirty="0">
                          <a:solidFill>
                            <a:srgbClr val="000000"/>
                          </a:solidFill>
                          <a:effectLst/>
                          <a:latin typeface="Century Gothic" panose="020B0502020202020204" pitchFamily="34" charset="0"/>
                        </a:rPr>
                        <a:t>​</a:t>
                      </a:r>
                      <a:endParaRPr lang="en-GB" sz="700" b="0" i="0" dirty="0">
                        <a:solidFill>
                          <a:srgbClr val="000000"/>
                        </a:solidFill>
                        <a:effectLst/>
                        <a:latin typeface="Arial" panose="020B0604020202020204" pitchFamily="34" charset="0"/>
                      </a:endParaRPr>
                    </a:p>
                    <a:p>
                      <a:pPr algn="l" fontAlgn="base"/>
                      <a:r>
                        <a:rPr lang="en-GB" sz="900" b="0" i="0" dirty="0">
                          <a:solidFill>
                            <a:srgbClr val="000000"/>
                          </a:solidFill>
                          <a:effectLst/>
                          <a:latin typeface="Century Gothic" panose="020B0502020202020204" pitchFamily="34" charset="0"/>
                        </a:rPr>
                        <a:t>​</a:t>
                      </a:r>
                      <a:endParaRPr lang="en-GB" sz="1200" b="0" i="0" dirty="0">
                        <a:solidFill>
                          <a:srgbClr val="000000"/>
                        </a:solidFill>
                        <a:effectLst/>
                      </a:endParaRPr>
                    </a:p>
                  </a:txBody>
                  <a:tcPr marL="60716" marR="60716" marT="30358" marB="30358">
                    <a:lnL w="32004"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32004"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2552F"/>
                    </a:solidFill>
                  </a:tcPr>
                </a:tc>
                <a:extLst>
                  <a:ext uri="{0D108BD9-81ED-4DB2-BD59-A6C34878D82A}">
                    <a16:rowId xmlns:a16="http://schemas.microsoft.com/office/drawing/2014/main" val="4038705129"/>
                  </a:ext>
                </a:extLst>
              </a:tr>
            </a:tbl>
          </a:graphicData>
        </a:graphic>
      </p:graphicFrame>
      <p:sp>
        <p:nvSpPr>
          <p:cNvPr id="3" name="Rectangle 1">
            <a:extLst>
              <a:ext uri="{FF2B5EF4-FFF2-40B4-BE49-F238E27FC236}">
                <a16:creationId xmlns:a16="http://schemas.microsoft.com/office/drawing/2014/main" id="{60198595-5933-C6BB-8137-36585D944664}"/>
              </a:ext>
            </a:extLst>
          </p:cNvPr>
          <p:cNvSpPr>
            <a:spLocks noChangeArrowheads="1"/>
          </p:cNvSpPr>
          <p:nvPr/>
        </p:nvSpPr>
        <p:spPr bwMode="auto">
          <a:xfrm>
            <a:off x="748926" y="372213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9856157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6E1FC5D-E1DB-ADE0-E52E-0E50D92CD5CF}"/>
              </a:ext>
            </a:extLst>
          </p:cNvPr>
          <p:cNvSpPr/>
          <p:nvPr/>
        </p:nvSpPr>
        <p:spPr>
          <a:xfrm>
            <a:off x="0" y="0"/>
            <a:ext cx="12192000" cy="146807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30629E3A-24BB-5954-6507-EFBF45B7AD62}"/>
              </a:ext>
            </a:extLst>
          </p:cNvPr>
          <p:cNvPicPr>
            <a:picLocks noChangeAspect="1"/>
          </p:cNvPicPr>
          <p:nvPr/>
        </p:nvPicPr>
        <p:blipFill>
          <a:blip r:embed="rId2"/>
          <a:stretch>
            <a:fillRect/>
          </a:stretch>
        </p:blipFill>
        <p:spPr>
          <a:xfrm>
            <a:off x="8403260" y="80290"/>
            <a:ext cx="3693665" cy="1307492"/>
          </a:xfrm>
          <a:prstGeom prst="rect">
            <a:avLst/>
          </a:prstGeom>
        </p:spPr>
      </p:pic>
      <p:pic>
        <p:nvPicPr>
          <p:cNvPr id="7" name="Picture 6">
            <a:extLst>
              <a:ext uri="{FF2B5EF4-FFF2-40B4-BE49-F238E27FC236}">
                <a16:creationId xmlns:a16="http://schemas.microsoft.com/office/drawing/2014/main" id="{9D07A741-E999-F04E-3F50-0DA9A7F8CEF5}"/>
              </a:ext>
            </a:extLst>
          </p:cNvPr>
          <p:cNvPicPr>
            <a:picLocks noChangeAspect="1"/>
          </p:cNvPicPr>
          <p:nvPr/>
        </p:nvPicPr>
        <p:blipFill>
          <a:blip r:embed="rId3"/>
          <a:stretch>
            <a:fillRect/>
          </a:stretch>
        </p:blipFill>
        <p:spPr>
          <a:xfrm>
            <a:off x="95075" y="75531"/>
            <a:ext cx="3530635" cy="1291090"/>
          </a:xfrm>
          <a:prstGeom prst="rect">
            <a:avLst/>
          </a:prstGeom>
        </p:spPr>
      </p:pic>
      <p:sp>
        <p:nvSpPr>
          <p:cNvPr id="9" name="Rectangle: Rounded Corners 8">
            <a:extLst>
              <a:ext uri="{FF2B5EF4-FFF2-40B4-BE49-F238E27FC236}">
                <a16:creationId xmlns:a16="http://schemas.microsoft.com/office/drawing/2014/main" id="{9534E550-48BA-4504-F7C3-87D5ACD4D6AA}"/>
              </a:ext>
            </a:extLst>
          </p:cNvPr>
          <p:cNvSpPr/>
          <p:nvPr/>
        </p:nvSpPr>
        <p:spPr>
          <a:xfrm>
            <a:off x="3699545" y="75531"/>
            <a:ext cx="4608640" cy="1291090"/>
          </a:xfrm>
          <a:prstGeom prst="round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latin typeface="Verdana" panose="020B0604030504040204" pitchFamily="34" charset="0"/>
                <a:ea typeface="Verdana" panose="020B0604030504040204" pitchFamily="34" charset="0"/>
              </a:rPr>
              <a:t>Religious Education at Ashurst Wood</a:t>
            </a:r>
          </a:p>
        </p:txBody>
      </p:sp>
      <p:sp>
        <p:nvSpPr>
          <p:cNvPr id="4" name="TextBox 3">
            <a:extLst>
              <a:ext uri="{FF2B5EF4-FFF2-40B4-BE49-F238E27FC236}">
                <a16:creationId xmlns:a16="http://schemas.microsoft.com/office/drawing/2014/main" id="{B644D63F-E348-18BE-7300-DC1A99C7EB97}"/>
              </a:ext>
            </a:extLst>
          </p:cNvPr>
          <p:cNvSpPr txBox="1"/>
          <p:nvPr/>
        </p:nvSpPr>
        <p:spPr>
          <a:xfrm>
            <a:off x="310718" y="1795153"/>
            <a:ext cx="11786207" cy="4339650"/>
          </a:xfrm>
          <a:prstGeom prst="rect">
            <a:avLst/>
          </a:prstGeom>
          <a:noFill/>
        </p:spPr>
        <p:txBody>
          <a:bodyPr wrap="square">
            <a:spAutoFit/>
          </a:bodyPr>
          <a:lstStyle/>
          <a:p>
            <a:pPr algn="l" rtl="0" fontAlgn="base"/>
            <a:r>
              <a:rPr lang="en-US" sz="1600" b="1" i="0" u="none" strike="noStrike" dirty="0">
                <a:solidFill>
                  <a:srgbClr val="7030A0"/>
                </a:solidFill>
                <a:effectLst/>
                <a:latin typeface="Verdana" panose="020B0604030504040204" pitchFamily="34" charset="0"/>
                <a:ea typeface="Verdana" panose="020B0604030504040204" pitchFamily="34" charset="0"/>
              </a:rPr>
              <a:t>What does the R.E Curriculum at Ashurst Wood look like?</a:t>
            </a:r>
            <a:endParaRPr lang="en-US" sz="1600" b="0" i="0" dirty="0">
              <a:solidFill>
                <a:srgbClr val="000000"/>
              </a:solidFill>
              <a:effectLst/>
              <a:latin typeface="Verdana" panose="020B0604030504040204" pitchFamily="34" charset="0"/>
              <a:ea typeface="Verdana" panose="020B0604030504040204" pitchFamily="34" charset="0"/>
            </a:endParaRPr>
          </a:p>
          <a:p>
            <a:pPr algn="l" rtl="0" fontAlgn="base"/>
            <a:r>
              <a:rPr lang="en-US" sz="1600" b="0" i="0" dirty="0">
                <a:solidFill>
                  <a:srgbClr val="000000"/>
                </a:solidFill>
                <a:effectLst/>
                <a:latin typeface="Verdana" panose="020B0604030504040204" pitchFamily="34" charset="0"/>
                <a:ea typeface="Verdana" panose="020B0604030504040204" pitchFamily="34" charset="0"/>
              </a:rPr>
              <a:t>​</a:t>
            </a:r>
          </a:p>
          <a:p>
            <a:pPr algn="l" rtl="0" fontAlgn="base"/>
            <a:r>
              <a:rPr lang="en-US" sz="1600" b="0" i="0" u="none" strike="noStrike" dirty="0">
                <a:solidFill>
                  <a:srgbClr val="000000"/>
                </a:solidFill>
                <a:effectLst/>
                <a:latin typeface="Verdana" panose="020B0604030504040204" pitchFamily="34" charset="0"/>
                <a:ea typeface="Verdana" panose="020B0604030504040204" pitchFamily="34" charset="0"/>
              </a:rPr>
              <a:t>Our Medium-Term Plan is mapped out with a </a:t>
            </a:r>
            <a:r>
              <a:rPr lang="en-US" sz="1600" b="1" i="0" u="none" strike="noStrike" dirty="0">
                <a:solidFill>
                  <a:srgbClr val="000000"/>
                </a:solidFill>
                <a:effectLst/>
                <a:latin typeface="Verdana" panose="020B0604030504040204" pitchFamily="34" charset="0"/>
                <a:ea typeface="Verdana" panose="020B0604030504040204" pitchFamily="34" charset="0"/>
              </a:rPr>
              <a:t>Theme</a:t>
            </a:r>
            <a:r>
              <a:rPr lang="en-US" sz="1600" b="0" i="0" u="none" strike="noStrike" dirty="0">
                <a:solidFill>
                  <a:srgbClr val="000000"/>
                </a:solidFill>
                <a:effectLst/>
                <a:latin typeface="Verdana" panose="020B0604030504040204" pitchFamily="34" charset="0"/>
                <a:ea typeface="Verdana" panose="020B0604030504040204" pitchFamily="34" charset="0"/>
              </a:rPr>
              <a:t>, </a:t>
            </a:r>
            <a:r>
              <a:rPr lang="en-US" sz="1600" b="1" i="0" u="none" strike="noStrike" dirty="0">
                <a:solidFill>
                  <a:srgbClr val="000000"/>
                </a:solidFill>
                <a:effectLst/>
                <a:latin typeface="Verdana" panose="020B0604030504040204" pitchFamily="34" charset="0"/>
                <a:ea typeface="Verdana" panose="020B0604030504040204" pitchFamily="34" charset="0"/>
              </a:rPr>
              <a:t>Religion</a:t>
            </a:r>
            <a:r>
              <a:rPr lang="en-US" sz="1600" b="0" i="0" u="none" strike="noStrike" dirty="0">
                <a:solidFill>
                  <a:srgbClr val="000000"/>
                </a:solidFill>
                <a:effectLst/>
                <a:latin typeface="Verdana" panose="020B0604030504040204" pitchFamily="34" charset="0"/>
                <a:ea typeface="Verdana" panose="020B0604030504040204" pitchFamily="34" charset="0"/>
              </a:rPr>
              <a:t> to focus on,  </a:t>
            </a:r>
            <a:r>
              <a:rPr lang="en-US" sz="1600" b="1" i="0" u="none" strike="noStrike" dirty="0">
                <a:solidFill>
                  <a:srgbClr val="000000"/>
                </a:solidFill>
                <a:effectLst/>
                <a:latin typeface="Verdana" panose="020B0604030504040204" pitchFamily="34" charset="0"/>
                <a:ea typeface="Verdana" panose="020B0604030504040204" pitchFamily="34" charset="0"/>
              </a:rPr>
              <a:t>Key Question/s </a:t>
            </a:r>
            <a:r>
              <a:rPr lang="en-US" sz="1600" b="0" i="0" u="none" strike="noStrike" dirty="0">
                <a:solidFill>
                  <a:srgbClr val="000000"/>
                </a:solidFill>
                <a:effectLst/>
                <a:latin typeface="Verdana" panose="020B0604030504040204" pitchFamily="34" charset="0"/>
                <a:ea typeface="Verdana" panose="020B0604030504040204" pitchFamily="34" charset="0"/>
              </a:rPr>
              <a:t>and links to </a:t>
            </a:r>
            <a:r>
              <a:rPr lang="en-US" sz="1600" b="1" i="0" u="none" strike="noStrike" dirty="0">
                <a:solidFill>
                  <a:srgbClr val="000000"/>
                </a:solidFill>
                <a:effectLst/>
                <a:latin typeface="Verdana" panose="020B0604030504040204" pitchFamily="34" charset="0"/>
                <a:ea typeface="Verdana" panose="020B0604030504040204" pitchFamily="34" charset="0"/>
              </a:rPr>
              <a:t>British Values </a:t>
            </a:r>
            <a:r>
              <a:rPr lang="en-US" sz="1600" b="0" i="0" u="none" strike="noStrike" dirty="0">
                <a:solidFill>
                  <a:srgbClr val="000000"/>
                </a:solidFill>
                <a:effectLst/>
                <a:latin typeface="Verdana" panose="020B0604030504040204" pitchFamily="34" charset="0"/>
                <a:ea typeface="Verdana" panose="020B0604030504040204" pitchFamily="34" charset="0"/>
              </a:rPr>
              <a:t>and also to the </a:t>
            </a:r>
            <a:r>
              <a:rPr lang="en-US" sz="1600" b="1" i="0" u="none" strike="noStrike" dirty="0">
                <a:solidFill>
                  <a:srgbClr val="000000"/>
                </a:solidFill>
                <a:effectLst/>
                <a:latin typeface="Verdana" panose="020B0604030504040204" pitchFamily="34" charset="0"/>
                <a:ea typeface="Verdana" panose="020B0604030504040204" pitchFamily="34" charset="0"/>
              </a:rPr>
              <a:t>Agreed Syllabus</a:t>
            </a:r>
            <a:r>
              <a:rPr lang="en-US" sz="1600" b="0" i="0" u="none" strike="noStrike" dirty="0">
                <a:solidFill>
                  <a:srgbClr val="000000"/>
                </a:solidFill>
                <a:effectLst/>
                <a:latin typeface="Verdana" panose="020B0604030504040204" pitchFamily="34" charset="0"/>
                <a:ea typeface="Verdana" panose="020B0604030504040204" pitchFamily="34" charset="0"/>
              </a:rPr>
              <a:t>.</a:t>
            </a:r>
            <a:r>
              <a:rPr lang="en-US" sz="1600" b="0" i="0" dirty="0">
                <a:solidFill>
                  <a:srgbClr val="000000"/>
                </a:solidFill>
                <a:effectLst/>
                <a:latin typeface="Verdana" panose="020B0604030504040204" pitchFamily="34" charset="0"/>
                <a:ea typeface="Verdana" panose="020B0604030504040204" pitchFamily="34" charset="0"/>
              </a:rPr>
              <a:t>​</a:t>
            </a:r>
          </a:p>
          <a:p>
            <a:pPr algn="l" rtl="0" fontAlgn="base"/>
            <a:r>
              <a:rPr lang="en-US" sz="1600" b="0" i="0" dirty="0">
                <a:solidFill>
                  <a:srgbClr val="000000"/>
                </a:solidFill>
                <a:effectLst/>
                <a:latin typeface="Verdana" panose="020B0604030504040204" pitchFamily="34" charset="0"/>
                <a:ea typeface="Verdana" panose="020B0604030504040204" pitchFamily="34" charset="0"/>
              </a:rPr>
              <a:t>​</a:t>
            </a:r>
          </a:p>
          <a:p>
            <a:pPr algn="l" rtl="0" fontAlgn="base"/>
            <a:r>
              <a:rPr lang="en-US" sz="1600" b="0" i="0" u="none" strike="noStrike" dirty="0">
                <a:solidFill>
                  <a:srgbClr val="000000"/>
                </a:solidFill>
                <a:effectLst/>
                <a:latin typeface="Verdana" panose="020B0604030504040204" pitchFamily="34" charset="0"/>
                <a:ea typeface="Verdana" panose="020B0604030504040204" pitchFamily="34" charset="0"/>
              </a:rPr>
              <a:t>An example of progression of knowledge in this area would be as follows:-</a:t>
            </a:r>
            <a:r>
              <a:rPr lang="en-US" sz="1600" b="0" i="0" dirty="0">
                <a:solidFill>
                  <a:srgbClr val="000000"/>
                </a:solidFill>
                <a:effectLst/>
                <a:latin typeface="Verdana" panose="020B0604030504040204" pitchFamily="34" charset="0"/>
                <a:ea typeface="Verdana" panose="020B0604030504040204" pitchFamily="34" charset="0"/>
              </a:rPr>
              <a:t>​</a:t>
            </a:r>
          </a:p>
          <a:p>
            <a:pPr algn="l" rtl="0" fontAlgn="base"/>
            <a:r>
              <a:rPr lang="en-US" sz="1600" b="0" i="0" dirty="0">
                <a:solidFill>
                  <a:srgbClr val="000000"/>
                </a:solidFill>
                <a:effectLst/>
                <a:latin typeface="Verdana" panose="020B0604030504040204" pitchFamily="34" charset="0"/>
                <a:ea typeface="Verdana" panose="020B0604030504040204" pitchFamily="34" charset="0"/>
              </a:rPr>
              <a:t>​</a:t>
            </a:r>
          </a:p>
          <a:p>
            <a:pPr algn="l" rtl="0" fontAlgn="base"/>
            <a:r>
              <a:rPr lang="en-US" sz="1600" b="0" i="1" u="none" strike="noStrike" dirty="0">
                <a:solidFill>
                  <a:srgbClr val="000000"/>
                </a:solidFill>
                <a:effectLst/>
                <a:latin typeface="Verdana" panose="020B0604030504040204" pitchFamily="34" charset="0"/>
                <a:ea typeface="Verdana" panose="020B0604030504040204" pitchFamily="34" charset="0"/>
              </a:rPr>
              <a:t>KS 1 question- </a:t>
            </a:r>
            <a:r>
              <a:rPr lang="en-US" sz="1600" b="0" i="0" u="none" strike="noStrike" dirty="0">
                <a:solidFill>
                  <a:srgbClr val="000000"/>
                </a:solidFill>
                <a:effectLst/>
                <a:latin typeface="Verdana" panose="020B0604030504040204" pitchFamily="34" charset="0"/>
                <a:ea typeface="Verdana" panose="020B0604030504040204" pitchFamily="34" charset="0"/>
              </a:rPr>
              <a:t>‘What is Christmas?’  (although this question is on the planning every other year, we focus on the Christmas story every year in KS 1 as part of our Nativity production and general learning)</a:t>
            </a:r>
            <a:r>
              <a:rPr lang="en-US" sz="1600" b="0" i="0" dirty="0">
                <a:solidFill>
                  <a:srgbClr val="000000"/>
                </a:solidFill>
                <a:effectLst/>
                <a:latin typeface="Verdana" panose="020B0604030504040204" pitchFamily="34" charset="0"/>
                <a:ea typeface="Verdana" panose="020B0604030504040204" pitchFamily="34" charset="0"/>
              </a:rPr>
              <a:t>​</a:t>
            </a:r>
          </a:p>
          <a:p>
            <a:pPr algn="l" rtl="0" fontAlgn="base"/>
            <a:r>
              <a:rPr lang="en-US" sz="1600" b="0" i="0" dirty="0">
                <a:solidFill>
                  <a:srgbClr val="000000"/>
                </a:solidFill>
                <a:effectLst/>
                <a:latin typeface="Verdana" panose="020B0604030504040204" pitchFamily="34" charset="0"/>
                <a:ea typeface="Verdana" panose="020B0604030504040204" pitchFamily="34" charset="0"/>
              </a:rPr>
              <a:t>​</a:t>
            </a:r>
          </a:p>
          <a:p>
            <a:pPr algn="l" rtl="0" fontAlgn="base"/>
            <a:r>
              <a:rPr lang="en-US" sz="1600" b="0" i="1" u="none" strike="noStrike" dirty="0">
                <a:solidFill>
                  <a:srgbClr val="000000"/>
                </a:solidFill>
                <a:effectLst/>
                <a:latin typeface="Verdana" panose="020B0604030504040204" pitchFamily="34" charset="0"/>
                <a:ea typeface="Verdana" panose="020B0604030504040204" pitchFamily="34" charset="0"/>
              </a:rPr>
              <a:t>Year 3 and 4 question- </a:t>
            </a:r>
            <a:r>
              <a:rPr lang="en-US" sz="1600" b="0" i="0" u="none" strike="noStrike" dirty="0">
                <a:solidFill>
                  <a:srgbClr val="000000"/>
                </a:solidFill>
                <a:effectLst/>
                <a:latin typeface="Verdana" panose="020B0604030504040204" pitchFamily="34" charset="0"/>
                <a:ea typeface="Verdana" panose="020B0604030504040204" pitchFamily="34" charset="0"/>
              </a:rPr>
              <a:t>‘What is the most significant part of the nativity story for Christians today?’</a:t>
            </a:r>
            <a:r>
              <a:rPr lang="en-US" sz="1600" b="0" i="0" dirty="0">
                <a:solidFill>
                  <a:srgbClr val="000000"/>
                </a:solidFill>
                <a:effectLst/>
                <a:latin typeface="Verdana" panose="020B0604030504040204" pitchFamily="34" charset="0"/>
                <a:ea typeface="Verdana" panose="020B0604030504040204" pitchFamily="34" charset="0"/>
              </a:rPr>
              <a:t>​</a:t>
            </a:r>
          </a:p>
          <a:p>
            <a:pPr algn="l" rtl="0" fontAlgn="base"/>
            <a:r>
              <a:rPr lang="en-US" sz="1600" b="0" i="0" dirty="0">
                <a:solidFill>
                  <a:srgbClr val="000000"/>
                </a:solidFill>
                <a:effectLst/>
                <a:latin typeface="Verdana" panose="020B0604030504040204" pitchFamily="34" charset="0"/>
                <a:ea typeface="Verdana" panose="020B0604030504040204" pitchFamily="34" charset="0"/>
              </a:rPr>
              <a:t>​</a:t>
            </a:r>
          </a:p>
          <a:p>
            <a:pPr algn="l" rtl="0" fontAlgn="base"/>
            <a:r>
              <a:rPr lang="en-US" sz="1600" b="0" i="1" u="none" strike="noStrike" dirty="0">
                <a:solidFill>
                  <a:srgbClr val="000000"/>
                </a:solidFill>
                <a:effectLst/>
                <a:latin typeface="Verdana" panose="020B0604030504040204" pitchFamily="34" charset="0"/>
                <a:ea typeface="Verdana" panose="020B0604030504040204" pitchFamily="34" charset="0"/>
              </a:rPr>
              <a:t>Year 6 question- </a:t>
            </a:r>
            <a:r>
              <a:rPr lang="en-US" sz="1600" b="0" i="0" u="none" strike="noStrike" dirty="0">
                <a:solidFill>
                  <a:srgbClr val="000000"/>
                </a:solidFill>
                <a:effectLst/>
                <a:latin typeface="Verdana" panose="020B0604030504040204" pitchFamily="34" charset="0"/>
                <a:ea typeface="Verdana" panose="020B0604030504040204" pitchFamily="34" charset="0"/>
              </a:rPr>
              <a:t>‘Do Christmas celebrations and traditions help Christians understand who Jesus was and why he was born?’</a:t>
            </a:r>
            <a:r>
              <a:rPr lang="en-US" sz="1600" b="0" i="0" dirty="0">
                <a:solidFill>
                  <a:srgbClr val="000000"/>
                </a:solidFill>
                <a:effectLst/>
                <a:latin typeface="Verdana" panose="020B0604030504040204" pitchFamily="34" charset="0"/>
                <a:ea typeface="Verdana" panose="020B0604030504040204" pitchFamily="34" charset="0"/>
              </a:rPr>
              <a:t>​</a:t>
            </a:r>
          </a:p>
          <a:p>
            <a:pPr algn="l" rtl="0" fontAlgn="base"/>
            <a:r>
              <a:rPr lang="en-US" sz="1600" b="0" i="0" dirty="0">
                <a:solidFill>
                  <a:srgbClr val="000000"/>
                </a:solidFill>
                <a:effectLst/>
                <a:latin typeface="Verdana" panose="020B0604030504040204" pitchFamily="34" charset="0"/>
                <a:ea typeface="Verdana" panose="020B0604030504040204" pitchFamily="34" charset="0"/>
              </a:rPr>
              <a:t>​</a:t>
            </a:r>
          </a:p>
          <a:p>
            <a:pPr algn="l" rtl="0" fontAlgn="base"/>
            <a:r>
              <a:rPr lang="en-US" sz="1600" b="0" i="0" u="none" strike="noStrike" dirty="0">
                <a:solidFill>
                  <a:srgbClr val="000000"/>
                </a:solidFill>
                <a:effectLst/>
                <a:latin typeface="Verdana" panose="020B0604030504040204" pitchFamily="34" charset="0"/>
                <a:ea typeface="Verdana" panose="020B0604030504040204" pitchFamily="34" charset="0"/>
              </a:rPr>
              <a:t>We would hope that the children have retained the knowledge from each time they learn about the Christmas story to use and apply it to their thinking as they go higher up the school.</a:t>
            </a:r>
            <a:endParaRPr lang="en-US" sz="1600" b="0" i="0" dirty="0">
              <a:solidFill>
                <a:srgbClr val="000000"/>
              </a:solidFill>
              <a:effectLst/>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487212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6E1FC5D-E1DB-ADE0-E52E-0E50D92CD5CF}"/>
              </a:ext>
            </a:extLst>
          </p:cNvPr>
          <p:cNvSpPr/>
          <p:nvPr/>
        </p:nvSpPr>
        <p:spPr>
          <a:xfrm>
            <a:off x="0" y="0"/>
            <a:ext cx="12192000" cy="146807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30629E3A-24BB-5954-6507-EFBF45B7AD62}"/>
              </a:ext>
            </a:extLst>
          </p:cNvPr>
          <p:cNvPicPr>
            <a:picLocks noChangeAspect="1"/>
          </p:cNvPicPr>
          <p:nvPr/>
        </p:nvPicPr>
        <p:blipFill>
          <a:blip r:embed="rId2"/>
          <a:stretch>
            <a:fillRect/>
          </a:stretch>
        </p:blipFill>
        <p:spPr>
          <a:xfrm>
            <a:off x="8403260" y="80290"/>
            <a:ext cx="3693665" cy="1307492"/>
          </a:xfrm>
          <a:prstGeom prst="rect">
            <a:avLst/>
          </a:prstGeom>
        </p:spPr>
      </p:pic>
      <p:pic>
        <p:nvPicPr>
          <p:cNvPr id="7" name="Picture 6">
            <a:extLst>
              <a:ext uri="{FF2B5EF4-FFF2-40B4-BE49-F238E27FC236}">
                <a16:creationId xmlns:a16="http://schemas.microsoft.com/office/drawing/2014/main" id="{9D07A741-E999-F04E-3F50-0DA9A7F8CEF5}"/>
              </a:ext>
            </a:extLst>
          </p:cNvPr>
          <p:cNvPicPr>
            <a:picLocks noChangeAspect="1"/>
          </p:cNvPicPr>
          <p:nvPr/>
        </p:nvPicPr>
        <p:blipFill>
          <a:blip r:embed="rId3"/>
          <a:stretch>
            <a:fillRect/>
          </a:stretch>
        </p:blipFill>
        <p:spPr>
          <a:xfrm>
            <a:off x="95075" y="75531"/>
            <a:ext cx="3530635" cy="1291090"/>
          </a:xfrm>
          <a:prstGeom prst="rect">
            <a:avLst/>
          </a:prstGeom>
        </p:spPr>
      </p:pic>
      <p:sp>
        <p:nvSpPr>
          <p:cNvPr id="9" name="Rectangle: Rounded Corners 8">
            <a:extLst>
              <a:ext uri="{FF2B5EF4-FFF2-40B4-BE49-F238E27FC236}">
                <a16:creationId xmlns:a16="http://schemas.microsoft.com/office/drawing/2014/main" id="{9534E550-48BA-4504-F7C3-87D5ACD4D6AA}"/>
              </a:ext>
            </a:extLst>
          </p:cNvPr>
          <p:cNvSpPr/>
          <p:nvPr/>
        </p:nvSpPr>
        <p:spPr>
          <a:xfrm>
            <a:off x="3699545" y="75531"/>
            <a:ext cx="4608640" cy="1291090"/>
          </a:xfrm>
          <a:prstGeom prst="round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latin typeface="Verdana" panose="020B0604030504040204" pitchFamily="34" charset="0"/>
                <a:ea typeface="Verdana" panose="020B0604030504040204" pitchFamily="34" charset="0"/>
              </a:rPr>
              <a:t>Religious Education at Ashurst Wood</a:t>
            </a:r>
          </a:p>
        </p:txBody>
      </p:sp>
      <p:sp>
        <p:nvSpPr>
          <p:cNvPr id="2" name="TextBox 1">
            <a:extLst>
              <a:ext uri="{FF2B5EF4-FFF2-40B4-BE49-F238E27FC236}">
                <a16:creationId xmlns:a16="http://schemas.microsoft.com/office/drawing/2014/main" id="{7D741129-7255-474F-4B75-721D4C0447E0}"/>
              </a:ext>
            </a:extLst>
          </p:cNvPr>
          <p:cNvSpPr txBox="1"/>
          <p:nvPr/>
        </p:nvSpPr>
        <p:spPr>
          <a:xfrm>
            <a:off x="95075" y="1543604"/>
            <a:ext cx="9114556"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b="1" dirty="0">
                <a:solidFill>
                  <a:srgbClr val="7030A0"/>
                </a:solidFill>
                <a:latin typeface="Verdana" panose="020B0604030504040204" pitchFamily="34" charset="0"/>
                <a:ea typeface="Verdana" panose="020B0604030504040204" pitchFamily="34" charset="0"/>
              </a:rPr>
              <a:t>Where possible we provide ‘hands on’ experiences in R.E.</a:t>
            </a:r>
            <a:endParaRPr lang="en-GB" sz="2000" b="1" dirty="0">
              <a:solidFill>
                <a:srgbClr val="7030A0"/>
              </a:solidFill>
              <a:latin typeface="Verdana" panose="020B0604030504040204" pitchFamily="34" charset="0"/>
              <a:ea typeface="Verdana" panose="020B0604030504040204" pitchFamily="34" charset="0"/>
            </a:endParaRPr>
          </a:p>
        </p:txBody>
      </p:sp>
      <p:pic>
        <p:nvPicPr>
          <p:cNvPr id="3074" name="Picture 2">
            <a:extLst>
              <a:ext uri="{FF2B5EF4-FFF2-40B4-BE49-F238E27FC236}">
                <a16:creationId xmlns:a16="http://schemas.microsoft.com/office/drawing/2014/main" id="{2F3EDF8B-A19B-B912-4920-CD6826BD30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2182" y="2243508"/>
            <a:ext cx="2447925" cy="18383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076" name="Picture 4">
            <a:extLst>
              <a:ext uri="{FF2B5EF4-FFF2-40B4-BE49-F238E27FC236}">
                <a16:creationId xmlns:a16="http://schemas.microsoft.com/office/drawing/2014/main" id="{A5F8BF98-762E-3724-0899-9E695F767A9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47007" y="3618252"/>
            <a:ext cx="2505075" cy="18764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078" name="Picture 6">
            <a:extLst>
              <a:ext uri="{FF2B5EF4-FFF2-40B4-BE49-F238E27FC236}">
                <a16:creationId xmlns:a16="http://schemas.microsoft.com/office/drawing/2014/main" id="{95F2EC3F-8D38-69A5-5E31-CD41754A48D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52353" y="5027958"/>
            <a:ext cx="2238375" cy="16859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Box 3">
            <a:extLst>
              <a:ext uri="{FF2B5EF4-FFF2-40B4-BE49-F238E27FC236}">
                <a16:creationId xmlns:a16="http://schemas.microsoft.com/office/drawing/2014/main" id="{A2F51B51-FF8A-C4BA-BBCE-7202D6D16ABE}"/>
              </a:ext>
            </a:extLst>
          </p:cNvPr>
          <p:cNvSpPr txBox="1"/>
          <p:nvPr/>
        </p:nvSpPr>
        <p:spPr>
          <a:xfrm>
            <a:off x="605604" y="4381627"/>
            <a:ext cx="1597981" cy="646331"/>
          </a:xfrm>
          <a:prstGeom prst="rect">
            <a:avLst/>
          </a:prstGeom>
          <a:solidFill>
            <a:schemeClr val="accent5">
              <a:lumMod val="20000"/>
              <a:lumOff val="80000"/>
            </a:schemeClr>
          </a:solidFill>
        </p:spPr>
        <p:txBody>
          <a:bodyPr wrap="square" rtlCol="0">
            <a:spAutoFit/>
          </a:bodyPr>
          <a:lstStyle/>
          <a:p>
            <a:r>
              <a:rPr lang="en-GB" dirty="0">
                <a:latin typeface="Verdana" panose="020B0604030504040204" pitchFamily="34" charset="0"/>
                <a:ea typeface="Verdana" panose="020B0604030504040204" pitchFamily="34" charset="0"/>
              </a:rPr>
              <a:t>Breaking of the bread. </a:t>
            </a:r>
          </a:p>
        </p:txBody>
      </p:sp>
      <p:pic>
        <p:nvPicPr>
          <p:cNvPr id="3080" name="Picture 8">
            <a:extLst>
              <a:ext uri="{FF2B5EF4-FFF2-40B4-BE49-F238E27FC236}">
                <a16:creationId xmlns:a16="http://schemas.microsoft.com/office/drawing/2014/main" id="{B1625D00-5C2B-631C-7215-D744E6507DF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39920" y="2190956"/>
            <a:ext cx="4730767" cy="23376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a:extLst>
              <a:ext uri="{FF2B5EF4-FFF2-40B4-BE49-F238E27FC236}">
                <a16:creationId xmlns:a16="http://schemas.microsoft.com/office/drawing/2014/main" id="{E9AE5B1F-8DC6-4377-7100-EDB064F8AE90}"/>
              </a:ext>
            </a:extLst>
          </p:cNvPr>
          <p:cNvSpPr txBox="1"/>
          <p:nvPr/>
        </p:nvSpPr>
        <p:spPr>
          <a:xfrm>
            <a:off x="8308185" y="4658626"/>
            <a:ext cx="3183136" cy="369332"/>
          </a:xfrm>
          <a:prstGeom prst="rect">
            <a:avLst/>
          </a:prstGeom>
          <a:solidFill>
            <a:schemeClr val="accent5">
              <a:lumMod val="20000"/>
              <a:lumOff val="80000"/>
            </a:schemeClr>
          </a:solidFill>
        </p:spPr>
        <p:txBody>
          <a:bodyPr wrap="square" rtlCol="0">
            <a:spAutoFit/>
          </a:bodyPr>
          <a:lstStyle/>
          <a:p>
            <a:r>
              <a:rPr lang="en-GB" dirty="0">
                <a:latin typeface="Verdana" panose="020B0604030504040204" pitchFamily="34" charset="0"/>
                <a:ea typeface="Verdana" panose="020B0604030504040204" pitchFamily="34" charset="0"/>
              </a:rPr>
              <a:t>Visiting the Gurdwara </a:t>
            </a:r>
          </a:p>
        </p:txBody>
      </p:sp>
    </p:spTree>
    <p:extLst>
      <p:ext uri="{BB962C8B-B14F-4D97-AF65-F5344CB8AC3E}">
        <p14:creationId xmlns:p14="http://schemas.microsoft.com/office/powerpoint/2010/main" val="31438134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6E1FC5D-E1DB-ADE0-E52E-0E50D92CD5CF}"/>
              </a:ext>
            </a:extLst>
          </p:cNvPr>
          <p:cNvSpPr/>
          <p:nvPr/>
        </p:nvSpPr>
        <p:spPr>
          <a:xfrm>
            <a:off x="0" y="0"/>
            <a:ext cx="12192000" cy="146807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30629E3A-24BB-5954-6507-EFBF45B7AD62}"/>
              </a:ext>
            </a:extLst>
          </p:cNvPr>
          <p:cNvPicPr>
            <a:picLocks noChangeAspect="1"/>
          </p:cNvPicPr>
          <p:nvPr/>
        </p:nvPicPr>
        <p:blipFill>
          <a:blip r:embed="rId2"/>
          <a:stretch>
            <a:fillRect/>
          </a:stretch>
        </p:blipFill>
        <p:spPr>
          <a:xfrm>
            <a:off x="8403260" y="80290"/>
            <a:ext cx="3693665" cy="1307492"/>
          </a:xfrm>
          <a:prstGeom prst="rect">
            <a:avLst/>
          </a:prstGeom>
        </p:spPr>
      </p:pic>
      <p:pic>
        <p:nvPicPr>
          <p:cNvPr id="7" name="Picture 6">
            <a:extLst>
              <a:ext uri="{FF2B5EF4-FFF2-40B4-BE49-F238E27FC236}">
                <a16:creationId xmlns:a16="http://schemas.microsoft.com/office/drawing/2014/main" id="{9D07A741-E999-F04E-3F50-0DA9A7F8CEF5}"/>
              </a:ext>
            </a:extLst>
          </p:cNvPr>
          <p:cNvPicPr>
            <a:picLocks noChangeAspect="1"/>
          </p:cNvPicPr>
          <p:nvPr/>
        </p:nvPicPr>
        <p:blipFill>
          <a:blip r:embed="rId3"/>
          <a:stretch>
            <a:fillRect/>
          </a:stretch>
        </p:blipFill>
        <p:spPr>
          <a:xfrm>
            <a:off x="95075" y="75531"/>
            <a:ext cx="3530635" cy="1291090"/>
          </a:xfrm>
          <a:prstGeom prst="rect">
            <a:avLst/>
          </a:prstGeom>
        </p:spPr>
      </p:pic>
      <p:sp>
        <p:nvSpPr>
          <p:cNvPr id="9" name="Rectangle: Rounded Corners 8">
            <a:extLst>
              <a:ext uri="{FF2B5EF4-FFF2-40B4-BE49-F238E27FC236}">
                <a16:creationId xmlns:a16="http://schemas.microsoft.com/office/drawing/2014/main" id="{9534E550-48BA-4504-F7C3-87D5ACD4D6AA}"/>
              </a:ext>
            </a:extLst>
          </p:cNvPr>
          <p:cNvSpPr/>
          <p:nvPr/>
        </p:nvSpPr>
        <p:spPr>
          <a:xfrm>
            <a:off x="3699545" y="75531"/>
            <a:ext cx="4608640" cy="1291090"/>
          </a:xfrm>
          <a:prstGeom prst="round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latin typeface="Verdana" panose="020B0604030504040204" pitchFamily="34" charset="0"/>
                <a:ea typeface="Verdana" panose="020B0604030504040204" pitchFamily="34" charset="0"/>
              </a:rPr>
              <a:t>Religious Education at Ashurst Wood</a:t>
            </a:r>
          </a:p>
        </p:txBody>
      </p:sp>
      <p:sp>
        <p:nvSpPr>
          <p:cNvPr id="2" name="TextBox 1">
            <a:extLst>
              <a:ext uri="{FF2B5EF4-FFF2-40B4-BE49-F238E27FC236}">
                <a16:creationId xmlns:a16="http://schemas.microsoft.com/office/drawing/2014/main" id="{5773BE76-9A78-FE6B-3DA6-DF38AEC85DA7}"/>
              </a:ext>
            </a:extLst>
          </p:cNvPr>
          <p:cNvSpPr txBox="1"/>
          <p:nvPr/>
        </p:nvSpPr>
        <p:spPr>
          <a:xfrm>
            <a:off x="883789" y="1600039"/>
            <a:ext cx="10702751" cy="261610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b="1" dirty="0">
                <a:solidFill>
                  <a:srgbClr val="7030A0"/>
                </a:solidFill>
              </a:rPr>
              <a:t>R</a:t>
            </a:r>
            <a:r>
              <a:rPr lang="en-US" sz="1600" b="1" dirty="0">
                <a:solidFill>
                  <a:srgbClr val="7030A0"/>
                </a:solidFill>
                <a:latin typeface="Verdana" panose="020B0604030504040204" pitchFamily="34" charset="0"/>
                <a:ea typeface="Verdana" panose="020B0604030504040204" pitchFamily="34" charset="0"/>
              </a:rPr>
              <a:t>.E. in the wider Curriculum</a:t>
            </a:r>
          </a:p>
          <a:p>
            <a:endParaRPr lang="en-US" sz="1600" dirty="0">
              <a:latin typeface="Verdana" panose="020B0604030504040204" pitchFamily="34" charset="0"/>
              <a:ea typeface="Verdana" panose="020B0604030504040204" pitchFamily="34" charset="0"/>
            </a:endParaRPr>
          </a:p>
          <a:p>
            <a:pPr marL="285750" indent="-285750" algn="l" rtl="0" fontAlgn="base">
              <a:buFont typeface="Arial" panose="020B0604020202020204" pitchFamily="34" charset="0"/>
              <a:buChar char="•"/>
            </a:pPr>
            <a:r>
              <a:rPr lang="en-US" sz="1600" b="0" i="0" u="none" strike="noStrike" dirty="0">
                <a:solidFill>
                  <a:srgbClr val="000000"/>
                </a:solidFill>
                <a:effectLst/>
                <a:latin typeface="Verdana" panose="020B0604030504040204" pitchFamily="34" charset="0"/>
                <a:ea typeface="Verdana" panose="020B0604030504040204" pitchFamily="34" charset="0"/>
              </a:rPr>
              <a:t>Open the Book Assemblies</a:t>
            </a:r>
            <a:r>
              <a:rPr lang="en-US" sz="1600" b="0" i="0" dirty="0">
                <a:solidFill>
                  <a:srgbClr val="000000"/>
                </a:solidFill>
                <a:effectLst/>
                <a:latin typeface="Verdana" panose="020B0604030504040204" pitchFamily="34" charset="0"/>
                <a:ea typeface="Verdana" panose="020B0604030504040204" pitchFamily="34" charset="0"/>
              </a:rPr>
              <a:t>​</a:t>
            </a:r>
          </a:p>
          <a:p>
            <a:pPr marL="285750" indent="-285750" algn="l" rtl="0" fontAlgn="base">
              <a:buFont typeface="Arial" panose="020B0604020202020204" pitchFamily="34" charset="0"/>
              <a:buChar char="•"/>
            </a:pPr>
            <a:r>
              <a:rPr lang="en-US" sz="1600" b="0" i="0" dirty="0">
                <a:solidFill>
                  <a:srgbClr val="000000"/>
                </a:solidFill>
                <a:effectLst/>
                <a:latin typeface="Verdana" panose="020B0604030504040204" pitchFamily="34" charset="0"/>
                <a:ea typeface="Verdana" panose="020B0604030504040204" pitchFamily="34" charset="0"/>
              </a:rPr>
              <a:t>​</a:t>
            </a:r>
            <a:r>
              <a:rPr lang="en-US" sz="1600" b="0" i="0" u="none" strike="noStrike" dirty="0">
                <a:solidFill>
                  <a:srgbClr val="000000"/>
                </a:solidFill>
                <a:effectLst/>
                <a:latin typeface="Verdana" panose="020B0604030504040204" pitchFamily="34" charset="0"/>
                <a:ea typeface="Verdana" panose="020B0604030504040204" pitchFamily="34" charset="0"/>
              </a:rPr>
              <a:t>Harvest Assembly from local vicar/Harvest collection</a:t>
            </a:r>
            <a:r>
              <a:rPr lang="en-US" sz="1600" b="0" i="0" dirty="0">
                <a:solidFill>
                  <a:srgbClr val="000000"/>
                </a:solidFill>
                <a:effectLst/>
                <a:latin typeface="Verdana" panose="020B0604030504040204" pitchFamily="34" charset="0"/>
                <a:ea typeface="Verdana" panose="020B0604030504040204" pitchFamily="34" charset="0"/>
              </a:rPr>
              <a:t>​</a:t>
            </a:r>
          </a:p>
          <a:p>
            <a:pPr marL="285750" indent="-285750" algn="l" rtl="0" fontAlgn="base">
              <a:buFont typeface="Arial" panose="020B0604020202020204" pitchFamily="34" charset="0"/>
              <a:buChar char="•"/>
            </a:pPr>
            <a:r>
              <a:rPr lang="en-US" sz="1600" b="0" i="0" dirty="0">
                <a:solidFill>
                  <a:srgbClr val="000000"/>
                </a:solidFill>
                <a:effectLst/>
                <a:latin typeface="Verdana" panose="020B0604030504040204" pitchFamily="34" charset="0"/>
                <a:ea typeface="Verdana" panose="020B0604030504040204" pitchFamily="34" charset="0"/>
              </a:rPr>
              <a:t>​</a:t>
            </a:r>
            <a:r>
              <a:rPr lang="en-US" sz="1600" b="0" i="0" u="none" strike="noStrike" dirty="0">
                <a:solidFill>
                  <a:srgbClr val="000000"/>
                </a:solidFill>
                <a:effectLst/>
                <a:latin typeface="Verdana" panose="020B0604030504040204" pitchFamily="34" charset="0"/>
                <a:ea typeface="Verdana" panose="020B0604030504040204" pitchFamily="34" charset="0"/>
              </a:rPr>
              <a:t>Visit to St Dunstan’s Church at important points of the year- e.g. Harvest, Christmas. Children to recite a poem or sing a song whilst there.</a:t>
            </a:r>
            <a:r>
              <a:rPr lang="en-US" sz="1600" b="0" i="0" dirty="0">
                <a:solidFill>
                  <a:srgbClr val="000000"/>
                </a:solidFill>
                <a:effectLst/>
                <a:latin typeface="Verdana" panose="020B0604030504040204" pitchFamily="34" charset="0"/>
                <a:ea typeface="Verdana" panose="020B0604030504040204" pitchFamily="34" charset="0"/>
              </a:rPr>
              <a:t>​</a:t>
            </a:r>
          </a:p>
          <a:p>
            <a:pPr marL="285750" indent="-285750" algn="l" rtl="0" fontAlgn="base">
              <a:buFont typeface="Arial" panose="020B0604020202020204" pitchFamily="34" charset="0"/>
              <a:buChar char="•"/>
            </a:pPr>
            <a:r>
              <a:rPr lang="en-US" sz="1600" b="0" i="0" dirty="0">
                <a:solidFill>
                  <a:srgbClr val="000000"/>
                </a:solidFill>
                <a:effectLst/>
                <a:latin typeface="Verdana" panose="020B0604030504040204" pitchFamily="34" charset="0"/>
                <a:ea typeface="Verdana" panose="020B0604030504040204" pitchFamily="34" charset="0"/>
              </a:rPr>
              <a:t>​</a:t>
            </a:r>
            <a:r>
              <a:rPr lang="en-US" sz="1600" b="0" i="0" u="none" strike="noStrike" dirty="0">
                <a:solidFill>
                  <a:srgbClr val="000000"/>
                </a:solidFill>
                <a:effectLst/>
                <a:latin typeface="Verdana" panose="020B0604030504040204" pitchFamily="34" charset="0"/>
                <a:ea typeface="Verdana" panose="020B0604030504040204" pitchFamily="34" charset="0"/>
              </a:rPr>
              <a:t>KS1 Nativity performance</a:t>
            </a:r>
            <a:r>
              <a:rPr lang="en-US" sz="1600" b="0" i="0" dirty="0">
                <a:solidFill>
                  <a:srgbClr val="000000"/>
                </a:solidFill>
                <a:effectLst/>
                <a:latin typeface="Verdana" panose="020B0604030504040204" pitchFamily="34" charset="0"/>
                <a:ea typeface="Verdana" panose="020B0604030504040204" pitchFamily="34" charset="0"/>
              </a:rPr>
              <a:t>​</a:t>
            </a:r>
          </a:p>
          <a:p>
            <a:pPr marL="285750" indent="-285750" algn="l" rtl="0" fontAlgn="base">
              <a:buFont typeface="Arial" panose="020B0604020202020204" pitchFamily="34" charset="0"/>
              <a:buChar char="•"/>
            </a:pPr>
            <a:r>
              <a:rPr lang="en-US" sz="1600" b="0" i="0" u="none" strike="noStrike" dirty="0">
                <a:solidFill>
                  <a:srgbClr val="000000"/>
                </a:solidFill>
                <a:effectLst/>
                <a:latin typeface="Verdana" panose="020B0604030504040204" pitchFamily="34" charset="0"/>
                <a:ea typeface="Verdana" panose="020B0604030504040204" pitchFamily="34" charset="0"/>
              </a:rPr>
              <a:t>KS2 Carol Concert at the local village hall</a:t>
            </a:r>
            <a:r>
              <a:rPr lang="en-US" sz="1600" b="0" i="0" dirty="0">
                <a:solidFill>
                  <a:srgbClr val="000000"/>
                </a:solidFill>
                <a:effectLst/>
                <a:latin typeface="Verdana" panose="020B0604030504040204" pitchFamily="34" charset="0"/>
                <a:ea typeface="Verdana" panose="020B0604030504040204" pitchFamily="34" charset="0"/>
              </a:rPr>
              <a:t>​</a:t>
            </a:r>
          </a:p>
          <a:p>
            <a:pPr marL="285750" indent="-285750" algn="l" rtl="0" fontAlgn="base">
              <a:buFont typeface="Arial" panose="020B0604020202020204" pitchFamily="34" charset="0"/>
              <a:buChar char="•"/>
            </a:pPr>
            <a:r>
              <a:rPr lang="en-US" sz="1600" b="0" i="0" dirty="0">
                <a:solidFill>
                  <a:srgbClr val="000000"/>
                </a:solidFill>
                <a:effectLst/>
                <a:latin typeface="Verdana" panose="020B0604030504040204" pitchFamily="34" charset="0"/>
                <a:ea typeface="Verdana" panose="020B0604030504040204" pitchFamily="34" charset="0"/>
              </a:rPr>
              <a:t>​</a:t>
            </a:r>
            <a:r>
              <a:rPr lang="en-US" sz="1600" b="0" i="0" u="none" strike="noStrike" dirty="0" err="1">
                <a:solidFill>
                  <a:srgbClr val="000000"/>
                </a:solidFill>
                <a:effectLst/>
                <a:latin typeface="Verdana" panose="020B0604030504040204" pitchFamily="34" charset="0"/>
                <a:ea typeface="Verdana" panose="020B0604030504040204" pitchFamily="34" charset="0"/>
              </a:rPr>
              <a:t>Yr</a:t>
            </a:r>
            <a:r>
              <a:rPr lang="en-US" sz="1600" b="0" i="0" u="none" strike="noStrike" dirty="0">
                <a:solidFill>
                  <a:srgbClr val="000000"/>
                </a:solidFill>
                <a:effectLst/>
                <a:latin typeface="Verdana" panose="020B0604030504040204" pitchFamily="34" charset="0"/>
                <a:ea typeface="Verdana" panose="020B0604030504040204" pitchFamily="34" charset="0"/>
              </a:rPr>
              <a:t> 3/4 visit to St </a:t>
            </a:r>
            <a:r>
              <a:rPr lang="en-US" sz="1600" b="0" i="0" u="none" strike="noStrike" dirty="0" err="1">
                <a:solidFill>
                  <a:srgbClr val="000000"/>
                </a:solidFill>
                <a:effectLst/>
                <a:latin typeface="Verdana" panose="020B0604030504040204" pitchFamily="34" charset="0"/>
                <a:ea typeface="Verdana" panose="020B0604030504040204" pitchFamily="34" charset="0"/>
              </a:rPr>
              <a:t>Swithuns</a:t>
            </a:r>
            <a:r>
              <a:rPr lang="en-US" sz="1600" b="0" i="0" u="none" strike="noStrike" dirty="0">
                <a:solidFill>
                  <a:srgbClr val="000000"/>
                </a:solidFill>
                <a:effectLst/>
                <a:latin typeface="Verdana" panose="020B0604030504040204" pitchFamily="34" charset="0"/>
                <a:ea typeface="Verdana" panose="020B0604030504040204" pitchFamily="34" charset="0"/>
              </a:rPr>
              <a:t> Church during our local study topic</a:t>
            </a:r>
            <a:r>
              <a:rPr lang="en-US" sz="1600" b="0" i="0" dirty="0">
                <a:solidFill>
                  <a:srgbClr val="000000"/>
                </a:solidFill>
                <a:effectLst/>
                <a:latin typeface="Verdana" panose="020B0604030504040204" pitchFamily="34" charset="0"/>
                <a:ea typeface="Verdana" panose="020B0604030504040204" pitchFamily="34" charset="0"/>
              </a:rPr>
              <a:t>​</a:t>
            </a:r>
          </a:p>
          <a:p>
            <a:pPr marL="285750" indent="-285750" algn="l" rtl="0" fontAlgn="base">
              <a:buFont typeface="Arial" panose="020B0604020202020204" pitchFamily="34" charset="0"/>
              <a:buChar char="•"/>
            </a:pPr>
            <a:r>
              <a:rPr lang="en-US" sz="1600" b="0" i="0" u="none" strike="noStrike" dirty="0" err="1">
                <a:solidFill>
                  <a:srgbClr val="000000"/>
                </a:solidFill>
                <a:effectLst/>
                <a:latin typeface="Verdana" panose="020B0604030504040204" pitchFamily="34" charset="0"/>
                <a:ea typeface="Verdana" panose="020B0604030504040204" pitchFamily="34" charset="0"/>
              </a:rPr>
              <a:t>Yr</a:t>
            </a:r>
            <a:r>
              <a:rPr lang="en-US" sz="1600" b="0" i="0" u="none" strike="noStrike" dirty="0">
                <a:solidFill>
                  <a:srgbClr val="000000"/>
                </a:solidFill>
                <a:effectLst/>
                <a:latin typeface="Verdana" panose="020B0604030504040204" pitchFamily="34" charset="0"/>
                <a:ea typeface="Verdana" panose="020B0604030504040204" pitchFamily="34" charset="0"/>
              </a:rPr>
              <a:t> 6 singing carols at the local community cafe</a:t>
            </a:r>
            <a:endParaRPr lang="en-US" sz="1600" b="0" i="0" dirty="0">
              <a:solidFill>
                <a:srgbClr val="000000"/>
              </a:solidFill>
              <a:effectLst/>
              <a:latin typeface="Verdana" panose="020B0604030504040204" pitchFamily="34" charset="0"/>
              <a:ea typeface="Verdana" panose="020B0604030504040204" pitchFamily="34" charset="0"/>
            </a:endParaRPr>
          </a:p>
        </p:txBody>
      </p:sp>
      <p:pic>
        <p:nvPicPr>
          <p:cNvPr id="4098" name="Picture 2">
            <a:extLst>
              <a:ext uri="{FF2B5EF4-FFF2-40B4-BE49-F238E27FC236}">
                <a16:creationId xmlns:a16="http://schemas.microsoft.com/office/drawing/2014/main" id="{6B44CCC1-EB7E-A7BC-D896-7F37DA02E0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3790" y="4608945"/>
            <a:ext cx="2444767" cy="18286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100" name="Picture 4">
            <a:extLst>
              <a:ext uri="{FF2B5EF4-FFF2-40B4-BE49-F238E27FC236}">
                <a16:creationId xmlns:a16="http://schemas.microsoft.com/office/drawing/2014/main" id="{EB8AB4DF-1F74-DE15-996B-81029F3C460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9162" y="4608945"/>
            <a:ext cx="2170410" cy="18286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descr="A group of children in clothing&#10;&#10;Description automatically generated">
            <a:extLst>
              <a:ext uri="{FF2B5EF4-FFF2-40B4-BE49-F238E27FC236}">
                <a16:creationId xmlns:a16="http://schemas.microsoft.com/office/drawing/2014/main" id="{5EE6C969-0FE5-692A-54BE-C605B35BA50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03260" y="4530146"/>
            <a:ext cx="2634195" cy="19756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1357619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6E1FC5D-E1DB-ADE0-E52E-0E50D92CD5CF}"/>
              </a:ext>
            </a:extLst>
          </p:cNvPr>
          <p:cNvSpPr/>
          <p:nvPr/>
        </p:nvSpPr>
        <p:spPr>
          <a:xfrm>
            <a:off x="0" y="0"/>
            <a:ext cx="12192000" cy="146807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30629E3A-24BB-5954-6507-EFBF45B7AD62}"/>
              </a:ext>
            </a:extLst>
          </p:cNvPr>
          <p:cNvPicPr>
            <a:picLocks noChangeAspect="1"/>
          </p:cNvPicPr>
          <p:nvPr/>
        </p:nvPicPr>
        <p:blipFill>
          <a:blip r:embed="rId2"/>
          <a:stretch>
            <a:fillRect/>
          </a:stretch>
        </p:blipFill>
        <p:spPr>
          <a:xfrm>
            <a:off x="8403260" y="80290"/>
            <a:ext cx="3693665" cy="1307492"/>
          </a:xfrm>
          <a:prstGeom prst="rect">
            <a:avLst/>
          </a:prstGeom>
        </p:spPr>
      </p:pic>
      <p:pic>
        <p:nvPicPr>
          <p:cNvPr id="7" name="Picture 6">
            <a:extLst>
              <a:ext uri="{FF2B5EF4-FFF2-40B4-BE49-F238E27FC236}">
                <a16:creationId xmlns:a16="http://schemas.microsoft.com/office/drawing/2014/main" id="{9D07A741-E999-F04E-3F50-0DA9A7F8CEF5}"/>
              </a:ext>
            </a:extLst>
          </p:cNvPr>
          <p:cNvPicPr>
            <a:picLocks noChangeAspect="1"/>
          </p:cNvPicPr>
          <p:nvPr/>
        </p:nvPicPr>
        <p:blipFill>
          <a:blip r:embed="rId3"/>
          <a:stretch>
            <a:fillRect/>
          </a:stretch>
        </p:blipFill>
        <p:spPr>
          <a:xfrm>
            <a:off x="95075" y="75531"/>
            <a:ext cx="3530635" cy="1291090"/>
          </a:xfrm>
          <a:prstGeom prst="rect">
            <a:avLst/>
          </a:prstGeom>
        </p:spPr>
      </p:pic>
      <p:sp>
        <p:nvSpPr>
          <p:cNvPr id="9" name="Rectangle: Rounded Corners 8">
            <a:extLst>
              <a:ext uri="{FF2B5EF4-FFF2-40B4-BE49-F238E27FC236}">
                <a16:creationId xmlns:a16="http://schemas.microsoft.com/office/drawing/2014/main" id="{9534E550-48BA-4504-F7C3-87D5ACD4D6AA}"/>
              </a:ext>
            </a:extLst>
          </p:cNvPr>
          <p:cNvSpPr/>
          <p:nvPr/>
        </p:nvSpPr>
        <p:spPr>
          <a:xfrm>
            <a:off x="3699545" y="75531"/>
            <a:ext cx="4608640" cy="1291090"/>
          </a:xfrm>
          <a:prstGeom prst="round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latin typeface="Verdana" panose="020B0604030504040204" pitchFamily="34" charset="0"/>
                <a:ea typeface="Verdana" panose="020B0604030504040204" pitchFamily="34" charset="0"/>
              </a:rPr>
              <a:t>Religious Education at Ashurst Wood</a:t>
            </a:r>
          </a:p>
        </p:txBody>
      </p:sp>
      <p:sp>
        <p:nvSpPr>
          <p:cNvPr id="2" name="TextBox 1">
            <a:extLst>
              <a:ext uri="{FF2B5EF4-FFF2-40B4-BE49-F238E27FC236}">
                <a16:creationId xmlns:a16="http://schemas.microsoft.com/office/drawing/2014/main" id="{5773BE76-9A78-FE6B-3DA6-DF38AEC85DA7}"/>
              </a:ext>
            </a:extLst>
          </p:cNvPr>
          <p:cNvSpPr txBox="1"/>
          <p:nvPr/>
        </p:nvSpPr>
        <p:spPr>
          <a:xfrm>
            <a:off x="262351" y="1543604"/>
            <a:ext cx="2471971"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b="1" dirty="0">
                <a:solidFill>
                  <a:srgbClr val="7030A0"/>
                </a:solidFill>
              </a:rPr>
              <a:t>What our pupils say</a:t>
            </a:r>
            <a:endParaRPr lang="en-US" sz="1600" b="1" dirty="0">
              <a:solidFill>
                <a:srgbClr val="7030A0"/>
              </a:solidFill>
              <a:latin typeface="Verdana" panose="020B0604030504040204" pitchFamily="34" charset="0"/>
              <a:ea typeface="Verdana" panose="020B0604030504040204" pitchFamily="34" charset="0"/>
            </a:endParaRPr>
          </a:p>
        </p:txBody>
      </p:sp>
      <p:sp>
        <p:nvSpPr>
          <p:cNvPr id="3" name="Speech Bubble: Oval 2">
            <a:extLst>
              <a:ext uri="{FF2B5EF4-FFF2-40B4-BE49-F238E27FC236}">
                <a16:creationId xmlns:a16="http://schemas.microsoft.com/office/drawing/2014/main" id="{60AFF154-06E5-9CD5-9BA0-E54B7EB54AD9}"/>
              </a:ext>
            </a:extLst>
          </p:cNvPr>
          <p:cNvSpPr/>
          <p:nvPr/>
        </p:nvSpPr>
        <p:spPr>
          <a:xfrm>
            <a:off x="262350" y="2103962"/>
            <a:ext cx="3983079" cy="2188643"/>
          </a:xfrm>
          <a:prstGeom prst="wedgeEllipseCallout">
            <a:avLst>
              <a:gd name="adj1" fmla="val 52642"/>
              <a:gd name="adj2" fmla="val 55588"/>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0" i="0" u="none" strike="noStrike" dirty="0">
                <a:solidFill>
                  <a:srgbClr val="000000"/>
                </a:solidFill>
                <a:effectLst/>
                <a:latin typeface="Verdana" panose="020B0604030504040204" pitchFamily="34" charset="0"/>
                <a:ea typeface="Verdana" panose="020B0604030504040204" pitchFamily="34" charset="0"/>
              </a:rPr>
              <a:t>I remember in Reception we learnt about when Jesus was born but now in </a:t>
            </a:r>
            <a:r>
              <a:rPr lang="en-US" sz="1600" b="0" i="0" u="none" strike="noStrike" dirty="0" err="1">
                <a:solidFill>
                  <a:srgbClr val="000000"/>
                </a:solidFill>
                <a:effectLst/>
                <a:latin typeface="Verdana" panose="020B0604030504040204" pitchFamily="34" charset="0"/>
                <a:ea typeface="Verdana" panose="020B0604030504040204" pitchFamily="34" charset="0"/>
              </a:rPr>
              <a:t>Yr</a:t>
            </a:r>
            <a:r>
              <a:rPr lang="en-US" sz="1600" b="0" i="0" u="none" strike="noStrike" dirty="0">
                <a:solidFill>
                  <a:srgbClr val="000000"/>
                </a:solidFill>
                <a:effectLst/>
                <a:latin typeface="Verdana" panose="020B0604030504040204" pitchFamily="34" charset="0"/>
                <a:ea typeface="Verdana" panose="020B0604030504040204" pitchFamily="34" charset="0"/>
              </a:rPr>
              <a:t> 5 we are learning more about his life</a:t>
            </a:r>
            <a:endParaRPr lang="en-GB" sz="1600" dirty="0">
              <a:latin typeface="Verdana" panose="020B0604030504040204" pitchFamily="34" charset="0"/>
              <a:ea typeface="Verdana" panose="020B0604030504040204" pitchFamily="34" charset="0"/>
            </a:endParaRPr>
          </a:p>
        </p:txBody>
      </p:sp>
      <p:sp>
        <p:nvSpPr>
          <p:cNvPr id="4" name="Speech Bubble: Oval 3">
            <a:extLst>
              <a:ext uri="{FF2B5EF4-FFF2-40B4-BE49-F238E27FC236}">
                <a16:creationId xmlns:a16="http://schemas.microsoft.com/office/drawing/2014/main" id="{5C01B6D1-F2E5-719C-772B-4E94BF90F11E}"/>
              </a:ext>
            </a:extLst>
          </p:cNvPr>
          <p:cNvSpPr/>
          <p:nvPr/>
        </p:nvSpPr>
        <p:spPr>
          <a:xfrm>
            <a:off x="4660178" y="1863593"/>
            <a:ext cx="2785651" cy="1679707"/>
          </a:xfrm>
          <a:prstGeom prst="wedgeEllipseCallout">
            <a:avLst>
              <a:gd name="adj1" fmla="val -7301"/>
              <a:gd name="adj2" fmla="val 77426"/>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0" i="0" u="none" strike="noStrike" dirty="0">
                <a:solidFill>
                  <a:srgbClr val="000000"/>
                </a:solidFill>
                <a:effectLst/>
                <a:latin typeface="Century Gothic" panose="020B0502020202020204" pitchFamily="34" charset="0"/>
              </a:rPr>
              <a:t>I like answering the questions.</a:t>
            </a:r>
            <a:endParaRPr lang="en-GB" sz="1600" dirty="0">
              <a:latin typeface="Verdana" panose="020B0604030504040204" pitchFamily="34" charset="0"/>
              <a:ea typeface="Verdana" panose="020B0604030504040204" pitchFamily="34" charset="0"/>
            </a:endParaRPr>
          </a:p>
        </p:txBody>
      </p:sp>
      <p:sp>
        <p:nvSpPr>
          <p:cNvPr id="11" name="Speech Bubble: Oval 10">
            <a:extLst>
              <a:ext uri="{FF2B5EF4-FFF2-40B4-BE49-F238E27FC236}">
                <a16:creationId xmlns:a16="http://schemas.microsoft.com/office/drawing/2014/main" id="{84259019-9415-784F-165C-D9E7FA023BD6}"/>
              </a:ext>
            </a:extLst>
          </p:cNvPr>
          <p:cNvSpPr/>
          <p:nvPr/>
        </p:nvSpPr>
        <p:spPr>
          <a:xfrm>
            <a:off x="2100943" y="4852739"/>
            <a:ext cx="3437195" cy="1679707"/>
          </a:xfrm>
          <a:prstGeom prst="wedgeEllipseCallout">
            <a:avLst>
              <a:gd name="adj1" fmla="val 53134"/>
              <a:gd name="adj2" fmla="val -59641"/>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0" i="0" u="none" strike="noStrike" dirty="0">
                <a:solidFill>
                  <a:srgbClr val="000000"/>
                </a:solidFill>
                <a:effectLst/>
                <a:latin typeface="Century Gothic" panose="020B0502020202020204" pitchFamily="34" charset="0"/>
              </a:rPr>
              <a:t>I remember learning about Diwali.</a:t>
            </a:r>
            <a:endParaRPr lang="en-GB" sz="1600" dirty="0">
              <a:latin typeface="Verdana" panose="020B0604030504040204" pitchFamily="34" charset="0"/>
              <a:ea typeface="Verdana" panose="020B0604030504040204" pitchFamily="34" charset="0"/>
            </a:endParaRPr>
          </a:p>
        </p:txBody>
      </p:sp>
      <p:sp>
        <p:nvSpPr>
          <p:cNvPr id="12" name="Speech Bubble: Oval 11">
            <a:extLst>
              <a:ext uri="{FF2B5EF4-FFF2-40B4-BE49-F238E27FC236}">
                <a16:creationId xmlns:a16="http://schemas.microsoft.com/office/drawing/2014/main" id="{7E82669E-3C4C-B635-AE56-5C52B0EF4F77}"/>
              </a:ext>
            </a:extLst>
          </p:cNvPr>
          <p:cNvSpPr/>
          <p:nvPr/>
        </p:nvSpPr>
        <p:spPr>
          <a:xfrm>
            <a:off x="6915359" y="4292606"/>
            <a:ext cx="3175698" cy="1802299"/>
          </a:xfrm>
          <a:prstGeom prst="wedgeEllipseCallout">
            <a:avLst>
              <a:gd name="adj1" fmla="val -56179"/>
              <a:gd name="adj2" fmla="val -36549"/>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0" i="0" u="none" strike="noStrike" dirty="0">
                <a:solidFill>
                  <a:srgbClr val="000000"/>
                </a:solidFill>
                <a:effectLst/>
                <a:latin typeface="Century Gothic" panose="020B0502020202020204" pitchFamily="34" charset="0"/>
              </a:rPr>
              <a:t>My Favorite part of R.E is learning about different religions</a:t>
            </a:r>
            <a:endParaRPr lang="en-GB" sz="1600" dirty="0">
              <a:latin typeface="Verdana" panose="020B0604030504040204" pitchFamily="34" charset="0"/>
              <a:ea typeface="Verdana" panose="020B0604030504040204" pitchFamily="34" charset="0"/>
            </a:endParaRPr>
          </a:p>
        </p:txBody>
      </p:sp>
      <p:sp>
        <p:nvSpPr>
          <p:cNvPr id="13" name="Speech Bubble: Oval 12">
            <a:extLst>
              <a:ext uri="{FF2B5EF4-FFF2-40B4-BE49-F238E27FC236}">
                <a16:creationId xmlns:a16="http://schemas.microsoft.com/office/drawing/2014/main" id="{CDCFC100-8E20-9D62-44C7-3DC904E5DAFE}"/>
              </a:ext>
            </a:extLst>
          </p:cNvPr>
          <p:cNvSpPr/>
          <p:nvPr/>
        </p:nvSpPr>
        <p:spPr>
          <a:xfrm>
            <a:off x="8098971" y="2015993"/>
            <a:ext cx="3830679" cy="1679707"/>
          </a:xfrm>
          <a:prstGeom prst="wedgeEllipseCallout">
            <a:avLst>
              <a:gd name="adj1" fmla="val -49875"/>
              <a:gd name="adj2" fmla="val 61872"/>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0" i="0" u="none" strike="noStrike" dirty="0">
                <a:solidFill>
                  <a:srgbClr val="000000"/>
                </a:solidFill>
                <a:effectLst/>
                <a:latin typeface="Century Gothic" panose="020B0502020202020204" pitchFamily="34" charset="0"/>
              </a:rPr>
              <a:t>R.E challenges my thinking because every time there is something new.</a:t>
            </a:r>
            <a:endParaRPr lang="en-GB" sz="16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6765729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TotalTime>
  <Words>1117</Words>
  <Application>Microsoft Office PowerPoint</Application>
  <PresentationFormat>Widescreen</PresentationFormat>
  <Paragraphs>87</Paragraphs>
  <Slides>8</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Calibri</vt:lpstr>
      <vt:lpstr>Calibri Light</vt:lpstr>
      <vt:lpstr>Century Gothic</vt:lpstr>
      <vt:lpstr>Times New Roman</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 Hobby</dc:creator>
  <cp:lastModifiedBy>Ashurst Wood School Head</cp:lastModifiedBy>
  <cp:revision>3</cp:revision>
  <dcterms:created xsi:type="dcterms:W3CDTF">2023-11-30T11:56:11Z</dcterms:created>
  <dcterms:modified xsi:type="dcterms:W3CDTF">2024-03-21T12:27:36Z</dcterms:modified>
</cp:coreProperties>
</file>