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sldIdLst>
    <p:sldId id="298" r:id="rId2"/>
    <p:sldId id="260" r:id="rId3"/>
    <p:sldId id="256" r:id="rId4"/>
    <p:sldId id="266" r:id="rId5"/>
    <p:sldId id="299" r:id="rId6"/>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2A7"/>
    <a:srgbClr val="FF9999"/>
    <a:srgbClr val="FFCC66"/>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DC325E3C-619D-4156-96E4-660EF6E72B4F}" type="datetimeFigureOut">
              <a:rPr lang="en-GB" smtClean="0"/>
              <a:t>17/08/2022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363499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25E3C-619D-4156-96E4-660EF6E72B4F}" type="datetimeFigureOut">
              <a:rPr lang="en-GB" smtClean="0"/>
              <a:t>17/08/2022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869976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25E3C-619D-4156-96E4-660EF6E72B4F}" type="datetimeFigureOut">
              <a:rPr lang="en-GB" smtClean="0"/>
              <a:t>17/08/2022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3987902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25E3C-619D-4156-96E4-660EF6E72B4F}" type="datetimeFigureOut">
              <a:rPr lang="en-GB" smtClean="0"/>
              <a:t>17/08/2022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494339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325E3C-619D-4156-96E4-660EF6E72B4F}" type="datetimeFigureOut">
              <a:rPr lang="en-GB" smtClean="0"/>
              <a:t>17/08/2022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3103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325E3C-619D-4156-96E4-660EF6E72B4F}" type="datetimeFigureOut">
              <a:rPr lang="en-GB" smtClean="0"/>
              <a:t>17/08/2022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365286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325E3C-619D-4156-96E4-660EF6E72B4F}" type="datetimeFigureOut">
              <a:rPr lang="en-GB" smtClean="0"/>
              <a:t>17/08/2022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140519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325E3C-619D-4156-96E4-660EF6E72B4F}" type="datetimeFigureOut">
              <a:rPr lang="en-GB" smtClean="0"/>
              <a:t>17/08/2022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411241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325E3C-619D-4156-96E4-660EF6E72B4F}" type="datetimeFigureOut">
              <a:rPr lang="en-GB" smtClean="0"/>
              <a:t>17/08/2022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164808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DC325E3C-619D-4156-96E4-660EF6E72B4F}" type="datetimeFigureOut">
              <a:rPr lang="en-GB" smtClean="0"/>
              <a:t>17/08/2022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7F9E39D1-6041-4C32-8241-75731C77577D}" type="slidenum">
              <a:rPr lang="en-GB" smtClean="0"/>
              <a:t>‹#›</a:t>
            </a:fld>
            <a:endParaRPr lang="en-GB"/>
          </a:p>
        </p:txBody>
      </p:sp>
    </p:spTree>
    <p:extLst>
      <p:ext uri="{BB962C8B-B14F-4D97-AF65-F5344CB8AC3E}">
        <p14:creationId xmlns:p14="http://schemas.microsoft.com/office/powerpoint/2010/main" val="23346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8"/>
          <p:cNvSpPr>
            <a:spLocks noGrp="1"/>
          </p:cNvSpPr>
          <p:nvPr>
            <p:ph type="dt" sz="half" idx="10"/>
          </p:nvPr>
        </p:nvSpPr>
        <p:spPr/>
        <p:txBody>
          <a:bodyPr/>
          <a:lstStyle/>
          <a:p>
            <a:fld id="{DC325E3C-619D-4156-96E4-660EF6E72B4F}" type="datetimeFigureOut">
              <a:rPr lang="en-GB" smtClean="0"/>
              <a:t>17/08/2022</a:t>
            </a:fld>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083030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DC325E3C-619D-4156-96E4-660EF6E72B4F}" type="datetimeFigureOut">
              <a:rPr lang="en-GB" smtClean="0"/>
              <a:t>17/08/2022</a:t>
            </a:fld>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tx1">
                    <a:alpha val="20000"/>
                  </a:schemeClr>
                </a:solidFill>
                <a:latin typeface="+mj-lt"/>
              </a:defRPr>
            </a:lvl1pPr>
          </a:lstStyle>
          <a:p>
            <a:fld id="{7F9E39D1-6041-4C32-8241-75731C77577D}" type="slidenum">
              <a:rPr lang="en-GB" smtClean="0"/>
              <a:t>‹#›</a:t>
            </a:fld>
            <a:endParaRPr lang="en-GB"/>
          </a:p>
        </p:txBody>
      </p:sp>
    </p:spTree>
    <p:extLst>
      <p:ext uri="{BB962C8B-B14F-4D97-AF65-F5344CB8AC3E}">
        <p14:creationId xmlns:p14="http://schemas.microsoft.com/office/powerpoint/2010/main" val="146806871"/>
      </p:ext>
    </p:extLst>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75000"/>
              <a:lumOff val="2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65000"/>
              <a:lumOff val="3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florence-nightingale.co.uk/mary-seacole/" TargetMode="External"/><Relationship Id="rId2" Type="http://schemas.openxmlformats.org/officeDocument/2006/relationships/hyperlink" Target="https://www.linakerschool.co.uk/florence-nightingale-1/" TargetMode="External"/><Relationship Id="rId1" Type="http://schemas.openxmlformats.org/officeDocument/2006/relationships/slideLayout" Target="../slideLayouts/slideLayout2.xml"/><Relationship Id="rId4" Type="http://schemas.openxmlformats.org/officeDocument/2006/relationships/hyperlink" Target="https://www.bbc.co.uk/bitesize/topics/zns9nrd/articles/znsct39"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e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AF614C-3EC8-49BD-9A4B-BE4BD201A552}"/>
              </a:ext>
            </a:extLst>
          </p:cNvPr>
          <p:cNvPicPr>
            <a:picLocks noChangeAspect="1"/>
          </p:cNvPicPr>
          <p:nvPr/>
        </p:nvPicPr>
        <p:blipFill>
          <a:blip r:embed="rId2"/>
          <a:stretch>
            <a:fillRect/>
          </a:stretch>
        </p:blipFill>
        <p:spPr>
          <a:xfrm>
            <a:off x="478385" y="315120"/>
            <a:ext cx="10877594" cy="4349048"/>
          </a:xfrm>
          <a:prstGeom prst="rect">
            <a:avLst/>
          </a:prstGeom>
        </p:spPr>
      </p:pic>
      <p:sp>
        <p:nvSpPr>
          <p:cNvPr id="7" name="Rectangle 6">
            <a:extLst>
              <a:ext uri="{FF2B5EF4-FFF2-40B4-BE49-F238E27FC236}">
                <a16:creationId xmlns:a16="http://schemas.microsoft.com/office/drawing/2014/main" id="{CA2D9E9C-9B4B-40EA-A3A2-67F9106ACAF2}"/>
              </a:ext>
            </a:extLst>
          </p:cNvPr>
          <p:cNvSpPr/>
          <p:nvPr/>
        </p:nvSpPr>
        <p:spPr>
          <a:xfrm>
            <a:off x="478385" y="4876800"/>
            <a:ext cx="10877594" cy="183614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100" b="1" i="0" dirty="0">
                <a:solidFill>
                  <a:srgbClr val="000000"/>
                </a:solidFill>
                <a:effectLst/>
                <a:latin typeface="Verdana" panose="020B0604030504040204" pitchFamily="34" charset="0"/>
              </a:rPr>
              <a:t>Essential Characteristics</a:t>
            </a:r>
          </a:p>
          <a:p>
            <a:pPr algn="l"/>
            <a:r>
              <a:rPr lang="en-GB" sz="1000" b="0" i="0" dirty="0">
                <a:solidFill>
                  <a:srgbClr val="000000"/>
                </a:solidFill>
                <a:effectLst/>
                <a:latin typeface="Verdana" panose="020B0604030504040204" pitchFamily="34" charset="0"/>
              </a:rPr>
              <a:t>• An excellent knowledge and understanding of people, events, and contexts from a range of historical periods and of historical concepts and processes.</a:t>
            </a:r>
          </a:p>
          <a:p>
            <a:pPr algn="l"/>
            <a:r>
              <a:rPr lang="en-GB" sz="1000" b="0" i="0" dirty="0">
                <a:solidFill>
                  <a:srgbClr val="000000"/>
                </a:solidFill>
                <a:effectLst/>
                <a:latin typeface="Verdana" panose="020B0604030504040204" pitchFamily="34" charset="0"/>
              </a:rPr>
              <a:t>• The ability to think critically about history and communicate ideas very confidently in styles appropriate to a range of audiences.</a:t>
            </a:r>
          </a:p>
          <a:p>
            <a:pPr algn="l"/>
            <a:r>
              <a:rPr lang="en-GB" sz="1000" b="0" i="0" dirty="0">
                <a:solidFill>
                  <a:srgbClr val="000000"/>
                </a:solidFill>
                <a:effectLst/>
                <a:latin typeface="Verdana" panose="020B0604030504040204" pitchFamily="34" charset="0"/>
              </a:rPr>
              <a:t>• The ability to consistently support, evaluate and challenge their own and others’ views using detailed, appropriate and accurate historical evidence derived from a </a:t>
            </a:r>
          </a:p>
          <a:p>
            <a:pPr algn="l"/>
            <a:r>
              <a:rPr lang="en-GB" sz="1000" b="0" i="0" dirty="0">
                <a:solidFill>
                  <a:srgbClr val="000000"/>
                </a:solidFill>
                <a:effectLst/>
                <a:latin typeface="Verdana" panose="020B0604030504040204" pitchFamily="34" charset="0"/>
              </a:rPr>
              <a:t>range of sources.</a:t>
            </a:r>
          </a:p>
          <a:p>
            <a:pPr algn="l"/>
            <a:r>
              <a:rPr lang="en-GB" sz="1000" b="0" i="0" dirty="0">
                <a:solidFill>
                  <a:srgbClr val="000000"/>
                </a:solidFill>
                <a:effectLst/>
                <a:latin typeface="Verdana" panose="020B0604030504040204" pitchFamily="34" charset="0"/>
              </a:rPr>
              <a:t>• The ability to think, reflect, debate, discuss and evaluate the past, formulating and refining questions and lines of enquiry. </a:t>
            </a:r>
          </a:p>
          <a:p>
            <a:pPr algn="l"/>
            <a:r>
              <a:rPr lang="en-GB" sz="1000" b="0" i="0" dirty="0">
                <a:solidFill>
                  <a:srgbClr val="000000"/>
                </a:solidFill>
                <a:effectLst/>
                <a:latin typeface="Verdana" panose="020B0604030504040204" pitchFamily="34" charset="0"/>
              </a:rPr>
              <a:t>• A passion for history and an enthusiastic engagement in learning, which develops their sense of curiosity about the past and their understanding of how and why </a:t>
            </a:r>
          </a:p>
          <a:p>
            <a:pPr algn="l"/>
            <a:r>
              <a:rPr lang="en-GB" sz="1000" b="0" i="0" dirty="0">
                <a:solidFill>
                  <a:srgbClr val="000000"/>
                </a:solidFill>
                <a:effectLst/>
                <a:latin typeface="Verdana" panose="020B0604030504040204" pitchFamily="34" charset="0"/>
              </a:rPr>
              <a:t>people interpret the past in different ways. </a:t>
            </a:r>
          </a:p>
          <a:p>
            <a:pPr algn="l"/>
            <a:r>
              <a:rPr lang="en-GB" sz="1000" b="0" i="0" dirty="0">
                <a:solidFill>
                  <a:srgbClr val="000000"/>
                </a:solidFill>
                <a:effectLst/>
                <a:latin typeface="Verdana" panose="020B0604030504040204" pitchFamily="34" charset="0"/>
              </a:rPr>
              <a:t>• A respect for historical evidence and the ability to make robust and critical use of it to support their explanations and judgments.</a:t>
            </a:r>
          </a:p>
          <a:p>
            <a:pPr algn="l"/>
            <a:r>
              <a:rPr lang="en-GB" sz="1000" b="0" i="0" dirty="0">
                <a:solidFill>
                  <a:srgbClr val="000000"/>
                </a:solidFill>
                <a:effectLst/>
                <a:latin typeface="Verdana" panose="020B0604030504040204" pitchFamily="34" charset="0"/>
              </a:rPr>
              <a:t>• A desire to embrace challenging activities, including opportunities to undertake high-quality research across a range of history topics.</a:t>
            </a:r>
          </a:p>
        </p:txBody>
      </p:sp>
    </p:spTree>
    <p:extLst>
      <p:ext uri="{BB962C8B-B14F-4D97-AF65-F5344CB8AC3E}">
        <p14:creationId xmlns:p14="http://schemas.microsoft.com/office/powerpoint/2010/main" val="2351689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630146B-7B2C-413D-8C31-593902E38992}"/>
              </a:ext>
            </a:extLst>
          </p:cNvPr>
          <p:cNvPicPr>
            <a:picLocks noChangeAspect="1"/>
          </p:cNvPicPr>
          <p:nvPr/>
        </p:nvPicPr>
        <p:blipFill>
          <a:blip r:embed="rId2"/>
          <a:stretch>
            <a:fillRect/>
          </a:stretch>
        </p:blipFill>
        <p:spPr>
          <a:xfrm>
            <a:off x="687682" y="376015"/>
            <a:ext cx="10612956" cy="5875929"/>
          </a:xfrm>
          <a:prstGeom prst="rect">
            <a:avLst/>
          </a:prstGeom>
        </p:spPr>
      </p:pic>
      <p:sp>
        <p:nvSpPr>
          <p:cNvPr id="2" name="Rectangle 1"/>
          <p:cNvSpPr/>
          <p:nvPr/>
        </p:nvSpPr>
        <p:spPr>
          <a:xfrm>
            <a:off x="1541417" y="1285875"/>
            <a:ext cx="1358537" cy="109156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accent4">
                    <a:lumMod val="75000"/>
                  </a:schemeClr>
                </a:solidFill>
                <a:latin typeface="Verdana" panose="020B0604030504040204" pitchFamily="34" charset="0"/>
                <a:ea typeface="Verdana" panose="020B0604030504040204" pitchFamily="34" charset="0"/>
              </a:rPr>
              <a:t>Turrets and Tiaras</a:t>
            </a:r>
          </a:p>
          <a:p>
            <a:pPr algn="ctr"/>
            <a:endParaRPr lang="en-GB" dirty="0">
              <a:solidFill>
                <a:schemeClr val="accent4">
                  <a:lumMod val="75000"/>
                </a:schemeClr>
              </a:solidFill>
              <a:latin typeface="Verdana" panose="020B0604030504040204" pitchFamily="34" charset="0"/>
              <a:ea typeface="Verdana" panose="020B0604030504040204" pitchFamily="34" charset="0"/>
            </a:endParaRPr>
          </a:p>
          <a:p>
            <a:pPr algn="ctr"/>
            <a:r>
              <a:rPr lang="en-GB" sz="1200" dirty="0">
                <a:solidFill>
                  <a:schemeClr val="accent4">
                    <a:lumMod val="75000"/>
                  </a:schemeClr>
                </a:solidFill>
                <a:latin typeface="Verdana" panose="020B0604030504040204" pitchFamily="34" charset="0"/>
                <a:ea typeface="Verdana" panose="020B0604030504040204" pitchFamily="34" charset="0"/>
              </a:rPr>
              <a:t>History</a:t>
            </a:r>
          </a:p>
        </p:txBody>
      </p:sp>
      <p:sp>
        <p:nvSpPr>
          <p:cNvPr id="14" name="Rectangle 13">
            <a:extLst>
              <a:ext uri="{FF2B5EF4-FFF2-40B4-BE49-F238E27FC236}">
                <a16:creationId xmlns:a16="http://schemas.microsoft.com/office/drawing/2014/main" id="{B02CEF22-2558-41AC-B988-385D5D79B21B}"/>
              </a:ext>
            </a:extLst>
          </p:cNvPr>
          <p:cNvSpPr/>
          <p:nvPr/>
        </p:nvSpPr>
        <p:spPr>
          <a:xfrm>
            <a:off x="1541417" y="5521234"/>
            <a:ext cx="1358537" cy="73071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accent4">
                    <a:lumMod val="75000"/>
                  </a:schemeClr>
                </a:solidFill>
                <a:latin typeface="Verdana" panose="020B0604030504040204" pitchFamily="34" charset="0"/>
                <a:ea typeface="Verdana" panose="020B0604030504040204" pitchFamily="34" charset="0"/>
              </a:rPr>
              <a:t>Turrets and Tiaras</a:t>
            </a:r>
          </a:p>
          <a:p>
            <a:pPr algn="ctr"/>
            <a:r>
              <a:rPr lang="en-GB" sz="1200" dirty="0">
                <a:solidFill>
                  <a:schemeClr val="accent4">
                    <a:lumMod val="75000"/>
                  </a:schemeClr>
                </a:solidFill>
                <a:latin typeface="Verdana" panose="020B0604030504040204" pitchFamily="34" charset="0"/>
                <a:ea typeface="Verdana" panose="020B0604030504040204" pitchFamily="34" charset="0"/>
              </a:rPr>
              <a:t>History</a:t>
            </a:r>
          </a:p>
        </p:txBody>
      </p:sp>
      <p:sp>
        <p:nvSpPr>
          <p:cNvPr id="15" name="Rectangle 14">
            <a:extLst>
              <a:ext uri="{FF2B5EF4-FFF2-40B4-BE49-F238E27FC236}">
                <a16:creationId xmlns:a16="http://schemas.microsoft.com/office/drawing/2014/main" id="{0A9304E5-E143-46EE-B9C1-0487DB544612}"/>
              </a:ext>
            </a:extLst>
          </p:cNvPr>
          <p:cNvSpPr/>
          <p:nvPr/>
        </p:nvSpPr>
        <p:spPr>
          <a:xfrm>
            <a:off x="1541417" y="3859258"/>
            <a:ext cx="1358537" cy="128750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accent4">
                    <a:lumMod val="75000"/>
                  </a:schemeClr>
                </a:solidFill>
                <a:latin typeface="Verdana" panose="020B0604030504040204" pitchFamily="34" charset="0"/>
                <a:ea typeface="Verdana" panose="020B0604030504040204" pitchFamily="34" charset="0"/>
              </a:rPr>
              <a:t>Who were the Romans?</a:t>
            </a:r>
          </a:p>
          <a:p>
            <a:pPr algn="ctr"/>
            <a:endParaRPr lang="en-GB" dirty="0">
              <a:solidFill>
                <a:schemeClr val="accent4">
                  <a:lumMod val="75000"/>
                </a:schemeClr>
              </a:solidFill>
              <a:latin typeface="Verdana" panose="020B0604030504040204" pitchFamily="34" charset="0"/>
              <a:ea typeface="Verdana" panose="020B0604030504040204" pitchFamily="34" charset="0"/>
            </a:endParaRPr>
          </a:p>
          <a:p>
            <a:pPr algn="ctr"/>
            <a:r>
              <a:rPr lang="en-GB" sz="1200" dirty="0">
                <a:solidFill>
                  <a:schemeClr val="accent4">
                    <a:lumMod val="75000"/>
                  </a:schemeClr>
                </a:solidFill>
                <a:latin typeface="Verdana" panose="020B0604030504040204" pitchFamily="34" charset="0"/>
                <a:ea typeface="Verdana" panose="020B0604030504040204" pitchFamily="34" charset="0"/>
              </a:rPr>
              <a:t>History</a:t>
            </a:r>
          </a:p>
        </p:txBody>
      </p:sp>
      <p:sp>
        <p:nvSpPr>
          <p:cNvPr id="16" name="Rectangle 15">
            <a:extLst>
              <a:ext uri="{FF2B5EF4-FFF2-40B4-BE49-F238E27FC236}">
                <a16:creationId xmlns:a16="http://schemas.microsoft.com/office/drawing/2014/main" id="{C35D7198-AD74-4BAA-81ED-64BAE2EEBB43}"/>
              </a:ext>
            </a:extLst>
          </p:cNvPr>
          <p:cNvSpPr/>
          <p:nvPr/>
        </p:nvSpPr>
        <p:spPr>
          <a:xfrm>
            <a:off x="6035040" y="2751910"/>
            <a:ext cx="1924594" cy="740227"/>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accent4">
                    <a:lumMod val="75000"/>
                  </a:schemeClr>
                </a:solidFill>
                <a:latin typeface="Verdana" panose="020B0604030504040204" pitchFamily="34" charset="0"/>
                <a:ea typeface="Verdana" panose="020B0604030504040204" pitchFamily="34" charset="0"/>
              </a:rPr>
              <a:t>Impact of the romans on Britain</a:t>
            </a:r>
          </a:p>
          <a:p>
            <a:pPr algn="ctr"/>
            <a:r>
              <a:rPr lang="en-GB" sz="1200" dirty="0">
                <a:solidFill>
                  <a:schemeClr val="accent4">
                    <a:lumMod val="75000"/>
                  </a:schemeClr>
                </a:solidFill>
                <a:latin typeface="Verdana" panose="020B0604030504040204" pitchFamily="34" charset="0"/>
                <a:ea typeface="Verdana" panose="020B0604030504040204" pitchFamily="34" charset="0"/>
              </a:rPr>
              <a:t>History</a:t>
            </a:r>
          </a:p>
        </p:txBody>
      </p:sp>
      <p:sp>
        <p:nvSpPr>
          <p:cNvPr id="17" name="Rectangle 16">
            <a:extLst>
              <a:ext uri="{FF2B5EF4-FFF2-40B4-BE49-F238E27FC236}">
                <a16:creationId xmlns:a16="http://schemas.microsoft.com/office/drawing/2014/main" id="{613FEFB2-1775-456B-9A73-2BF47A23DB70}"/>
              </a:ext>
            </a:extLst>
          </p:cNvPr>
          <p:cNvSpPr/>
          <p:nvPr/>
        </p:nvSpPr>
        <p:spPr>
          <a:xfrm>
            <a:off x="6035040" y="1285875"/>
            <a:ext cx="1924594" cy="109156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accent4">
                    <a:lumMod val="75000"/>
                  </a:schemeClr>
                </a:solidFill>
                <a:latin typeface="Verdana" panose="020B0604030504040204" pitchFamily="34" charset="0"/>
                <a:ea typeface="Verdana" panose="020B0604030504040204" pitchFamily="34" charset="0"/>
              </a:rPr>
              <a:t>Changes in Britain from the stone age to the Iron age </a:t>
            </a:r>
          </a:p>
          <a:p>
            <a:pPr algn="ctr"/>
            <a:endParaRPr lang="en-GB" sz="1050" dirty="0">
              <a:solidFill>
                <a:schemeClr val="accent4">
                  <a:lumMod val="75000"/>
                </a:schemeClr>
              </a:solidFill>
              <a:latin typeface="Verdana" panose="020B0604030504040204" pitchFamily="34" charset="0"/>
              <a:ea typeface="Verdana" panose="020B0604030504040204" pitchFamily="34" charset="0"/>
            </a:endParaRPr>
          </a:p>
          <a:p>
            <a:pPr algn="ctr"/>
            <a:r>
              <a:rPr lang="en-GB" sz="1200" dirty="0">
                <a:solidFill>
                  <a:schemeClr val="accent4">
                    <a:lumMod val="75000"/>
                  </a:schemeClr>
                </a:solidFill>
                <a:latin typeface="Verdana" panose="020B0604030504040204" pitchFamily="34" charset="0"/>
                <a:ea typeface="Verdana" panose="020B0604030504040204" pitchFamily="34" charset="0"/>
              </a:rPr>
              <a:t>History</a:t>
            </a:r>
          </a:p>
        </p:txBody>
      </p:sp>
      <p:sp>
        <p:nvSpPr>
          <p:cNvPr id="8" name="Rectangle 7">
            <a:extLst>
              <a:ext uri="{FF2B5EF4-FFF2-40B4-BE49-F238E27FC236}">
                <a16:creationId xmlns:a16="http://schemas.microsoft.com/office/drawing/2014/main" id="{FEFAB0B6-585E-471D-B357-E9C5E7226A71}"/>
              </a:ext>
            </a:extLst>
          </p:cNvPr>
          <p:cNvSpPr/>
          <p:nvPr/>
        </p:nvSpPr>
        <p:spPr>
          <a:xfrm>
            <a:off x="6035312" y="3859257"/>
            <a:ext cx="1924322" cy="1287507"/>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accent4">
                    <a:lumMod val="75000"/>
                  </a:schemeClr>
                </a:solidFill>
                <a:latin typeface="Verdana" panose="020B0604030504040204" pitchFamily="34" charset="0"/>
                <a:ea typeface="Verdana" panose="020B0604030504040204" pitchFamily="34" charset="0"/>
              </a:rPr>
              <a:t>The Anglo Saxons and  Viking struggle for the Kingdom of England.</a:t>
            </a:r>
          </a:p>
          <a:p>
            <a:pPr algn="ctr"/>
            <a:endParaRPr lang="en-GB" sz="1100" dirty="0">
              <a:solidFill>
                <a:schemeClr val="accent4">
                  <a:lumMod val="75000"/>
                </a:schemeClr>
              </a:solidFill>
              <a:latin typeface="Verdana" panose="020B0604030504040204" pitchFamily="34" charset="0"/>
              <a:ea typeface="Verdana" panose="020B0604030504040204" pitchFamily="34" charset="0"/>
            </a:endParaRPr>
          </a:p>
          <a:p>
            <a:pPr algn="ctr"/>
            <a:r>
              <a:rPr lang="en-GB" sz="1100" dirty="0">
                <a:solidFill>
                  <a:schemeClr val="accent4">
                    <a:lumMod val="75000"/>
                  </a:schemeClr>
                </a:solidFill>
                <a:latin typeface="Verdana" panose="020B0604030504040204" pitchFamily="34" charset="0"/>
                <a:ea typeface="Verdana" panose="020B0604030504040204" pitchFamily="34" charset="0"/>
              </a:rPr>
              <a:t>History</a:t>
            </a:r>
          </a:p>
        </p:txBody>
      </p:sp>
      <p:sp>
        <p:nvSpPr>
          <p:cNvPr id="11" name="Rectangle 10">
            <a:extLst>
              <a:ext uri="{FF2B5EF4-FFF2-40B4-BE49-F238E27FC236}">
                <a16:creationId xmlns:a16="http://schemas.microsoft.com/office/drawing/2014/main" id="{52AB4D8C-D38E-4C43-B920-0E2CAE45DC36}"/>
              </a:ext>
            </a:extLst>
          </p:cNvPr>
          <p:cNvSpPr/>
          <p:nvPr/>
        </p:nvSpPr>
        <p:spPr>
          <a:xfrm>
            <a:off x="2899954" y="2913017"/>
            <a:ext cx="1358537" cy="20900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800" i="1" dirty="0">
                <a:latin typeface="Verdana" panose="020B0604030504040204" pitchFamily="34" charset="0"/>
                <a:ea typeface="Verdana" panose="020B0604030504040204" pitchFamily="34" charset="0"/>
              </a:rPr>
              <a:t>Great Fire of London</a:t>
            </a:r>
          </a:p>
        </p:txBody>
      </p:sp>
      <p:sp>
        <p:nvSpPr>
          <p:cNvPr id="10" name="Rectangle 9">
            <a:extLst>
              <a:ext uri="{FF2B5EF4-FFF2-40B4-BE49-F238E27FC236}">
                <a16:creationId xmlns:a16="http://schemas.microsoft.com/office/drawing/2014/main" id="{0E4EFD46-8E2C-40F5-BAFB-C31E5380105B}"/>
              </a:ext>
            </a:extLst>
          </p:cNvPr>
          <p:cNvSpPr/>
          <p:nvPr/>
        </p:nvSpPr>
        <p:spPr>
          <a:xfrm>
            <a:off x="2899953" y="6042938"/>
            <a:ext cx="1358537" cy="20900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800" i="1" dirty="0">
                <a:latin typeface="Verdana" panose="020B0604030504040204" pitchFamily="34" charset="0"/>
                <a:ea typeface="Verdana" panose="020B0604030504040204" pitchFamily="34" charset="0"/>
              </a:rPr>
              <a:t>Nurturing Nurses</a:t>
            </a:r>
          </a:p>
        </p:txBody>
      </p:sp>
      <p:sp>
        <p:nvSpPr>
          <p:cNvPr id="12" name="Rectangle 11">
            <a:extLst>
              <a:ext uri="{FF2B5EF4-FFF2-40B4-BE49-F238E27FC236}">
                <a16:creationId xmlns:a16="http://schemas.microsoft.com/office/drawing/2014/main" id="{AD3D4C1A-A176-4CB2-94C7-D1B61BCA7333}"/>
              </a:ext>
            </a:extLst>
          </p:cNvPr>
          <p:cNvSpPr/>
          <p:nvPr/>
        </p:nvSpPr>
        <p:spPr>
          <a:xfrm>
            <a:off x="2899953" y="1831657"/>
            <a:ext cx="1358537" cy="20900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800" i="1" dirty="0">
                <a:latin typeface="Verdana" panose="020B0604030504040204" pitchFamily="34" charset="0"/>
                <a:ea typeface="Verdana" panose="020B0604030504040204" pitchFamily="34" charset="0"/>
              </a:rPr>
              <a:t>Nurturing Nurses</a:t>
            </a:r>
          </a:p>
        </p:txBody>
      </p:sp>
    </p:spTree>
    <p:extLst>
      <p:ext uri="{BB962C8B-B14F-4D97-AF65-F5344CB8AC3E}">
        <p14:creationId xmlns:p14="http://schemas.microsoft.com/office/powerpoint/2010/main" val="3179081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59" name="Flowchart: Data 1058">
            <a:extLst>
              <a:ext uri="{FF2B5EF4-FFF2-40B4-BE49-F238E27FC236}">
                <a16:creationId xmlns:a16="http://schemas.microsoft.com/office/drawing/2014/main" id="{146869F5-0BE1-4C08-A692-1AAC38A2E322}"/>
              </a:ext>
            </a:extLst>
          </p:cNvPr>
          <p:cNvSpPr/>
          <p:nvPr/>
        </p:nvSpPr>
        <p:spPr>
          <a:xfrm>
            <a:off x="56744" y="70162"/>
            <a:ext cx="1095375" cy="371475"/>
          </a:xfrm>
          <a:prstGeom prst="flowChartInputOutp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KS1</a:t>
            </a:r>
          </a:p>
        </p:txBody>
      </p:sp>
      <p:sp>
        <p:nvSpPr>
          <p:cNvPr id="5" name="Double Wave 4">
            <a:extLst>
              <a:ext uri="{FF2B5EF4-FFF2-40B4-BE49-F238E27FC236}">
                <a16:creationId xmlns:a16="http://schemas.microsoft.com/office/drawing/2014/main" id="{CB7776D5-5BE1-4EE9-8735-43DD37F15529}"/>
              </a:ext>
            </a:extLst>
          </p:cNvPr>
          <p:cNvSpPr/>
          <p:nvPr/>
        </p:nvSpPr>
        <p:spPr>
          <a:xfrm rot="20259333">
            <a:off x="151474" y="184823"/>
            <a:ext cx="1841397" cy="779626"/>
          </a:xfrm>
          <a:prstGeom prst="doubleWave">
            <a:avLst/>
          </a:prstGeom>
          <a:solidFill>
            <a:srgbClr val="C0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latin typeface="Verdana" panose="020B0604030504040204" pitchFamily="34" charset="0"/>
                <a:ea typeface="Verdana" panose="020B0604030504040204" pitchFamily="34" charset="0"/>
              </a:rPr>
              <a:t>History</a:t>
            </a:r>
          </a:p>
          <a:p>
            <a:pPr algn="ctr"/>
            <a:r>
              <a:rPr lang="en-GB" sz="1400" dirty="0">
                <a:latin typeface="Verdana" panose="020B0604030504040204" pitchFamily="34" charset="0"/>
                <a:ea typeface="Verdana" panose="020B0604030504040204" pitchFamily="34" charset="0"/>
              </a:rPr>
              <a:t>At Ashurst Wood </a:t>
            </a:r>
          </a:p>
        </p:txBody>
      </p:sp>
      <p:grpSp>
        <p:nvGrpSpPr>
          <p:cNvPr id="1057" name="Group 1056">
            <a:extLst>
              <a:ext uri="{FF2B5EF4-FFF2-40B4-BE49-F238E27FC236}">
                <a16:creationId xmlns:a16="http://schemas.microsoft.com/office/drawing/2014/main" id="{35CEEFDD-33AC-4311-8A4C-EF26742D52DA}"/>
              </a:ext>
            </a:extLst>
          </p:cNvPr>
          <p:cNvGrpSpPr/>
          <p:nvPr/>
        </p:nvGrpSpPr>
        <p:grpSpPr>
          <a:xfrm rot="15131419">
            <a:off x="97859" y="1105967"/>
            <a:ext cx="675640" cy="1031847"/>
            <a:chOff x="5029835" y="2934631"/>
            <a:chExt cx="1151891" cy="1654328"/>
          </a:xfrm>
          <a:solidFill>
            <a:schemeClr val="accent4">
              <a:lumMod val="50000"/>
            </a:schemeClr>
          </a:solidFill>
        </p:grpSpPr>
        <p:grpSp>
          <p:nvGrpSpPr>
            <p:cNvPr id="1056" name="Group 1055">
              <a:extLst>
                <a:ext uri="{FF2B5EF4-FFF2-40B4-BE49-F238E27FC236}">
                  <a16:creationId xmlns:a16="http://schemas.microsoft.com/office/drawing/2014/main" id="{08DBAA54-BD8F-4E60-AE2E-66F43C2CF949}"/>
                </a:ext>
              </a:extLst>
            </p:cNvPr>
            <p:cNvGrpSpPr/>
            <p:nvPr/>
          </p:nvGrpSpPr>
          <p:grpSpPr>
            <a:xfrm rot="20388125" flipH="1">
              <a:off x="5029835" y="2934631"/>
              <a:ext cx="514350" cy="1247967"/>
              <a:chOff x="4924425" y="3143250"/>
              <a:chExt cx="684291" cy="1409892"/>
            </a:xfrm>
            <a:grpFill/>
          </p:grpSpPr>
          <p:grpSp>
            <p:nvGrpSpPr>
              <p:cNvPr id="1054" name="Group 1053">
                <a:extLst>
                  <a:ext uri="{FF2B5EF4-FFF2-40B4-BE49-F238E27FC236}">
                    <a16:creationId xmlns:a16="http://schemas.microsoft.com/office/drawing/2014/main" id="{95FD857F-0865-4E25-81D0-8ED60F57E027}"/>
                  </a:ext>
                </a:extLst>
              </p:cNvPr>
              <p:cNvGrpSpPr/>
              <p:nvPr/>
            </p:nvGrpSpPr>
            <p:grpSpPr>
              <a:xfrm>
                <a:off x="4924425" y="3143250"/>
                <a:ext cx="666940" cy="747127"/>
                <a:chOff x="4924425" y="3143250"/>
                <a:chExt cx="666940" cy="747127"/>
              </a:xfrm>
              <a:grpFill/>
            </p:grpSpPr>
            <p:sp>
              <p:nvSpPr>
                <p:cNvPr id="8" name="Freeform: Shape 7">
                  <a:extLst>
                    <a:ext uri="{FF2B5EF4-FFF2-40B4-BE49-F238E27FC236}">
                      <a16:creationId xmlns:a16="http://schemas.microsoft.com/office/drawing/2014/main" id="{703C915D-3138-4667-B6A9-B98EE31D3963}"/>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02BD7713-EF15-41C7-B21C-A87C02D86FE4}"/>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8FCD33FE-96CA-409B-A9A2-BCC5FA96EEF9}"/>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2038F9FC-704D-4843-956D-B926DCAAFCBD}"/>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5E0A1268-0B4A-41F0-AD99-46F4207AEF15}"/>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Shape 16">
                  <a:extLst>
                    <a:ext uri="{FF2B5EF4-FFF2-40B4-BE49-F238E27FC236}">
                      <a16:creationId xmlns:a16="http://schemas.microsoft.com/office/drawing/2014/main" id="{B6BEAE46-A070-4CE7-9A88-148342A5C8ED}"/>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Shape 17">
                  <a:extLst>
                    <a:ext uri="{FF2B5EF4-FFF2-40B4-BE49-F238E27FC236}">
                      <a16:creationId xmlns:a16="http://schemas.microsoft.com/office/drawing/2014/main" id="{DF01441A-FD28-48BD-B6CF-D3FF49D9EB54}"/>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Shape 19">
                  <a:extLst>
                    <a:ext uri="{FF2B5EF4-FFF2-40B4-BE49-F238E27FC236}">
                      <a16:creationId xmlns:a16="http://schemas.microsoft.com/office/drawing/2014/main" id="{F93CE12C-B9A9-4599-BAF3-94A82ACF1F4C}"/>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Shape 20">
                  <a:extLst>
                    <a:ext uri="{FF2B5EF4-FFF2-40B4-BE49-F238E27FC236}">
                      <a16:creationId xmlns:a16="http://schemas.microsoft.com/office/drawing/2014/main" id="{1FB826BF-C976-47C9-9D2C-E3BD80C227ED}"/>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Shape 21">
                  <a:extLst>
                    <a:ext uri="{FF2B5EF4-FFF2-40B4-BE49-F238E27FC236}">
                      <a16:creationId xmlns:a16="http://schemas.microsoft.com/office/drawing/2014/main" id="{BCE43BE9-7684-4F37-8552-B8F8065B63EB}"/>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C8DFCB37-E52B-480B-8E04-E84826F9FD24}"/>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Shape 23">
                  <a:extLst>
                    <a:ext uri="{FF2B5EF4-FFF2-40B4-BE49-F238E27FC236}">
                      <a16:creationId xmlns:a16="http://schemas.microsoft.com/office/drawing/2014/main" id="{0BB97F9F-F84D-43F3-8142-E4AC1F36F2AE}"/>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a:extLst>
                    <a:ext uri="{FF2B5EF4-FFF2-40B4-BE49-F238E27FC236}">
                      <a16:creationId xmlns:a16="http://schemas.microsoft.com/office/drawing/2014/main" id="{3CD64401-C6DE-4651-B1FB-A80645A3AB9C}"/>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Shape 25">
                  <a:extLst>
                    <a:ext uri="{FF2B5EF4-FFF2-40B4-BE49-F238E27FC236}">
                      <a16:creationId xmlns:a16="http://schemas.microsoft.com/office/drawing/2014/main" id="{FFB7CC9D-17C5-4985-A032-167F115920C6}"/>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Shape 26">
                  <a:extLst>
                    <a:ext uri="{FF2B5EF4-FFF2-40B4-BE49-F238E27FC236}">
                      <a16:creationId xmlns:a16="http://schemas.microsoft.com/office/drawing/2014/main" id="{4431C59C-EF4E-4F41-B795-C3580D31D986}"/>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Shape 27">
                  <a:extLst>
                    <a:ext uri="{FF2B5EF4-FFF2-40B4-BE49-F238E27FC236}">
                      <a16:creationId xmlns:a16="http://schemas.microsoft.com/office/drawing/2014/main" id="{7B747E8F-F060-443C-9BDD-8BEFED518393}"/>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Shape 28">
                  <a:extLst>
                    <a:ext uri="{FF2B5EF4-FFF2-40B4-BE49-F238E27FC236}">
                      <a16:creationId xmlns:a16="http://schemas.microsoft.com/office/drawing/2014/main" id="{10D030A6-D4DB-4491-B9BA-86FB33B18C83}"/>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Shape 29">
                  <a:extLst>
                    <a:ext uri="{FF2B5EF4-FFF2-40B4-BE49-F238E27FC236}">
                      <a16:creationId xmlns:a16="http://schemas.microsoft.com/office/drawing/2014/main" id="{6733ACF9-3918-47BA-9085-929FA0B39249}"/>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Shape 30">
                  <a:extLst>
                    <a:ext uri="{FF2B5EF4-FFF2-40B4-BE49-F238E27FC236}">
                      <a16:creationId xmlns:a16="http://schemas.microsoft.com/office/drawing/2014/main" id="{B4E34E86-7898-4A52-94F3-232649248011}"/>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4" name="Freeform: Shape 1023">
                  <a:extLst>
                    <a:ext uri="{FF2B5EF4-FFF2-40B4-BE49-F238E27FC236}">
                      <a16:creationId xmlns:a16="http://schemas.microsoft.com/office/drawing/2014/main" id="{A18B536C-DC29-4C0F-B886-127111417488}"/>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5" name="Freeform: Shape 1024">
                  <a:extLst>
                    <a:ext uri="{FF2B5EF4-FFF2-40B4-BE49-F238E27FC236}">
                      <a16:creationId xmlns:a16="http://schemas.microsoft.com/office/drawing/2014/main" id="{889662AB-5D7C-47FE-A7C6-FC75AEDF66DD}"/>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7" name="Freeform: Shape 1026">
                  <a:extLst>
                    <a:ext uri="{FF2B5EF4-FFF2-40B4-BE49-F238E27FC236}">
                      <a16:creationId xmlns:a16="http://schemas.microsoft.com/office/drawing/2014/main" id="{F47D528A-F755-4EDE-B05C-AF661FEB37E0}"/>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9" name="Freeform: Shape 1028">
                  <a:extLst>
                    <a:ext uri="{FF2B5EF4-FFF2-40B4-BE49-F238E27FC236}">
                      <a16:creationId xmlns:a16="http://schemas.microsoft.com/office/drawing/2014/main" id="{D69B1865-3353-410D-BB6E-0A164E4B9ACE}"/>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1" name="Freeform: Shape 1030">
                  <a:extLst>
                    <a:ext uri="{FF2B5EF4-FFF2-40B4-BE49-F238E27FC236}">
                      <a16:creationId xmlns:a16="http://schemas.microsoft.com/office/drawing/2014/main" id="{360FA902-11DF-41B8-8657-73F6A2459039}"/>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2" name="Freeform: Shape 1031">
                  <a:extLst>
                    <a:ext uri="{FF2B5EF4-FFF2-40B4-BE49-F238E27FC236}">
                      <a16:creationId xmlns:a16="http://schemas.microsoft.com/office/drawing/2014/main" id="{E8D0AAA4-B255-4D38-956C-76FC38CC25B0}"/>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3" name="Freeform: Shape 1032">
                  <a:extLst>
                    <a:ext uri="{FF2B5EF4-FFF2-40B4-BE49-F238E27FC236}">
                      <a16:creationId xmlns:a16="http://schemas.microsoft.com/office/drawing/2014/main" id="{1C274734-00C2-425F-A4ED-D05D981F3422}"/>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4" name="Freeform: Shape 1033">
                  <a:extLst>
                    <a:ext uri="{FF2B5EF4-FFF2-40B4-BE49-F238E27FC236}">
                      <a16:creationId xmlns:a16="http://schemas.microsoft.com/office/drawing/2014/main" id="{6EE254D7-45B7-421D-BFC6-56C2E1984148}"/>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5" name="Freeform: Shape 1034">
                  <a:extLst>
                    <a:ext uri="{FF2B5EF4-FFF2-40B4-BE49-F238E27FC236}">
                      <a16:creationId xmlns:a16="http://schemas.microsoft.com/office/drawing/2014/main" id="{04108545-5619-4D94-8859-6F0BE9E535D9}"/>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6" name="Freeform: Shape 1035">
                  <a:extLst>
                    <a:ext uri="{FF2B5EF4-FFF2-40B4-BE49-F238E27FC236}">
                      <a16:creationId xmlns:a16="http://schemas.microsoft.com/office/drawing/2014/main" id="{9844B651-6499-46C8-B93E-956FADC33BF9}"/>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7" name="Freeform: Shape 1036">
                  <a:extLst>
                    <a:ext uri="{FF2B5EF4-FFF2-40B4-BE49-F238E27FC236}">
                      <a16:creationId xmlns:a16="http://schemas.microsoft.com/office/drawing/2014/main" id="{434C9853-B95E-406A-B4A5-A9EA3726F4EA}"/>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55" name="Group 1054">
                <a:extLst>
                  <a:ext uri="{FF2B5EF4-FFF2-40B4-BE49-F238E27FC236}">
                    <a16:creationId xmlns:a16="http://schemas.microsoft.com/office/drawing/2014/main" id="{88FB8584-2B1D-492D-988A-3412CD73E41D}"/>
                  </a:ext>
                </a:extLst>
              </p:cNvPr>
              <p:cNvGrpSpPr/>
              <p:nvPr/>
            </p:nvGrpSpPr>
            <p:grpSpPr>
              <a:xfrm>
                <a:off x="5167050" y="4125304"/>
                <a:ext cx="441666" cy="427838"/>
                <a:chOff x="5178085" y="4182454"/>
                <a:chExt cx="441666" cy="427838"/>
              </a:xfrm>
              <a:grpFill/>
            </p:grpSpPr>
            <p:sp>
              <p:nvSpPr>
                <p:cNvPr id="1038" name="Freeform: Shape 1037">
                  <a:extLst>
                    <a:ext uri="{FF2B5EF4-FFF2-40B4-BE49-F238E27FC236}">
                      <a16:creationId xmlns:a16="http://schemas.microsoft.com/office/drawing/2014/main" id="{8FFBC0A2-9610-49F0-BA52-591AF31B45FD}"/>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9" name="Freeform: Shape 1038">
                  <a:extLst>
                    <a:ext uri="{FF2B5EF4-FFF2-40B4-BE49-F238E27FC236}">
                      <a16:creationId xmlns:a16="http://schemas.microsoft.com/office/drawing/2014/main" id="{FB6E289A-D967-4E47-93A2-D34C84DD7CFE}"/>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0" name="Freeform: Shape 1039">
                  <a:extLst>
                    <a:ext uri="{FF2B5EF4-FFF2-40B4-BE49-F238E27FC236}">
                      <a16:creationId xmlns:a16="http://schemas.microsoft.com/office/drawing/2014/main" id="{097F3BAC-C527-4A74-B467-D50AEE00A5B3}"/>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1" name="Freeform: Shape 1040">
                  <a:extLst>
                    <a:ext uri="{FF2B5EF4-FFF2-40B4-BE49-F238E27FC236}">
                      <a16:creationId xmlns:a16="http://schemas.microsoft.com/office/drawing/2014/main" id="{997FAD32-B9CA-405A-BA8F-2B0EC26B559D}"/>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2" name="Freeform: Shape 1041">
                  <a:extLst>
                    <a:ext uri="{FF2B5EF4-FFF2-40B4-BE49-F238E27FC236}">
                      <a16:creationId xmlns:a16="http://schemas.microsoft.com/office/drawing/2014/main" id="{1C408178-07A2-480C-B478-2F215105C5E3}"/>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3" name="Freeform: Shape 1042">
                  <a:extLst>
                    <a:ext uri="{FF2B5EF4-FFF2-40B4-BE49-F238E27FC236}">
                      <a16:creationId xmlns:a16="http://schemas.microsoft.com/office/drawing/2014/main" id="{7B751416-5190-4807-8B81-5BFAD371BDD0}"/>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4" name="Freeform: Shape 1043">
                  <a:extLst>
                    <a:ext uri="{FF2B5EF4-FFF2-40B4-BE49-F238E27FC236}">
                      <a16:creationId xmlns:a16="http://schemas.microsoft.com/office/drawing/2014/main" id="{9B4DB510-AAB9-4355-9DAB-BC20BD018F65}"/>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5" name="Freeform: Shape 1044">
                  <a:extLst>
                    <a:ext uri="{FF2B5EF4-FFF2-40B4-BE49-F238E27FC236}">
                      <a16:creationId xmlns:a16="http://schemas.microsoft.com/office/drawing/2014/main" id="{E88C171C-A732-49DA-B373-284B64FE4AEA}"/>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6" name="Freeform: Shape 1045">
                  <a:extLst>
                    <a:ext uri="{FF2B5EF4-FFF2-40B4-BE49-F238E27FC236}">
                      <a16:creationId xmlns:a16="http://schemas.microsoft.com/office/drawing/2014/main" id="{2B1A43F2-053F-4AD7-BD37-94EE1D6F877C}"/>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7" name="Freeform: Shape 1046">
                  <a:extLst>
                    <a:ext uri="{FF2B5EF4-FFF2-40B4-BE49-F238E27FC236}">
                      <a16:creationId xmlns:a16="http://schemas.microsoft.com/office/drawing/2014/main" id="{A3525B02-3E8E-4372-B0A4-7826BB52F3DD}"/>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8" name="Freeform: Shape 1047">
                  <a:extLst>
                    <a:ext uri="{FF2B5EF4-FFF2-40B4-BE49-F238E27FC236}">
                      <a16:creationId xmlns:a16="http://schemas.microsoft.com/office/drawing/2014/main" id="{3BCDA8DF-5023-4950-8387-DE9FE628B898}"/>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9" name="Freeform: Shape 1048">
                  <a:extLst>
                    <a:ext uri="{FF2B5EF4-FFF2-40B4-BE49-F238E27FC236}">
                      <a16:creationId xmlns:a16="http://schemas.microsoft.com/office/drawing/2014/main" id="{4C2E14C9-A194-4123-B2E6-864FFDBA9EFB}"/>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0" name="Freeform: Shape 1049">
                  <a:extLst>
                    <a:ext uri="{FF2B5EF4-FFF2-40B4-BE49-F238E27FC236}">
                      <a16:creationId xmlns:a16="http://schemas.microsoft.com/office/drawing/2014/main" id="{125CDDE4-B15B-4224-ABC5-F617020191B9}"/>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1" name="Freeform: Shape 1050">
                  <a:extLst>
                    <a:ext uri="{FF2B5EF4-FFF2-40B4-BE49-F238E27FC236}">
                      <a16:creationId xmlns:a16="http://schemas.microsoft.com/office/drawing/2014/main" id="{9EDA5BEE-7A3D-44A9-A7AC-66E75F165995}"/>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2" name="Freeform: Shape 1051">
                  <a:extLst>
                    <a:ext uri="{FF2B5EF4-FFF2-40B4-BE49-F238E27FC236}">
                      <a16:creationId xmlns:a16="http://schemas.microsoft.com/office/drawing/2014/main" id="{25A402B6-6090-4140-A648-EAA91AF8C551}"/>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65" name="Group 64">
              <a:extLst>
                <a:ext uri="{FF2B5EF4-FFF2-40B4-BE49-F238E27FC236}">
                  <a16:creationId xmlns:a16="http://schemas.microsoft.com/office/drawing/2014/main" id="{74BC67B0-9EF9-4575-B64A-F00C2DC007A2}"/>
                </a:ext>
              </a:extLst>
            </p:cNvPr>
            <p:cNvGrpSpPr/>
            <p:nvPr/>
          </p:nvGrpSpPr>
          <p:grpSpPr>
            <a:xfrm>
              <a:off x="5667376" y="3340992"/>
              <a:ext cx="514350" cy="1247967"/>
              <a:chOff x="4924425" y="3143250"/>
              <a:chExt cx="684291" cy="1409892"/>
            </a:xfrm>
            <a:grpFill/>
          </p:grpSpPr>
          <p:grpSp>
            <p:nvGrpSpPr>
              <p:cNvPr id="66" name="Group 65">
                <a:extLst>
                  <a:ext uri="{FF2B5EF4-FFF2-40B4-BE49-F238E27FC236}">
                    <a16:creationId xmlns:a16="http://schemas.microsoft.com/office/drawing/2014/main" id="{B9431359-033A-4B5D-805C-0AB5363A67FD}"/>
                  </a:ext>
                </a:extLst>
              </p:cNvPr>
              <p:cNvGrpSpPr/>
              <p:nvPr/>
            </p:nvGrpSpPr>
            <p:grpSpPr>
              <a:xfrm>
                <a:off x="4924425" y="3143250"/>
                <a:ext cx="666940" cy="747127"/>
                <a:chOff x="4924425" y="3143250"/>
                <a:chExt cx="666940" cy="747127"/>
              </a:xfrm>
              <a:grpFill/>
            </p:grpSpPr>
            <p:sp>
              <p:nvSpPr>
                <p:cNvPr id="83" name="Freeform: Shape 82">
                  <a:extLst>
                    <a:ext uri="{FF2B5EF4-FFF2-40B4-BE49-F238E27FC236}">
                      <a16:creationId xmlns:a16="http://schemas.microsoft.com/office/drawing/2014/main" id="{9BB55400-F9FD-460A-B2DD-5AE52CAA1D6A}"/>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Freeform: Shape 83">
                  <a:extLst>
                    <a:ext uri="{FF2B5EF4-FFF2-40B4-BE49-F238E27FC236}">
                      <a16:creationId xmlns:a16="http://schemas.microsoft.com/office/drawing/2014/main" id="{7091E92C-6056-495D-8304-8FE92D6AEFC0}"/>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Freeform: Shape 84">
                  <a:extLst>
                    <a:ext uri="{FF2B5EF4-FFF2-40B4-BE49-F238E27FC236}">
                      <a16:creationId xmlns:a16="http://schemas.microsoft.com/office/drawing/2014/main" id="{E40ABC74-E518-4E5C-ABAB-5C4DD0CE8877}"/>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Freeform: Shape 85">
                  <a:extLst>
                    <a:ext uri="{FF2B5EF4-FFF2-40B4-BE49-F238E27FC236}">
                      <a16:creationId xmlns:a16="http://schemas.microsoft.com/office/drawing/2014/main" id="{15607DFA-1F87-4C81-B5FD-1A10578E252F}"/>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Freeform: Shape 86">
                  <a:extLst>
                    <a:ext uri="{FF2B5EF4-FFF2-40B4-BE49-F238E27FC236}">
                      <a16:creationId xmlns:a16="http://schemas.microsoft.com/office/drawing/2014/main" id="{6FCD79AA-65F9-4015-83ED-160D06581726}"/>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Freeform: Shape 87">
                  <a:extLst>
                    <a:ext uri="{FF2B5EF4-FFF2-40B4-BE49-F238E27FC236}">
                      <a16:creationId xmlns:a16="http://schemas.microsoft.com/office/drawing/2014/main" id="{70A14EB8-C5A7-460C-A6B3-BEDE9FAC8095}"/>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Freeform: Shape 88">
                  <a:extLst>
                    <a:ext uri="{FF2B5EF4-FFF2-40B4-BE49-F238E27FC236}">
                      <a16:creationId xmlns:a16="http://schemas.microsoft.com/office/drawing/2014/main" id="{B13549AE-6868-4F0E-AE89-CF890A7D0BAC}"/>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Freeform: Shape 89">
                  <a:extLst>
                    <a:ext uri="{FF2B5EF4-FFF2-40B4-BE49-F238E27FC236}">
                      <a16:creationId xmlns:a16="http://schemas.microsoft.com/office/drawing/2014/main" id="{B35454C9-8842-451B-8999-FE094134B6FD}"/>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Freeform: Shape 90">
                  <a:extLst>
                    <a:ext uri="{FF2B5EF4-FFF2-40B4-BE49-F238E27FC236}">
                      <a16:creationId xmlns:a16="http://schemas.microsoft.com/office/drawing/2014/main" id="{57DB6465-A66A-4A6B-8021-07F665A7626A}"/>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Freeform: Shape 91">
                  <a:extLst>
                    <a:ext uri="{FF2B5EF4-FFF2-40B4-BE49-F238E27FC236}">
                      <a16:creationId xmlns:a16="http://schemas.microsoft.com/office/drawing/2014/main" id="{76CF479D-426B-4986-9FEB-BDDF1981BB16}"/>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Freeform: Shape 92">
                  <a:extLst>
                    <a:ext uri="{FF2B5EF4-FFF2-40B4-BE49-F238E27FC236}">
                      <a16:creationId xmlns:a16="http://schemas.microsoft.com/office/drawing/2014/main" id="{954AEF54-44F7-4E67-BE33-BD718CBE172F}"/>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Freeform: Shape 93">
                  <a:extLst>
                    <a:ext uri="{FF2B5EF4-FFF2-40B4-BE49-F238E27FC236}">
                      <a16:creationId xmlns:a16="http://schemas.microsoft.com/office/drawing/2014/main" id="{71B464C7-1F65-4CF3-B1DA-E72B3E7B58AC}"/>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Freeform: Shape 94">
                  <a:extLst>
                    <a:ext uri="{FF2B5EF4-FFF2-40B4-BE49-F238E27FC236}">
                      <a16:creationId xmlns:a16="http://schemas.microsoft.com/office/drawing/2014/main" id="{69EFF6F6-085E-4016-8A0E-E89FA2472097}"/>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Freeform: Shape 95">
                  <a:extLst>
                    <a:ext uri="{FF2B5EF4-FFF2-40B4-BE49-F238E27FC236}">
                      <a16:creationId xmlns:a16="http://schemas.microsoft.com/office/drawing/2014/main" id="{A2562EA3-EBD9-4A7A-8779-004F11A61642}"/>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Freeform: Shape 96">
                  <a:extLst>
                    <a:ext uri="{FF2B5EF4-FFF2-40B4-BE49-F238E27FC236}">
                      <a16:creationId xmlns:a16="http://schemas.microsoft.com/office/drawing/2014/main" id="{8EE28BF6-9A37-4500-A248-9C260651BD73}"/>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Freeform: Shape 97">
                  <a:extLst>
                    <a:ext uri="{FF2B5EF4-FFF2-40B4-BE49-F238E27FC236}">
                      <a16:creationId xmlns:a16="http://schemas.microsoft.com/office/drawing/2014/main" id="{18036670-CF14-4FDE-BECA-6E7E54483095}"/>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Freeform: Shape 98">
                  <a:extLst>
                    <a:ext uri="{FF2B5EF4-FFF2-40B4-BE49-F238E27FC236}">
                      <a16:creationId xmlns:a16="http://schemas.microsoft.com/office/drawing/2014/main" id="{13F53302-B515-4EF8-817D-166DFBEC11E4}"/>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Freeform: Shape 99">
                  <a:extLst>
                    <a:ext uri="{FF2B5EF4-FFF2-40B4-BE49-F238E27FC236}">
                      <a16:creationId xmlns:a16="http://schemas.microsoft.com/office/drawing/2014/main" id="{B1C0A458-53E8-40D6-97C5-B1A1506C7C33}"/>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Freeform: Shape 100">
                  <a:extLst>
                    <a:ext uri="{FF2B5EF4-FFF2-40B4-BE49-F238E27FC236}">
                      <a16:creationId xmlns:a16="http://schemas.microsoft.com/office/drawing/2014/main" id="{6C0FC22A-A2E5-46A1-9390-CB57247BB545}"/>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Freeform: Shape 101">
                  <a:extLst>
                    <a:ext uri="{FF2B5EF4-FFF2-40B4-BE49-F238E27FC236}">
                      <a16:creationId xmlns:a16="http://schemas.microsoft.com/office/drawing/2014/main" id="{C073332D-4048-4F12-BF6E-037EF62B6C6B}"/>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Freeform: Shape 102">
                  <a:extLst>
                    <a:ext uri="{FF2B5EF4-FFF2-40B4-BE49-F238E27FC236}">
                      <a16:creationId xmlns:a16="http://schemas.microsoft.com/office/drawing/2014/main" id="{E6E8B53C-933B-49AA-99B5-8AA3639CBD40}"/>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Freeform: Shape 103">
                  <a:extLst>
                    <a:ext uri="{FF2B5EF4-FFF2-40B4-BE49-F238E27FC236}">
                      <a16:creationId xmlns:a16="http://schemas.microsoft.com/office/drawing/2014/main" id="{A7E1774F-1F0F-40DF-AE60-EC3A4D8E600A}"/>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Freeform: Shape 104">
                  <a:extLst>
                    <a:ext uri="{FF2B5EF4-FFF2-40B4-BE49-F238E27FC236}">
                      <a16:creationId xmlns:a16="http://schemas.microsoft.com/office/drawing/2014/main" id="{A37EE4F7-A18C-4DC0-9957-97F9AE327987}"/>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Freeform: Shape 105">
                  <a:extLst>
                    <a:ext uri="{FF2B5EF4-FFF2-40B4-BE49-F238E27FC236}">
                      <a16:creationId xmlns:a16="http://schemas.microsoft.com/office/drawing/2014/main" id="{2826AA71-70B0-4FD3-AE46-D46D997AF085}"/>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Freeform: Shape 106">
                  <a:extLst>
                    <a:ext uri="{FF2B5EF4-FFF2-40B4-BE49-F238E27FC236}">
                      <a16:creationId xmlns:a16="http://schemas.microsoft.com/office/drawing/2014/main" id="{E56BE06A-5F38-4BB8-89D7-F972FBCEE7D8}"/>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Freeform: Shape 107">
                  <a:extLst>
                    <a:ext uri="{FF2B5EF4-FFF2-40B4-BE49-F238E27FC236}">
                      <a16:creationId xmlns:a16="http://schemas.microsoft.com/office/drawing/2014/main" id="{C0A138BB-7083-48FF-BA1F-D575DE25A756}"/>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Freeform: Shape 108">
                  <a:extLst>
                    <a:ext uri="{FF2B5EF4-FFF2-40B4-BE49-F238E27FC236}">
                      <a16:creationId xmlns:a16="http://schemas.microsoft.com/office/drawing/2014/main" id="{9CE3D8C7-3089-4F86-89A7-BCF5813D5CE7}"/>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Freeform: Shape 109">
                  <a:extLst>
                    <a:ext uri="{FF2B5EF4-FFF2-40B4-BE49-F238E27FC236}">
                      <a16:creationId xmlns:a16="http://schemas.microsoft.com/office/drawing/2014/main" id="{7B5B5452-59AB-4303-91C2-684638F115A4}"/>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Freeform: Shape 110">
                  <a:extLst>
                    <a:ext uri="{FF2B5EF4-FFF2-40B4-BE49-F238E27FC236}">
                      <a16:creationId xmlns:a16="http://schemas.microsoft.com/office/drawing/2014/main" id="{FD88A1A3-3B2D-4CEB-BD3A-F97BCA3E26DD}"/>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Freeform: Shape 111">
                  <a:extLst>
                    <a:ext uri="{FF2B5EF4-FFF2-40B4-BE49-F238E27FC236}">
                      <a16:creationId xmlns:a16="http://schemas.microsoft.com/office/drawing/2014/main" id="{EC45F534-8591-42AD-A0B5-0EF0848441D8}"/>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7" name="Group 66">
                <a:extLst>
                  <a:ext uri="{FF2B5EF4-FFF2-40B4-BE49-F238E27FC236}">
                    <a16:creationId xmlns:a16="http://schemas.microsoft.com/office/drawing/2014/main" id="{A0E6E2A9-26C2-4BE7-806F-C3558096BA50}"/>
                  </a:ext>
                </a:extLst>
              </p:cNvPr>
              <p:cNvGrpSpPr/>
              <p:nvPr/>
            </p:nvGrpSpPr>
            <p:grpSpPr>
              <a:xfrm>
                <a:off x="5167050" y="4125304"/>
                <a:ext cx="441666" cy="427838"/>
                <a:chOff x="5178085" y="4182454"/>
                <a:chExt cx="441666" cy="427838"/>
              </a:xfrm>
              <a:grpFill/>
            </p:grpSpPr>
            <p:sp>
              <p:nvSpPr>
                <p:cNvPr id="68" name="Freeform: Shape 67">
                  <a:extLst>
                    <a:ext uri="{FF2B5EF4-FFF2-40B4-BE49-F238E27FC236}">
                      <a16:creationId xmlns:a16="http://schemas.microsoft.com/office/drawing/2014/main" id="{B971148B-6795-4F58-A7D1-523C955A71D7}"/>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Freeform: Shape 68">
                  <a:extLst>
                    <a:ext uri="{FF2B5EF4-FFF2-40B4-BE49-F238E27FC236}">
                      <a16:creationId xmlns:a16="http://schemas.microsoft.com/office/drawing/2014/main" id="{DB9BD141-5532-4D6F-AF34-6F14AA18F53D}"/>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Freeform: Shape 69">
                  <a:extLst>
                    <a:ext uri="{FF2B5EF4-FFF2-40B4-BE49-F238E27FC236}">
                      <a16:creationId xmlns:a16="http://schemas.microsoft.com/office/drawing/2014/main" id="{2B6E032D-B186-46DA-B969-572B6F4A5433}"/>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Freeform: Shape 70">
                  <a:extLst>
                    <a:ext uri="{FF2B5EF4-FFF2-40B4-BE49-F238E27FC236}">
                      <a16:creationId xmlns:a16="http://schemas.microsoft.com/office/drawing/2014/main" id="{688F5C01-A7DB-4D39-B3AC-AD6BB45A3D8E}"/>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Freeform: Shape 71">
                  <a:extLst>
                    <a:ext uri="{FF2B5EF4-FFF2-40B4-BE49-F238E27FC236}">
                      <a16:creationId xmlns:a16="http://schemas.microsoft.com/office/drawing/2014/main" id="{AAFE1644-8C74-4D10-9CD2-F2830F2CDD3B}"/>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Freeform: Shape 72">
                  <a:extLst>
                    <a:ext uri="{FF2B5EF4-FFF2-40B4-BE49-F238E27FC236}">
                      <a16:creationId xmlns:a16="http://schemas.microsoft.com/office/drawing/2014/main" id="{79952371-B047-4349-902F-4113847F178C}"/>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Freeform: Shape 73">
                  <a:extLst>
                    <a:ext uri="{FF2B5EF4-FFF2-40B4-BE49-F238E27FC236}">
                      <a16:creationId xmlns:a16="http://schemas.microsoft.com/office/drawing/2014/main" id="{EA168007-4B83-4795-BD86-7F71888A154D}"/>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Freeform: Shape 74">
                  <a:extLst>
                    <a:ext uri="{FF2B5EF4-FFF2-40B4-BE49-F238E27FC236}">
                      <a16:creationId xmlns:a16="http://schemas.microsoft.com/office/drawing/2014/main" id="{2503D061-5A56-4D65-B63D-53266BC626A4}"/>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Freeform: Shape 75">
                  <a:extLst>
                    <a:ext uri="{FF2B5EF4-FFF2-40B4-BE49-F238E27FC236}">
                      <a16:creationId xmlns:a16="http://schemas.microsoft.com/office/drawing/2014/main" id="{923E8F56-A425-40CC-A281-A56AD8F70E7B}"/>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Freeform: Shape 76">
                  <a:extLst>
                    <a:ext uri="{FF2B5EF4-FFF2-40B4-BE49-F238E27FC236}">
                      <a16:creationId xmlns:a16="http://schemas.microsoft.com/office/drawing/2014/main" id="{1F940D6A-0736-4D21-90CE-9957E1213FEF}"/>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Freeform: Shape 77">
                  <a:extLst>
                    <a:ext uri="{FF2B5EF4-FFF2-40B4-BE49-F238E27FC236}">
                      <a16:creationId xmlns:a16="http://schemas.microsoft.com/office/drawing/2014/main" id="{91F0A38C-1512-4F8F-A7C6-D206A73BCA8F}"/>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Freeform: Shape 78">
                  <a:extLst>
                    <a:ext uri="{FF2B5EF4-FFF2-40B4-BE49-F238E27FC236}">
                      <a16:creationId xmlns:a16="http://schemas.microsoft.com/office/drawing/2014/main" id="{6AF08496-56DD-45C2-858F-41D6220F4F13}"/>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Freeform: Shape 79">
                  <a:extLst>
                    <a:ext uri="{FF2B5EF4-FFF2-40B4-BE49-F238E27FC236}">
                      <a16:creationId xmlns:a16="http://schemas.microsoft.com/office/drawing/2014/main" id="{116E14AD-87E1-4245-9142-40D1E76839E9}"/>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Freeform: Shape 80">
                  <a:extLst>
                    <a:ext uri="{FF2B5EF4-FFF2-40B4-BE49-F238E27FC236}">
                      <a16:creationId xmlns:a16="http://schemas.microsoft.com/office/drawing/2014/main" id="{8A1FD8AA-63E2-4ACA-9859-5165FC8B40AB}"/>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Freeform: Shape 81">
                  <a:extLst>
                    <a:ext uri="{FF2B5EF4-FFF2-40B4-BE49-F238E27FC236}">
                      <a16:creationId xmlns:a16="http://schemas.microsoft.com/office/drawing/2014/main" id="{4111BC60-39D7-4993-9D58-581FD73B94F1}"/>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516" name="Group 515">
            <a:extLst>
              <a:ext uri="{FF2B5EF4-FFF2-40B4-BE49-F238E27FC236}">
                <a16:creationId xmlns:a16="http://schemas.microsoft.com/office/drawing/2014/main" id="{D93D75F7-09E4-4795-80C0-6F537C5278E6}"/>
              </a:ext>
            </a:extLst>
          </p:cNvPr>
          <p:cNvGrpSpPr/>
          <p:nvPr/>
        </p:nvGrpSpPr>
        <p:grpSpPr>
          <a:xfrm rot="17988741">
            <a:off x="1880334" y="504655"/>
            <a:ext cx="675640" cy="1031847"/>
            <a:chOff x="5029835" y="2934631"/>
            <a:chExt cx="1151891" cy="1654328"/>
          </a:xfrm>
          <a:solidFill>
            <a:schemeClr val="accent4">
              <a:lumMod val="50000"/>
            </a:schemeClr>
          </a:solidFill>
        </p:grpSpPr>
        <p:grpSp>
          <p:nvGrpSpPr>
            <p:cNvPr id="517" name="Group 516">
              <a:extLst>
                <a:ext uri="{FF2B5EF4-FFF2-40B4-BE49-F238E27FC236}">
                  <a16:creationId xmlns:a16="http://schemas.microsoft.com/office/drawing/2014/main" id="{9BD54E57-E914-494A-A3FB-0F4544035342}"/>
                </a:ext>
              </a:extLst>
            </p:cNvPr>
            <p:cNvGrpSpPr/>
            <p:nvPr/>
          </p:nvGrpSpPr>
          <p:grpSpPr>
            <a:xfrm rot="20388125" flipH="1">
              <a:off x="5029835" y="2934631"/>
              <a:ext cx="514350" cy="1247967"/>
              <a:chOff x="4924425" y="3143250"/>
              <a:chExt cx="684291" cy="1409892"/>
            </a:xfrm>
            <a:grpFill/>
          </p:grpSpPr>
          <p:grpSp>
            <p:nvGrpSpPr>
              <p:cNvPr id="566" name="Group 565">
                <a:extLst>
                  <a:ext uri="{FF2B5EF4-FFF2-40B4-BE49-F238E27FC236}">
                    <a16:creationId xmlns:a16="http://schemas.microsoft.com/office/drawing/2014/main" id="{B3735FC8-B785-44E9-949F-802B4E028F7B}"/>
                  </a:ext>
                </a:extLst>
              </p:cNvPr>
              <p:cNvGrpSpPr/>
              <p:nvPr/>
            </p:nvGrpSpPr>
            <p:grpSpPr>
              <a:xfrm>
                <a:off x="4924425" y="3143250"/>
                <a:ext cx="666940" cy="747127"/>
                <a:chOff x="4924425" y="3143250"/>
                <a:chExt cx="666940" cy="747127"/>
              </a:xfrm>
              <a:grpFill/>
            </p:grpSpPr>
            <p:sp>
              <p:nvSpPr>
                <p:cNvPr id="583" name="Freeform: Shape 582">
                  <a:extLst>
                    <a:ext uri="{FF2B5EF4-FFF2-40B4-BE49-F238E27FC236}">
                      <a16:creationId xmlns:a16="http://schemas.microsoft.com/office/drawing/2014/main" id="{0652FBE5-919D-47C8-885E-56A4B6BB418B}"/>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4" name="Freeform: Shape 583">
                  <a:extLst>
                    <a:ext uri="{FF2B5EF4-FFF2-40B4-BE49-F238E27FC236}">
                      <a16:creationId xmlns:a16="http://schemas.microsoft.com/office/drawing/2014/main" id="{4071EB13-A6B5-4C65-ADA6-28AAAAC58804}"/>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5" name="Freeform: Shape 584">
                  <a:extLst>
                    <a:ext uri="{FF2B5EF4-FFF2-40B4-BE49-F238E27FC236}">
                      <a16:creationId xmlns:a16="http://schemas.microsoft.com/office/drawing/2014/main" id="{C1890219-A159-45E1-9EDC-34F7D8566970}"/>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6" name="Freeform: Shape 585">
                  <a:extLst>
                    <a:ext uri="{FF2B5EF4-FFF2-40B4-BE49-F238E27FC236}">
                      <a16:creationId xmlns:a16="http://schemas.microsoft.com/office/drawing/2014/main" id="{2634DB3E-D9D8-4CC2-A3F9-28958BD79002}"/>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7" name="Freeform: Shape 586">
                  <a:extLst>
                    <a:ext uri="{FF2B5EF4-FFF2-40B4-BE49-F238E27FC236}">
                      <a16:creationId xmlns:a16="http://schemas.microsoft.com/office/drawing/2014/main" id="{DAE22D91-CCE5-45EC-99D6-AF90CB5C2BBC}"/>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8" name="Freeform: Shape 587">
                  <a:extLst>
                    <a:ext uri="{FF2B5EF4-FFF2-40B4-BE49-F238E27FC236}">
                      <a16:creationId xmlns:a16="http://schemas.microsoft.com/office/drawing/2014/main" id="{B94AEA96-167D-4D00-8D86-27B9FD649398}"/>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9" name="Freeform: Shape 588">
                  <a:extLst>
                    <a:ext uri="{FF2B5EF4-FFF2-40B4-BE49-F238E27FC236}">
                      <a16:creationId xmlns:a16="http://schemas.microsoft.com/office/drawing/2014/main" id="{E549AC78-E6F1-428C-85FC-2EFFA83D9D3C}"/>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0" name="Freeform: Shape 589">
                  <a:extLst>
                    <a:ext uri="{FF2B5EF4-FFF2-40B4-BE49-F238E27FC236}">
                      <a16:creationId xmlns:a16="http://schemas.microsoft.com/office/drawing/2014/main" id="{57232DD1-1F22-43B7-825D-FD7552A3D8AC}"/>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1" name="Freeform: Shape 590">
                  <a:extLst>
                    <a:ext uri="{FF2B5EF4-FFF2-40B4-BE49-F238E27FC236}">
                      <a16:creationId xmlns:a16="http://schemas.microsoft.com/office/drawing/2014/main" id="{D6112408-4A31-45E2-A71E-0E2E2A5D98D4}"/>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2" name="Freeform: Shape 591">
                  <a:extLst>
                    <a:ext uri="{FF2B5EF4-FFF2-40B4-BE49-F238E27FC236}">
                      <a16:creationId xmlns:a16="http://schemas.microsoft.com/office/drawing/2014/main" id="{846705FB-1432-455E-BA2C-F76010D4C8D5}"/>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3" name="Freeform: Shape 592">
                  <a:extLst>
                    <a:ext uri="{FF2B5EF4-FFF2-40B4-BE49-F238E27FC236}">
                      <a16:creationId xmlns:a16="http://schemas.microsoft.com/office/drawing/2014/main" id="{7E306439-0CC7-489E-BE8D-02945D101EB2}"/>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4" name="Freeform: Shape 593">
                  <a:extLst>
                    <a:ext uri="{FF2B5EF4-FFF2-40B4-BE49-F238E27FC236}">
                      <a16:creationId xmlns:a16="http://schemas.microsoft.com/office/drawing/2014/main" id="{72705AA9-ED98-4D9C-9896-034CA4FA5FC4}"/>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5" name="Freeform: Shape 594">
                  <a:extLst>
                    <a:ext uri="{FF2B5EF4-FFF2-40B4-BE49-F238E27FC236}">
                      <a16:creationId xmlns:a16="http://schemas.microsoft.com/office/drawing/2014/main" id="{05E52B90-25A3-464C-B4E4-ABA862D9762D}"/>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6" name="Freeform: Shape 595">
                  <a:extLst>
                    <a:ext uri="{FF2B5EF4-FFF2-40B4-BE49-F238E27FC236}">
                      <a16:creationId xmlns:a16="http://schemas.microsoft.com/office/drawing/2014/main" id="{FDEC2DB5-82F4-474E-B787-955BE342F790}"/>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7" name="Freeform: Shape 596">
                  <a:extLst>
                    <a:ext uri="{FF2B5EF4-FFF2-40B4-BE49-F238E27FC236}">
                      <a16:creationId xmlns:a16="http://schemas.microsoft.com/office/drawing/2014/main" id="{1D6F9335-068F-4DE3-B7FA-7F85D6664EEE}"/>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8" name="Freeform: Shape 597">
                  <a:extLst>
                    <a:ext uri="{FF2B5EF4-FFF2-40B4-BE49-F238E27FC236}">
                      <a16:creationId xmlns:a16="http://schemas.microsoft.com/office/drawing/2014/main" id="{D9DC4A43-C4CB-4907-BD08-02340FDC1A85}"/>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 name="Freeform: Shape 598">
                  <a:extLst>
                    <a:ext uri="{FF2B5EF4-FFF2-40B4-BE49-F238E27FC236}">
                      <a16:creationId xmlns:a16="http://schemas.microsoft.com/office/drawing/2014/main" id="{8B0A1CE3-7593-427E-8FF1-39D7CFFB1A44}"/>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0" name="Freeform: Shape 599">
                  <a:extLst>
                    <a:ext uri="{FF2B5EF4-FFF2-40B4-BE49-F238E27FC236}">
                      <a16:creationId xmlns:a16="http://schemas.microsoft.com/office/drawing/2014/main" id="{ECD68E65-14EB-47F5-A8E8-0193E052BEC7}"/>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 name="Freeform: Shape 600">
                  <a:extLst>
                    <a:ext uri="{FF2B5EF4-FFF2-40B4-BE49-F238E27FC236}">
                      <a16:creationId xmlns:a16="http://schemas.microsoft.com/office/drawing/2014/main" id="{81EA52FB-BF91-4A4D-B9B2-6CED5A374DCC}"/>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 name="Freeform: Shape 601">
                  <a:extLst>
                    <a:ext uri="{FF2B5EF4-FFF2-40B4-BE49-F238E27FC236}">
                      <a16:creationId xmlns:a16="http://schemas.microsoft.com/office/drawing/2014/main" id="{8D5F940B-44FF-4F0E-B123-C9E09934CEA5}"/>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 name="Freeform: Shape 602">
                  <a:extLst>
                    <a:ext uri="{FF2B5EF4-FFF2-40B4-BE49-F238E27FC236}">
                      <a16:creationId xmlns:a16="http://schemas.microsoft.com/office/drawing/2014/main" id="{88384114-61F5-4444-A38C-A3E01D184B19}"/>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 name="Freeform: Shape 603">
                  <a:extLst>
                    <a:ext uri="{FF2B5EF4-FFF2-40B4-BE49-F238E27FC236}">
                      <a16:creationId xmlns:a16="http://schemas.microsoft.com/office/drawing/2014/main" id="{8953B9E2-4AD1-4C07-B9BB-7F92F0AC5EDD}"/>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5" name="Freeform: Shape 604">
                  <a:extLst>
                    <a:ext uri="{FF2B5EF4-FFF2-40B4-BE49-F238E27FC236}">
                      <a16:creationId xmlns:a16="http://schemas.microsoft.com/office/drawing/2014/main" id="{E2D67CA0-31DE-4720-A2D5-CED4B64930AC}"/>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 name="Freeform: Shape 605">
                  <a:extLst>
                    <a:ext uri="{FF2B5EF4-FFF2-40B4-BE49-F238E27FC236}">
                      <a16:creationId xmlns:a16="http://schemas.microsoft.com/office/drawing/2014/main" id="{06987675-AC3B-4795-96D7-9CE23D952492}"/>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7" name="Freeform: Shape 606">
                  <a:extLst>
                    <a:ext uri="{FF2B5EF4-FFF2-40B4-BE49-F238E27FC236}">
                      <a16:creationId xmlns:a16="http://schemas.microsoft.com/office/drawing/2014/main" id="{4589F846-ABFF-4932-A03D-6FE565E99F57}"/>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 name="Freeform: Shape 607">
                  <a:extLst>
                    <a:ext uri="{FF2B5EF4-FFF2-40B4-BE49-F238E27FC236}">
                      <a16:creationId xmlns:a16="http://schemas.microsoft.com/office/drawing/2014/main" id="{245212A2-7172-437B-9969-66EAB452CD37}"/>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 name="Freeform: Shape 608">
                  <a:extLst>
                    <a:ext uri="{FF2B5EF4-FFF2-40B4-BE49-F238E27FC236}">
                      <a16:creationId xmlns:a16="http://schemas.microsoft.com/office/drawing/2014/main" id="{6AC6008C-1B32-4AC3-AF49-10C266E7290D}"/>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0" name="Freeform: Shape 609">
                  <a:extLst>
                    <a:ext uri="{FF2B5EF4-FFF2-40B4-BE49-F238E27FC236}">
                      <a16:creationId xmlns:a16="http://schemas.microsoft.com/office/drawing/2014/main" id="{762C6271-C6E0-45E2-9A17-513FDCDB769D}"/>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 name="Freeform: Shape 610">
                  <a:extLst>
                    <a:ext uri="{FF2B5EF4-FFF2-40B4-BE49-F238E27FC236}">
                      <a16:creationId xmlns:a16="http://schemas.microsoft.com/office/drawing/2014/main" id="{4DEA8FD8-727E-41C2-90E8-A722F22A719A}"/>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2" name="Freeform: Shape 611">
                  <a:extLst>
                    <a:ext uri="{FF2B5EF4-FFF2-40B4-BE49-F238E27FC236}">
                      <a16:creationId xmlns:a16="http://schemas.microsoft.com/office/drawing/2014/main" id="{290EE3C4-3EAA-4913-AD58-CB5B86ACBBAA}"/>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67" name="Group 566">
                <a:extLst>
                  <a:ext uri="{FF2B5EF4-FFF2-40B4-BE49-F238E27FC236}">
                    <a16:creationId xmlns:a16="http://schemas.microsoft.com/office/drawing/2014/main" id="{9FE20BA0-286D-49F1-9BA3-BE8C0EB902C4}"/>
                  </a:ext>
                </a:extLst>
              </p:cNvPr>
              <p:cNvGrpSpPr/>
              <p:nvPr/>
            </p:nvGrpSpPr>
            <p:grpSpPr>
              <a:xfrm>
                <a:off x="5167050" y="4125304"/>
                <a:ext cx="441666" cy="427838"/>
                <a:chOff x="5178085" y="4182454"/>
                <a:chExt cx="441666" cy="427838"/>
              </a:xfrm>
              <a:grpFill/>
            </p:grpSpPr>
            <p:sp>
              <p:nvSpPr>
                <p:cNvPr id="568" name="Freeform: Shape 567">
                  <a:extLst>
                    <a:ext uri="{FF2B5EF4-FFF2-40B4-BE49-F238E27FC236}">
                      <a16:creationId xmlns:a16="http://schemas.microsoft.com/office/drawing/2014/main" id="{1930E414-7ECA-478E-8B43-3522CCC45295}"/>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9" name="Freeform: Shape 568">
                  <a:extLst>
                    <a:ext uri="{FF2B5EF4-FFF2-40B4-BE49-F238E27FC236}">
                      <a16:creationId xmlns:a16="http://schemas.microsoft.com/office/drawing/2014/main" id="{D341B66D-FE49-4B7F-8AEC-F03B7AA2A1FB}"/>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0" name="Freeform: Shape 569">
                  <a:extLst>
                    <a:ext uri="{FF2B5EF4-FFF2-40B4-BE49-F238E27FC236}">
                      <a16:creationId xmlns:a16="http://schemas.microsoft.com/office/drawing/2014/main" id="{40105BA5-C8F3-4531-8A86-9040E73B7EEC}"/>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1" name="Freeform: Shape 570">
                  <a:extLst>
                    <a:ext uri="{FF2B5EF4-FFF2-40B4-BE49-F238E27FC236}">
                      <a16:creationId xmlns:a16="http://schemas.microsoft.com/office/drawing/2014/main" id="{AA8F1B91-DA63-402A-BD5B-94FEA64AB774}"/>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2" name="Freeform: Shape 571">
                  <a:extLst>
                    <a:ext uri="{FF2B5EF4-FFF2-40B4-BE49-F238E27FC236}">
                      <a16:creationId xmlns:a16="http://schemas.microsoft.com/office/drawing/2014/main" id="{CE8349B2-E044-4F5D-B446-F5DF90652500}"/>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3" name="Freeform: Shape 572">
                  <a:extLst>
                    <a:ext uri="{FF2B5EF4-FFF2-40B4-BE49-F238E27FC236}">
                      <a16:creationId xmlns:a16="http://schemas.microsoft.com/office/drawing/2014/main" id="{755D87C3-9739-4FFB-843D-3F561D3F4115}"/>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4" name="Freeform: Shape 573">
                  <a:extLst>
                    <a:ext uri="{FF2B5EF4-FFF2-40B4-BE49-F238E27FC236}">
                      <a16:creationId xmlns:a16="http://schemas.microsoft.com/office/drawing/2014/main" id="{3AC9CAC6-A0B4-4CDA-83E6-40C63DA8E3B9}"/>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5" name="Freeform: Shape 574">
                  <a:extLst>
                    <a:ext uri="{FF2B5EF4-FFF2-40B4-BE49-F238E27FC236}">
                      <a16:creationId xmlns:a16="http://schemas.microsoft.com/office/drawing/2014/main" id="{5E96C33A-5694-414F-8D5E-2211BCE65DC3}"/>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6" name="Freeform: Shape 575">
                  <a:extLst>
                    <a:ext uri="{FF2B5EF4-FFF2-40B4-BE49-F238E27FC236}">
                      <a16:creationId xmlns:a16="http://schemas.microsoft.com/office/drawing/2014/main" id="{CE2DBB08-4541-4CD9-95DD-E8731079EF3E}"/>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7" name="Freeform: Shape 576">
                  <a:extLst>
                    <a:ext uri="{FF2B5EF4-FFF2-40B4-BE49-F238E27FC236}">
                      <a16:creationId xmlns:a16="http://schemas.microsoft.com/office/drawing/2014/main" id="{987368FD-99D6-4D94-9464-8068B136372E}"/>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8" name="Freeform: Shape 577">
                  <a:extLst>
                    <a:ext uri="{FF2B5EF4-FFF2-40B4-BE49-F238E27FC236}">
                      <a16:creationId xmlns:a16="http://schemas.microsoft.com/office/drawing/2014/main" id="{C82E02F9-8D40-4A86-9833-2815DDEF2756}"/>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9" name="Freeform: Shape 578">
                  <a:extLst>
                    <a:ext uri="{FF2B5EF4-FFF2-40B4-BE49-F238E27FC236}">
                      <a16:creationId xmlns:a16="http://schemas.microsoft.com/office/drawing/2014/main" id="{3E60A373-E958-4B78-9D0A-DACB51339D5E}"/>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0" name="Freeform: Shape 579">
                  <a:extLst>
                    <a:ext uri="{FF2B5EF4-FFF2-40B4-BE49-F238E27FC236}">
                      <a16:creationId xmlns:a16="http://schemas.microsoft.com/office/drawing/2014/main" id="{B1B9D172-A3C0-4FFF-B34F-87C70DDD3596}"/>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1" name="Freeform: Shape 580">
                  <a:extLst>
                    <a:ext uri="{FF2B5EF4-FFF2-40B4-BE49-F238E27FC236}">
                      <a16:creationId xmlns:a16="http://schemas.microsoft.com/office/drawing/2014/main" id="{C6B11D70-4848-43AE-BE67-9F9DD3B43E04}"/>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2" name="Freeform: Shape 581">
                  <a:extLst>
                    <a:ext uri="{FF2B5EF4-FFF2-40B4-BE49-F238E27FC236}">
                      <a16:creationId xmlns:a16="http://schemas.microsoft.com/office/drawing/2014/main" id="{97BDAF3B-7343-4E19-8F15-A8C776EE3E4C}"/>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518" name="Group 517">
              <a:extLst>
                <a:ext uri="{FF2B5EF4-FFF2-40B4-BE49-F238E27FC236}">
                  <a16:creationId xmlns:a16="http://schemas.microsoft.com/office/drawing/2014/main" id="{D24301BD-DF93-42BC-81EB-A242355FEF21}"/>
                </a:ext>
              </a:extLst>
            </p:cNvPr>
            <p:cNvGrpSpPr/>
            <p:nvPr/>
          </p:nvGrpSpPr>
          <p:grpSpPr>
            <a:xfrm>
              <a:off x="5667376" y="3340992"/>
              <a:ext cx="514350" cy="1247967"/>
              <a:chOff x="4924425" y="3143250"/>
              <a:chExt cx="684291" cy="1409892"/>
            </a:xfrm>
            <a:grpFill/>
          </p:grpSpPr>
          <p:grpSp>
            <p:nvGrpSpPr>
              <p:cNvPr id="519" name="Group 518">
                <a:extLst>
                  <a:ext uri="{FF2B5EF4-FFF2-40B4-BE49-F238E27FC236}">
                    <a16:creationId xmlns:a16="http://schemas.microsoft.com/office/drawing/2014/main" id="{5F33AF5E-8383-4DC2-A32D-A270B74FA616}"/>
                  </a:ext>
                </a:extLst>
              </p:cNvPr>
              <p:cNvGrpSpPr/>
              <p:nvPr/>
            </p:nvGrpSpPr>
            <p:grpSpPr>
              <a:xfrm>
                <a:off x="4924425" y="3143250"/>
                <a:ext cx="666940" cy="747127"/>
                <a:chOff x="4924425" y="3143250"/>
                <a:chExt cx="666940" cy="747127"/>
              </a:xfrm>
              <a:grpFill/>
            </p:grpSpPr>
            <p:sp>
              <p:nvSpPr>
                <p:cNvPr id="536" name="Freeform: Shape 535">
                  <a:extLst>
                    <a:ext uri="{FF2B5EF4-FFF2-40B4-BE49-F238E27FC236}">
                      <a16:creationId xmlns:a16="http://schemas.microsoft.com/office/drawing/2014/main" id="{978D8B3A-4E16-4BFE-A206-8DE3FAD5D21F}"/>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7" name="Freeform: Shape 536">
                  <a:extLst>
                    <a:ext uri="{FF2B5EF4-FFF2-40B4-BE49-F238E27FC236}">
                      <a16:creationId xmlns:a16="http://schemas.microsoft.com/office/drawing/2014/main" id="{0D39B4D0-8BC2-480A-AB85-19B0EA29A534}"/>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8" name="Freeform: Shape 537">
                  <a:extLst>
                    <a:ext uri="{FF2B5EF4-FFF2-40B4-BE49-F238E27FC236}">
                      <a16:creationId xmlns:a16="http://schemas.microsoft.com/office/drawing/2014/main" id="{AFE22747-583D-433A-B145-E2C68403573E}"/>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9" name="Freeform: Shape 538">
                  <a:extLst>
                    <a:ext uri="{FF2B5EF4-FFF2-40B4-BE49-F238E27FC236}">
                      <a16:creationId xmlns:a16="http://schemas.microsoft.com/office/drawing/2014/main" id="{0E409A88-A81F-48DD-B2F8-E79DD995FBF1}"/>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0" name="Freeform: Shape 539">
                  <a:extLst>
                    <a:ext uri="{FF2B5EF4-FFF2-40B4-BE49-F238E27FC236}">
                      <a16:creationId xmlns:a16="http://schemas.microsoft.com/office/drawing/2014/main" id="{39E566A4-3D6A-46C4-AC07-5AF55A7E296B}"/>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1" name="Freeform: Shape 540">
                  <a:extLst>
                    <a:ext uri="{FF2B5EF4-FFF2-40B4-BE49-F238E27FC236}">
                      <a16:creationId xmlns:a16="http://schemas.microsoft.com/office/drawing/2014/main" id="{3AD64F0D-CD42-4435-B6E2-34D3EBB30263}"/>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2" name="Freeform: Shape 541">
                  <a:extLst>
                    <a:ext uri="{FF2B5EF4-FFF2-40B4-BE49-F238E27FC236}">
                      <a16:creationId xmlns:a16="http://schemas.microsoft.com/office/drawing/2014/main" id="{38FA9A7C-C526-4E91-9C2C-4666F224D9CA}"/>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3" name="Freeform: Shape 542">
                  <a:extLst>
                    <a:ext uri="{FF2B5EF4-FFF2-40B4-BE49-F238E27FC236}">
                      <a16:creationId xmlns:a16="http://schemas.microsoft.com/office/drawing/2014/main" id="{5539DFEF-618A-4F8D-A0C4-D2E6CB1C3B44}"/>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4" name="Freeform: Shape 543">
                  <a:extLst>
                    <a:ext uri="{FF2B5EF4-FFF2-40B4-BE49-F238E27FC236}">
                      <a16:creationId xmlns:a16="http://schemas.microsoft.com/office/drawing/2014/main" id="{92AA6133-7264-42F5-A9F9-98E8D8A9DA5A}"/>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5" name="Freeform: Shape 544">
                  <a:extLst>
                    <a:ext uri="{FF2B5EF4-FFF2-40B4-BE49-F238E27FC236}">
                      <a16:creationId xmlns:a16="http://schemas.microsoft.com/office/drawing/2014/main" id="{2737965A-0D2E-44E9-B9F2-1E8638B204E9}"/>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6" name="Freeform: Shape 545">
                  <a:extLst>
                    <a:ext uri="{FF2B5EF4-FFF2-40B4-BE49-F238E27FC236}">
                      <a16:creationId xmlns:a16="http://schemas.microsoft.com/office/drawing/2014/main" id="{12381608-AEE0-4C14-91DB-133CB0AABC2B}"/>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7" name="Freeform: Shape 546">
                  <a:extLst>
                    <a:ext uri="{FF2B5EF4-FFF2-40B4-BE49-F238E27FC236}">
                      <a16:creationId xmlns:a16="http://schemas.microsoft.com/office/drawing/2014/main" id="{C6C9002B-C588-4C6C-97DC-1F5B6C67AB07}"/>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8" name="Freeform: Shape 547">
                  <a:extLst>
                    <a:ext uri="{FF2B5EF4-FFF2-40B4-BE49-F238E27FC236}">
                      <a16:creationId xmlns:a16="http://schemas.microsoft.com/office/drawing/2014/main" id="{9C14CAD0-54FF-4038-9AD7-9FA8B772A8ED}"/>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9" name="Freeform: Shape 548">
                  <a:extLst>
                    <a:ext uri="{FF2B5EF4-FFF2-40B4-BE49-F238E27FC236}">
                      <a16:creationId xmlns:a16="http://schemas.microsoft.com/office/drawing/2014/main" id="{97AD43CE-4803-44EC-AE0C-FDFD8C8DA0D0}"/>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0" name="Freeform: Shape 549">
                  <a:extLst>
                    <a:ext uri="{FF2B5EF4-FFF2-40B4-BE49-F238E27FC236}">
                      <a16:creationId xmlns:a16="http://schemas.microsoft.com/office/drawing/2014/main" id="{4F4AFE69-3C31-4039-A1CD-2FE3B3DAC715}"/>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1" name="Freeform: Shape 550">
                  <a:extLst>
                    <a:ext uri="{FF2B5EF4-FFF2-40B4-BE49-F238E27FC236}">
                      <a16:creationId xmlns:a16="http://schemas.microsoft.com/office/drawing/2014/main" id="{BDFE3133-A005-40B4-BF25-B05C1C203081}"/>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2" name="Freeform: Shape 551">
                  <a:extLst>
                    <a:ext uri="{FF2B5EF4-FFF2-40B4-BE49-F238E27FC236}">
                      <a16:creationId xmlns:a16="http://schemas.microsoft.com/office/drawing/2014/main" id="{FBA88DE9-B4F1-4DAB-B7D0-07C94E7B6DD1}"/>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3" name="Freeform: Shape 552">
                  <a:extLst>
                    <a:ext uri="{FF2B5EF4-FFF2-40B4-BE49-F238E27FC236}">
                      <a16:creationId xmlns:a16="http://schemas.microsoft.com/office/drawing/2014/main" id="{4085F59E-AC23-4B61-B095-CA8C323EB53B}"/>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4" name="Freeform: Shape 553">
                  <a:extLst>
                    <a:ext uri="{FF2B5EF4-FFF2-40B4-BE49-F238E27FC236}">
                      <a16:creationId xmlns:a16="http://schemas.microsoft.com/office/drawing/2014/main" id="{3EAE2062-3D96-48D8-A953-AFF6ED2BD701}"/>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5" name="Freeform: Shape 554">
                  <a:extLst>
                    <a:ext uri="{FF2B5EF4-FFF2-40B4-BE49-F238E27FC236}">
                      <a16:creationId xmlns:a16="http://schemas.microsoft.com/office/drawing/2014/main" id="{6703C696-FB0A-49BE-B1BD-29DA07B1C508}"/>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6" name="Freeform: Shape 555">
                  <a:extLst>
                    <a:ext uri="{FF2B5EF4-FFF2-40B4-BE49-F238E27FC236}">
                      <a16:creationId xmlns:a16="http://schemas.microsoft.com/office/drawing/2014/main" id="{44585AF9-3C18-4F41-B5A8-F9158E1AC0C1}"/>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7" name="Freeform: Shape 556">
                  <a:extLst>
                    <a:ext uri="{FF2B5EF4-FFF2-40B4-BE49-F238E27FC236}">
                      <a16:creationId xmlns:a16="http://schemas.microsoft.com/office/drawing/2014/main" id="{9DDAB5E5-B117-41FE-912C-E764AE476ADD}"/>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8" name="Freeform: Shape 557">
                  <a:extLst>
                    <a:ext uri="{FF2B5EF4-FFF2-40B4-BE49-F238E27FC236}">
                      <a16:creationId xmlns:a16="http://schemas.microsoft.com/office/drawing/2014/main" id="{2F898E3C-F4A1-4516-8AF7-537B0FAC141C}"/>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9" name="Freeform: Shape 558">
                  <a:extLst>
                    <a:ext uri="{FF2B5EF4-FFF2-40B4-BE49-F238E27FC236}">
                      <a16:creationId xmlns:a16="http://schemas.microsoft.com/office/drawing/2014/main" id="{07D23A92-7BA8-47EE-B978-07486A2AD7D1}"/>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0" name="Freeform: Shape 559">
                  <a:extLst>
                    <a:ext uri="{FF2B5EF4-FFF2-40B4-BE49-F238E27FC236}">
                      <a16:creationId xmlns:a16="http://schemas.microsoft.com/office/drawing/2014/main" id="{DD29385A-B8C8-44BD-92DA-6E4E8A132E6A}"/>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1" name="Freeform: Shape 560">
                  <a:extLst>
                    <a:ext uri="{FF2B5EF4-FFF2-40B4-BE49-F238E27FC236}">
                      <a16:creationId xmlns:a16="http://schemas.microsoft.com/office/drawing/2014/main" id="{EFEDC2C2-B5E7-4C86-9752-50A74B057AB5}"/>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2" name="Freeform: Shape 561">
                  <a:extLst>
                    <a:ext uri="{FF2B5EF4-FFF2-40B4-BE49-F238E27FC236}">
                      <a16:creationId xmlns:a16="http://schemas.microsoft.com/office/drawing/2014/main" id="{338B7B37-1FD5-4576-AC3F-13D7ECAB17AA}"/>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3" name="Freeform: Shape 562">
                  <a:extLst>
                    <a:ext uri="{FF2B5EF4-FFF2-40B4-BE49-F238E27FC236}">
                      <a16:creationId xmlns:a16="http://schemas.microsoft.com/office/drawing/2014/main" id="{BFF796EC-4D35-4A60-94CD-0706D4B8A2A3}"/>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4" name="Freeform: Shape 563">
                  <a:extLst>
                    <a:ext uri="{FF2B5EF4-FFF2-40B4-BE49-F238E27FC236}">
                      <a16:creationId xmlns:a16="http://schemas.microsoft.com/office/drawing/2014/main" id="{6D97FB27-E8C2-489F-ADE3-499F0BA5E3E4}"/>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5" name="Freeform: Shape 564">
                  <a:extLst>
                    <a:ext uri="{FF2B5EF4-FFF2-40B4-BE49-F238E27FC236}">
                      <a16:creationId xmlns:a16="http://schemas.microsoft.com/office/drawing/2014/main" id="{70E965CF-8757-4B03-96D7-C159A0725AE1}"/>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20" name="Group 519">
                <a:extLst>
                  <a:ext uri="{FF2B5EF4-FFF2-40B4-BE49-F238E27FC236}">
                    <a16:creationId xmlns:a16="http://schemas.microsoft.com/office/drawing/2014/main" id="{85DB7AD4-DFE3-4C7D-8258-4EDFCB13E1D6}"/>
                  </a:ext>
                </a:extLst>
              </p:cNvPr>
              <p:cNvGrpSpPr/>
              <p:nvPr/>
            </p:nvGrpSpPr>
            <p:grpSpPr>
              <a:xfrm>
                <a:off x="5167050" y="4125304"/>
                <a:ext cx="441666" cy="427838"/>
                <a:chOff x="5178085" y="4182454"/>
                <a:chExt cx="441666" cy="427838"/>
              </a:xfrm>
              <a:grpFill/>
            </p:grpSpPr>
            <p:sp>
              <p:nvSpPr>
                <p:cNvPr id="521" name="Freeform: Shape 520">
                  <a:extLst>
                    <a:ext uri="{FF2B5EF4-FFF2-40B4-BE49-F238E27FC236}">
                      <a16:creationId xmlns:a16="http://schemas.microsoft.com/office/drawing/2014/main" id="{79516392-6BC9-4EAE-B904-A442733706C6}"/>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2" name="Freeform: Shape 521">
                  <a:extLst>
                    <a:ext uri="{FF2B5EF4-FFF2-40B4-BE49-F238E27FC236}">
                      <a16:creationId xmlns:a16="http://schemas.microsoft.com/office/drawing/2014/main" id="{DF99B447-0492-440C-B6DA-C6A0BC6F5D6D}"/>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3" name="Freeform: Shape 522">
                  <a:extLst>
                    <a:ext uri="{FF2B5EF4-FFF2-40B4-BE49-F238E27FC236}">
                      <a16:creationId xmlns:a16="http://schemas.microsoft.com/office/drawing/2014/main" id="{FDD0B523-98F5-4DC9-9FBA-94F06DF0026B}"/>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4" name="Freeform: Shape 523">
                  <a:extLst>
                    <a:ext uri="{FF2B5EF4-FFF2-40B4-BE49-F238E27FC236}">
                      <a16:creationId xmlns:a16="http://schemas.microsoft.com/office/drawing/2014/main" id="{8447AC96-C714-4C49-9C95-484B7889F9E0}"/>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5" name="Freeform: Shape 524">
                  <a:extLst>
                    <a:ext uri="{FF2B5EF4-FFF2-40B4-BE49-F238E27FC236}">
                      <a16:creationId xmlns:a16="http://schemas.microsoft.com/office/drawing/2014/main" id="{2AC1149A-FB27-489B-B799-EEE990D76DD4}"/>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6" name="Freeform: Shape 525">
                  <a:extLst>
                    <a:ext uri="{FF2B5EF4-FFF2-40B4-BE49-F238E27FC236}">
                      <a16:creationId xmlns:a16="http://schemas.microsoft.com/office/drawing/2014/main" id="{6F2A328A-9660-452C-833B-7EBC547A2937}"/>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7" name="Freeform: Shape 526">
                  <a:extLst>
                    <a:ext uri="{FF2B5EF4-FFF2-40B4-BE49-F238E27FC236}">
                      <a16:creationId xmlns:a16="http://schemas.microsoft.com/office/drawing/2014/main" id="{FB01DB07-D753-42DB-A2A5-881E8B012146}"/>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8" name="Freeform: Shape 527">
                  <a:extLst>
                    <a:ext uri="{FF2B5EF4-FFF2-40B4-BE49-F238E27FC236}">
                      <a16:creationId xmlns:a16="http://schemas.microsoft.com/office/drawing/2014/main" id="{51364A45-09EE-4C01-8AC9-47B323E5A9A3}"/>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9" name="Freeform: Shape 528">
                  <a:extLst>
                    <a:ext uri="{FF2B5EF4-FFF2-40B4-BE49-F238E27FC236}">
                      <a16:creationId xmlns:a16="http://schemas.microsoft.com/office/drawing/2014/main" id="{EB5FEDD2-FCC0-4513-A46C-6868BFD5BB53}"/>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0" name="Freeform: Shape 529">
                  <a:extLst>
                    <a:ext uri="{FF2B5EF4-FFF2-40B4-BE49-F238E27FC236}">
                      <a16:creationId xmlns:a16="http://schemas.microsoft.com/office/drawing/2014/main" id="{96AB2F43-D338-4B06-BFA2-7BC062028B8F}"/>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1" name="Freeform: Shape 530">
                  <a:extLst>
                    <a:ext uri="{FF2B5EF4-FFF2-40B4-BE49-F238E27FC236}">
                      <a16:creationId xmlns:a16="http://schemas.microsoft.com/office/drawing/2014/main" id="{8093B1FD-1CB8-43B6-9AE7-9AB4C58C3C4E}"/>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2" name="Freeform: Shape 531">
                  <a:extLst>
                    <a:ext uri="{FF2B5EF4-FFF2-40B4-BE49-F238E27FC236}">
                      <a16:creationId xmlns:a16="http://schemas.microsoft.com/office/drawing/2014/main" id="{53B63D6B-0081-46B2-9384-6FB74C5C66E6}"/>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3" name="Freeform: Shape 532">
                  <a:extLst>
                    <a:ext uri="{FF2B5EF4-FFF2-40B4-BE49-F238E27FC236}">
                      <a16:creationId xmlns:a16="http://schemas.microsoft.com/office/drawing/2014/main" id="{B63FC811-CFA4-400F-9302-13A910A90769}"/>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4" name="Freeform: Shape 533">
                  <a:extLst>
                    <a:ext uri="{FF2B5EF4-FFF2-40B4-BE49-F238E27FC236}">
                      <a16:creationId xmlns:a16="http://schemas.microsoft.com/office/drawing/2014/main" id="{4D7C72FA-E519-4E80-8BE4-D5E644DB55D6}"/>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5" name="Freeform: Shape 534">
                  <a:extLst>
                    <a:ext uri="{FF2B5EF4-FFF2-40B4-BE49-F238E27FC236}">
                      <a16:creationId xmlns:a16="http://schemas.microsoft.com/office/drawing/2014/main" id="{4B8D2CDD-BC21-4751-B9D3-49B69E970D2F}"/>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pic>
        <p:nvPicPr>
          <p:cNvPr id="113" name="Graphic 112" descr="Hourglass Finished with solid fill">
            <a:extLst>
              <a:ext uri="{FF2B5EF4-FFF2-40B4-BE49-F238E27FC236}">
                <a16:creationId xmlns:a16="http://schemas.microsoft.com/office/drawing/2014/main" id="{7DA77AC3-8FFA-458F-BA4D-2E61009580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585686">
            <a:off x="4178467" y="4497261"/>
            <a:ext cx="1857921" cy="1857921"/>
          </a:xfrm>
          <a:prstGeom prst="rect">
            <a:avLst/>
          </a:prstGeom>
        </p:spPr>
      </p:pic>
      <p:sp>
        <p:nvSpPr>
          <p:cNvPr id="1028" name="Sun 1027">
            <a:extLst>
              <a:ext uri="{FF2B5EF4-FFF2-40B4-BE49-F238E27FC236}">
                <a16:creationId xmlns:a16="http://schemas.microsoft.com/office/drawing/2014/main" id="{2E2BA612-7EF1-4E29-9763-AB51EF529F2F}"/>
              </a:ext>
            </a:extLst>
          </p:cNvPr>
          <p:cNvSpPr/>
          <p:nvPr/>
        </p:nvSpPr>
        <p:spPr>
          <a:xfrm>
            <a:off x="9805946" y="3707968"/>
            <a:ext cx="2370679" cy="2180803"/>
          </a:xfrm>
          <a:prstGeom prst="sun">
            <a:avLst>
              <a:gd name="adj" fmla="val 17544"/>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a:solidFill>
                  <a:schemeClr val="accent4">
                    <a:lumMod val="75000"/>
                  </a:schemeClr>
                </a:solidFill>
                <a:latin typeface="Verdana" panose="020B0604030504040204" pitchFamily="34" charset="0"/>
                <a:ea typeface="Verdana" panose="020B0604030504040204" pitchFamily="34" charset="0"/>
              </a:rPr>
              <a:t>ENRICHMENT</a:t>
            </a:r>
          </a:p>
          <a:p>
            <a:endParaRPr lang="en-GB" sz="800" dirty="0">
              <a:solidFill>
                <a:schemeClr val="accent4">
                  <a:lumMod val="75000"/>
                </a:schemeClr>
              </a:solidFill>
              <a:latin typeface="Verdana" panose="020B0604030504040204" pitchFamily="34" charset="0"/>
              <a:ea typeface="Verdana" panose="020B0604030504040204" pitchFamily="34" charset="0"/>
            </a:endParaRPr>
          </a:p>
          <a:p>
            <a:r>
              <a:rPr lang="en-GB" sz="800" dirty="0">
                <a:solidFill>
                  <a:schemeClr val="accent4">
                    <a:lumMod val="75000"/>
                  </a:schemeClr>
                </a:solidFill>
                <a:latin typeface="Verdana" panose="020B0604030504040204" pitchFamily="34" charset="0"/>
                <a:ea typeface="Verdana" panose="020B0604030504040204" pitchFamily="34" charset="0"/>
              </a:rPr>
              <a:t>School nurse / parent visit to talk to children</a:t>
            </a:r>
          </a:p>
          <a:p>
            <a:r>
              <a:rPr lang="en-GB" sz="800" dirty="0">
                <a:solidFill>
                  <a:schemeClr val="accent4">
                    <a:lumMod val="75000"/>
                  </a:schemeClr>
                </a:solidFill>
                <a:latin typeface="Verdana" panose="020B0604030504040204" pitchFamily="34" charset="0"/>
                <a:ea typeface="Verdana" panose="020B0604030504040204" pitchFamily="34" charset="0"/>
              </a:rPr>
              <a:t>First aid training </a:t>
            </a:r>
          </a:p>
          <a:p>
            <a:endParaRPr lang="en-GB" sz="800" dirty="0">
              <a:solidFill>
                <a:schemeClr val="accent4">
                  <a:lumMod val="75000"/>
                </a:schemeClr>
              </a:solidFill>
              <a:latin typeface="Verdana" panose="020B0604030504040204" pitchFamily="34" charset="0"/>
              <a:ea typeface="Verdana" panose="020B0604030504040204" pitchFamily="34" charset="0"/>
            </a:endParaRPr>
          </a:p>
        </p:txBody>
      </p:sp>
      <p:sp>
        <p:nvSpPr>
          <p:cNvPr id="219" name="Rectangle: Diagonal Corners Rounded 218">
            <a:extLst>
              <a:ext uri="{FF2B5EF4-FFF2-40B4-BE49-F238E27FC236}">
                <a16:creationId xmlns:a16="http://schemas.microsoft.com/office/drawing/2014/main" id="{B12F38C3-2808-4115-AC3E-C15CF9C589C3}"/>
              </a:ext>
            </a:extLst>
          </p:cNvPr>
          <p:cNvSpPr/>
          <p:nvPr/>
        </p:nvSpPr>
        <p:spPr>
          <a:xfrm>
            <a:off x="1067220" y="919930"/>
            <a:ext cx="2888364" cy="346002"/>
          </a:xfrm>
          <a:prstGeom prst="round2DiagRect">
            <a:avLst>
              <a:gd name="adj1" fmla="val 0"/>
              <a:gd name="adj2" fmla="val 50000"/>
            </a:avLst>
          </a:prstGeom>
          <a:solidFill>
            <a:schemeClr val="accent5">
              <a:lumMod val="20000"/>
              <a:lumOff val="8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2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Superhuman – Nurturing nurses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7" name="Rectangle: Diagonal Corners Rounded 226">
            <a:extLst>
              <a:ext uri="{FF2B5EF4-FFF2-40B4-BE49-F238E27FC236}">
                <a16:creationId xmlns:a16="http://schemas.microsoft.com/office/drawing/2014/main" id="{C320F7A9-2F86-4738-8949-A14928F00CF1}"/>
              </a:ext>
            </a:extLst>
          </p:cNvPr>
          <p:cNvSpPr/>
          <p:nvPr/>
        </p:nvSpPr>
        <p:spPr>
          <a:xfrm>
            <a:off x="9882231" y="5894257"/>
            <a:ext cx="2218111" cy="837803"/>
          </a:xfrm>
          <a:prstGeom prst="round2DiagRect">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srgbClr val="000000"/>
                </a:solidFill>
                <a:latin typeface="Verdana" panose="020B0604030504040204" pitchFamily="34" charset="0"/>
              </a:rPr>
              <a:t>Enrich</a:t>
            </a:r>
          </a:p>
          <a:p>
            <a:endParaRPr lang="en-GB" sz="900" b="1" dirty="0">
              <a:solidFill>
                <a:srgbClr val="000000"/>
              </a:solidFill>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n-GB" sz="800" dirty="0">
                <a:solidFill>
                  <a:srgbClr val="000000"/>
                </a:solidFill>
                <a:latin typeface="Verdana" panose="020B0604030504040204" pitchFamily="34" charset="0"/>
                <a:ea typeface="Verdana" panose="020B0604030504040204" pitchFamily="34" charset="0"/>
              </a:rPr>
              <a:t>Use knowledge of Florence Nightingale and Mary Seacole to research another aspect of Victorian life. </a:t>
            </a:r>
            <a:endParaRPr lang="en-GB" sz="900" b="0" i="0" dirty="0">
              <a:solidFill>
                <a:srgbClr val="000000"/>
              </a:solidFill>
              <a:effectLst/>
              <a:latin typeface="Verdana" panose="020B0604030504040204" pitchFamily="34" charset="0"/>
            </a:endParaRPr>
          </a:p>
        </p:txBody>
      </p:sp>
      <p:sp>
        <p:nvSpPr>
          <p:cNvPr id="216" name="Rectangle: Rounded Corners 215">
            <a:extLst>
              <a:ext uri="{FF2B5EF4-FFF2-40B4-BE49-F238E27FC236}">
                <a16:creationId xmlns:a16="http://schemas.microsoft.com/office/drawing/2014/main" id="{13139762-E3D3-D467-D4FD-756ED62AFAF6}"/>
              </a:ext>
            </a:extLst>
          </p:cNvPr>
          <p:cNvSpPr/>
          <p:nvPr/>
        </p:nvSpPr>
        <p:spPr>
          <a:xfrm>
            <a:off x="2038712" y="50868"/>
            <a:ext cx="10093052" cy="802582"/>
          </a:xfrm>
          <a:prstGeom prst="roundRect">
            <a:avLst/>
          </a:prstGeom>
          <a:solidFill>
            <a:srgbClr val="FF99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050" dirty="0">
                <a:solidFill>
                  <a:schemeClr val="accent5">
                    <a:lumMod val="50000"/>
                  </a:schemeClr>
                </a:solidFill>
                <a:latin typeface="Verdana" panose="020B0604030504040204" pitchFamily="34" charset="0"/>
                <a:ea typeface="Verdana" panose="020B0604030504040204" pitchFamily="34" charset="0"/>
              </a:rPr>
              <a:t>HISTORY TEACHING AND LEARNING AT ASHURST WOOD</a:t>
            </a:r>
          </a:p>
          <a:p>
            <a:r>
              <a:rPr lang="en-GB" sz="900" dirty="0">
                <a:solidFill>
                  <a:schemeClr val="bg1"/>
                </a:solidFill>
                <a:latin typeface="Verdana" panose="020B0604030504040204" pitchFamily="34" charset="0"/>
                <a:ea typeface="Verdana" panose="020B0604030504040204" pitchFamily="34" charset="0"/>
              </a:rPr>
              <a:t>Our topic planning is designed so that  some topics are History led and the key knowledge and skills are captured in the planning and knowledge organisers. Other topics may contain historical knowledge in addition to the main driver. All children in KS1 will study the same topic and so expectations will be different for a YR Y1 and a Y2 child. For this reason and to ensure that there is no ceiling placed on a child’s learning we have identified outcomes for all children </a:t>
            </a:r>
            <a:r>
              <a:rPr lang="en-GB" sz="900" b="1" dirty="0">
                <a:solidFill>
                  <a:schemeClr val="bg1"/>
                </a:solidFill>
                <a:latin typeface="Verdana" panose="020B0604030504040204" pitchFamily="34" charset="0"/>
                <a:ea typeface="Verdana" panose="020B0604030504040204" pitchFamily="34" charset="0"/>
              </a:rPr>
              <a:t>Must</a:t>
            </a:r>
            <a:r>
              <a:rPr lang="en-GB" sz="900" dirty="0">
                <a:solidFill>
                  <a:schemeClr val="bg1"/>
                </a:solidFill>
                <a:latin typeface="Verdana" panose="020B0604030504040204" pitchFamily="34" charset="0"/>
                <a:ea typeface="Verdana" panose="020B0604030504040204" pitchFamily="34" charset="0"/>
              </a:rPr>
              <a:t> (End of Y1) </a:t>
            </a:r>
            <a:r>
              <a:rPr lang="en-GB" sz="900" b="1" dirty="0">
                <a:solidFill>
                  <a:schemeClr val="bg1"/>
                </a:solidFill>
                <a:latin typeface="Verdana" panose="020B0604030504040204" pitchFamily="34" charset="0"/>
                <a:ea typeface="Verdana" panose="020B0604030504040204" pitchFamily="34" charset="0"/>
              </a:rPr>
              <a:t>Should</a:t>
            </a:r>
            <a:r>
              <a:rPr lang="en-GB" sz="900" dirty="0">
                <a:solidFill>
                  <a:schemeClr val="bg1"/>
                </a:solidFill>
                <a:latin typeface="Verdana" panose="020B0604030504040204" pitchFamily="34" charset="0"/>
                <a:ea typeface="Verdana" panose="020B0604030504040204" pitchFamily="34" charset="0"/>
              </a:rPr>
              <a:t> (end of Y2) </a:t>
            </a:r>
            <a:r>
              <a:rPr lang="en-GB" sz="900" b="1" dirty="0">
                <a:solidFill>
                  <a:schemeClr val="bg1"/>
                </a:solidFill>
                <a:latin typeface="Verdana" panose="020B0604030504040204" pitchFamily="34" charset="0"/>
                <a:ea typeface="Verdana" panose="020B0604030504040204" pitchFamily="34" charset="0"/>
              </a:rPr>
              <a:t>Could</a:t>
            </a:r>
            <a:r>
              <a:rPr lang="en-GB" sz="900" dirty="0">
                <a:solidFill>
                  <a:schemeClr val="bg1"/>
                </a:solidFill>
                <a:latin typeface="Verdana" panose="020B0604030504040204" pitchFamily="34" charset="0"/>
                <a:ea typeface="Verdana" panose="020B0604030504040204" pitchFamily="34" charset="0"/>
              </a:rPr>
              <a:t> a rich and deep understanding. </a:t>
            </a:r>
          </a:p>
        </p:txBody>
      </p:sp>
      <p:sp>
        <p:nvSpPr>
          <p:cNvPr id="217" name="Google Shape;590;p3">
            <a:extLst>
              <a:ext uri="{FF2B5EF4-FFF2-40B4-BE49-F238E27FC236}">
                <a16:creationId xmlns:a16="http://schemas.microsoft.com/office/drawing/2014/main" id="{CAB253D3-8B1E-3656-23E2-24AE09ADAE19}"/>
              </a:ext>
            </a:extLst>
          </p:cNvPr>
          <p:cNvSpPr/>
          <p:nvPr/>
        </p:nvSpPr>
        <p:spPr>
          <a:xfrm>
            <a:off x="245365" y="1384339"/>
            <a:ext cx="1092465" cy="422521"/>
          </a:xfrm>
          <a:prstGeom prst="round2DiagRect">
            <a:avLst>
              <a:gd name="adj1" fmla="val 50000"/>
              <a:gd name="adj2" fmla="val 0"/>
            </a:avLst>
          </a:prstGeom>
          <a:solidFill>
            <a:schemeClr val="accent4">
              <a:lumMod val="40000"/>
              <a:lumOff val="60000"/>
            </a:schemeClr>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dirty="0">
                <a:solidFill>
                  <a:schemeClr val="bg1"/>
                </a:solidFill>
                <a:latin typeface="Verdana"/>
                <a:ea typeface="Verdana"/>
                <a:cs typeface="Verdana"/>
                <a:sym typeface="Verdana"/>
              </a:rPr>
              <a:t>EYFS</a:t>
            </a:r>
            <a:endParaRPr sz="1600" dirty="0">
              <a:solidFill>
                <a:schemeClr val="bg1"/>
              </a:solidFill>
              <a:latin typeface="Calibri"/>
              <a:ea typeface="Calibri"/>
              <a:cs typeface="Calibri"/>
              <a:sym typeface="Calibri"/>
            </a:endParaRPr>
          </a:p>
        </p:txBody>
      </p:sp>
      <p:sp>
        <p:nvSpPr>
          <p:cNvPr id="218" name="Google Shape;590;p3">
            <a:extLst>
              <a:ext uri="{FF2B5EF4-FFF2-40B4-BE49-F238E27FC236}">
                <a16:creationId xmlns:a16="http://schemas.microsoft.com/office/drawing/2014/main" id="{7E3B91C8-B332-7079-C92F-18F4B3B92D38}"/>
              </a:ext>
            </a:extLst>
          </p:cNvPr>
          <p:cNvSpPr/>
          <p:nvPr/>
        </p:nvSpPr>
        <p:spPr>
          <a:xfrm>
            <a:off x="91658" y="1869759"/>
            <a:ext cx="1309303" cy="4918079"/>
          </a:xfrm>
          <a:prstGeom prst="round2DiagRect">
            <a:avLst>
              <a:gd name="adj1" fmla="val 50000"/>
              <a:gd name="adj2" fmla="val 0"/>
            </a:avLst>
          </a:prstGeom>
          <a:solidFill>
            <a:schemeClr val="accent4">
              <a:lumMod val="40000"/>
              <a:lumOff val="60000"/>
            </a:schemeClr>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r>
              <a:rPr lang="en-GB" sz="800" dirty="0">
                <a:solidFill>
                  <a:schemeClr val="bg1"/>
                </a:solidFill>
                <a:latin typeface="Verdana" panose="020B0604030504040204" pitchFamily="34" charset="0"/>
                <a:ea typeface="Verdana" panose="020B0604030504040204" pitchFamily="34" charset="0"/>
              </a:rPr>
              <a:t>Children at the expected level of development will:</a:t>
            </a:r>
          </a:p>
          <a:p>
            <a:r>
              <a:rPr lang="en-GB" sz="800" dirty="0">
                <a:solidFill>
                  <a:schemeClr val="bg1"/>
                </a:solidFill>
                <a:latin typeface="Verdana" panose="020B0604030504040204" pitchFamily="34" charset="0"/>
                <a:ea typeface="Verdana" panose="020B0604030504040204" pitchFamily="34" charset="0"/>
              </a:rPr>
              <a:t> </a:t>
            </a:r>
          </a:p>
          <a:p>
            <a:pPr marL="171450" indent="-171450">
              <a:buFontTx/>
              <a:buChar char="-"/>
            </a:pPr>
            <a:r>
              <a:rPr lang="en-GB" sz="800" dirty="0">
                <a:solidFill>
                  <a:schemeClr val="bg1"/>
                </a:solidFill>
                <a:latin typeface="Verdana" panose="020B0604030504040204" pitchFamily="34" charset="0"/>
                <a:ea typeface="Verdana" panose="020B0604030504040204" pitchFamily="34" charset="0"/>
              </a:rPr>
              <a:t>Talk about the lives of the people around them and their roles in society;</a:t>
            </a:r>
          </a:p>
          <a:p>
            <a:r>
              <a:rPr lang="en-GB" sz="800" dirty="0">
                <a:solidFill>
                  <a:schemeClr val="bg1"/>
                </a:solidFill>
                <a:latin typeface="Verdana" panose="020B0604030504040204" pitchFamily="34" charset="0"/>
                <a:ea typeface="Verdana" panose="020B0604030504040204" pitchFamily="34" charset="0"/>
              </a:rPr>
              <a:t>- Know some similarities and differences between things in the past and now, drawing on their experiences and what has been read in class; </a:t>
            </a:r>
          </a:p>
          <a:p>
            <a:r>
              <a:rPr lang="en-GB" sz="800" dirty="0">
                <a:solidFill>
                  <a:schemeClr val="bg1"/>
                </a:solidFill>
                <a:latin typeface="Verdana" panose="020B0604030504040204" pitchFamily="34" charset="0"/>
                <a:ea typeface="Verdana" panose="020B0604030504040204" pitchFamily="34" charset="0"/>
              </a:rPr>
              <a:t>- Understand the past through settings, characters and events encountered in books read in class and storytelling.</a:t>
            </a:r>
          </a:p>
        </p:txBody>
      </p:sp>
      <p:sp>
        <p:nvSpPr>
          <p:cNvPr id="220" name="Rectangle: Diagonal Corners Rounded 219">
            <a:extLst>
              <a:ext uri="{FF2B5EF4-FFF2-40B4-BE49-F238E27FC236}">
                <a16:creationId xmlns:a16="http://schemas.microsoft.com/office/drawing/2014/main" id="{26933424-3AE4-1672-A0BC-73AD2D05D72F}"/>
              </a:ext>
            </a:extLst>
          </p:cNvPr>
          <p:cNvSpPr/>
          <p:nvPr/>
        </p:nvSpPr>
        <p:spPr>
          <a:xfrm>
            <a:off x="1470571" y="1339192"/>
            <a:ext cx="2509290" cy="2368776"/>
          </a:xfrm>
          <a:prstGeom prst="round2DiagRect">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700" b="0" i="0" dirty="0">
              <a:solidFill>
                <a:srgbClr val="000000"/>
              </a:solidFill>
              <a:effectLst/>
              <a:latin typeface="Verdana" panose="020B0604030504040204" pitchFamily="34" charset="0"/>
            </a:endParaRPr>
          </a:p>
          <a:p>
            <a:endParaRPr lang="en-GB" sz="700" b="1" dirty="0">
              <a:solidFill>
                <a:schemeClr val="bg1"/>
              </a:solidFill>
              <a:latin typeface="Verdana" panose="020B0604030504040204" pitchFamily="34" charset="0"/>
              <a:ea typeface="Verdana" panose="020B0604030504040204" pitchFamily="34" charset="0"/>
            </a:endParaRPr>
          </a:p>
          <a:p>
            <a:endParaRPr lang="en-GB" sz="700" b="1" dirty="0">
              <a:solidFill>
                <a:schemeClr val="bg1"/>
              </a:solidFill>
              <a:latin typeface="Verdana" panose="020B0604030504040204" pitchFamily="34" charset="0"/>
              <a:ea typeface="Verdana" panose="020B0604030504040204" pitchFamily="34" charset="0"/>
            </a:endParaRPr>
          </a:p>
          <a:p>
            <a:endParaRPr lang="en-GB" sz="800" b="1" dirty="0">
              <a:solidFill>
                <a:schemeClr val="bg1"/>
              </a:solidFill>
              <a:latin typeface="Verdana" panose="020B0604030504040204" pitchFamily="34" charset="0"/>
              <a:ea typeface="Verdana" panose="020B0604030504040204" pitchFamily="34" charset="0"/>
            </a:endParaRPr>
          </a:p>
          <a:p>
            <a:endParaRPr lang="en-GB" sz="800" b="1" dirty="0">
              <a:solidFill>
                <a:schemeClr val="bg1"/>
              </a:solidFill>
              <a:latin typeface="Verdana" panose="020B0604030504040204" pitchFamily="34" charset="0"/>
              <a:ea typeface="Verdana" panose="020B0604030504040204" pitchFamily="34" charset="0"/>
            </a:endParaRPr>
          </a:p>
          <a:p>
            <a:endParaRPr lang="en-GB" sz="800" b="1" dirty="0">
              <a:solidFill>
                <a:schemeClr val="bg1"/>
              </a:solidFill>
              <a:latin typeface="Verdana" panose="020B0604030504040204" pitchFamily="34" charset="0"/>
              <a:ea typeface="Verdana" panose="020B0604030504040204" pitchFamily="34" charset="0"/>
            </a:endParaRPr>
          </a:p>
          <a:p>
            <a:endParaRPr lang="en-GB" sz="800" b="1" dirty="0">
              <a:solidFill>
                <a:schemeClr val="bg1"/>
              </a:solidFill>
              <a:latin typeface="Verdana" panose="020B0604030504040204" pitchFamily="34" charset="0"/>
              <a:ea typeface="Verdana" panose="020B0604030504040204" pitchFamily="34" charset="0"/>
            </a:endParaRPr>
          </a:p>
          <a:p>
            <a:r>
              <a:rPr lang="en-GB" sz="800" b="1" dirty="0">
                <a:solidFill>
                  <a:schemeClr val="bg1"/>
                </a:solidFill>
                <a:latin typeface="Verdana" panose="020B0604030504040204" pitchFamily="34" charset="0"/>
                <a:ea typeface="Verdana" panose="020B0604030504040204" pitchFamily="34" charset="0"/>
              </a:rPr>
              <a:t>Must</a:t>
            </a:r>
          </a:p>
          <a:p>
            <a:pPr marL="171450" lvl="0" indent="-171450">
              <a:lnSpc>
                <a:spcPct val="107000"/>
              </a:lnSpc>
              <a:buFont typeface="Arial" panose="020B0604020202020204" pitchFamily="34" charset="0"/>
              <a:buChar char="•"/>
            </a:pPr>
            <a:r>
              <a:rPr lang="en-GB" sz="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Recognise the difference between ‘old’ and ‘new’ </a:t>
            </a:r>
          </a:p>
          <a:p>
            <a:pPr marL="171450" lvl="0" indent="-171450">
              <a:lnSpc>
                <a:spcPct val="107000"/>
              </a:lnSpc>
              <a:spcAft>
                <a:spcPts val="800"/>
              </a:spcAft>
              <a:buFont typeface="Arial" panose="020B0604020202020204" pitchFamily="34" charset="0"/>
              <a:buChar char="•"/>
            </a:pPr>
            <a:r>
              <a:rPr lang="en-GB" sz="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Know where some basic events fit on a timeline, relating to their topic Begin to understand why events being studied are important.</a:t>
            </a:r>
          </a:p>
          <a:p>
            <a:pPr marL="171450" lvl="0" indent="-171450">
              <a:lnSpc>
                <a:spcPct val="107000"/>
              </a:lnSpc>
              <a:spcAft>
                <a:spcPts val="800"/>
              </a:spcAft>
              <a:buFont typeface="Arial" panose="020B0604020202020204" pitchFamily="34" charset="0"/>
              <a:buChar char="•"/>
            </a:pPr>
            <a:r>
              <a:rPr lang="en-GB" sz="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Use phrases such as now, after, before, modern, new, old, a long time ago, in my lifetime, before I was born, when I was younger.</a:t>
            </a:r>
          </a:p>
          <a:p>
            <a:pPr marL="171450" lvl="0" indent="-171450">
              <a:lnSpc>
                <a:spcPct val="107000"/>
              </a:lnSpc>
              <a:spcAft>
                <a:spcPts val="800"/>
              </a:spcAft>
              <a:buFont typeface="Arial" panose="020B0604020202020204" pitchFamily="34" charset="0"/>
              <a:buChar char="•"/>
            </a:pPr>
            <a:r>
              <a:rPr lang="en-GB" sz="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Begin to recognise different ways we can learn about the past (</a:t>
            </a:r>
            <a:r>
              <a:rPr lang="en-GB" sz="800" dirty="0" err="1">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eg.</a:t>
            </a:r>
            <a:r>
              <a:rPr lang="en-GB" sz="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 from images, objects, stories, first-hand witnesses).</a:t>
            </a:r>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sz="700" b="1" dirty="0">
              <a:solidFill>
                <a:schemeClr val="bg1"/>
              </a:solidFill>
              <a:latin typeface="Verdana" panose="020B0604030504040204" pitchFamily="34" charset="0"/>
              <a:ea typeface="Verdana" panose="020B0604030504040204" pitchFamily="34" charset="0"/>
            </a:endParaRPr>
          </a:p>
          <a:p>
            <a:endParaRPr lang="en-GB" sz="700" dirty="0">
              <a:solidFill>
                <a:schemeClr val="accent5">
                  <a:lumMod val="50000"/>
                </a:schemeClr>
              </a:solidFill>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endParaRPr lang="en-GB" sz="700" dirty="0">
              <a:solidFill>
                <a:schemeClr val="accent5">
                  <a:lumMod val="50000"/>
                </a:schemeClr>
              </a:solidFill>
              <a:effectLst/>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endParaRPr lang="en-GB" sz="600" dirty="0">
              <a:solidFill>
                <a:schemeClr val="accent5">
                  <a:lumMod val="50000"/>
                </a:schemeClr>
              </a:solidFill>
              <a:effectLst/>
              <a:latin typeface="Verdana" panose="020B0604030504040204" pitchFamily="34" charset="0"/>
              <a:ea typeface="Verdana" panose="020B0604030504040204" pitchFamily="34" charset="0"/>
            </a:endParaRPr>
          </a:p>
          <a:p>
            <a:endParaRPr lang="en-GB" sz="600" dirty="0">
              <a:solidFill>
                <a:schemeClr val="accent5">
                  <a:lumMod val="50000"/>
                </a:schemeClr>
              </a:solidFill>
              <a:effectLst/>
              <a:latin typeface="Verdana" panose="020B0604030504040204" pitchFamily="34" charset="0"/>
              <a:ea typeface="Verdana" panose="020B0604030504040204" pitchFamily="34" charset="0"/>
            </a:endParaRPr>
          </a:p>
          <a:p>
            <a:pPr algn="l"/>
            <a:endParaRPr lang="en-GB" sz="700" b="0" i="0" dirty="0">
              <a:solidFill>
                <a:srgbClr val="000000"/>
              </a:solidFill>
              <a:effectLst/>
              <a:latin typeface="Verdana" panose="020B0604030504040204" pitchFamily="34" charset="0"/>
            </a:endParaRPr>
          </a:p>
        </p:txBody>
      </p:sp>
      <p:sp>
        <p:nvSpPr>
          <p:cNvPr id="221" name="Rectangle: Diagonal Corners Rounded 220">
            <a:extLst>
              <a:ext uri="{FF2B5EF4-FFF2-40B4-BE49-F238E27FC236}">
                <a16:creationId xmlns:a16="http://schemas.microsoft.com/office/drawing/2014/main" id="{1CF63751-8619-5DA9-6D57-D522CC910F79}"/>
              </a:ext>
            </a:extLst>
          </p:cNvPr>
          <p:cNvSpPr/>
          <p:nvPr/>
        </p:nvSpPr>
        <p:spPr>
          <a:xfrm>
            <a:off x="1470571" y="3786345"/>
            <a:ext cx="2445654" cy="2953783"/>
          </a:xfrm>
          <a:prstGeom prst="round2Diag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schemeClr val="bg1"/>
                </a:solidFill>
                <a:latin typeface="Verdana" panose="020B0604030504040204" pitchFamily="34" charset="0"/>
                <a:ea typeface="Verdana" panose="020B0604030504040204" pitchFamily="34" charset="0"/>
              </a:rPr>
              <a:t>Skills</a:t>
            </a:r>
          </a:p>
          <a:p>
            <a:r>
              <a:rPr lang="en-GB" sz="900" dirty="0">
                <a:solidFill>
                  <a:schemeClr val="accent5">
                    <a:lumMod val="50000"/>
                  </a:schemeClr>
                </a:solidFill>
                <a:latin typeface="Verdana" panose="020B0604030504040204" pitchFamily="34" charset="0"/>
                <a:ea typeface="Verdana" panose="020B0604030504040204" pitchFamily="34" charset="0"/>
              </a:rPr>
              <a:t>•  </a:t>
            </a:r>
            <a:r>
              <a:rPr lang="en-GB" sz="800" dirty="0">
                <a:solidFill>
                  <a:schemeClr val="accent5">
                    <a:lumMod val="50000"/>
                  </a:schemeClr>
                </a:solidFill>
                <a:latin typeface="Verdana" panose="020B0604030504040204" pitchFamily="34" charset="0"/>
                <a:ea typeface="Verdana" panose="020B0604030504040204" pitchFamily="34" charset="0"/>
              </a:rPr>
              <a:t>Place some basic events onto a timeline and use this to support the retelling of past events.</a:t>
            </a:r>
          </a:p>
          <a:p>
            <a:r>
              <a:rPr lang="en-GB" sz="800" dirty="0">
                <a:solidFill>
                  <a:schemeClr val="accent5">
                    <a:lumMod val="50000"/>
                  </a:schemeClr>
                </a:solidFill>
                <a:latin typeface="Verdana" panose="020B0604030504040204" pitchFamily="34" charset="0"/>
                <a:ea typeface="Verdana" panose="020B0604030504040204" pitchFamily="34" charset="0"/>
              </a:rPr>
              <a:t>• Say how something is the same or different in the past. </a:t>
            </a:r>
          </a:p>
          <a:p>
            <a:r>
              <a:rPr lang="en-GB" sz="800" dirty="0">
                <a:solidFill>
                  <a:schemeClr val="accent5">
                    <a:lumMod val="50000"/>
                  </a:schemeClr>
                </a:solidFill>
                <a:latin typeface="Verdana" panose="020B0604030504040204" pitchFamily="34" charset="0"/>
                <a:ea typeface="Verdana" panose="020B0604030504040204" pitchFamily="34" charset="0"/>
              </a:rPr>
              <a:t>• Develop a sense of time and how fast things change (</a:t>
            </a:r>
            <a:r>
              <a:rPr lang="en-GB" sz="800" dirty="0" err="1">
                <a:solidFill>
                  <a:schemeClr val="accent5">
                    <a:lumMod val="50000"/>
                  </a:schemeClr>
                </a:solidFill>
                <a:latin typeface="Verdana" panose="020B0604030504040204" pitchFamily="34" charset="0"/>
                <a:ea typeface="Verdana" panose="020B0604030504040204" pitchFamily="34" charset="0"/>
              </a:rPr>
              <a:t>eg.</a:t>
            </a:r>
            <a:r>
              <a:rPr lang="en-GB" sz="800" dirty="0">
                <a:solidFill>
                  <a:schemeClr val="accent5">
                    <a:lumMod val="50000"/>
                  </a:schemeClr>
                </a:solidFill>
                <a:latin typeface="Verdana" panose="020B0604030504040204" pitchFamily="34" charset="0"/>
                <a:ea typeface="Verdana" panose="020B0604030504040204" pitchFamily="34" charset="0"/>
              </a:rPr>
              <a:t> differences between changes in their / their parents / their grandparents lifetimes).</a:t>
            </a:r>
          </a:p>
          <a:p>
            <a:r>
              <a:rPr lang="en-GB" sz="800" dirty="0">
                <a:solidFill>
                  <a:schemeClr val="accent5">
                    <a:lumMod val="50000"/>
                  </a:schemeClr>
                </a:solidFill>
                <a:latin typeface="Verdana" panose="020B0604030504040204" pitchFamily="34" charset="0"/>
                <a:ea typeface="Verdana" panose="020B0604030504040204" pitchFamily="34" charset="0"/>
              </a:rPr>
              <a:t>• Show an understanding of some key events.</a:t>
            </a:r>
          </a:p>
          <a:p>
            <a:r>
              <a:rPr lang="en-GB" sz="800" dirty="0">
                <a:solidFill>
                  <a:schemeClr val="accent5">
                    <a:lumMod val="50000"/>
                  </a:schemeClr>
                </a:solidFill>
                <a:latin typeface="Verdana" panose="020B0604030504040204" pitchFamily="34" charset="0"/>
                <a:ea typeface="Verdana" panose="020B0604030504040204" pitchFamily="34" charset="0"/>
              </a:rPr>
              <a:t>• Start to think about the reasons why things might change (</a:t>
            </a:r>
            <a:r>
              <a:rPr lang="en-GB" sz="800" dirty="0" err="1">
                <a:solidFill>
                  <a:schemeClr val="accent5">
                    <a:lumMod val="50000"/>
                  </a:schemeClr>
                </a:solidFill>
                <a:latin typeface="Verdana" panose="020B0604030504040204" pitchFamily="34" charset="0"/>
                <a:ea typeface="Verdana" panose="020B0604030504040204" pitchFamily="34" charset="0"/>
              </a:rPr>
              <a:t>eg.</a:t>
            </a:r>
            <a:r>
              <a:rPr lang="en-GB" sz="800" dirty="0">
                <a:solidFill>
                  <a:schemeClr val="accent5">
                    <a:lumMod val="50000"/>
                  </a:schemeClr>
                </a:solidFill>
                <a:latin typeface="Verdana" panose="020B0604030504040204" pitchFamily="34" charset="0"/>
                <a:ea typeface="Verdana" panose="020B0604030504040204" pitchFamily="34" charset="0"/>
              </a:rPr>
              <a:t> improvements in technology / making life easier / more fun).</a:t>
            </a:r>
          </a:p>
          <a:p>
            <a:r>
              <a:rPr lang="en-GB" sz="800" dirty="0">
                <a:solidFill>
                  <a:schemeClr val="accent5">
                    <a:lumMod val="50000"/>
                  </a:schemeClr>
                </a:solidFill>
                <a:latin typeface="Verdana" panose="020B0604030504040204" pitchFamily="34" charset="0"/>
                <a:ea typeface="Verdana" panose="020B0604030504040204" pitchFamily="34" charset="0"/>
              </a:rPr>
              <a:t>Ask and answer some historical questions. </a:t>
            </a:r>
          </a:p>
          <a:p>
            <a:r>
              <a:rPr lang="en-GB" sz="800" dirty="0">
                <a:solidFill>
                  <a:schemeClr val="accent5">
                    <a:lumMod val="50000"/>
                  </a:schemeClr>
                </a:solidFill>
                <a:latin typeface="Verdana" panose="020B0604030504040204" pitchFamily="34" charset="0"/>
                <a:ea typeface="Verdana" panose="020B0604030504040204" pitchFamily="34" charset="0"/>
              </a:rPr>
              <a:t>• Sort pictures / objects / events into ‘old’ and ‘new’.</a:t>
            </a:r>
          </a:p>
          <a:p>
            <a:r>
              <a:rPr lang="en-GB" sz="800" dirty="0">
                <a:solidFill>
                  <a:schemeClr val="accent5">
                    <a:lumMod val="50000"/>
                  </a:schemeClr>
                </a:solidFill>
                <a:latin typeface="Verdana" panose="020B0604030504040204" pitchFamily="34" charset="0"/>
                <a:ea typeface="Verdana" panose="020B0604030504040204" pitchFamily="34" charset="0"/>
              </a:rPr>
              <a:t>• Use pictures and photographs to extract some information about the past. </a:t>
            </a:r>
            <a:endParaRPr lang="en-GB" sz="900" b="0" i="0" dirty="0">
              <a:solidFill>
                <a:srgbClr val="000000"/>
              </a:solidFill>
              <a:effectLst/>
              <a:latin typeface="Verdana" panose="020B0604030504040204" pitchFamily="34" charset="0"/>
            </a:endParaRPr>
          </a:p>
        </p:txBody>
      </p:sp>
      <p:sp>
        <p:nvSpPr>
          <p:cNvPr id="222" name="Rectangle: Diagonal Corners Rounded 221">
            <a:extLst>
              <a:ext uri="{FF2B5EF4-FFF2-40B4-BE49-F238E27FC236}">
                <a16:creationId xmlns:a16="http://schemas.microsoft.com/office/drawing/2014/main" id="{066F3EA8-514C-775E-E669-9F6BA40DB444}"/>
              </a:ext>
            </a:extLst>
          </p:cNvPr>
          <p:cNvSpPr/>
          <p:nvPr/>
        </p:nvSpPr>
        <p:spPr>
          <a:xfrm>
            <a:off x="4161436" y="935612"/>
            <a:ext cx="2486709" cy="1741173"/>
          </a:xfrm>
          <a:prstGeom prst="round2DiagRect">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900" b="1" dirty="0">
              <a:solidFill>
                <a:srgbClr val="000000"/>
              </a:solidFill>
              <a:latin typeface="Verdana" panose="020B0604030504040204" pitchFamily="34" charset="0"/>
            </a:endParaRPr>
          </a:p>
          <a:p>
            <a:endParaRPr lang="en-GB" sz="900" b="1" dirty="0">
              <a:solidFill>
                <a:srgbClr val="000000"/>
              </a:solidFill>
              <a:latin typeface="Verdana" panose="020B0604030504040204" pitchFamily="34" charset="0"/>
            </a:endParaRPr>
          </a:p>
          <a:p>
            <a:r>
              <a:rPr lang="en-GB" sz="900" b="1" dirty="0">
                <a:solidFill>
                  <a:srgbClr val="000000"/>
                </a:solidFill>
                <a:latin typeface="Verdana" panose="020B0604030504040204" pitchFamily="34" charset="0"/>
              </a:rPr>
              <a:t>Should</a:t>
            </a:r>
          </a:p>
          <a:p>
            <a:pPr marL="171450" indent="-171450">
              <a:buFont typeface="Arial" panose="020B0604020202020204" pitchFamily="34" charset="0"/>
              <a:buChar char="•"/>
            </a:pPr>
            <a:r>
              <a:rPr lang="en-GB" sz="800" dirty="0">
                <a:solidFill>
                  <a:schemeClr val="accent5">
                    <a:lumMod val="50000"/>
                  </a:schemeClr>
                </a:solidFill>
                <a:effectLst/>
                <a:latin typeface="Verdana" panose="020B0604030504040204" pitchFamily="34" charset="0"/>
                <a:ea typeface="Verdana" panose="020B0604030504040204" pitchFamily="34" charset="0"/>
              </a:rPr>
              <a:t>Know where some key people fit on a timeline. </a:t>
            </a:r>
          </a:p>
          <a:p>
            <a:pPr marL="171450" indent="-171450">
              <a:buFont typeface="Arial" panose="020B0604020202020204" pitchFamily="34" charset="0"/>
              <a:buChar char="•"/>
            </a:pPr>
            <a:r>
              <a:rPr lang="en-GB" sz="800" dirty="0">
                <a:solidFill>
                  <a:schemeClr val="accent5">
                    <a:lumMod val="50000"/>
                  </a:schemeClr>
                </a:solidFill>
                <a:effectLst/>
                <a:latin typeface="Verdana" panose="020B0604030504040204" pitchFamily="34" charset="0"/>
                <a:ea typeface="Verdana" panose="020B0604030504040204" pitchFamily="34" charset="0"/>
              </a:rPr>
              <a:t>Remember a few significant names and dates. </a:t>
            </a:r>
          </a:p>
          <a:p>
            <a:pPr marL="171450" indent="-171450">
              <a:buFont typeface="Arial" panose="020B0604020202020204" pitchFamily="34" charset="0"/>
              <a:buChar char="•"/>
            </a:pPr>
            <a:r>
              <a:rPr lang="en-GB" sz="800" dirty="0">
                <a:solidFill>
                  <a:schemeClr val="accent5">
                    <a:lumMod val="50000"/>
                  </a:schemeClr>
                </a:solidFill>
                <a:effectLst/>
                <a:latin typeface="Verdana" panose="020B0604030504040204" pitchFamily="34" charset="0"/>
                <a:ea typeface="Verdana" panose="020B0604030504040204" pitchFamily="34" charset="0"/>
              </a:rPr>
              <a:t>Use common words and phrases related to the passing of time (now, then, before).</a:t>
            </a:r>
          </a:p>
          <a:p>
            <a:pPr marL="171450" indent="-171450">
              <a:buFont typeface="Arial" panose="020B0604020202020204" pitchFamily="34" charset="0"/>
              <a:buChar char="•"/>
            </a:pPr>
            <a:r>
              <a:rPr lang="en-GB" sz="800" dirty="0">
                <a:solidFill>
                  <a:schemeClr val="accent5">
                    <a:lumMod val="50000"/>
                  </a:schemeClr>
                </a:solidFill>
                <a:effectLst/>
                <a:latin typeface="Verdana" panose="020B0604030504040204" pitchFamily="34" charset="0"/>
                <a:ea typeface="Verdana" panose="020B0604030504040204" pitchFamily="34" charset="0"/>
              </a:rPr>
              <a:t>Understand why people and events being studied are important.</a:t>
            </a:r>
          </a:p>
          <a:p>
            <a:pPr marL="171450" indent="-171450">
              <a:buFont typeface="Arial" panose="020B0604020202020204" pitchFamily="34" charset="0"/>
              <a:buChar char="•"/>
            </a:pPr>
            <a:r>
              <a:rPr lang="en-GB" sz="800" dirty="0">
                <a:solidFill>
                  <a:schemeClr val="accent5">
                    <a:lumMod val="50000"/>
                  </a:schemeClr>
                </a:solidFill>
                <a:effectLst/>
                <a:latin typeface="Verdana" panose="020B0604030504040204" pitchFamily="34" charset="0"/>
                <a:ea typeface="Verdana" panose="020B0604030504040204" pitchFamily="34" charset="0"/>
              </a:rPr>
              <a:t>Use historical vocabulary (</a:t>
            </a:r>
            <a:r>
              <a:rPr lang="en-GB" sz="800" dirty="0" err="1">
                <a:solidFill>
                  <a:schemeClr val="accent5">
                    <a:lumMod val="50000"/>
                  </a:schemeClr>
                </a:solidFill>
                <a:effectLst/>
                <a:latin typeface="Verdana" panose="020B0604030504040204" pitchFamily="34" charset="0"/>
                <a:ea typeface="Verdana" panose="020B0604030504040204" pitchFamily="34" charset="0"/>
              </a:rPr>
              <a:t>eg.</a:t>
            </a:r>
            <a:r>
              <a:rPr lang="en-GB" sz="800" dirty="0">
                <a:solidFill>
                  <a:schemeClr val="accent5">
                    <a:lumMod val="50000"/>
                  </a:schemeClr>
                </a:solidFill>
                <a:effectLst/>
                <a:latin typeface="Verdana" panose="020B0604030504040204" pitchFamily="34" charset="0"/>
                <a:ea typeface="Verdana" panose="020B0604030504040204" pitchFamily="34" charset="0"/>
              </a:rPr>
              <a:t> past, present, recently, years, decades, centuries).</a:t>
            </a:r>
            <a:endParaRPr lang="en-GB" sz="900" b="1" dirty="0">
              <a:solidFill>
                <a:schemeClr val="accent5">
                  <a:lumMod val="50000"/>
                </a:schemeClr>
              </a:solidFill>
              <a:latin typeface="Verdana" panose="020B0604030504040204" pitchFamily="34" charset="0"/>
              <a:ea typeface="Verdana" panose="020B0604030504040204" pitchFamily="34" charset="0"/>
            </a:endParaRPr>
          </a:p>
          <a:p>
            <a:pPr algn="l"/>
            <a:endParaRPr lang="en-GB" sz="900" b="0" i="0" dirty="0">
              <a:solidFill>
                <a:srgbClr val="000000"/>
              </a:solidFill>
              <a:effectLst/>
              <a:latin typeface="Verdana" panose="020B0604030504040204" pitchFamily="34" charset="0"/>
            </a:endParaRPr>
          </a:p>
          <a:p>
            <a:pPr marL="171450" indent="-171450" algn="l">
              <a:buFont typeface="Arial" panose="020B0604020202020204" pitchFamily="34" charset="0"/>
              <a:buChar char="•"/>
            </a:pPr>
            <a:endParaRPr lang="en-GB" sz="900" b="0" i="0" dirty="0">
              <a:solidFill>
                <a:srgbClr val="000000"/>
              </a:solidFill>
              <a:effectLst/>
              <a:latin typeface="Verdana" panose="020B0604030504040204" pitchFamily="34" charset="0"/>
            </a:endParaRPr>
          </a:p>
        </p:txBody>
      </p:sp>
      <p:sp>
        <p:nvSpPr>
          <p:cNvPr id="229" name="Rectangle: Diagonal Corners Rounded 228">
            <a:extLst>
              <a:ext uri="{FF2B5EF4-FFF2-40B4-BE49-F238E27FC236}">
                <a16:creationId xmlns:a16="http://schemas.microsoft.com/office/drawing/2014/main" id="{58A06EB3-967F-875D-B4B8-CD493E12DACB}"/>
              </a:ext>
            </a:extLst>
          </p:cNvPr>
          <p:cNvSpPr/>
          <p:nvPr/>
        </p:nvSpPr>
        <p:spPr>
          <a:xfrm>
            <a:off x="4112982" y="2733045"/>
            <a:ext cx="2535163" cy="4007083"/>
          </a:xfrm>
          <a:prstGeom prst="round2Diag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900" b="0" i="0" dirty="0">
              <a:solidFill>
                <a:srgbClr val="000000"/>
              </a:solidFill>
              <a:effectLst/>
              <a:latin typeface="Verdana" panose="020B0604030504040204" pitchFamily="34" charset="0"/>
            </a:endParaRPr>
          </a:p>
          <a:p>
            <a:endParaRPr lang="en-GB" sz="900" b="1" dirty="0">
              <a:solidFill>
                <a:schemeClr val="bg1"/>
              </a:solidFill>
              <a:latin typeface="Verdana" panose="020B0604030504040204" pitchFamily="34" charset="0"/>
              <a:ea typeface="Verdana" panose="020B0604030504040204" pitchFamily="34" charset="0"/>
            </a:endParaRPr>
          </a:p>
          <a:p>
            <a:endParaRPr lang="en-GB" sz="900" b="1" dirty="0">
              <a:solidFill>
                <a:schemeClr val="bg1"/>
              </a:solidFill>
              <a:latin typeface="Verdana" panose="020B0604030504040204" pitchFamily="34" charset="0"/>
              <a:ea typeface="Verdana" panose="020B0604030504040204" pitchFamily="34" charset="0"/>
            </a:endParaRPr>
          </a:p>
          <a:p>
            <a:r>
              <a:rPr lang="en-GB" sz="900" b="1" dirty="0">
                <a:solidFill>
                  <a:schemeClr val="bg1"/>
                </a:solidFill>
                <a:latin typeface="Verdana" panose="020B0604030504040204" pitchFamily="34" charset="0"/>
                <a:ea typeface="Verdana" panose="020B0604030504040204" pitchFamily="34" charset="0"/>
              </a:rPr>
              <a:t>Skills</a:t>
            </a:r>
          </a:p>
          <a:p>
            <a:pPr marL="171450" indent="-171450">
              <a:buFont typeface="Arial" panose="020B0604020202020204" pitchFamily="34" charset="0"/>
              <a:buChar char="•"/>
            </a:pPr>
            <a:r>
              <a:rPr lang="en-GB" sz="900" dirty="0">
                <a:solidFill>
                  <a:schemeClr val="accent5">
                    <a:lumMod val="50000"/>
                  </a:schemeClr>
                </a:solidFill>
                <a:latin typeface="Verdana" panose="020B0604030504040204" pitchFamily="34" charset="0"/>
                <a:ea typeface="Verdana" panose="020B0604030504040204" pitchFamily="34" charset="0"/>
              </a:rPr>
              <a:t>Record some events onto a timeline. </a:t>
            </a:r>
          </a:p>
          <a:p>
            <a:pPr marL="171450" indent="-171450">
              <a:buFont typeface="Arial" panose="020B0604020202020204" pitchFamily="34" charset="0"/>
              <a:buChar char="•"/>
            </a:pPr>
            <a:r>
              <a:rPr lang="en-GB" sz="800" dirty="0">
                <a:solidFill>
                  <a:schemeClr val="accent5">
                    <a:lumMod val="50000"/>
                  </a:schemeClr>
                </a:solidFill>
                <a:effectLst/>
                <a:latin typeface="Verdana" panose="020B0604030504040204" pitchFamily="34" charset="0"/>
                <a:ea typeface="Verdana" panose="020B0604030504040204" pitchFamily="34" charset="0"/>
              </a:rPr>
              <a:t>Say how lifestyles (work, school, play etc.) were the same or different in the past.</a:t>
            </a:r>
          </a:p>
          <a:p>
            <a:pPr marL="171450" indent="-171450">
              <a:buFont typeface="Arial" panose="020B0604020202020204" pitchFamily="34" charset="0"/>
              <a:buChar char="•"/>
            </a:pPr>
            <a:r>
              <a:rPr lang="en-GB" sz="800" dirty="0">
                <a:solidFill>
                  <a:schemeClr val="accent5">
                    <a:lumMod val="50000"/>
                  </a:schemeClr>
                </a:solidFill>
                <a:effectLst/>
                <a:latin typeface="Verdana" panose="020B0604030504040204" pitchFamily="34" charset="0"/>
                <a:ea typeface="Verdana" panose="020B0604030504040204" pitchFamily="34" charset="0"/>
              </a:rPr>
              <a:t>Describe differences between ‘then’ and ‘now’. </a:t>
            </a:r>
          </a:p>
          <a:p>
            <a:pPr marL="171450" indent="-171450">
              <a:buFont typeface="Arial" panose="020B0604020202020204" pitchFamily="34" charset="0"/>
              <a:buChar char="•"/>
            </a:pPr>
            <a:r>
              <a:rPr lang="en-GB" sz="800" dirty="0">
                <a:solidFill>
                  <a:schemeClr val="accent5">
                    <a:lumMod val="50000"/>
                  </a:schemeClr>
                </a:solidFill>
                <a:effectLst/>
                <a:latin typeface="Verdana" panose="020B0604030504040204" pitchFamily="34" charset="0"/>
                <a:ea typeface="Verdana" panose="020B0604030504040204" pitchFamily="34" charset="0"/>
              </a:rPr>
              <a:t>Discuss the speed of change - sometimes in slow increments, sometimes in leaps</a:t>
            </a:r>
          </a:p>
          <a:p>
            <a:pPr marL="171450" indent="-171450">
              <a:buFont typeface="Arial" panose="020B0604020202020204" pitchFamily="34" charset="0"/>
              <a:buChar char="•"/>
            </a:pPr>
            <a:r>
              <a:rPr lang="en-GB" sz="800" dirty="0">
                <a:solidFill>
                  <a:schemeClr val="accent5">
                    <a:lumMod val="50000"/>
                  </a:schemeClr>
                </a:solidFill>
                <a:effectLst/>
                <a:latin typeface="Verdana" panose="020B0604030504040204" pitchFamily="34" charset="0"/>
                <a:ea typeface="Verdana" panose="020B0604030504040204" pitchFamily="34" charset="0"/>
              </a:rPr>
              <a:t>Recount key events from the past in their own words and begin to explain why these events happened.</a:t>
            </a:r>
          </a:p>
          <a:p>
            <a:pPr marL="171450" indent="-171450">
              <a:buFont typeface="Arial" panose="020B0604020202020204" pitchFamily="34" charset="0"/>
              <a:buChar char="•"/>
            </a:pPr>
            <a:r>
              <a:rPr lang="en-GB" sz="800" dirty="0">
                <a:solidFill>
                  <a:schemeClr val="accent5">
                    <a:lumMod val="50000"/>
                  </a:schemeClr>
                </a:solidFill>
                <a:effectLst/>
                <a:latin typeface="Verdana" panose="020B0604030504040204" pitchFamily="34" charset="0"/>
                <a:ea typeface="Verdana" panose="020B0604030504040204" pitchFamily="34" charset="0"/>
              </a:rPr>
              <a:t>Begin to think about the impact that historical events have had on modern life.</a:t>
            </a:r>
          </a:p>
          <a:p>
            <a:pPr marL="171450" indent="-171450">
              <a:buFont typeface="Arial" panose="020B0604020202020204" pitchFamily="34" charset="0"/>
              <a:buChar char="•"/>
            </a:pPr>
            <a:r>
              <a:rPr lang="en-GB" sz="800" dirty="0">
                <a:solidFill>
                  <a:schemeClr val="accent5">
                    <a:lumMod val="50000"/>
                  </a:schemeClr>
                </a:solidFill>
                <a:effectLst/>
                <a:latin typeface="Verdana" panose="020B0604030504040204" pitchFamily="34" charset="0"/>
                <a:ea typeface="Verdana" panose="020B0604030504040204" pitchFamily="34" charset="0"/>
              </a:rPr>
              <a:t>Begin to express preferences and justify them with evidence / facts (</a:t>
            </a:r>
            <a:r>
              <a:rPr lang="en-GB" sz="800" dirty="0" err="1">
                <a:solidFill>
                  <a:schemeClr val="accent5">
                    <a:lumMod val="50000"/>
                  </a:schemeClr>
                </a:solidFill>
                <a:effectLst/>
                <a:latin typeface="Verdana" panose="020B0604030504040204" pitchFamily="34" charset="0"/>
                <a:ea typeface="Verdana" panose="020B0604030504040204" pitchFamily="34" charset="0"/>
              </a:rPr>
              <a:t>eg.</a:t>
            </a:r>
            <a:r>
              <a:rPr lang="en-GB" sz="800" dirty="0">
                <a:solidFill>
                  <a:schemeClr val="accent5">
                    <a:lumMod val="50000"/>
                  </a:schemeClr>
                </a:solidFill>
                <a:effectLst/>
                <a:latin typeface="Verdana" panose="020B0604030504040204" pitchFamily="34" charset="0"/>
                <a:ea typeface="Verdana" panose="020B0604030504040204" pitchFamily="34" charset="0"/>
              </a:rPr>
              <a:t> Who was the greatest explorer?</a:t>
            </a:r>
          </a:p>
          <a:p>
            <a:pPr marL="171450" indent="-171450">
              <a:buFont typeface="Arial" panose="020B0604020202020204" pitchFamily="34" charset="0"/>
              <a:buChar char="•"/>
            </a:pPr>
            <a:r>
              <a:rPr lang="en-GB" sz="800" dirty="0">
                <a:solidFill>
                  <a:schemeClr val="accent5">
                    <a:lumMod val="50000"/>
                  </a:schemeClr>
                </a:solidFill>
                <a:effectLst/>
                <a:latin typeface="Verdana" panose="020B0604030504040204" pitchFamily="34" charset="0"/>
                <a:ea typeface="Verdana" panose="020B0604030504040204" pitchFamily="34" charset="0"/>
              </a:rPr>
              <a:t>Ask and answer historically relevant questions. </a:t>
            </a:r>
          </a:p>
          <a:p>
            <a:pPr marL="171450" indent="-171450">
              <a:buFont typeface="Arial" panose="020B0604020202020204" pitchFamily="34" charset="0"/>
              <a:buChar char="•"/>
            </a:pPr>
            <a:r>
              <a:rPr lang="en-GB" sz="800" dirty="0">
                <a:solidFill>
                  <a:schemeClr val="accent5">
                    <a:lumMod val="50000"/>
                  </a:schemeClr>
                </a:solidFill>
                <a:effectLst/>
                <a:latin typeface="Verdana" panose="020B0604030504040204" pitchFamily="34" charset="0"/>
                <a:ea typeface="Verdana" panose="020B0604030504040204" pitchFamily="34" charset="0"/>
              </a:rPr>
              <a:t>Compare events from different periods in history (</a:t>
            </a:r>
            <a:r>
              <a:rPr lang="en-GB" sz="800" dirty="0" err="1">
                <a:solidFill>
                  <a:schemeClr val="accent5">
                    <a:lumMod val="50000"/>
                  </a:schemeClr>
                </a:solidFill>
                <a:effectLst/>
                <a:latin typeface="Verdana" panose="020B0604030504040204" pitchFamily="34" charset="0"/>
                <a:ea typeface="Verdana" panose="020B0604030504040204" pitchFamily="34" charset="0"/>
              </a:rPr>
              <a:t>eg.</a:t>
            </a:r>
            <a:r>
              <a:rPr lang="en-GB" sz="800" dirty="0">
                <a:solidFill>
                  <a:schemeClr val="accent5">
                    <a:lumMod val="50000"/>
                  </a:schemeClr>
                </a:solidFill>
                <a:effectLst/>
                <a:latin typeface="Verdana" panose="020B0604030504040204" pitchFamily="34" charset="0"/>
                <a:ea typeface="Verdana" panose="020B0604030504040204" pitchFamily="34" charset="0"/>
              </a:rPr>
              <a:t> different discoveries/voyages).</a:t>
            </a:r>
          </a:p>
          <a:p>
            <a:pPr marL="171450" indent="-171450">
              <a:buFont typeface="Arial" panose="020B0604020202020204" pitchFamily="34" charset="0"/>
              <a:buChar char="•"/>
            </a:pPr>
            <a:r>
              <a:rPr lang="en-GB" sz="800" dirty="0">
                <a:solidFill>
                  <a:schemeClr val="accent5">
                    <a:lumMod val="50000"/>
                  </a:schemeClr>
                </a:solidFill>
                <a:effectLst/>
                <a:latin typeface="Verdana" panose="020B0604030504040204" pitchFamily="34" charset="0"/>
                <a:ea typeface="Verdana" panose="020B0604030504040204" pitchFamily="34" charset="0"/>
              </a:rPr>
              <a:t>Use a range of sources (</a:t>
            </a:r>
            <a:r>
              <a:rPr lang="en-GB" sz="800" dirty="0" err="1">
                <a:solidFill>
                  <a:schemeClr val="accent5">
                    <a:lumMod val="50000"/>
                  </a:schemeClr>
                </a:solidFill>
                <a:effectLst/>
                <a:latin typeface="Verdana" panose="020B0604030504040204" pitchFamily="34" charset="0"/>
                <a:ea typeface="Verdana" panose="020B0604030504040204" pitchFamily="34" charset="0"/>
              </a:rPr>
              <a:t>eg.</a:t>
            </a:r>
            <a:r>
              <a:rPr lang="en-GB" sz="800" dirty="0">
                <a:solidFill>
                  <a:schemeClr val="accent5">
                    <a:lumMod val="50000"/>
                  </a:schemeClr>
                </a:solidFill>
                <a:effectLst/>
                <a:latin typeface="Verdana" panose="020B0604030504040204" pitchFamily="34" charset="0"/>
                <a:ea typeface="Verdana" panose="020B0604030504040204" pitchFamily="34" charset="0"/>
              </a:rPr>
              <a:t> pictures, photos, artefacts, stories, text books, field trips etc.) to extract some information about the past. </a:t>
            </a:r>
          </a:p>
          <a:p>
            <a:pPr marL="171450" indent="-171450">
              <a:buFont typeface="Arial" panose="020B0604020202020204" pitchFamily="34" charset="0"/>
              <a:buChar char="•"/>
            </a:pPr>
            <a:r>
              <a:rPr lang="en-GB" sz="800" dirty="0">
                <a:solidFill>
                  <a:schemeClr val="accent5">
                    <a:lumMod val="50000"/>
                  </a:schemeClr>
                </a:solidFill>
                <a:effectLst/>
                <a:latin typeface="Verdana" panose="020B0604030504040204" pitchFamily="34" charset="0"/>
                <a:ea typeface="Verdana" panose="020B0604030504040204" pitchFamily="34" charset="0"/>
              </a:rPr>
              <a:t>Begin to piece together clues from a variety of different sources.</a:t>
            </a:r>
          </a:p>
          <a:p>
            <a:pPr marL="171450" indent="-171450">
              <a:buFont typeface="Arial" panose="020B0604020202020204" pitchFamily="34" charset="0"/>
              <a:buChar char="•"/>
            </a:pPr>
            <a:endParaRPr lang="en-GB" sz="800" dirty="0">
              <a:solidFill>
                <a:schemeClr val="accent5">
                  <a:lumMod val="50000"/>
                </a:schemeClr>
              </a:solidFill>
              <a:effectLst/>
              <a:latin typeface="Verdana" panose="020B0604030504040204" pitchFamily="34" charset="0"/>
              <a:ea typeface="Verdana" panose="020B0604030504040204" pitchFamily="34" charset="0"/>
            </a:endParaRPr>
          </a:p>
          <a:p>
            <a:endParaRPr lang="en-GB" sz="800" dirty="0">
              <a:solidFill>
                <a:schemeClr val="accent5">
                  <a:lumMod val="50000"/>
                </a:schemeClr>
              </a:solidFill>
              <a:effectLst/>
              <a:latin typeface="Verdana" panose="020B0604030504040204" pitchFamily="34" charset="0"/>
              <a:ea typeface="Verdana" panose="020B0604030504040204" pitchFamily="34" charset="0"/>
            </a:endParaRPr>
          </a:p>
          <a:p>
            <a:pPr algn="l"/>
            <a:endParaRPr lang="en-GB" sz="900" b="0" i="0" dirty="0">
              <a:solidFill>
                <a:srgbClr val="000000"/>
              </a:solidFill>
              <a:effectLst/>
              <a:latin typeface="Verdana" panose="020B0604030504040204" pitchFamily="34" charset="0"/>
            </a:endParaRPr>
          </a:p>
        </p:txBody>
      </p:sp>
      <p:sp>
        <p:nvSpPr>
          <p:cNvPr id="230" name="Rectangle: Diagonal Corners Rounded 229">
            <a:extLst>
              <a:ext uri="{FF2B5EF4-FFF2-40B4-BE49-F238E27FC236}">
                <a16:creationId xmlns:a16="http://schemas.microsoft.com/office/drawing/2014/main" id="{2C13DB8B-8666-FD84-6C2F-B5779768047B}"/>
              </a:ext>
            </a:extLst>
          </p:cNvPr>
          <p:cNvSpPr/>
          <p:nvPr/>
        </p:nvSpPr>
        <p:spPr>
          <a:xfrm>
            <a:off x="6781266" y="963742"/>
            <a:ext cx="5273633" cy="2822603"/>
          </a:xfrm>
          <a:prstGeom prst="round2DiagRect">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srgbClr val="000000"/>
                </a:solidFill>
                <a:latin typeface="Verdana" panose="020B0604030504040204" pitchFamily="34" charset="0"/>
              </a:rPr>
              <a:t>Should </a:t>
            </a:r>
          </a:p>
          <a:p>
            <a:r>
              <a:rPr lang="en-GB" sz="900" b="1" dirty="0">
                <a:solidFill>
                  <a:srgbClr val="000000"/>
                </a:solidFill>
                <a:latin typeface="Verdana" panose="020B0604030504040204" pitchFamily="34" charset="0"/>
              </a:rPr>
              <a:t>• Know that Florence Nightingale &amp; Mary Seacole were both nurses during the 19th century and both were present during the Crimean war.</a:t>
            </a:r>
          </a:p>
          <a:p>
            <a:r>
              <a:rPr lang="en-GB" sz="900" b="1" dirty="0">
                <a:solidFill>
                  <a:srgbClr val="000000"/>
                </a:solidFill>
                <a:latin typeface="Verdana" panose="020B0604030504040204" pitchFamily="34" charset="0"/>
              </a:rPr>
              <a:t>• To know where some key events fit onto a timeline - understanding of when 1820 was and a wider overview of the period. </a:t>
            </a:r>
          </a:p>
          <a:p>
            <a:r>
              <a:rPr lang="en-GB" sz="900" b="1" dirty="0">
                <a:solidFill>
                  <a:srgbClr val="000000"/>
                </a:solidFill>
                <a:latin typeface="Verdana" panose="020B0604030504040204" pitchFamily="34" charset="0"/>
              </a:rPr>
              <a:t>• Understanding of what it was like to grow up in the 1820’s as a girl.</a:t>
            </a:r>
          </a:p>
          <a:p>
            <a:r>
              <a:rPr lang="en-GB" sz="900" b="1" dirty="0">
                <a:solidFill>
                  <a:srgbClr val="000000"/>
                </a:solidFill>
                <a:latin typeface="Verdana" panose="020B0604030504040204" pitchFamily="34" charset="0"/>
              </a:rPr>
              <a:t>• Early childhood experience of Florence and Mary -  Know that Florence came from a well-off Victorian family and was asked to lead a party of nurses to help heal the soldiers during the Crimean war. Mary leant most of her nursing from her mother back in Jamaica. She came over to England in the 1850s wanting to help in the Crimean war. </a:t>
            </a:r>
          </a:p>
          <a:p>
            <a:r>
              <a:rPr lang="en-GB" sz="900" b="1" dirty="0">
                <a:solidFill>
                  <a:srgbClr val="000000"/>
                </a:solidFill>
                <a:latin typeface="Verdana" panose="020B0604030504040204" pitchFamily="34" charset="0"/>
              </a:rPr>
              <a:t>• Know that the British Government would not take Mary to the Crimea, so Mary decided to go by herself and set up the British Hotel to help wounded soldiers.</a:t>
            </a:r>
          </a:p>
          <a:p>
            <a:r>
              <a:rPr lang="en-GB" sz="900" b="1" dirty="0">
                <a:solidFill>
                  <a:srgbClr val="000000"/>
                </a:solidFill>
                <a:latin typeface="Verdana" panose="020B0604030504040204" pitchFamily="34" charset="0"/>
              </a:rPr>
              <a:t>• Know that Florence had a nursing career prior to travelling to the Crimean War. </a:t>
            </a:r>
          </a:p>
          <a:p>
            <a:r>
              <a:rPr lang="en-GB" sz="900" b="1" dirty="0">
                <a:solidFill>
                  <a:srgbClr val="000000"/>
                </a:solidFill>
                <a:latin typeface="Verdana" panose="020B0604030504040204" pitchFamily="34" charset="0"/>
              </a:rPr>
              <a:t>• Know about the conditions in the Crimea- conditions of the hospitals. </a:t>
            </a:r>
          </a:p>
          <a:p>
            <a:r>
              <a:rPr lang="en-GB" sz="900" b="1" dirty="0">
                <a:solidFill>
                  <a:srgbClr val="000000"/>
                </a:solidFill>
                <a:latin typeface="Verdana" panose="020B0604030504040204" pitchFamily="34" charset="0"/>
              </a:rPr>
              <a:t>• Know about the changes Florence made to the hospitals. Impact of the changes she made home and abroad. </a:t>
            </a:r>
          </a:p>
        </p:txBody>
      </p:sp>
      <p:sp>
        <p:nvSpPr>
          <p:cNvPr id="231" name="Rectangle: Diagonal Corners Rounded 230">
            <a:extLst>
              <a:ext uri="{FF2B5EF4-FFF2-40B4-BE49-F238E27FC236}">
                <a16:creationId xmlns:a16="http://schemas.microsoft.com/office/drawing/2014/main" id="{65235080-0D68-49D3-0C55-8432A34AE8DF}"/>
              </a:ext>
            </a:extLst>
          </p:cNvPr>
          <p:cNvSpPr/>
          <p:nvPr/>
        </p:nvSpPr>
        <p:spPr>
          <a:xfrm>
            <a:off x="6781266" y="3896637"/>
            <a:ext cx="2904198" cy="2843490"/>
          </a:xfrm>
          <a:prstGeom prst="round2DiagRect">
            <a:avLst/>
          </a:prstGeom>
          <a:solidFill>
            <a:srgbClr val="FFCC6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srgbClr val="000000"/>
                </a:solidFill>
                <a:latin typeface="Verdana" panose="020B0604030504040204" pitchFamily="34" charset="0"/>
              </a:rPr>
              <a:t>Skills</a:t>
            </a:r>
          </a:p>
          <a:p>
            <a:r>
              <a:rPr lang="en-GB" sz="900" b="1" dirty="0">
                <a:solidFill>
                  <a:srgbClr val="000000"/>
                </a:solidFill>
                <a:latin typeface="Verdana" panose="020B0604030504040204" pitchFamily="34" charset="0"/>
              </a:rPr>
              <a:t>• Compare hospitals past and present.</a:t>
            </a:r>
          </a:p>
          <a:p>
            <a:r>
              <a:rPr lang="en-GB" sz="900" b="1" dirty="0">
                <a:solidFill>
                  <a:srgbClr val="000000"/>
                </a:solidFill>
                <a:latin typeface="Verdana" panose="020B0604030504040204" pitchFamily="34" charset="0"/>
              </a:rPr>
              <a:t>• Compare Florence and Mary’s lives. </a:t>
            </a:r>
          </a:p>
          <a:p>
            <a:r>
              <a:rPr lang="en-GB" sz="900" b="1" dirty="0">
                <a:solidFill>
                  <a:srgbClr val="000000"/>
                </a:solidFill>
                <a:latin typeface="Verdana" panose="020B0604030504040204" pitchFamily="34" charset="0"/>
              </a:rPr>
              <a:t>• Discuss Florence Nightingale’s legacy. Hospitals today.</a:t>
            </a:r>
          </a:p>
          <a:p>
            <a:r>
              <a:rPr lang="en-GB" sz="900" b="1" dirty="0">
                <a:solidFill>
                  <a:srgbClr val="000000"/>
                </a:solidFill>
                <a:latin typeface="Verdana" panose="020B0604030504040204" pitchFamily="34" charset="0"/>
              </a:rPr>
              <a:t>• Use a range of sources to find out about the past, including photographs and artefacts. Historical Vocabulary before, after, past, present, then, now, chronological, event, compare, change, artefact Key Concepts before/after similar, different Topic Specific Vocabulary.</a:t>
            </a:r>
          </a:p>
          <a:p>
            <a:r>
              <a:rPr lang="en-GB" sz="900" b="1" dirty="0">
                <a:solidFill>
                  <a:srgbClr val="000000"/>
                </a:solidFill>
                <a:latin typeface="Verdana" panose="020B0604030504040204" pitchFamily="34" charset="0"/>
              </a:rPr>
              <a:t>• To imagine how people in the past thought or felt. </a:t>
            </a:r>
          </a:p>
          <a:p>
            <a:r>
              <a:rPr lang="en-GB" sz="900" b="1" dirty="0">
                <a:solidFill>
                  <a:srgbClr val="000000"/>
                </a:solidFill>
                <a:latin typeface="Verdana" panose="020B0604030504040204" pitchFamily="34" charset="0"/>
              </a:rPr>
              <a:t>• To begin to discuss which sources of information are the most useful.</a:t>
            </a:r>
          </a:p>
          <a:p>
            <a:r>
              <a:rPr lang="en-GB" sz="900" b="1" dirty="0">
                <a:solidFill>
                  <a:srgbClr val="000000"/>
                </a:solidFill>
                <a:latin typeface="Verdana" panose="020B0604030504040204" pitchFamily="34" charset="0"/>
              </a:rPr>
              <a:t>• To ask and answer questions about the past to find out answers. </a:t>
            </a:r>
          </a:p>
        </p:txBody>
      </p:sp>
    </p:spTree>
    <p:extLst>
      <p:ext uri="{BB962C8B-B14F-4D97-AF65-F5344CB8AC3E}">
        <p14:creationId xmlns:p14="http://schemas.microsoft.com/office/powerpoint/2010/main" val="3703840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Table 9">
            <a:extLst>
              <a:ext uri="{FF2B5EF4-FFF2-40B4-BE49-F238E27FC236}">
                <a16:creationId xmlns:a16="http://schemas.microsoft.com/office/drawing/2014/main" id="{D824319B-47E2-4E49-ABDF-EC66F3EA4B72}"/>
              </a:ext>
            </a:extLst>
          </p:cNvPr>
          <p:cNvGraphicFramePr>
            <a:graphicFrameLocks noGrp="1"/>
          </p:cNvGraphicFramePr>
          <p:nvPr>
            <p:extLst>
              <p:ext uri="{D42A27DB-BD31-4B8C-83A1-F6EECF244321}">
                <p14:modId xmlns:p14="http://schemas.microsoft.com/office/powerpoint/2010/main" val="1092324743"/>
              </p:ext>
            </p:extLst>
          </p:nvPr>
        </p:nvGraphicFramePr>
        <p:xfrm>
          <a:off x="252549" y="188343"/>
          <a:ext cx="11765283" cy="6583388"/>
        </p:xfrm>
        <a:graphic>
          <a:graphicData uri="http://schemas.openxmlformats.org/drawingml/2006/table">
            <a:tbl>
              <a:tblPr firstRow="1" bandRow="1">
                <a:tableStyleId>{10A1B5D5-9B99-4C35-A422-299274C87663}</a:tableStyleId>
              </a:tblPr>
              <a:tblGrid>
                <a:gridCol w="1199857">
                  <a:extLst>
                    <a:ext uri="{9D8B030D-6E8A-4147-A177-3AD203B41FA5}">
                      <a16:colId xmlns:a16="http://schemas.microsoft.com/office/drawing/2014/main" val="3920901785"/>
                    </a:ext>
                  </a:extLst>
                </a:gridCol>
                <a:gridCol w="3279082">
                  <a:extLst>
                    <a:ext uri="{9D8B030D-6E8A-4147-A177-3AD203B41FA5}">
                      <a16:colId xmlns:a16="http://schemas.microsoft.com/office/drawing/2014/main" val="4019325756"/>
                    </a:ext>
                  </a:extLst>
                </a:gridCol>
                <a:gridCol w="1786270">
                  <a:extLst>
                    <a:ext uri="{9D8B030D-6E8A-4147-A177-3AD203B41FA5}">
                      <a16:colId xmlns:a16="http://schemas.microsoft.com/office/drawing/2014/main" val="451112062"/>
                    </a:ext>
                  </a:extLst>
                </a:gridCol>
                <a:gridCol w="1382233">
                  <a:extLst>
                    <a:ext uri="{9D8B030D-6E8A-4147-A177-3AD203B41FA5}">
                      <a16:colId xmlns:a16="http://schemas.microsoft.com/office/drawing/2014/main" val="3767425945"/>
                    </a:ext>
                  </a:extLst>
                </a:gridCol>
                <a:gridCol w="1275907">
                  <a:extLst>
                    <a:ext uri="{9D8B030D-6E8A-4147-A177-3AD203B41FA5}">
                      <a16:colId xmlns:a16="http://schemas.microsoft.com/office/drawing/2014/main" val="781691836"/>
                    </a:ext>
                  </a:extLst>
                </a:gridCol>
                <a:gridCol w="1446028">
                  <a:extLst>
                    <a:ext uri="{9D8B030D-6E8A-4147-A177-3AD203B41FA5}">
                      <a16:colId xmlns:a16="http://schemas.microsoft.com/office/drawing/2014/main" val="2727256308"/>
                    </a:ext>
                  </a:extLst>
                </a:gridCol>
                <a:gridCol w="1395906">
                  <a:extLst>
                    <a:ext uri="{9D8B030D-6E8A-4147-A177-3AD203B41FA5}">
                      <a16:colId xmlns:a16="http://schemas.microsoft.com/office/drawing/2014/main" val="3327842159"/>
                    </a:ext>
                  </a:extLst>
                </a:gridCol>
              </a:tblGrid>
              <a:tr h="343869">
                <a:tc gridSpan="2">
                  <a:txBody>
                    <a:bodyPr/>
                    <a:lstStyle/>
                    <a:p>
                      <a:pPr>
                        <a:lnSpc>
                          <a:spcPct val="107000"/>
                        </a:lnSpc>
                        <a:spcAft>
                          <a:spcPts val="800"/>
                        </a:spcAft>
                      </a:pPr>
                      <a:r>
                        <a:rPr lang="en-GB" sz="1200" b="1" dirty="0">
                          <a:effectLst/>
                          <a:latin typeface="Verdana" panose="020B0604030504040204" pitchFamily="34" charset="0"/>
                          <a:ea typeface="Calibri" panose="020F0502020204030204" pitchFamily="34" charset="0"/>
                          <a:cs typeface="Times New Roman" panose="02020603050405020304" pitchFamily="18" charset="0"/>
                        </a:rPr>
                        <a:t>Year / Class</a:t>
                      </a:r>
                      <a:r>
                        <a:rPr lang="en-GB" sz="1200" b="1"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GB" sz="12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KS1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75000"/>
                      </a:schemeClr>
                    </a:solidFill>
                  </a:tcPr>
                </a:tc>
                <a:tc hMerge="1">
                  <a:txBody>
                    <a:bodyPr/>
                    <a:lstStyle/>
                    <a:p>
                      <a:endParaRPr lang="en-GB"/>
                    </a:p>
                  </a:txBody>
                  <a:tcPr/>
                </a:tc>
                <a:tc gridSpan="5">
                  <a:txBody>
                    <a:bodyPr/>
                    <a:lstStyle/>
                    <a:p>
                      <a:pPr>
                        <a:lnSpc>
                          <a:spcPct val="107000"/>
                        </a:lnSpc>
                        <a:spcAft>
                          <a:spcPts val="800"/>
                        </a:spcAft>
                      </a:pPr>
                      <a:r>
                        <a:rPr lang="en-GB" sz="1200" b="1" dirty="0">
                          <a:effectLst/>
                          <a:latin typeface="Verdana" panose="020B0604030504040204" pitchFamily="34" charset="0"/>
                          <a:ea typeface="Calibri" panose="020F0502020204030204" pitchFamily="34" charset="0"/>
                          <a:cs typeface="Times New Roman" panose="02020603050405020304" pitchFamily="18" charset="0"/>
                        </a:rPr>
                        <a:t>Topic Title</a:t>
                      </a:r>
                      <a:r>
                        <a:rPr lang="en-GB" sz="1200" b="1"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a:t>
                      </a:r>
                      <a:r>
                        <a:rPr lang="en-GB" sz="1200" b="1"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GB" sz="12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Superhuman – Nurturing nurses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6825759"/>
                  </a:ext>
                </a:extLst>
              </a:tr>
              <a:tr h="105741">
                <a:tc gridSpan="2">
                  <a:txBody>
                    <a:bodyPr/>
                    <a:lstStyle/>
                    <a:p>
                      <a:pPr>
                        <a:lnSpc>
                          <a:spcPct val="107000"/>
                        </a:lnSpc>
                        <a:spcAft>
                          <a:spcPts val="800"/>
                        </a:spcAft>
                      </a:pPr>
                      <a:r>
                        <a:rPr lang="en-GB" sz="1100" b="1" dirty="0">
                          <a:effectLst/>
                          <a:latin typeface="Verdana" panose="020B0604030504040204" pitchFamily="34" charset="0"/>
                          <a:ea typeface="Calibri" panose="020F0502020204030204" pitchFamily="34" charset="0"/>
                          <a:cs typeface="Times New Roman" panose="02020603050405020304" pitchFamily="18" charset="0"/>
                        </a:rPr>
                        <a:t>Pre learning Links. In KS1 prior knowledge will depend on which year group the child is in. </a:t>
                      </a:r>
                    </a:p>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hMerge="1">
                  <a:txBody>
                    <a:bodyPr/>
                    <a:lstStyle/>
                    <a:p>
                      <a:endParaRPr lang="en-GB"/>
                    </a:p>
                  </a:txBody>
                  <a:tcPr/>
                </a:tc>
                <a:tc gridSpan="5">
                  <a:txBody>
                    <a:bodyPr/>
                    <a:lstStyle/>
                    <a:p>
                      <a:pPr>
                        <a:lnSpc>
                          <a:spcPct val="107000"/>
                        </a:lnSpc>
                        <a:spcBef>
                          <a:spcPts val="1200"/>
                        </a:spcBef>
                      </a:pPr>
                      <a:r>
                        <a:rPr lang="en-GB" sz="1100" b="1" kern="0" dirty="0">
                          <a:solidFill>
                            <a:schemeClr val="accent4">
                              <a:lumMod val="75000"/>
                            </a:schemeClr>
                          </a:solidFill>
                          <a:effectLst/>
                          <a:latin typeface="Verdana" panose="020B0604030504040204" pitchFamily="34" charset="0"/>
                          <a:ea typeface="Times New Roman" panose="02020603050405020304" pitchFamily="18" charset="0"/>
                          <a:cs typeface="Times New Roman" panose="02020603050405020304" pitchFamily="18" charset="0"/>
                        </a:rPr>
                        <a:t>Stunning Start: </a:t>
                      </a:r>
                      <a:r>
                        <a:rPr lang="en-GB" sz="1100" b="1" kern="0"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look at photographs and try to sequence in chronological order. </a:t>
                      </a:r>
                    </a:p>
                    <a:p>
                      <a:pPr>
                        <a:lnSpc>
                          <a:spcPct val="107000"/>
                        </a:lnSpc>
                        <a:spcBef>
                          <a:spcPts val="1200"/>
                        </a:spcBef>
                      </a:pPr>
                      <a:r>
                        <a:rPr lang="en-GB" sz="1100" b="1" kern="0" dirty="0">
                          <a:solidFill>
                            <a:schemeClr val="accent4">
                              <a:lumMod val="75000"/>
                            </a:schemeClr>
                          </a:solidFill>
                          <a:effectLst/>
                          <a:latin typeface="Verdana" panose="020B0604030504040204" pitchFamily="34" charset="0"/>
                          <a:ea typeface="Calibri" panose="020F0502020204030204" pitchFamily="34" charset="0"/>
                          <a:cs typeface="Times New Roman" panose="02020603050405020304" pitchFamily="18" charset="0"/>
                        </a:rPr>
                        <a:t>Fantastic Finish: First aid skills </a:t>
                      </a:r>
                      <a:endParaRPr lang="en-GB" sz="11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85055161"/>
                  </a:ext>
                </a:extLst>
              </a:tr>
              <a:tr h="640080">
                <a:tc gridSpan="2">
                  <a:txBody>
                    <a:bodyPr/>
                    <a:lstStyle/>
                    <a:p>
                      <a:r>
                        <a:rPr lang="en-GB" sz="1200" b="1" dirty="0">
                          <a:effectLst/>
                          <a:latin typeface="Verdana" panose="020B0604030504040204" pitchFamily="34" charset="0"/>
                          <a:ea typeface="Calibri" panose="020F0502020204030204" pitchFamily="34" charset="0"/>
                          <a:cs typeface="Times New Roman" panose="02020603050405020304" pitchFamily="18" charset="0"/>
                        </a:rPr>
                        <a:t>The Big Question: </a:t>
                      </a:r>
                      <a:r>
                        <a:rPr lang="en-GB" sz="1200" b="1"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What makes Florence Nightingale and Mary Seacole </a:t>
                      </a:r>
                      <a:r>
                        <a:rPr lang="en-GB" sz="1200" b="1" dirty="0" err="1">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superheros</a:t>
                      </a:r>
                      <a:r>
                        <a:rPr lang="en-GB" sz="1200" b="1"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t>
                      </a:r>
                      <a:endParaRPr lang="en-GB" dirty="0"/>
                    </a:p>
                  </a:txBody>
                  <a:tcPr marL="68580" marR="68580" marT="0" marB="0" anchor="ctr">
                    <a:solidFill>
                      <a:schemeClr val="accent5">
                        <a:lumMod val="20000"/>
                        <a:lumOff val="80000"/>
                      </a:schemeClr>
                    </a:solidFill>
                  </a:tcPr>
                </a:tc>
                <a:tc hMerge="1">
                  <a:txBody>
                    <a:bodyPr/>
                    <a:lstStyle/>
                    <a:p>
                      <a:endParaRPr lang="en-GB"/>
                    </a:p>
                  </a:txBody>
                  <a:tcPr/>
                </a:tc>
                <a:tc rowSpan="2" gridSpan="5">
                  <a:txBody>
                    <a:bodyPr/>
                    <a:lstStyle/>
                    <a:p>
                      <a:pPr algn="ctr">
                        <a:lnSpc>
                          <a:spcPct val="107000"/>
                        </a:lnSpc>
                        <a:spcAft>
                          <a:spcPts val="800"/>
                        </a:spcAft>
                      </a:pPr>
                      <a:r>
                        <a:rPr lang="en-GB" sz="1100" b="1" dirty="0">
                          <a:effectLst/>
                          <a:latin typeface="Verdana" panose="020B0604030504040204" pitchFamily="34" charset="0"/>
                          <a:ea typeface="Calibri" panose="020F0502020204030204" pitchFamily="34" charset="0"/>
                          <a:cs typeface="Times New Roman" panose="02020603050405020304" pitchFamily="18" charset="0"/>
                        </a:rPr>
                        <a:t>Creative Arts and Forest School Links</a:t>
                      </a:r>
                    </a:p>
                  </a:txBody>
                  <a:tcPr marL="68580" marR="68580" marT="0" marB="0">
                    <a:solidFill>
                      <a:schemeClr val="accent5">
                        <a:lumMod val="20000"/>
                        <a:lumOff val="80000"/>
                      </a:schemeClr>
                    </a:solidFill>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extLst>
                  <a:ext uri="{0D108BD9-81ED-4DB2-BD59-A6C34878D82A}">
                    <a16:rowId xmlns:a16="http://schemas.microsoft.com/office/drawing/2014/main" val="1173735396"/>
                  </a:ext>
                </a:extLst>
              </a:tr>
              <a:tr h="640080">
                <a:tc>
                  <a:txBody>
                    <a:bodyPr/>
                    <a:lstStyle/>
                    <a:p>
                      <a:r>
                        <a:rPr lang="en-GB" sz="1100">
                          <a:effectLst/>
                          <a:latin typeface="Verdana" panose="020B0604030504040204" pitchFamily="34" charset="0"/>
                          <a:ea typeface="Calibri" panose="020F0502020204030204" pitchFamily="34" charset="0"/>
                          <a:cs typeface="Times New Roman" panose="02020603050405020304" pitchFamily="18" charset="0"/>
                        </a:rPr>
                        <a:t>Small Question </a:t>
                      </a:r>
                      <a:endParaRPr lang="en-GB"/>
                    </a:p>
                  </a:txBody>
                  <a:tcPr marL="68580" marR="68580" marT="0" marB="0" anchor="ctr"/>
                </a:tc>
                <a:tc>
                  <a:txBody>
                    <a:bodyPr/>
                    <a:lstStyle/>
                    <a:p>
                      <a:r>
                        <a:rPr lang="en-GB" sz="1200" dirty="0">
                          <a:effectLst/>
                          <a:latin typeface="Verdana" panose="020B0604030504040204" pitchFamily="34" charset="0"/>
                          <a:ea typeface="Verdana" panose="020B0604030504040204" pitchFamily="34" charset="0"/>
                          <a:cs typeface="Times New Roman" panose="02020603050405020304" pitchFamily="18" charset="0"/>
                        </a:rPr>
                        <a:t>What was it like in hospitals at this time?</a:t>
                      </a:r>
                      <a:endParaRPr lang="en-GB" sz="1200" dirty="0">
                        <a:latin typeface="Verdana" panose="020B0604030504040204" pitchFamily="34" charset="0"/>
                        <a:ea typeface="Verdana" panose="020B0604030504040204" pitchFamily="34" charset="0"/>
                      </a:endParaRPr>
                    </a:p>
                  </a:txBody>
                  <a:tcPr marL="68580" marR="68580" marT="0" marB="0" anchor="ctr"/>
                </a:tc>
                <a:tc gridSpan="5" vMerge="1">
                  <a:txBody>
                    <a:bodyPr/>
                    <a:lstStyle/>
                    <a:p>
                      <a:pPr>
                        <a:lnSpc>
                          <a:spcPct val="107000"/>
                        </a:lnSpc>
                        <a:spcBef>
                          <a:spcPts val="1200"/>
                        </a:spcBef>
                      </a:pPr>
                      <a:endParaRPr lang="en-GB" sz="11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20000"/>
                        <a:lumOff val="80000"/>
                      </a:schemeClr>
                    </a:solidFill>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848561549"/>
                  </a:ext>
                </a:extLst>
              </a:tr>
              <a:tr h="640080">
                <a:tc>
                  <a:txBody>
                    <a:bodyPr/>
                    <a:lstStyle/>
                    <a:p>
                      <a:pPr>
                        <a:lnSpc>
                          <a:spcPct val="107000"/>
                        </a:lnSpc>
                        <a:spcAft>
                          <a:spcPts val="800"/>
                        </a:spcAft>
                      </a:pPr>
                      <a:r>
                        <a:rPr lang="en-GB" sz="110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200" dirty="0">
                          <a:effectLst/>
                          <a:latin typeface="Verdana" panose="020B0604030504040204" pitchFamily="34" charset="0"/>
                          <a:ea typeface="Verdana" panose="020B0604030504040204" pitchFamily="34" charset="0"/>
                          <a:cs typeface="Times New Roman" panose="02020603050405020304" pitchFamily="18" charset="0"/>
                        </a:rPr>
                        <a:t>How have hospitals changed?</a:t>
                      </a:r>
                    </a:p>
                  </a:txBody>
                  <a:tcPr marL="68580" marR="68580" marT="0" marB="0" anchor="ctr">
                    <a:solidFill>
                      <a:schemeClr val="accent5">
                        <a:lumMod val="20000"/>
                        <a:lumOff val="80000"/>
                      </a:schemeClr>
                    </a:solidFill>
                  </a:tcPr>
                </a:tc>
                <a:tc rowSpan="5">
                  <a:txBody>
                    <a:bodyPr/>
                    <a:lstStyle/>
                    <a:p>
                      <a:pPr>
                        <a:lnSpc>
                          <a:spcPct val="107000"/>
                        </a:lnSpc>
                        <a:spcAft>
                          <a:spcPts val="800"/>
                        </a:spcAft>
                      </a:pPr>
                      <a:r>
                        <a:rPr lang="en-GB" sz="1100" b="1" dirty="0">
                          <a:effectLst/>
                          <a:latin typeface="Verdana" panose="020B060403050404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GB" sz="1100" b="1" dirty="0">
                          <a:effectLst/>
                          <a:latin typeface="Verdana" panose="020B0604030504040204" pitchFamily="34" charset="0"/>
                          <a:ea typeface="Calibri" panose="020F0502020204030204" pitchFamily="34" charset="0"/>
                          <a:cs typeface="Times New Roman" panose="02020603050405020304" pitchFamily="18" charset="0"/>
                        </a:rPr>
                        <a:t>Literacy links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Verdana" panose="020B060403050404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rowSpan="5">
                  <a:txBody>
                    <a:bodyPr/>
                    <a:lstStyle/>
                    <a:p>
                      <a:pPr algn="l">
                        <a:lnSpc>
                          <a:spcPct val="100000"/>
                        </a:lnSpc>
                        <a:spcAft>
                          <a:spcPts val="0"/>
                        </a:spcAft>
                      </a:pPr>
                      <a:r>
                        <a:rPr lang="en-GB" sz="1100" b="1" dirty="0">
                          <a:effectLst/>
                          <a:latin typeface="Verdana" panose="020B0604030504040204" pitchFamily="34" charset="0"/>
                          <a:ea typeface="Calibri" panose="020F0502020204030204" pitchFamily="34" charset="0"/>
                          <a:cs typeface="Times New Roman" panose="02020603050405020304" pitchFamily="18" charset="0"/>
                        </a:rPr>
                        <a:t>Vocabulary</a:t>
                      </a:r>
                    </a:p>
                    <a:p>
                      <a:pPr algn="l">
                        <a:lnSpc>
                          <a:spcPct val="100000"/>
                        </a:lnSpc>
                        <a:spcAft>
                          <a:spcPts val="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Castle</a:t>
                      </a:r>
                    </a:p>
                    <a:p>
                      <a:pPr algn="l">
                        <a:lnSpc>
                          <a:spcPct val="100000"/>
                        </a:lnSpc>
                        <a:spcAft>
                          <a:spcPts val="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Queen / King</a:t>
                      </a:r>
                    </a:p>
                    <a:p>
                      <a:pPr algn="l">
                        <a:lnSpc>
                          <a:spcPct val="100000"/>
                        </a:lnSpc>
                        <a:spcAft>
                          <a:spcPts val="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Princess</a:t>
                      </a:r>
                    </a:p>
                    <a:p>
                      <a:pPr algn="l">
                        <a:lnSpc>
                          <a:spcPct val="100000"/>
                        </a:lnSpc>
                        <a:spcAft>
                          <a:spcPts val="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Prince</a:t>
                      </a:r>
                    </a:p>
                    <a:p>
                      <a:pPr algn="l">
                        <a:lnSpc>
                          <a:spcPct val="100000"/>
                        </a:lnSpc>
                        <a:spcAft>
                          <a:spcPts val="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Turret</a:t>
                      </a:r>
                    </a:p>
                    <a:p>
                      <a:pPr algn="l">
                        <a:lnSpc>
                          <a:spcPct val="100000"/>
                        </a:lnSpc>
                        <a:spcAft>
                          <a:spcPts val="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Chivalry</a:t>
                      </a:r>
                    </a:p>
                    <a:p>
                      <a:pPr algn="l">
                        <a:lnSpc>
                          <a:spcPct val="100000"/>
                        </a:lnSpc>
                        <a:spcAft>
                          <a:spcPts val="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St Georges Day</a:t>
                      </a:r>
                    </a:p>
                    <a:p>
                      <a:pPr algn="l">
                        <a:lnSpc>
                          <a:spcPct val="100000"/>
                        </a:lnSpc>
                        <a:spcAft>
                          <a:spcPts val="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Royalty</a:t>
                      </a:r>
                    </a:p>
                    <a:p>
                      <a:pPr algn="l">
                        <a:lnSpc>
                          <a:spcPct val="100000"/>
                        </a:lnSpc>
                        <a:spcAft>
                          <a:spcPts val="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Past / Present</a:t>
                      </a:r>
                    </a:p>
                    <a:p>
                      <a:pPr algn="l">
                        <a:lnSpc>
                          <a:spcPct val="100000"/>
                        </a:lnSpc>
                        <a:spcAft>
                          <a:spcPts val="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Armour</a:t>
                      </a:r>
                    </a:p>
                    <a:p>
                      <a:pPr algn="l">
                        <a:lnSpc>
                          <a:spcPct val="100000"/>
                        </a:lnSpc>
                        <a:spcAft>
                          <a:spcPts val="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Lance</a:t>
                      </a:r>
                    </a:p>
                    <a:p>
                      <a:pPr algn="l">
                        <a:lnSpc>
                          <a:spcPct val="100000"/>
                        </a:lnSpc>
                        <a:spcAft>
                          <a:spcPts val="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Month</a:t>
                      </a:r>
                    </a:p>
                    <a:p>
                      <a:pPr algn="l">
                        <a:lnSpc>
                          <a:spcPct val="100000"/>
                        </a:lnSpc>
                        <a:spcAft>
                          <a:spcPts val="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Long ago</a:t>
                      </a:r>
                    </a:p>
                    <a:p>
                      <a:pPr algn="l">
                        <a:lnSpc>
                          <a:spcPct val="100000"/>
                        </a:lnSpc>
                        <a:spcAft>
                          <a:spcPts val="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Recent</a:t>
                      </a:r>
                    </a:p>
                    <a:p>
                      <a:pPr algn="l">
                        <a:lnSpc>
                          <a:spcPct val="100000"/>
                        </a:lnSpc>
                        <a:spcAft>
                          <a:spcPts val="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Parent</a:t>
                      </a:r>
                    </a:p>
                    <a:p>
                      <a:pPr algn="l">
                        <a:lnSpc>
                          <a:spcPct val="100000"/>
                        </a:lnSpc>
                        <a:spcAft>
                          <a:spcPts val="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Grand parent</a:t>
                      </a:r>
                    </a:p>
                    <a:p>
                      <a:pPr algn="l">
                        <a:lnSpc>
                          <a:spcPct val="100000"/>
                        </a:lnSpc>
                        <a:spcAft>
                          <a:spcPts val="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Clue</a:t>
                      </a:r>
                    </a:p>
                  </a:txBody>
                  <a:tcPr marL="68580" marR="68580" marT="0" marB="0">
                    <a:solidFill>
                      <a:schemeClr val="accent5">
                        <a:lumMod val="40000"/>
                        <a:lumOff val="60000"/>
                      </a:schemeClr>
                    </a:solidFill>
                  </a:tcPr>
                </a:tc>
                <a:tc rowSpan="5">
                  <a:txBody>
                    <a:bodyPr/>
                    <a:lstStyle/>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Politeness</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Helpful</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Servant</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Poor / Rich</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Drawbridge</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Moat</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Count</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Earl</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Countess</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Duchess</a:t>
                      </a:r>
                    </a:p>
                    <a:p>
                      <a:pPr algn="l">
                        <a:lnSpc>
                          <a:spcPct val="100000"/>
                        </a:lnSpc>
                        <a:spcAft>
                          <a:spcPts val="0"/>
                        </a:spcAft>
                      </a:pPr>
                      <a:r>
                        <a:rPr lang="en-GB" sz="1000" dirty="0"/>
                        <a:t>Remember</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Today</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Yesterday</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Tomorrow</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The present</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The past</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The future</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What?</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When?</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Where? </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Why?</a:t>
                      </a:r>
                    </a:p>
                  </a:txBody>
                  <a:tcPr marL="68580" marR="68580" marT="0" marB="0">
                    <a:solidFill>
                      <a:schemeClr val="accent5">
                        <a:lumMod val="40000"/>
                        <a:lumOff val="60000"/>
                      </a:schemeClr>
                    </a:solidFill>
                  </a:tcPr>
                </a:tc>
                <a:tc rowSpan="5">
                  <a:txBody>
                    <a:bodyPr/>
                    <a:lstStyle/>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Timeline</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Date order</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Similar</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Different</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Important</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Living memory</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Inventions</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Homes</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The older generation</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Photograph</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Camera</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Painting</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Portrait</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Artifact</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Detective</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Opinion</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Artefact</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Week</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Year</a:t>
                      </a:r>
                    </a:p>
                    <a:p>
                      <a:pPr algn="l">
                        <a:lnSpc>
                          <a:spcPct val="100000"/>
                        </a:lnSpc>
                        <a:spcAft>
                          <a:spcPts val="0"/>
                        </a:spcAft>
                      </a:pP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solidFill>
                      <a:schemeClr val="accent5">
                        <a:lumMod val="40000"/>
                        <a:lumOff val="60000"/>
                      </a:schemeClr>
                    </a:solidFill>
                  </a:tcPr>
                </a:tc>
                <a:tc rowSpan="5">
                  <a:txBody>
                    <a:bodyPr/>
                    <a:lstStyle/>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Ancient</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Long ago</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Wea / period</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Royal</a:t>
                      </a:r>
                    </a:p>
                    <a:p>
                      <a:pPr algn="l">
                        <a:lnSpc>
                          <a:spcPct val="100000"/>
                        </a:lnSpc>
                        <a:spcAft>
                          <a:spcPts val="0"/>
                        </a:spcAft>
                      </a:pPr>
                      <a:r>
                        <a:rPr lang="en-GB" sz="1000" dirty="0" err="1">
                          <a:effectLst/>
                          <a:latin typeface="Verdana" panose="020B0604030504040204" pitchFamily="34" charset="0"/>
                          <a:ea typeface="Verdana" panose="020B0604030504040204" pitchFamily="34" charset="0"/>
                          <a:cs typeface="Times New Roman" panose="02020603050405020304" pitchFamily="18" charset="0"/>
                        </a:rPr>
                        <a:t>Trason</a:t>
                      </a: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Diary</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Websites</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Investigate</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Research</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Historians</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Experts</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Significant</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Survive</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Camera</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Chronological order</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Memory</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Lifetime</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Calendar</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Decade</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Century</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Day</a:t>
                      </a:r>
                    </a:p>
                  </a:txBody>
                  <a:tcPr marL="68580" marR="68580" marT="0" marB="0">
                    <a:solidFill>
                      <a:schemeClr val="accent5">
                        <a:lumMod val="40000"/>
                        <a:lumOff val="60000"/>
                      </a:schemeClr>
                    </a:solidFill>
                  </a:tcPr>
                </a:tc>
                <a:extLst>
                  <a:ext uri="{0D108BD9-81ED-4DB2-BD59-A6C34878D82A}">
                    <a16:rowId xmlns:a16="http://schemas.microsoft.com/office/drawing/2014/main" val="686867802"/>
                  </a:ext>
                </a:extLst>
              </a:tr>
              <a:tr h="640080">
                <a:tc>
                  <a:txBody>
                    <a:bodyPr/>
                    <a:lstStyle/>
                    <a:p>
                      <a:pPr>
                        <a:lnSpc>
                          <a:spcPct val="107000"/>
                        </a:lnSpc>
                        <a:spcAft>
                          <a:spcPts val="800"/>
                        </a:spcAft>
                      </a:pPr>
                      <a:r>
                        <a:rPr lang="en-GB" sz="110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200" dirty="0">
                          <a:effectLst/>
                          <a:latin typeface="Verdana" panose="020B0604030504040204" pitchFamily="34" charset="0"/>
                          <a:ea typeface="Verdana" panose="020B0604030504040204" pitchFamily="34" charset="0"/>
                          <a:cs typeface="Times New Roman" panose="02020603050405020304" pitchFamily="18" charset="0"/>
                        </a:rPr>
                        <a:t>Why is Florence Nightingale known as the lady with the lamp?</a:t>
                      </a: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989871064"/>
                  </a:ext>
                </a:extLst>
              </a:tr>
              <a:tr h="640080">
                <a:tc>
                  <a:txBody>
                    <a:bodyPr/>
                    <a:lstStyle/>
                    <a:p>
                      <a:pPr>
                        <a:lnSpc>
                          <a:spcPct val="107000"/>
                        </a:lnSpc>
                        <a:spcAft>
                          <a:spcPts val="800"/>
                        </a:spcAft>
                      </a:pPr>
                      <a:r>
                        <a:rPr lang="en-GB" sz="110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What was Florence Nightingales greatest achievement?</a:t>
                      </a:r>
                    </a:p>
                  </a:txBody>
                  <a:tcPr marL="68580" marR="68580" marT="0" marB="0" anchor="ctr">
                    <a:solidFill>
                      <a:schemeClr val="accent5">
                        <a:lumMod val="20000"/>
                        <a:lumOff val="80000"/>
                      </a:schemeClr>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582762061"/>
                  </a:ext>
                </a:extLst>
              </a:tr>
              <a:tr h="640080">
                <a:tc>
                  <a:txBody>
                    <a:bodyPr/>
                    <a:lstStyle/>
                    <a:p>
                      <a:pPr>
                        <a:lnSpc>
                          <a:spcPct val="107000"/>
                        </a:lnSpc>
                        <a:spcAft>
                          <a:spcPts val="800"/>
                        </a:spcAft>
                      </a:pPr>
                      <a:r>
                        <a:rPr lang="en-GB" sz="110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200" dirty="0">
                          <a:latin typeface="Verdana" panose="020B0604030504040204" pitchFamily="34" charset="0"/>
                          <a:ea typeface="Verdana" panose="020B0604030504040204" pitchFamily="34" charset="0"/>
                        </a:rPr>
                        <a:t>How was Florence Nightingale different to other women of her time?</a:t>
                      </a:r>
                      <a:endParaRPr lang="en-GB"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985347351"/>
                  </a:ext>
                </a:extLst>
              </a:tr>
              <a:tr h="640080">
                <a:tc>
                  <a:txBody>
                    <a:bodyPr/>
                    <a:lstStyle/>
                    <a:p>
                      <a:pPr>
                        <a:lnSpc>
                          <a:spcPct val="107000"/>
                        </a:lnSpc>
                        <a:spcAft>
                          <a:spcPts val="800"/>
                        </a:spcAft>
                      </a:pPr>
                      <a:r>
                        <a:rPr lang="en-GB" sz="110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200" b="0" i="1" kern="1200" dirty="0">
                          <a:solidFill>
                            <a:schemeClr val="dk1"/>
                          </a:solidFill>
                          <a:effectLst/>
                          <a:latin typeface="Verdana" panose="020B0604030504040204" pitchFamily="34" charset="0"/>
                          <a:ea typeface="Verdana" panose="020B0604030504040204" pitchFamily="34" charset="0"/>
                          <a:cs typeface="+mn-cs"/>
                        </a:rPr>
                        <a:t>How did Mary Seacole help the British soldiers?</a:t>
                      </a:r>
                      <a:endParaRPr lang="en-GB"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5">
                        <a:lumMod val="20000"/>
                        <a:lumOff val="80000"/>
                      </a:schemeClr>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774542665"/>
                  </a:ext>
                </a:extLst>
              </a:tr>
              <a:tr h="1127134">
                <a:tc gridSpan="7">
                  <a:txBody>
                    <a:bodyPr/>
                    <a:lstStyle/>
                    <a:p>
                      <a:pPr algn="ctr">
                        <a:lnSpc>
                          <a:spcPct val="107000"/>
                        </a:lnSpc>
                        <a:spcAft>
                          <a:spcPts val="800"/>
                        </a:spcAft>
                      </a:pPr>
                      <a:r>
                        <a:rPr lang="en-GB" sz="1000" kern="1200" dirty="0">
                          <a:solidFill>
                            <a:schemeClr val="dk1"/>
                          </a:solidFill>
                          <a:effectLst/>
                          <a:latin typeface="Verdana" panose="020B0604030504040204" pitchFamily="34" charset="0"/>
                          <a:ea typeface="Verdana" panose="020B0604030504040204" pitchFamily="34" charset="0"/>
                          <a:cs typeface="+mn-cs"/>
                        </a:rPr>
                        <a:t>Useful Link</a:t>
                      </a:r>
                    </a:p>
                    <a:p>
                      <a:pPr algn="l">
                        <a:lnSpc>
                          <a:spcPct val="107000"/>
                        </a:lnSpc>
                        <a:spcAft>
                          <a:spcPts val="800"/>
                        </a:spcAft>
                      </a:pPr>
                      <a:r>
                        <a:rPr lang="en-GB" sz="900" b="1" dirty="0">
                          <a:effectLst/>
                          <a:latin typeface="Verdana" panose="020B0604030504040204" pitchFamily="34" charset="0"/>
                          <a:ea typeface="Calibri" panose="020F0502020204030204" pitchFamily="34" charset="0"/>
                          <a:cs typeface="Times New Roman" panose="02020603050405020304" pitchFamily="18" charset="0"/>
                          <a:hlinkClick r:id="rId2"/>
                        </a:rPr>
                        <a:t>https://www.linakerschool.co.uk/florence-nightingale-1/</a:t>
                      </a:r>
                      <a:r>
                        <a:rPr lang="en-GB" sz="900" b="1" dirty="0">
                          <a:effectLst/>
                          <a:latin typeface="Verdana" panose="020B0604030504040204" pitchFamily="34" charset="0"/>
                          <a:ea typeface="Calibri" panose="020F0502020204030204" pitchFamily="34" charset="0"/>
                          <a:cs typeface="Times New Roman" panose="02020603050405020304" pitchFamily="18" charset="0"/>
                        </a:rPr>
                        <a:t>           </a:t>
                      </a:r>
                    </a:p>
                    <a:p>
                      <a:pPr algn="l">
                        <a:lnSpc>
                          <a:spcPct val="107000"/>
                        </a:lnSpc>
                        <a:spcAft>
                          <a:spcPts val="800"/>
                        </a:spcAft>
                      </a:pPr>
                      <a:r>
                        <a:rPr lang="en-GB" sz="900" b="1" dirty="0">
                          <a:effectLst/>
                          <a:latin typeface="Verdana" panose="020B0604030504040204" pitchFamily="34" charset="0"/>
                          <a:ea typeface="Calibri" panose="020F0502020204030204" pitchFamily="34" charset="0"/>
                          <a:cs typeface="Times New Roman" panose="02020603050405020304" pitchFamily="18" charset="0"/>
                          <a:hlinkClick r:id="rId3"/>
                        </a:rPr>
                        <a:t>https://www.florence-nightingale.co.uk/mary-seacole/</a:t>
                      </a:r>
                      <a:r>
                        <a:rPr lang="en-GB" sz="900" b="1" dirty="0">
                          <a:effectLst/>
                          <a:latin typeface="Verdana" panose="020B0604030504040204" pitchFamily="34" charset="0"/>
                          <a:ea typeface="Calibri" panose="020F0502020204030204" pitchFamily="34" charset="0"/>
                          <a:cs typeface="Times New Roman" panose="02020603050405020304" pitchFamily="18" charset="0"/>
                        </a:rPr>
                        <a:t> </a:t>
                      </a:r>
                    </a:p>
                    <a:p>
                      <a:pPr algn="l">
                        <a:lnSpc>
                          <a:spcPct val="107000"/>
                        </a:lnSpc>
                        <a:spcAft>
                          <a:spcPts val="800"/>
                        </a:spcAft>
                      </a:pPr>
                      <a:r>
                        <a:rPr lang="en-GB" sz="900" b="1" dirty="0">
                          <a:effectLst/>
                          <a:latin typeface="Verdana" panose="020B0604030504040204" pitchFamily="34" charset="0"/>
                          <a:ea typeface="Calibri" panose="020F0502020204030204" pitchFamily="34" charset="0"/>
                          <a:cs typeface="Times New Roman" panose="02020603050405020304" pitchFamily="18" charset="0"/>
                          <a:hlinkClick r:id="rId4"/>
                        </a:rPr>
                        <a:t>https://www.bbc.co.uk/bitesize/topics/zns9nrd/articles/znsct39</a:t>
                      </a:r>
                      <a:r>
                        <a:rPr lang="en-GB" sz="900" b="1" dirty="0">
                          <a:effectLst/>
                          <a:latin typeface="Verdana" panose="020B060403050404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sz="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pPr>
                        <a:lnSpc>
                          <a:spcPct val="107000"/>
                        </a:lnSpc>
                        <a:spcAft>
                          <a:spcPts val="800"/>
                        </a:spcAft>
                      </a:pP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hMerge="1">
                  <a:txBody>
                    <a:bodyPr/>
                    <a:lstStyle/>
                    <a:p>
                      <a:pPr>
                        <a:lnSpc>
                          <a:spcPct val="107000"/>
                        </a:lnSpc>
                        <a:spcAft>
                          <a:spcPts val="800"/>
                        </a:spcAft>
                      </a:pP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14066381"/>
                  </a:ext>
                </a:extLst>
              </a:tr>
            </a:tbl>
          </a:graphicData>
        </a:graphic>
      </p:graphicFrame>
    </p:spTree>
    <p:extLst>
      <p:ext uri="{BB962C8B-B14F-4D97-AF65-F5344CB8AC3E}">
        <p14:creationId xmlns:p14="http://schemas.microsoft.com/office/powerpoint/2010/main" val="3920411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7C2BB56-690D-444F-8A80-55878B8E7E84}"/>
              </a:ext>
            </a:extLst>
          </p:cNvPr>
          <p:cNvGraphicFramePr>
            <a:graphicFrameLocks noGrp="1"/>
          </p:cNvGraphicFramePr>
          <p:nvPr>
            <p:extLst>
              <p:ext uri="{D42A27DB-BD31-4B8C-83A1-F6EECF244321}">
                <p14:modId xmlns:p14="http://schemas.microsoft.com/office/powerpoint/2010/main" val="476249806"/>
              </p:ext>
            </p:extLst>
          </p:nvPr>
        </p:nvGraphicFramePr>
        <p:xfrm>
          <a:off x="8096393" y="111069"/>
          <a:ext cx="4031745" cy="6446142"/>
        </p:xfrm>
        <a:graphic>
          <a:graphicData uri="http://schemas.openxmlformats.org/drawingml/2006/table">
            <a:tbl>
              <a:tblPr firstRow="1" firstCol="1" bandRow="1">
                <a:tableStyleId>{7DF18680-E054-41AD-8BC1-D1AEF772440D}</a:tableStyleId>
              </a:tblPr>
              <a:tblGrid>
                <a:gridCol w="1340657">
                  <a:extLst>
                    <a:ext uri="{9D8B030D-6E8A-4147-A177-3AD203B41FA5}">
                      <a16:colId xmlns:a16="http://schemas.microsoft.com/office/drawing/2014/main" val="941834347"/>
                    </a:ext>
                  </a:extLst>
                </a:gridCol>
                <a:gridCol w="2691088">
                  <a:extLst>
                    <a:ext uri="{9D8B030D-6E8A-4147-A177-3AD203B41FA5}">
                      <a16:colId xmlns:a16="http://schemas.microsoft.com/office/drawing/2014/main" val="2542146327"/>
                    </a:ext>
                  </a:extLst>
                </a:gridCol>
              </a:tblGrid>
              <a:tr h="393768">
                <a:tc gridSpan="2">
                  <a:txBody>
                    <a:bodyPr/>
                    <a:lstStyle/>
                    <a:p>
                      <a:pPr algn="ctr"/>
                      <a:r>
                        <a:rPr lang="en-GB" dirty="0">
                          <a:latin typeface="Verdana" panose="020B0604030504040204" pitchFamily="34" charset="0"/>
                          <a:ea typeface="Verdana" panose="020B0604030504040204" pitchFamily="34" charset="0"/>
                        </a:rPr>
                        <a:t>VOCABULARY</a:t>
                      </a:r>
                    </a:p>
                  </a:txBody>
                  <a:tcPr marL="26828" marR="26828" marT="0" marB="0"/>
                </a:tc>
                <a:tc hMerge="1">
                  <a:txBody>
                    <a:bodyPr/>
                    <a:lstStyle/>
                    <a:p>
                      <a:endParaRPr lang="en-GB" dirty="0"/>
                    </a:p>
                  </a:txBody>
                  <a:tcPr marL="26828" marR="26828" marT="0" marB="0"/>
                </a:tc>
                <a:extLst>
                  <a:ext uri="{0D108BD9-81ED-4DB2-BD59-A6C34878D82A}">
                    <a16:rowId xmlns:a16="http://schemas.microsoft.com/office/drawing/2014/main" val="2034201667"/>
                  </a:ext>
                </a:extLst>
              </a:tr>
              <a:tr h="528661">
                <a:tc>
                  <a:txBody>
                    <a:bodyPr/>
                    <a:lstStyle/>
                    <a:p>
                      <a:pPr algn="l">
                        <a:lnSpc>
                          <a:spcPct val="107000"/>
                        </a:lnSpc>
                        <a:spcAft>
                          <a:spcPts val="800"/>
                        </a:spcAft>
                      </a:pPr>
                      <a:r>
                        <a:rPr lang="en-GB" sz="1000" dirty="0">
                          <a:latin typeface="Verdana" panose="020B0604030504040204" pitchFamily="34" charset="0"/>
                          <a:ea typeface="Verdana" panose="020B0604030504040204" pitchFamily="34" charset="0"/>
                        </a:rPr>
                        <a:t>Crimean War  </a:t>
                      </a: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tc>
                  <a:txBody>
                    <a:bodyPr/>
                    <a:lstStyle/>
                    <a:p>
                      <a:pPr>
                        <a:lnSpc>
                          <a:spcPct val="107000"/>
                        </a:lnSpc>
                        <a:spcAft>
                          <a:spcPts val="800"/>
                        </a:spcAft>
                      </a:pPr>
                      <a:r>
                        <a:rPr lang="en-GB" sz="1000" dirty="0">
                          <a:latin typeface="Verdana" panose="020B0604030504040204" pitchFamily="34" charset="0"/>
                          <a:ea typeface="Verdana" panose="020B0604030504040204" pitchFamily="34" charset="0"/>
                        </a:rPr>
                        <a:t>a war a long time ago in Crimea. On one side was Britain, France and Turkey and on the other side was Russia. </a:t>
                      </a: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extLst>
                  <a:ext uri="{0D108BD9-81ED-4DB2-BD59-A6C34878D82A}">
                    <a16:rowId xmlns:a16="http://schemas.microsoft.com/office/drawing/2014/main" val="1990682590"/>
                  </a:ext>
                </a:extLst>
              </a:tr>
              <a:tr h="354873">
                <a:tc>
                  <a:txBody>
                    <a:bodyPr/>
                    <a:lstStyle/>
                    <a:p>
                      <a:pPr algn="l">
                        <a:lnSpc>
                          <a:spcPct val="107000"/>
                        </a:lnSpc>
                        <a:spcAft>
                          <a:spcPts val="800"/>
                        </a:spcAft>
                      </a:pPr>
                      <a:r>
                        <a:rPr lang="en-GB" sz="1000" dirty="0">
                          <a:latin typeface="Verdana" panose="020B0604030504040204" pitchFamily="34" charset="0"/>
                          <a:ea typeface="Verdana" panose="020B0604030504040204" pitchFamily="34" charset="0"/>
                        </a:rPr>
                        <a:t>Dedication </a:t>
                      </a: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en-GB" sz="1000" dirty="0">
                          <a:latin typeface="Verdana" panose="020B0604030504040204" pitchFamily="34" charset="0"/>
                          <a:ea typeface="Verdana" panose="020B0604030504040204" pitchFamily="34" charset="0"/>
                        </a:rPr>
                        <a:t>give a lot of time and energy to something because it is important </a:t>
                      </a: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17145146"/>
                  </a:ext>
                </a:extLst>
              </a:tr>
              <a:tr h="347091">
                <a:tc>
                  <a:txBody>
                    <a:bodyPr/>
                    <a:lstStyle/>
                    <a:p>
                      <a:pPr algn="l">
                        <a:lnSpc>
                          <a:spcPct val="107000"/>
                        </a:lnSpc>
                        <a:spcAft>
                          <a:spcPts val="800"/>
                        </a:spcAft>
                      </a:pPr>
                      <a:r>
                        <a:rPr lang="en-GB" sz="1000" dirty="0">
                          <a:latin typeface="Verdana" panose="020B0604030504040204" pitchFamily="34" charset="0"/>
                          <a:ea typeface="Verdana" panose="020B0604030504040204" pitchFamily="34" charset="0"/>
                        </a:rPr>
                        <a:t>Founder </a:t>
                      </a: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en-GB" sz="1000" dirty="0">
                          <a:latin typeface="Verdana" panose="020B0604030504040204" pitchFamily="34" charset="0"/>
                          <a:ea typeface="Verdana" panose="020B0604030504040204" pitchFamily="34" charset="0"/>
                        </a:rPr>
                        <a:t>a person who is the first to come up with an idea</a:t>
                      </a: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35258188"/>
                  </a:ext>
                </a:extLst>
              </a:tr>
              <a:tr h="347091">
                <a:tc>
                  <a:txBody>
                    <a:bodyPr/>
                    <a:lstStyle/>
                    <a:p>
                      <a:pPr algn="l">
                        <a:lnSpc>
                          <a:spcPct val="107000"/>
                        </a:lnSpc>
                        <a:spcAft>
                          <a:spcPts val="800"/>
                        </a:spcAft>
                      </a:pPr>
                      <a:r>
                        <a:rPr lang="en-GB" sz="1000" dirty="0">
                          <a:latin typeface="Verdana" panose="020B0604030504040204" pitchFamily="34" charset="0"/>
                          <a:ea typeface="Verdana" panose="020B0604030504040204" pitchFamily="34" charset="0"/>
                        </a:rPr>
                        <a:t>Injured </a:t>
                      </a: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en-GB" sz="1000" dirty="0">
                          <a:latin typeface="Verdana" panose="020B0604030504040204" pitchFamily="34" charset="0"/>
                          <a:ea typeface="Verdana" panose="020B0604030504040204" pitchFamily="34" charset="0"/>
                        </a:rPr>
                        <a:t>an accident which causes damage or hurt</a:t>
                      </a: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46167075"/>
                  </a:ext>
                </a:extLst>
              </a:tr>
              <a:tr h="528661">
                <a:tc>
                  <a:txBody>
                    <a:bodyPr/>
                    <a:lstStyle/>
                    <a:p>
                      <a:pPr algn="l">
                        <a:lnSpc>
                          <a:spcPct val="107000"/>
                        </a:lnSpc>
                        <a:spcAft>
                          <a:spcPts val="800"/>
                        </a:spcAft>
                      </a:pPr>
                      <a:r>
                        <a:rPr lang="en-GB" sz="1000" dirty="0">
                          <a:latin typeface="Verdana" panose="020B0604030504040204" pitchFamily="34" charset="0"/>
                          <a:ea typeface="Verdana" panose="020B0604030504040204" pitchFamily="34" charset="0"/>
                        </a:rPr>
                        <a:t>Lady of the Lamp</a:t>
                      </a: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en-GB" sz="1000" dirty="0">
                          <a:latin typeface="Verdana" panose="020B0604030504040204" pitchFamily="34" charset="0"/>
                          <a:ea typeface="Verdana" panose="020B0604030504040204" pitchFamily="34" charset="0"/>
                        </a:rPr>
                        <a:t> Florence Nightingale was given this name because she visited soldiers at night with a small lantern in her hand </a:t>
                      </a: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46152675"/>
                  </a:ext>
                </a:extLst>
              </a:tr>
              <a:tr h="528661">
                <a:tc>
                  <a:txBody>
                    <a:bodyPr/>
                    <a:lstStyle/>
                    <a:p>
                      <a:pPr algn="l">
                        <a:lnSpc>
                          <a:spcPct val="107000"/>
                        </a:lnSpc>
                        <a:spcAft>
                          <a:spcPts val="800"/>
                        </a:spcAft>
                      </a:pPr>
                      <a:r>
                        <a:rPr lang="en-GB" sz="1000" dirty="0">
                          <a:latin typeface="Verdana" panose="020B0604030504040204" pitchFamily="34" charset="0"/>
                          <a:ea typeface="Verdana" panose="020B0604030504040204" pitchFamily="34" charset="0"/>
                        </a:rPr>
                        <a:t>Nurse </a:t>
                      </a: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en-GB" sz="1000" dirty="0">
                          <a:latin typeface="Verdana" panose="020B0604030504040204" pitchFamily="34" charset="0"/>
                          <a:ea typeface="Verdana" panose="020B0604030504040204" pitchFamily="34" charset="0"/>
                        </a:rPr>
                        <a:t>someone who works in a hospital and is trained to give care to people who are sick or injured </a:t>
                      </a: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26199042"/>
                  </a:ext>
                </a:extLst>
              </a:tr>
              <a:tr h="718239">
                <a:tc>
                  <a:txBody>
                    <a:bodyPr/>
                    <a:lstStyle/>
                    <a:p>
                      <a:pPr algn="l">
                        <a:lnSpc>
                          <a:spcPct val="107000"/>
                        </a:lnSpc>
                        <a:spcAft>
                          <a:spcPts val="800"/>
                        </a:spcAft>
                      </a:pPr>
                      <a:r>
                        <a:rPr lang="en-GB" sz="1000" dirty="0">
                          <a:latin typeface="Verdana" panose="020B0604030504040204" pitchFamily="34" charset="0"/>
                          <a:ea typeface="Verdana" panose="020B0604030504040204" pitchFamily="34" charset="0"/>
                        </a:rPr>
                        <a:t>Royal Red Cross </a:t>
                      </a: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en-GB" sz="1000" dirty="0">
                          <a:latin typeface="Verdana" panose="020B0604030504040204" pitchFamily="34" charset="0"/>
                          <a:ea typeface="Verdana" panose="020B0604030504040204" pitchFamily="34" charset="0"/>
                        </a:rPr>
                        <a:t>a medal given to army nurses for always carrying out nursing jobs over a long amount of time and showing bravery and dedication to nursing</a:t>
                      </a: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60350689"/>
                  </a:ext>
                </a:extLst>
              </a:tr>
              <a:tr h="468741">
                <a:tc>
                  <a:txBody>
                    <a:bodyPr/>
                    <a:lstStyle/>
                    <a:p>
                      <a:pPr algn="l">
                        <a:lnSpc>
                          <a:spcPct val="107000"/>
                        </a:lnSpc>
                        <a:spcAft>
                          <a:spcPts val="800"/>
                        </a:spcAft>
                      </a:pPr>
                      <a:r>
                        <a:rPr lang="en-GB" sz="1000" dirty="0">
                          <a:latin typeface="Verdana" panose="020B0604030504040204" pitchFamily="34" charset="0"/>
                          <a:ea typeface="Verdana" panose="020B0604030504040204" pitchFamily="34" charset="0"/>
                        </a:rPr>
                        <a:t>St. Thomas’ Hospital </a:t>
                      </a: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en-GB" sz="1000" dirty="0">
                          <a:latin typeface="Verdana" panose="020B0604030504040204" pitchFamily="34" charset="0"/>
                          <a:ea typeface="Verdana" panose="020B0604030504040204" pitchFamily="34" charset="0"/>
                        </a:rPr>
                        <a:t>the place where Florence set up her training school </a:t>
                      </a: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919389"/>
                  </a:ext>
                </a:extLst>
              </a:tr>
              <a:tr h="330832">
                <a:tc>
                  <a:txBody>
                    <a:bodyPr/>
                    <a:lstStyle/>
                    <a:p>
                      <a:pPr algn="l">
                        <a:lnSpc>
                          <a:spcPct val="107000"/>
                        </a:lnSpc>
                        <a:spcAft>
                          <a:spcPts val="800"/>
                        </a:spcAft>
                      </a:pPr>
                      <a:r>
                        <a:rPr lang="en-GB" sz="1000" dirty="0">
                          <a:latin typeface="Verdana" panose="020B0604030504040204" pitchFamily="34" charset="0"/>
                          <a:ea typeface="Verdana" panose="020B0604030504040204" pitchFamily="34" charset="0"/>
                        </a:rPr>
                        <a:t>Unhygienic </a:t>
                      </a: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en-GB" sz="1000" dirty="0">
                          <a:latin typeface="Verdana" panose="020B0604030504040204" pitchFamily="34" charset="0"/>
                          <a:ea typeface="Verdana" panose="020B0604030504040204" pitchFamily="34" charset="0"/>
                        </a:rPr>
                        <a:t>not clean </a:t>
                      </a: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67593311"/>
                  </a:ext>
                </a:extLst>
              </a:tr>
              <a:tr h="347091">
                <a:tc>
                  <a:txBody>
                    <a:bodyPr/>
                    <a:lstStyle/>
                    <a:p>
                      <a:pPr algn="l">
                        <a:lnSpc>
                          <a:spcPct val="107000"/>
                        </a:lnSpc>
                        <a:spcAft>
                          <a:spcPts val="800"/>
                        </a:spcAft>
                      </a:pPr>
                      <a:r>
                        <a:rPr lang="en-GB" sz="1000" dirty="0">
                          <a:latin typeface="Verdana" panose="020B0604030504040204" pitchFamily="34" charset="0"/>
                          <a:ea typeface="Verdana" panose="020B0604030504040204" pitchFamily="34" charset="0"/>
                        </a:rPr>
                        <a:t>Wound </a:t>
                      </a: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tc>
                  <a:txBody>
                    <a:bodyPr/>
                    <a:lstStyle/>
                    <a:p>
                      <a:pPr>
                        <a:lnSpc>
                          <a:spcPct val="107000"/>
                        </a:lnSpc>
                        <a:spcAft>
                          <a:spcPts val="800"/>
                        </a:spcAft>
                      </a:pPr>
                      <a:r>
                        <a:rPr lang="en-GB" sz="1000" dirty="0">
                          <a:latin typeface="Verdana" panose="020B0604030504040204" pitchFamily="34" charset="0"/>
                          <a:ea typeface="Verdana" panose="020B0604030504040204" pitchFamily="34" charset="0"/>
                        </a:rPr>
                        <a:t>A serious infection that can lead to death</a:t>
                      </a: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26828" marR="26828" marT="0" marB="0" anchor="ctr"/>
                </a:tc>
                <a:extLst>
                  <a:ext uri="{0D108BD9-81ED-4DB2-BD59-A6C34878D82A}">
                    <a16:rowId xmlns:a16="http://schemas.microsoft.com/office/drawing/2014/main" val="3132308848"/>
                  </a:ext>
                </a:extLst>
              </a:tr>
              <a:tr h="410912">
                <a:tc>
                  <a:txBody>
                    <a:bodyPr/>
                    <a:lstStyle/>
                    <a:p>
                      <a:pPr algn="l">
                        <a:lnSpc>
                          <a:spcPct val="107000"/>
                        </a:lnSpc>
                        <a:spcAft>
                          <a:spcPts val="80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Heroine</a:t>
                      </a:r>
                    </a:p>
                  </a:txBody>
                  <a:tcPr marL="26828" marR="26828" marT="0" marB="0" anchor="ctr"/>
                </a:tc>
                <a:tc>
                  <a:txBody>
                    <a:bodyPr/>
                    <a:lstStyle/>
                    <a:p>
                      <a:pPr>
                        <a:lnSpc>
                          <a:spcPct val="107000"/>
                        </a:lnSpc>
                        <a:spcAft>
                          <a:spcPts val="80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Woman with heroic qualities such as great bravery</a:t>
                      </a:r>
                    </a:p>
                  </a:txBody>
                  <a:tcPr marL="26828" marR="26828" marT="0" marB="0" anchor="ctr"/>
                </a:tc>
                <a:extLst>
                  <a:ext uri="{0D108BD9-81ED-4DB2-BD59-A6C34878D82A}">
                    <a16:rowId xmlns:a16="http://schemas.microsoft.com/office/drawing/2014/main" val="2630132264"/>
                  </a:ext>
                </a:extLst>
              </a:tr>
              <a:tr h="397215">
                <a:tc>
                  <a:txBody>
                    <a:bodyPr/>
                    <a:lstStyle/>
                    <a:p>
                      <a:pPr algn="l">
                        <a:lnSpc>
                          <a:spcPct val="107000"/>
                        </a:lnSpc>
                        <a:spcAft>
                          <a:spcPts val="80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Influenza</a:t>
                      </a:r>
                    </a:p>
                  </a:txBody>
                  <a:tcPr marL="26828" marR="26828" marT="0" marB="0" anchor="ctr"/>
                </a:tc>
                <a:tc>
                  <a:txBody>
                    <a:bodyPr/>
                    <a:lstStyle/>
                    <a:p>
                      <a:pPr>
                        <a:lnSpc>
                          <a:spcPct val="107000"/>
                        </a:lnSpc>
                        <a:spcAft>
                          <a:spcPts val="80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Highly infectious disease</a:t>
                      </a:r>
                    </a:p>
                  </a:txBody>
                  <a:tcPr marL="26828" marR="26828" marT="0" marB="0" anchor="ctr"/>
                </a:tc>
                <a:extLst>
                  <a:ext uri="{0D108BD9-81ED-4DB2-BD59-A6C34878D82A}">
                    <a16:rowId xmlns:a16="http://schemas.microsoft.com/office/drawing/2014/main" val="280793484"/>
                  </a:ext>
                </a:extLst>
              </a:tr>
              <a:tr h="397215">
                <a:tc>
                  <a:txBody>
                    <a:bodyPr/>
                    <a:lstStyle/>
                    <a:p>
                      <a:pPr algn="l">
                        <a:lnSpc>
                          <a:spcPct val="107000"/>
                        </a:lnSpc>
                        <a:spcAft>
                          <a:spcPts val="80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Amputated</a:t>
                      </a:r>
                    </a:p>
                  </a:txBody>
                  <a:tcPr marL="26828" marR="26828" marT="0" marB="0" anchor="ctr"/>
                </a:tc>
                <a:tc>
                  <a:txBody>
                    <a:bodyPr/>
                    <a:lstStyle/>
                    <a:p>
                      <a:pPr>
                        <a:lnSpc>
                          <a:spcPct val="107000"/>
                        </a:lnSpc>
                        <a:spcAft>
                          <a:spcPts val="80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Body part cut off by a surgeon</a:t>
                      </a:r>
                    </a:p>
                  </a:txBody>
                  <a:tcPr marL="26828" marR="26828" marT="0" marB="0" anchor="ctr"/>
                </a:tc>
                <a:extLst>
                  <a:ext uri="{0D108BD9-81ED-4DB2-BD59-A6C34878D82A}">
                    <a16:rowId xmlns:a16="http://schemas.microsoft.com/office/drawing/2014/main" val="3346124622"/>
                  </a:ext>
                </a:extLst>
              </a:tr>
              <a:tr h="347091">
                <a:tc>
                  <a:txBody>
                    <a:bodyPr/>
                    <a:lstStyle/>
                    <a:p>
                      <a:pPr algn="l">
                        <a:lnSpc>
                          <a:spcPct val="107000"/>
                        </a:lnSpc>
                        <a:spcAft>
                          <a:spcPts val="80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Slave</a:t>
                      </a:r>
                    </a:p>
                  </a:txBody>
                  <a:tcPr marL="26828" marR="26828" marT="0" marB="0" anchor="ctr"/>
                </a:tc>
                <a:tc>
                  <a:txBody>
                    <a:bodyPr/>
                    <a:lstStyle/>
                    <a:p>
                      <a:pPr>
                        <a:lnSpc>
                          <a:spcPct val="107000"/>
                        </a:lnSpc>
                        <a:spcAft>
                          <a:spcPts val="80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Servant or worker owned by another person</a:t>
                      </a:r>
                    </a:p>
                  </a:txBody>
                  <a:tcPr marL="26828" marR="26828" marT="0" marB="0" anchor="ctr"/>
                </a:tc>
                <a:extLst>
                  <a:ext uri="{0D108BD9-81ED-4DB2-BD59-A6C34878D82A}">
                    <a16:rowId xmlns:a16="http://schemas.microsoft.com/office/drawing/2014/main" val="1683596047"/>
                  </a:ext>
                </a:extLst>
              </a:tr>
            </a:tbl>
          </a:graphicData>
        </a:graphic>
      </p:graphicFrame>
      <p:pic>
        <p:nvPicPr>
          <p:cNvPr id="9" name="Picture 8">
            <a:extLst>
              <a:ext uri="{FF2B5EF4-FFF2-40B4-BE49-F238E27FC236}">
                <a16:creationId xmlns:a16="http://schemas.microsoft.com/office/drawing/2014/main" id="{B33F2307-DDC7-4CC9-B998-4FB70D781673}"/>
              </a:ext>
            </a:extLst>
          </p:cNvPr>
          <p:cNvPicPr>
            <a:picLocks noChangeAspect="1"/>
          </p:cNvPicPr>
          <p:nvPr/>
        </p:nvPicPr>
        <p:blipFill>
          <a:blip r:embed="rId2"/>
          <a:stretch>
            <a:fillRect/>
          </a:stretch>
        </p:blipFill>
        <p:spPr>
          <a:xfrm>
            <a:off x="155830" y="1967543"/>
            <a:ext cx="1962150" cy="2400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1DF0CC66-89F0-4542-9CF5-1349994A4378}"/>
              </a:ext>
            </a:extLst>
          </p:cNvPr>
          <p:cNvPicPr>
            <a:picLocks noChangeAspect="1"/>
          </p:cNvPicPr>
          <p:nvPr/>
        </p:nvPicPr>
        <p:blipFill>
          <a:blip r:embed="rId3"/>
          <a:stretch>
            <a:fillRect/>
          </a:stretch>
        </p:blipFill>
        <p:spPr>
          <a:xfrm>
            <a:off x="190607" y="111068"/>
            <a:ext cx="1162050" cy="1704975"/>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12">
            <a:extLst>
              <a:ext uri="{FF2B5EF4-FFF2-40B4-BE49-F238E27FC236}">
                <a16:creationId xmlns:a16="http://schemas.microsoft.com/office/drawing/2014/main" id="{E8744C3D-0B53-480D-B611-73E7DCD98986}"/>
              </a:ext>
            </a:extLst>
          </p:cNvPr>
          <p:cNvPicPr>
            <a:picLocks noChangeAspect="1"/>
          </p:cNvPicPr>
          <p:nvPr/>
        </p:nvPicPr>
        <p:blipFill>
          <a:blip r:embed="rId4"/>
          <a:stretch>
            <a:fillRect/>
          </a:stretch>
        </p:blipFill>
        <p:spPr>
          <a:xfrm>
            <a:off x="1477030" y="111068"/>
            <a:ext cx="1070241" cy="1704975"/>
          </a:xfrm>
          <a:prstGeom prst="ellipse">
            <a:avLst/>
          </a:prstGeom>
          <a:ln w="63500"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Picture 14">
            <a:extLst>
              <a:ext uri="{FF2B5EF4-FFF2-40B4-BE49-F238E27FC236}">
                <a16:creationId xmlns:a16="http://schemas.microsoft.com/office/drawing/2014/main" id="{C5C3317F-122A-48DC-9439-FB5B42FC0C9B}"/>
              </a:ext>
            </a:extLst>
          </p:cNvPr>
          <p:cNvPicPr>
            <a:picLocks noChangeAspect="1"/>
          </p:cNvPicPr>
          <p:nvPr/>
        </p:nvPicPr>
        <p:blipFill>
          <a:blip r:embed="rId5"/>
          <a:stretch>
            <a:fillRect/>
          </a:stretch>
        </p:blipFill>
        <p:spPr>
          <a:xfrm>
            <a:off x="2682835" y="111068"/>
            <a:ext cx="1114425" cy="17049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16">
            <a:extLst>
              <a:ext uri="{FF2B5EF4-FFF2-40B4-BE49-F238E27FC236}">
                <a16:creationId xmlns:a16="http://schemas.microsoft.com/office/drawing/2014/main" id="{B37C3F68-8261-4042-8613-9AD2F97AB8CD}"/>
              </a:ext>
            </a:extLst>
          </p:cNvPr>
          <p:cNvPicPr>
            <a:picLocks noChangeAspect="1"/>
          </p:cNvPicPr>
          <p:nvPr/>
        </p:nvPicPr>
        <p:blipFill>
          <a:blip r:embed="rId6"/>
          <a:stretch>
            <a:fillRect/>
          </a:stretch>
        </p:blipFill>
        <p:spPr>
          <a:xfrm>
            <a:off x="2502920" y="1949618"/>
            <a:ext cx="1057475" cy="2400300"/>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pic>
        <p:nvPicPr>
          <p:cNvPr id="19" name="Picture 18">
            <a:extLst>
              <a:ext uri="{FF2B5EF4-FFF2-40B4-BE49-F238E27FC236}">
                <a16:creationId xmlns:a16="http://schemas.microsoft.com/office/drawing/2014/main" id="{FCD5B8C5-403D-4159-8B43-CCEC0445A5F0}"/>
              </a:ext>
            </a:extLst>
          </p:cNvPr>
          <p:cNvPicPr>
            <a:picLocks noChangeAspect="1"/>
          </p:cNvPicPr>
          <p:nvPr/>
        </p:nvPicPr>
        <p:blipFill>
          <a:blip r:embed="rId7"/>
          <a:stretch>
            <a:fillRect/>
          </a:stretch>
        </p:blipFill>
        <p:spPr>
          <a:xfrm>
            <a:off x="5660239" y="2501084"/>
            <a:ext cx="2300589" cy="2973234"/>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pic>
        <p:nvPicPr>
          <p:cNvPr id="21" name="Picture 20">
            <a:extLst>
              <a:ext uri="{FF2B5EF4-FFF2-40B4-BE49-F238E27FC236}">
                <a16:creationId xmlns:a16="http://schemas.microsoft.com/office/drawing/2014/main" id="{3446CF4F-ECC0-4314-8F39-AC8A05C0EAF1}"/>
              </a:ext>
            </a:extLst>
          </p:cNvPr>
          <p:cNvPicPr>
            <a:picLocks noChangeAspect="1"/>
          </p:cNvPicPr>
          <p:nvPr/>
        </p:nvPicPr>
        <p:blipFill>
          <a:blip r:embed="rId8"/>
          <a:stretch>
            <a:fillRect/>
          </a:stretch>
        </p:blipFill>
        <p:spPr>
          <a:xfrm>
            <a:off x="5660240" y="111069"/>
            <a:ext cx="2300589" cy="2238516"/>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pic>
        <p:nvPicPr>
          <p:cNvPr id="23" name="Picture 22">
            <a:extLst>
              <a:ext uri="{FF2B5EF4-FFF2-40B4-BE49-F238E27FC236}">
                <a16:creationId xmlns:a16="http://schemas.microsoft.com/office/drawing/2014/main" id="{9FD3DB87-8532-46C3-89E9-3D61648FD6AB}"/>
              </a:ext>
            </a:extLst>
          </p:cNvPr>
          <p:cNvPicPr>
            <a:picLocks noChangeAspect="1"/>
          </p:cNvPicPr>
          <p:nvPr/>
        </p:nvPicPr>
        <p:blipFill>
          <a:blip r:embed="rId9"/>
          <a:stretch>
            <a:fillRect/>
          </a:stretch>
        </p:blipFill>
        <p:spPr>
          <a:xfrm>
            <a:off x="63861" y="5625818"/>
            <a:ext cx="7896967" cy="10857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5" name="Picture 2" descr="How Florence Nightingale cleaned up 'hell on earth' hospitals and became an  international hero | PBS NewsHour">
            <a:extLst>
              <a:ext uri="{FF2B5EF4-FFF2-40B4-BE49-F238E27FC236}">
                <a16:creationId xmlns:a16="http://schemas.microsoft.com/office/drawing/2014/main" id="{BE8D88FD-F895-4A8A-A861-50A4873278E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71882" y="111068"/>
            <a:ext cx="1552794" cy="1085743"/>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B2EE5E68-FB34-4C5D-9812-2F314B270520}"/>
              </a:ext>
            </a:extLst>
          </p:cNvPr>
          <p:cNvPicPr>
            <a:picLocks noChangeAspect="1"/>
          </p:cNvPicPr>
          <p:nvPr/>
        </p:nvPicPr>
        <p:blipFill>
          <a:blip r:embed="rId11"/>
          <a:stretch>
            <a:fillRect/>
          </a:stretch>
        </p:blipFill>
        <p:spPr>
          <a:xfrm>
            <a:off x="3971883" y="2564229"/>
            <a:ext cx="1552794" cy="1316963"/>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pic>
        <p:nvPicPr>
          <p:cNvPr id="29" name="Picture 28">
            <a:extLst>
              <a:ext uri="{FF2B5EF4-FFF2-40B4-BE49-F238E27FC236}">
                <a16:creationId xmlns:a16="http://schemas.microsoft.com/office/drawing/2014/main" id="{9084C777-4F69-457D-93E8-A399EA25E85E}"/>
              </a:ext>
            </a:extLst>
          </p:cNvPr>
          <p:cNvPicPr>
            <a:picLocks noChangeAspect="1"/>
          </p:cNvPicPr>
          <p:nvPr/>
        </p:nvPicPr>
        <p:blipFill>
          <a:blip r:embed="rId12"/>
          <a:stretch>
            <a:fillRect/>
          </a:stretch>
        </p:blipFill>
        <p:spPr>
          <a:xfrm>
            <a:off x="3945336" y="1299159"/>
            <a:ext cx="1579339" cy="1138780"/>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pic>
        <p:nvPicPr>
          <p:cNvPr id="30" name="Picture 4" descr="Queen Victoria clothes fetch £17,000 at auction | Tatler">
            <a:extLst>
              <a:ext uri="{FF2B5EF4-FFF2-40B4-BE49-F238E27FC236}">
                <a16:creationId xmlns:a16="http://schemas.microsoft.com/office/drawing/2014/main" id="{5597401A-0ADD-4FAD-96AA-9C734E325AA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45336" y="4003412"/>
            <a:ext cx="1567193" cy="15001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4" name="Picture 1023">
            <a:extLst>
              <a:ext uri="{FF2B5EF4-FFF2-40B4-BE49-F238E27FC236}">
                <a16:creationId xmlns:a16="http://schemas.microsoft.com/office/drawing/2014/main" id="{B4BFC222-805C-4784-8093-DDC72A196CCA}"/>
              </a:ext>
            </a:extLst>
          </p:cNvPr>
          <p:cNvPicPr>
            <a:picLocks noChangeAspect="1"/>
          </p:cNvPicPr>
          <p:nvPr/>
        </p:nvPicPr>
        <p:blipFill>
          <a:blip r:embed="rId14"/>
          <a:stretch>
            <a:fillRect/>
          </a:stretch>
        </p:blipFill>
        <p:spPr>
          <a:xfrm>
            <a:off x="190607" y="4528222"/>
            <a:ext cx="3429544" cy="975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06830041"/>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44E3BB9A-3BF5-4BE4-90CF-48BFABC78514}"/>
    </a:ext>
  </a:extLst>
</a:theme>
</file>

<file path=docProps/app.xml><?xml version="1.0" encoding="utf-8"?>
<Properties xmlns="http://schemas.openxmlformats.org/officeDocument/2006/extended-properties" xmlns:vt="http://schemas.openxmlformats.org/officeDocument/2006/docPropsVTypes">
  <Template>Metropolitan</Template>
  <TotalTime>6755</TotalTime>
  <Words>1736</Words>
  <Application>Microsoft Office PowerPoint</Application>
  <PresentationFormat>Widescreen</PresentationFormat>
  <Paragraphs>248</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Verdana</vt:lpstr>
      <vt:lpstr>Metropolitan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Hobby</dc:creator>
  <cp:lastModifiedBy>Lisa Hobby</cp:lastModifiedBy>
  <cp:revision>191</cp:revision>
  <cp:lastPrinted>2021-03-07T18:35:55Z</cp:lastPrinted>
  <dcterms:created xsi:type="dcterms:W3CDTF">2021-03-03T16:01:45Z</dcterms:created>
  <dcterms:modified xsi:type="dcterms:W3CDTF">2022-08-17T20:31:03Z</dcterms:modified>
</cp:coreProperties>
</file>