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</p:sldIdLst>
  <p:sldSz cy="5143500" cx="9144000"/>
  <p:notesSz cx="6858000" cy="9144000"/>
  <p:embeddedFontLst>
    <p:embeddedFont>
      <p:font typeface="Caveat"/>
      <p:regular r:id="rId78"/>
      <p:bold r:id="rId79"/>
    </p:embeddedFont>
    <p:embeddedFont>
      <p:font typeface="Gill Sans"/>
      <p:regular r:id="rId80"/>
      <p:bold r:id="rId81"/>
    </p:embeddedFont>
    <p:embeddedFont>
      <p:font typeface="Century Gothic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936FEC-715A-483C-B1C6-413107F6ED6A}">
  <a:tblStyle styleId="{CE936FEC-715A-483C-B1C6-413107F6ED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DA3336C-12D3-4CAF-BCEE-58ED5339D0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3771360-4CE2-4EE6-825A-82DE4010056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558E627-E171-42E1-AE1C-048149A5F8D8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font" Target="fonts/CenturyGothic-italic.fntdata"/><Relationship Id="rId83" Type="http://schemas.openxmlformats.org/officeDocument/2006/relationships/font" Target="fonts/CenturyGothic-bold.fntdata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85" Type="http://schemas.openxmlformats.org/officeDocument/2006/relationships/font" Target="fonts/CenturyGothic-boldItalic.fntdata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0" Type="http://schemas.openxmlformats.org/officeDocument/2006/relationships/font" Target="fonts/GillSans-regular.fntdata"/><Relationship Id="rId82" Type="http://schemas.openxmlformats.org/officeDocument/2006/relationships/font" Target="fonts/CenturyGothic-regular.fntdata"/><Relationship Id="rId81" Type="http://schemas.openxmlformats.org/officeDocument/2006/relationships/font" Target="fonts/Gill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font" Target="fonts/Caveat-bold.fntdata"/><Relationship Id="rId34" Type="http://schemas.openxmlformats.org/officeDocument/2006/relationships/slide" Target="slides/slide26.xml"/><Relationship Id="rId78" Type="http://schemas.openxmlformats.org/officeDocument/2006/relationships/font" Target="fonts/Caveat-regular.fntdata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80e23e11d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80e23e11d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85c74f0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885c74f0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0e3ee7c69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0e3ee7c69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e3ee7c698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0e3ee7c698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a03daab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1a03daab9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e3ee7c69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0e3ee7c698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e3ee7c698_4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0e3ee7c698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e3ee7c698_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e3ee7c698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80e23e11d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880e23e11d_0_10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880e23e11d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880e23e11d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e0c54ac6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0e0c54ac6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80e23e11d_0_1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880e23e11d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4c2acc9ac4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4c2acc9ac4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880e23e11d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880e23e11d_0_4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804af840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8804af840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804af8401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8804af8401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804af8401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8804af8401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8804af8401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8804af8401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8804af8401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8804af8401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0e0c54ac6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0e0c54ac6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e0c54ac6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0e0c54ac6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804af8401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8804af8401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e3ee7c698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0e3ee7c698_2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8804af8401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8804af8401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80bb98f5c_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880bb98f5c_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8804af8401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8804af8401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0e0c54ac6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0e0c54ac6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80e23e11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880e23e11d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1a0d2cdb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1a0d2cdb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880e23e11d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2880e23e11d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880e23e11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880e23e11d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880e23e11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2880e23e11d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880e23e11d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880e23e11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e3ee7c698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e3ee7c698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880e23e11d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2880e23e11d_0_4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0df2a76a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30df2a76a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30df2a76a6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880e23e11d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2880e23e11d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know your recall off by heart – how do you know – do the recall questions given you should get all of them right </a:t>
            </a:r>
            <a:endParaRPr/>
          </a:p>
        </p:txBody>
      </p:sp>
      <p:sp>
        <p:nvSpPr>
          <p:cNvPr id="492" name="Google Shape;492;g2880e23e11d_0_4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880e23e11d_0_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g2880e23e11d_0_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time you would start with the red and then move to amber.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 green you might just do a quick exam q on as a starter </a:t>
            </a:r>
            <a:endParaRPr/>
          </a:p>
        </p:txBody>
      </p:sp>
      <p:sp>
        <p:nvSpPr>
          <p:cNvPr id="524" name="Google Shape;524;g2880e23e11d_0_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880e23e11d_0_5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2880e23e11d_0_5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880e23e11d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2880e23e11d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880e23e11d_0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880e23e11d_0_5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880e23e11d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2880e23e11d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880bb98f5c_1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880bb98f5c_1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0e3365b05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0e3365b05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e3ee7c698_2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e3ee7c698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0e0c54ac65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0e0c54ac65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0e0c54ac65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0e0c54ac65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0e0c54ac65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0e0c54ac65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0e0c54ac65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0e0c54ac65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e0c54ac65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e0c54ac65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880e23e11d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2880e23e11d_0_8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880bb98f5c_9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2880bb98f5c_9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880e23e11d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2880e23e11d_0_9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8804af84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28804af840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1a03daab9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31a03daab9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e3ee7c698_2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0e3ee7c698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880bb98f5c_9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880bb98f5c_9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880bb98f5c_9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880bb98f5c_9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880bb98f5c_9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880bb98f5c_9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880e23e11d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2880e23e11d_0_10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0e3ee7c698_2_181:notes"/>
          <p:cNvSpPr txBox="1"/>
          <p:nvPr>
            <p:ph idx="1" type="body"/>
          </p:nvPr>
        </p:nvSpPr>
        <p:spPr>
          <a:xfrm>
            <a:off x="685782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0" name="Google Shape;660;g30e3ee7c698_2_181:notes"/>
          <p:cNvSpPr/>
          <p:nvPr>
            <p:ph idx="2" type="sldImg"/>
          </p:nvPr>
        </p:nvSpPr>
        <p:spPr>
          <a:xfrm>
            <a:off x="91291" y="685619"/>
            <a:ext cx="66771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0e3ee7c698_2_274:notes"/>
          <p:cNvSpPr txBox="1"/>
          <p:nvPr>
            <p:ph idx="1" type="body"/>
          </p:nvPr>
        </p:nvSpPr>
        <p:spPr>
          <a:xfrm>
            <a:off x="685782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9" name="Google Shape;669;g30e3ee7c698_2_274:notes"/>
          <p:cNvSpPr/>
          <p:nvPr>
            <p:ph idx="2" type="sldImg"/>
          </p:nvPr>
        </p:nvSpPr>
        <p:spPr>
          <a:xfrm>
            <a:off x="91291" y="685619"/>
            <a:ext cx="66771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0e3ee7c698_2_282:notes"/>
          <p:cNvSpPr txBox="1"/>
          <p:nvPr>
            <p:ph idx="1" type="body"/>
          </p:nvPr>
        </p:nvSpPr>
        <p:spPr>
          <a:xfrm>
            <a:off x="685782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8" name="Google Shape;678;g30e3ee7c698_2_282:notes"/>
          <p:cNvSpPr/>
          <p:nvPr>
            <p:ph idx="2" type="sldImg"/>
          </p:nvPr>
        </p:nvSpPr>
        <p:spPr>
          <a:xfrm>
            <a:off x="91291" y="685619"/>
            <a:ext cx="66771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0e3ee7c698_2_295:notes"/>
          <p:cNvSpPr txBox="1"/>
          <p:nvPr>
            <p:ph idx="1" type="body"/>
          </p:nvPr>
        </p:nvSpPr>
        <p:spPr>
          <a:xfrm>
            <a:off x="685782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7" name="Google Shape;687;g30e3ee7c698_2_295:notes"/>
          <p:cNvSpPr/>
          <p:nvPr>
            <p:ph idx="2" type="sldImg"/>
          </p:nvPr>
        </p:nvSpPr>
        <p:spPr>
          <a:xfrm>
            <a:off x="91291" y="685619"/>
            <a:ext cx="66771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0e3ee7c698_2_303:notes"/>
          <p:cNvSpPr txBox="1"/>
          <p:nvPr>
            <p:ph idx="1" type="body"/>
          </p:nvPr>
        </p:nvSpPr>
        <p:spPr>
          <a:xfrm>
            <a:off x="685782" y="434339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6" name="Google Shape;696;g30e3ee7c698_2_303:notes"/>
          <p:cNvSpPr/>
          <p:nvPr>
            <p:ph idx="2" type="sldImg"/>
          </p:nvPr>
        </p:nvSpPr>
        <p:spPr>
          <a:xfrm>
            <a:off x="91291" y="685619"/>
            <a:ext cx="66771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0e3ee7c698_2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0e3ee7c698_2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85c74f04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885c74f04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80e23e11d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80e23e11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80e23e11d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80e23e11d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"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2" name="Google Shape;15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" name="Google Shape;15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1" name="Google Shape;171;p32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3" name="Google Shape;173;p32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9" name="Google Shape;189;p3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0" name="Google Shape;190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ov.uk/government/news/higher-gcse-grades-linked-to-lifetime-earnings-boost" TargetMode="External"/><Relationship Id="rId4" Type="http://schemas.openxmlformats.org/officeDocument/2006/relationships/hyperlink" Target="https://www.gov.uk/government/news/higher-gcse-grades-linked-to-lifetime-earnings-boost" TargetMode="External"/><Relationship Id="rId5" Type="http://schemas.openxmlformats.org/officeDocument/2006/relationships/hyperlink" Target="https://www.gov.uk/government/news/higher-gcse-grades-linked-to-lifetime-earnings-boos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pinpointlearning.co.uk/indexmatrix.php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7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hyperlink" Target="mailto:m.virk@atamacademy.com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7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1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1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1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1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Year 11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Raising Achievement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Users\DMARTI~1.ATA\AppData\Local\Temp\Rar$DIa3764.36649\logo1.png"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850" y="3083675"/>
            <a:ext cx="1463850" cy="15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idx="1" type="body"/>
          </p:nvPr>
        </p:nvSpPr>
        <p:spPr>
          <a:xfrm>
            <a:off x="311700" y="734225"/>
            <a:ext cx="8520600" cy="3834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dk1"/>
                </a:solidFill>
              </a:rPr>
              <a:t>WHAT IS COMING UP?</a:t>
            </a:r>
            <a:endParaRPr sz="24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Discounted revision resources and guides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Elevate revision and study skills workshops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February half-term interventions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Easter School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Mentoring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48"/>
          <p:cNvPicPr preferRelativeResize="0"/>
          <p:nvPr/>
        </p:nvPicPr>
        <p:blipFill rotWithShape="1">
          <a:blip r:embed="rId3">
            <a:alphaModFix/>
          </a:blip>
          <a:srcRect b="49425" l="0" r="0" t="0"/>
          <a:stretch/>
        </p:blipFill>
        <p:spPr>
          <a:xfrm>
            <a:off x="6554025" y="384244"/>
            <a:ext cx="1790700" cy="12958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311700" y="318675"/>
            <a:ext cx="8520600" cy="572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Mentors</a:t>
            </a:r>
            <a:endParaRPr/>
          </a:p>
        </p:txBody>
      </p:sp>
      <p:sp>
        <p:nvSpPr>
          <p:cNvPr id="276" name="Google Shape;27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9"/>
          <p:cNvSpPr txBox="1"/>
          <p:nvPr/>
        </p:nvSpPr>
        <p:spPr>
          <a:xfrm>
            <a:off x="311700" y="1358400"/>
            <a:ext cx="8407200" cy="2555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Students assigned a mentor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Fortnightly meetings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Pastoral wellbeing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Dealing with stress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Timetable revision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Attendance / Punctuality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Revision techniques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950" y="2090747"/>
            <a:ext cx="3628025" cy="27790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>
            <p:ph type="title"/>
          </p:nvPr>
        </p:nvSpPr>
        <p:spPr>
          <a:xfrm>
            <a:off x="311700" y="394400"/>
            <a:ext cx="8520600" cy="572700"/>
          </a:xfrm>
          <a:prstGeom prst="rect">
            <a:avLst/>
          </a:prstGeom>
          <a:solidFill>
            <a:srgbClr val="A8D08C">
              <a:alpha val="73730"/>
            </a:srgbClr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Resources</a:t>
            </a:r>
            <a:endParaRPr/>
          </a:p>
        </p:txBody>
      </p:sp>
      <p:sp>
        <p:nvSpPr>
          <p:cNvPr id="284" name="Google Shape;284;p50"/>
          <p:cNvSpPr txBox="1"/>
          <p:nvPr>
            <p:ph idx="1" type="body"/>
          </p:nvPr>
        </p:nvSpPr>
        <p:spPr>
          <a:xfrm>
            <a:off x="311700" y="1192975"/>
            <a:ext cx="8520600" cy="3416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GCSE POD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SENECA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Sparx Maths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Revision guides - sold to parents at a discount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Revision lists prior to every exam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/>
              <a:t>Online tuition </a:t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150" y="455400"/>
            <a:ext cx="1905000" cy="190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6" name="Google Shape;286;p50"/>
          <p:cNvPicPr preferRelativeResize="0"/>
          <p:nvPr/>
        </p:nvPicPr>
        <p:blipFill rotWithShape="1">
          <a:blip r:embed="rId4">
            <a:alphaModFix/>
          </a:blip>
          <a:srcRect b="29696" l="0" r="0" t="0"/>
          <a:stretch/>
        </p:blipFill>
        <p:spPr>
          <a:xfrm>
            <a:off x="5631125" y="3933724"/>
            <a:ext cx="3125275" cy="6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ctrTitle"/>
          </p:nvPr>
        </p:nvSpPr>
        <p:spPr>
          <a:xfrm>
            <a:off x="391450" y="221221"/>
            <a:ext cx="4074000" cy="46524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Tuition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Jaspal Singh</a:t>
            </a:r>
            <a:endParaRPr/>
          </a:p>
        </p:txBody>
      </p:sp>
      <p:pic>
        <p:nvPicPr>
          <p:cNvPr descr="Holographic neon on a shiny background" id="292" name="Google Shape;292;p51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ctrTitle"/>
          </p:nvPr>
        </p:nvSpPr>
        <p:spPr>
          <a:xfrm>
            <a:off x="391450" y="221221"/>
            <a:ext cx="4074000" cy="46524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Assistant Principal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Choudhury</a:t>
            </a:r>
            <a:endParaRPr/>
          </a:p>
        </p:txBody>
      </p:sp>
      <p:pic>
        <p:nvPicPr>
          <p:cNvPr descr="Holographic neon on a shiny background" id="298" name="Google Shape;298;p52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/>
        </p:nvSpPr>
        <p:spPr>
          <a:xfrm>
            <a:off x="0" y="0"/>
            <a:ext cx="9144000" cy="310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Arial"/>
              <a:buNone/>
            </a:pPr>
            <a:r>
              <a:t/>
            </a:r>
            <a:endParaRPr b="1" i="0" sz="303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0"/>
              <a:buFont typeface="Arial"/>
              <a:buNone/>
            </a:pPr>
            <a:r>
              <a:t/>
            </a:r>
            <a:endParaRPr b="1" i="0" sz="3030" u="none" cap="none" strike="noStrike">
              <a:solidFill>
                <a:srgbClr val="F3F3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4" name="Google Shape;304;p53"/>
          <p:cNvSpPr/>
          <p:nvPr/>
        </p:nvSpPr>
        <p:spPr>
          <a:xfrm>
            <a:off x="-7600" y="270900"/>
            <a:ext cx="9159300" cy="69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3"/>
          <p:cNvSpPr txBox="1"/>
          <p:nvPr/>
        </p:nvSpPr>
        <p:spPr>
          <a:xfrm>
            <a:off x="70750" y="983425"/>
            <a:ext cx="89616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2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“Those who perform just one GCSE grade better than their counterparts across nine subjects have been shown to earn on average over £200,000 more throughout their lives.”  (</a:t>
            </a:r>
            <a:r>
              <a:rPr b="0" i="1" lang="en-GB" sz="2200" u="sng" cap="none" strike="noStrike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i="1" lang="en-GB" sz="22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</a:t>
            </a:r>
            <a:r>
              <a:rPr b="0" i="1" lang="en-GB" sz="2200" u="sng" cap="none" strike="noStrike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r>
              <a:rPr i="1" lang="en-GB" sz="2200">
                <a:solidFill>
                  <a:srgbClr val="0B0C0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2021</a:t>
            </a:r>
            <a:r>
              <a:rPr b="0" i="1" lang="en-GB" sz="22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1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/>
          <p:nvPr>
            <p:ph idx="1" type="body"/>
          </p:nvPr>
        </p:nvSpPr>
        <p:spPr>
          <a:xfrm>
            <a:off x="311700" y="734225"/>
            <a:ext cx="8520600" cy="3834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Intervention 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Compulsory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Core subjects come first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Punctuality and preparation are critical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Communicate 24 hours in advance of any planned absence (2 strikes)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11" name="Google Shape;31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677" y="320400"/>
            <a:ext cx="3263201" cy="190352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ctrTitle"/>
          </p:nvPr>
        </p:nvSpPr>
        <p:spPr>
          <a:xfrm>
            <a:off x="391450" y="221226"/>
            <a:ext cx="3993000" cy="4666200"/>
          </a:xfrm>
          <a:prstGeom prst="rect">
            <a:avLst/>
          </a:prstGeom>
          <a:solidFill>
            <a:srgbClr val="2F5496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Assistant Principal 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Virk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Holographic neon on a shiny background" id="317" name="Google Shape;317;p55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5"/>
          <p:cNvSpPr txBox="1"/>
          <p:nvPr>
            <p:ph type="ctrTitle"/>
          </p:nvPr>
        </p:nvSpPr>
        <p:spPr>
          <a:xfrm>
            <a:off x="391450" y="221221"/>
            <a:ext cx="4074000" cy="46524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 </a:t>
            </a: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Assistant Principal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Virk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/>
          <p:nvPr>
            <p:ph idx="1" type="body"/>
          </p:nvPr>
        </p:nvSpPr>
        <p:spPr>
          <a:xfrm>
            <a:off x="184625" y="146400"/>
            <a:ext cx="8631900" cy="464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Attendance &amp; </a:t>
            </a:r>
            <a:r>
              <a:rPr b="1"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Punctuality</a:t>
            </a:r>
            <a:r>
              <a:rPr b="1" lang="en-GB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100% is the Goal!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56"/>
          <p:cNvSpPr txBox="1"/>
          <p:nvPr/>
        </p:nvSpPr>
        <p:spPr>
          <a:xfrm>
            <a:off x="464700" y="1375000"/>
            <a:ext cx="3615600" cy="33246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●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Missing school = Missing learning.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●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Every lesson counts towards your success.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●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Attendance is critical to improving academic performance.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●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Aim for 100% attendance to ensure you're in every lesson, every day.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●"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Be on time to school and lesson.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675" y="1464150"/>
            <a:ext cx="4603825" cy="314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idx="1" type="body"/>
          </p:nvPr>
        </p:nvSpPr>
        <p:spPr>
          <a:xfrm>
            <a:off x="184625" y="146400"/>
            <a:ext cx="8631900" cy="522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expectations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57"/>
          <p:cNvSpPr txBox="1"/>
          <p:nvPr/>
        </p:nvSpPr>
        <p:spPr>
          <a:xfrm>
            <a:off x="238750" y="1138925"/>
            <a:ext cx="8577900" cy="32325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fully engaged in lessons—participate, ask questions, and contribute.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at lessons on time, with all your equipment, ready to learn.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Teachers have </a:t>
            </a: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interventions</a:t>
            </a: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clubs </a:t>
            </a: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available</a:t>
            </a: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attend at lunch time and afterschool.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Library area is now open every lunchtime for you to complete independent study. This is the only place you will be allowed at lunchtimes should you wish to revise/ complete homework.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in correct uniform all the time - be ready to learn!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need help, reach out to Mrs. Virk or Mrs. Dhanjal for pastoral support.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311700" y="734225"/>
            <a:ext cx="8520600" cy="4331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Plans for Year 11 - Mr Williams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Online tuition - Mr Jaspal Singh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Interventions - Mr Choudhury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Attendance &amp; punctuality - Mrs Virk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Maths - Mr Ahmed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MFL - Mrs Ghuman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Science - Mr Choudhury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English</a:t>
            </a:r>
            <a:r>
              <a:rPr lang="en-GB" sz="2400">
                <a:solidFill>
                  <a:schemeClr val="dk1"/>
                </a:solidFill>
              </a:rPr>
              <a:t>- Mrs Virk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Revision</a:t>
            </a:r>
            <a:r>
              <a:rPr lang="en-GB" sz="2400">
                <a:solidFill>
                  <a:schemeClr val="dk1"/>
                </a:solidFill>
              </a:rPr>
              <a:t> - Mrs Virk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Sixth Form - Mr Williams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675" y="70875"/>
            <a:ext cx="1636200" cy="1636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375" y="152400"/>
            <a:ext cx="72613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/>
          <p:nvPr>
            <p:ph type="ctrTitle"/>
          </p:nvPr>
        </p:nvSpPr>
        <p:spPr>
          <a:xfrm>
            <a:off x="391460" y="221237"/>
            <a:ext cx="4074000" cy="35124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Maths 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Ahmed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Holographic neon on a shiny background" id="342" name="Google Shape;342;p59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9"/>
          <p:cNvSpPr txBox="1"/>
          <p:nvPr/>
        </p:nvSpPr>
        <p:spPr>
          <a:xfrm>
            <a:off x="5178975" y="221225"/>
            <a:ext cx="35127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"Pure mathematics is, in its way, the poetry of logical ideas."</a:t>
            </a:r>
            <a:r>
              <a:rPr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b="1"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Albert Einstein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 is </a:t>
            </a:r>
            <a:r>
              <a:rPr b="1"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just a subject</a:t>
            </a:r>
            <a:r>
              <a:rPr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—it’s a </a:t>
            </a:r>
            <a:r>
              <a:rPr b="1"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foundation </a:t>
            </a:r>
            <a:r>
              <a:rPr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</a:t>
            </a:r>
            <a:r>
              <a:rPr b="1"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logical thinking, problem-solving</a:t>
            </a:r>
            <a:r>
              <a:rPr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many </a:t>
            </a:r>
            <a:r>
              <a:rPr b="1"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careers</a:t>
            </a:r>
            <a:r>
              <a:rPr lang="en-GB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skills your children develop in Maths are essential for life and future opportunities.</a:t>
            </a: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25" y="871525"/>
            <a:ext cx="81629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RAISING ACHIEVEMENT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IN MATHEMATICS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61"/>
          <p:cNvSpPr txBox="1"/>
          <p:nvPr/>
        </p:nvSpPr>
        <p:spPr>
          <a:xfrm>
            <a:off x="461725" y="1649813"/>
            <a:ext cx="845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GB" sz="22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he value of consistent practice in mathematics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61"/>
          <p:cNvSpPr txBox="1"/>
          <p:nvPr/>
        </p:nvSpPr>
        <p:spPr>
          <a:xfrm>
            <a:off x="461725" y="2233750"/>
            <a:ext cx="7818900" cy="26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-GB" sz="21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ey strategies:</a:t>
            </a:r>
            <a:endParaRPr sz="21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FF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Targeted Intervention - In class and independent tasks</a:t>
            </a:r>
            <a:endParaRPr sz="2100">
              <a:solidFill>
                <a:srgbClr val="FF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FF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Sparx Maths</a:t>
            </a:r>
            <a:endParaRPr sz="2100">
              <a:solidFill>
                <a:srgbClr val="FF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Half past papers - weekly</a:t>
            </a:r>
            <a:endParaRPr sz="21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Corbettmaths</a:t>
            </a:r>
            <a:endParaRPr sz="21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Maths Genie</a:t>
            </a:r>
            <a:endParaRPr sz="21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1st class maths</a:t>
            </a:r>
            <a:endParaRPr sz="21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QUESTION LEVEL ANALYSIS (QLA) 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DATA DRIVEN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62"/>
          <p:cNvSpPr txBox="1"/>
          <p:nvPr/>
        </p:nvSpPr>
        <p:spPr>
          <a:xfrm>
            <a:off x="429625" y="1561050"/>
            <a:ext cx="852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We use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QLAs to show class progress in each topic across all tests, categorised by AO1/2/3 strands. The students also have their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own individual maths matrix!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3" name="Google Shape;36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1536" y="2487700"/>
            <a:ext cx="5231288" cy="25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3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SPARX MATHS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78302">
            <a:off x="6411275" y="2715375"/>
            <a:ext cx="2433850" cy="225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3"/>
          <p:cNvSpPr txBox="1"/>
          <p:nvPr/>
        </p:nvSpPr>
        <p:spPr>
          <a:xfrm>
            <a:off x="429475" y="1514000"/>
            <a:ext cx="8520600" cy="1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Sparx Maths as a valuable resource a tool for personalised learning.</a:t>
            </a:r>
            <a:endParaRPr sz="16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AI learns about the students </a:t>
            </a:r>
            <a:r>
              <a:rPr lang="en-GB" sz="16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strengths</a:t>
            </a:r>
            <a:r>
              <a:rPr lang="en-GB" sz="16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and weaknesses and creates personalised ‘Target’ questions as well as provide ‘Insights’ for teachers.</a:t>
            </a:r>
            <a:endParaRPr sz="16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16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Evidence shows that the more students engage with the platform - the better their outcomes.</a:t>
            </a:r>
            <a:endParaRPr sz="16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750" y="3214854"/>
            <a:ext cx="4419601" cy="192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4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PARENTAL/CARER SUPPORT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64"/>
          <p:cNvSpPr txBox="1"/>
          <p:nvPr/>
        </p:nvSpPr>
        <p:spPr>
          <a:xfrm>
            <a:off x="499375" y="1755600"/>
            <a:ext cx="83808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importance of parental involvement in homework and study.</a:t>
            </a:r>
            <a:endParaRPr sz="21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Tips for parents/carers to support their children effectively.</a:t>
            </a:r>
            <a:endParaRPr sz="21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64"/>
          <p:cNvSpPr txBox="1"/>
          <p:nvPr/>
        </p:nvSpPr>
        <p:spPr>
          <a:xfrm>
            <a:off x="499375" y="3156900"/>
            <a:ext cx="84507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Regular practice - little but often.</a:t>
            </a:r>
            <a:endParaRPr sz="21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Seeking help when needed - teachers, online platforms, peers, parents…</a:t>
            </a:r>
            <a:endParaRPr sz="21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Font typeface="Century Gothic"/>
              <a:buChar char="●"/>
            </a:pPr>
            <a:r>
              <a:rPr lang="en-GB" sz="21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Effective time management</a:t>
            </a:r>
            <a:endParaRPr sz="21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PARENTAL/CARER SUPPORT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5"/>
          <p:cNvSpPr txBox="1"/>
          <p:nvPr/>
        </p:nvSpPr>
        <p:spPr>
          <a:xfrm>
            <a:off x="429475" y="1656925"/>
            <a:ext cx="84720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 Study Schedule: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your child create a revision timetable. Break down topics into manageable chunks and ensure they revise regularly. Consistency is key.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a Calm Study Environment:</a:t>
            </a:r>
            <a:endParaRPr b="1"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your child has a quiet, well-lit place to study, free from distractions. Having the right environment can improve focus and productivity.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Seeking help when needed - teachers, online platforms, peers, parents…</a:t>
            </a:r>
            <a:endParaRPr sz="17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Effective time management</a:t>
            </a:r>
            <a:endParaRPr sz="17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000" y="277137"/>
            <a:ext cx="977750" cy="11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65"/>
          <p:cNvCxnSpPr/>
          <p:nvPr/>
        </p:nvCxnSpPr>
        <p:spPr>
          <a:xfrm>
            <a:off x="7906975" y="265788"/>
            <a:ext cx="1043100" cy="1236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65"/>
          <p:cNvCxnSpPr/>
          <p:nvPr/>
        </p:nvCxnSpPr>
        <p:spPr>
          <a:xfrm flipH="1" rot="10800000">
            <a:off x="7952325" y="236813"/>
            <a:ext cx="917400" cy="1242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PARENTAL/CARER SUPPORT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6"/>
          <p:cNvSpPr txBox="1"/>
          <p:nvPr/>
        </p:nvSpPr>
        <p:spPr>
          <a:xfrm>
            <a:off x="364475" y="1636925"/>
            <a:ext cx="3171600" cy="3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Encourage Practice with Past Papers: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Practicing past exam papers under timed conditions is one of the most effective ways to prepare. It helps students understand the format and timing, and highlights areas for improvement.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2400">
                <a:solidFill>
                  <a:srgbClr val="0000FF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Half past papers</a:t>
            </a:r>
            <a:endParaRPr sz="2400">
              <a:solidFill>
                <a:srgbClr val="0000FF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825" y="1636925"/>
            <a:ext cx="5289250" cy="286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KEY INFORMATION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67"/>
          <p:cNvSpPr txBox="1"/>
          <p:nvPr/>
        </p:nvSpPr>
        <p:spPr>
          <a:xfrm>
            <a:off x="429475" y="1869100"/>
            <a:ext cx="85206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Board:</a:t>
            </a: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Edexcel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Structure: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papers: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■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 1: Non-calculator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■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 2 and 3: Calculator allowed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Levels: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Foundation Tier (Grades 1–5)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Higher Tier (Grades 4–9)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7"/>
          <p:cNvSpPr txBox="1"/>
          <p:nvPr/>
        </p:nvSpPr>
        <p:spPr>
          <a:xfrm>
            <a:off x="6190775" y="2014600"/>
            <a:ext cx="2607600" cy="2401200"/>
          </a:xfrm>
          <a:prstGeom prst="rect">
            <a:avLst/>
          </a:prstGeom>
          <a:solidFill>
            <a:srgbClr val="93C47D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expect students to buy and use their own calculators.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will be familiar with them and be able to use them efficiently in their exams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ctrTitle"/>
          </p:nvPr>
        </p:nvSpPr>
        <p:spPr>
          <a:xfrm>
            <a:off x="391450" y="221221"/>
            <a:ext cx="4074000" cy="46524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Vice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Williams</a:t>
            </a:r>
            <a:endParaRPr/>
          </a:p>
        </p:txBody>
      </p:sp>
      <p:pic>
        <p:nvPicPr>
          <p:cNvPr descr="Holographic neon on a shiny background" id="229" name="Google Shape;229;p41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KEY DATES AND EXAMS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7" name="Google Shape;407;p68"/>
          <p:cNvPicPr preferRelativeResize="0"/>
          <p:nvPr/>
        </p:nvPicPr>
        <p:blipFill rotWithShape="1">
          <a:blip r:embed="rId3">
            <a:alphaModFix/>
          </a:blip>
          <a:srcRect b="15890" l="-125510" r="125510" t="-15889"/>
          <a:stretch/>
        </p:blipFill>
        <p:spPr>
          <a:xfrm>
            <a:off x="367748" y="651720"/>
            <a:ext cx="3711701" cy="391415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8"/>
          <p:cNvSpPr txBox="1"/>
          <p:nvPr/>
        </p:nvSpPr>
        <p:spPr>
          <a:xfrm>
            <a:off x="2782950" y="1595750"/>
            <a:ext cx="1718100" cy="885300"/>
          </a:xfrm>
          <a:prstGeom prst="rect">
            <a:avLst/>
          </a:prstGeom>
          <a:solidFill>
            <a:srgbClr val="F4B081">
              <a:alpha val="73730"/>
            </a:srgbClr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Edexcel 8300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3 Papers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8"/>
          <p:cNvSpPr txBox="1"/>
          <p:nvPr/>
        </p:nvSpPr>
        <p:spPr>
          <a:xfrm>
            <a:off x="508025" y="3413475"/>
            <a:ext cx="1897200" cy="1412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Paper 1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Non-Calculator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1 hour 30 minutes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Date: 15th May 2025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8"/>
          <p:cNvSpPr txBox="1"/>
          <p:nvPr/>
        </p:nvSpPr>
        <p:spPr>
          <a:xfrm>
            <a:off x="2693400" y="3413475"/>
            <a:ext cx="1897200" cy="1412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Paper 2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1 hour 30 minutes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Date: 4th June 2025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68"/>
          <p:cNvSpPr txBox="1"/>
          <p:nvPr/>
        </p:nvSpPr>
        <p:spPr>
          <a:xfrm>
            <a:off x="4878775" y="3413475"/>
            <a:ext cx="1897200" cy="1412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Paper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1 hour 30 minutes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Date: 11th June 2025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68"/>
          <p:cNvCxnSpPr>
            <a:stCxn id="408" idx="2"/>
            <a:endCxn id="409" idx="0"/>
          </p:cNvCxnSpPr>
          <p:nvPr/>
        </p:nvCxnSpPr>
        <p:spPr>
          <a:xfrm flipH="1">
            <a:off x="1456500" y="2481050"/>
            <a:ext cx="2185500" cy="932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68"/>
          <p:cNvCxnSpPr>
            <a:stCxn id="408" idx="2"/>
            <a:endCxn id="410" idx="0"/>
          </p:cNvCxnSpPr>
          <p:nvPr/>
        </p:nvCxnSpPr>
        <p:spPr>
          <a:xfrm>
            <a:off x="3642000" y="2481050"/>
            <a:ext cx="0" cy="932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68"/>
          <p:cNvCxnSpPr>
            <a:stCxn id="408" idx="2"/>
            <a:endCxn id="411" idx="0"/>
          </p:cNvCxnSpPr>
          <p:nvPr/>
        </p:nvCxnSpPr>
        <p:spPr>
          <a:xfrm>
            <a:off x="3642000" y="2481050"/>
            <a:ext cx="2185500" cy="932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68"/>
          <p:cNvSpPr txBox="1"/>
          <p:nvPr/>
        </p:nvSpPr>
        <p:spPr>
          <a:xfrm>
            <a:off x="6949675" y="3419325"/>
            <a:ext cx="2000400" cy="1416000"/>
          </a:xfrm>
          <a:prstGeom prst="rect">
            <a:avLst/>
          </a:prstGeom>
          <a:solidFill>
            <a:srgbClr val="F4B081">
              <a:alpha val="7373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Each paper has a 33%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weighting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overall grade is based on the sum of all 3 papers.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9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KEY DATES AND EXAMS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9"/>
          <p:cNvSpPr txBox="1"/>
          <p:nvPr/>
        </p:nvSpPr>
        <p:spPr>
          <a:xfrm>
            <a:off x="3627250" y="1686450"/>
            <a:ext cx="1718100" cy="885300"/>
          </a:xfrm>
          <a:prstGeom prst="rect">
            <a:avLst/>
          </a:prstGeom>
          <a:solidFill>
            <a:srgbClr val="F4B081">
              <a:alpha val="73730"/>
            </a:srgbClr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Edexcel 8300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3 Papers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00" y="2811200"/>
            <a:ext cx="8849399" cy="12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0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70"/>
          <p:cNvSpPr txBox="1"/>
          <p:nvPr/>
        </p:nvSpPr>
        <p:spPr>
          <a:xfrm>
            <a:off x="429475" y="1838325"/>
            <a:ext cx="84429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We need students to engage with their learning in class as well as independently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They will need to work on their independent targeted learning in order for us to be able to strengthen their weaknesses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70"/>
          <p:cNvSpPr txBox="1"/>
          <p:nvPr/>
        </p:nvSpPr>
        <p:spPr>
          <a:xfrm>
            <a:off x="408150" y="2709775"/>
            <a:ext cx="83277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We need you as parents and carers to support their children's journey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rgbClr val="374151"/>
                </a:solidFill>
                <a:highlight>
                  <a:srgbClr val="F7F7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We will be sending information about target intervention lessons for students to attend.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1"/>
          <p:cNvSpPr txBox="1"/>
          <p:nvPr>
            <p:ph idx="4294967295" type="title"/>
          </p:nvPr>
        </p:nvSpPr>
        <p:spPr>
          <a:xfrm>
            <a:off x="429475" y="224600"/>
            <a:ext cx="8520600" cy="12894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>
                <a:latin typeface="Century Gothic"/>
                <a:ea typeface="Century Gothic"/>
                <a:cs typeface="Century Gothic"/>
                <a:sym typeface="Century Gothic"/>
              </a:rPr>
              <a:t>FINAL THOUGHTS</a:t>
            </a:r>
            <a:endParaRPr b="1" sz="32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71"/>
          <p:cNvSpPr txBox="1"/>
          <p:nvPr/>
        </p:nvSpPr>
        <p:spPr>
          <a:xfrm>
            <a:off x="350550" y="1861025"/>
            <a:ext cx="84429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next few months are critical in your child's GCSE Maths journey. With the right preparation, consistent effort, and support, they can achieve their best.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here to support students in every step of the way—whether it’s through in-class learning, extra sessions, or personalised feedback.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 and carers play an important role in this journey, and your involvement can make all the difference.</a:t>
            </a:r>
            <a:endParaRPr sz="2600">
              <a:solidFill>
                <a:srgbClr val="374151"/>
              </a:solidFill>
              <a:highlight>
                <a:srgbClr val="F7F7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2"/>
          <p:cNvSpPr txBox="1"/>
          <p:nvPr>
            <p:ph type="ctrTitle"/>
          </p:nvPr>
        </p:nvSpPr>
        <p:spPr>
          <a:xfrm>
            <a:off x="391460" y="221237"/>
            <a:ext cx="4074000" cy="3512400"/>
          </a:xfrm>
          <a:prstGeom prst="rect">
            <a:avLst/>
          </a:prstGeom>
          <a:solidFill>
            <a:srgbClr val="512373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MFL and Sikh Studies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Ghuman </a:t>
            </a:r>
            <a:endParaRPr/>
          </a:p>
        </p:txBody>
      </p:sp>
      <p:pic>
        <p:nvPicPr>
          <p:cNvPr descr="Holographic neon on a shiny background" id="441" name="Google Shape;441;p72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3"/>
          <p:cNvSpPr txBox="1"/>
          <p:nvPr>
            <p:ph idx="1" type="body"/>
          </p:nvPr>
        </p:nvSpPr>
        <p:spPr>
          <a:xfrm>
            <a:off x="628650" y="1369225"/>
            <a:ext cx="4955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All students for MFL will be tiered: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Higher (grades 9-3)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Foundation (grades (1-5)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There are 4 examinations each worth 25%: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Speaking, Listening, Reading &amp; Writing 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73"/>
          <p:cNvSpPr txBox="1"/>
          <p:nvPr>
            <p:ph type="title"/>
          </p:nvPr>
        </p:nvSpPr>
        <p:spPr>
          <a:xfrm>
            <a:off x="0" y="-6"/>
            <a:ext cx="9144000" cy="994200"/>
          </a:xfrm>
          <a:prstGeom prst="rect">
            <a:avLst/>
          </a:prstGeom>
          <a:solidFill>
            <a:srgbClr val="C4A8C3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</a:pPr>
            <a: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  <a:t>Subject Information :</a:t>
            </a:r>
            <a:b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  <a:t>MFL </a:t>
            </a:r>
            <a:endParaRPr/>
          </a:p>
        </p:txBody>
      </p:sp>
      <p:pic>
        <p:nvPicPr>
          <p:cNvPr id="448" name="Google Shape;44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350" y="1990052"/>
            <a:ext cx="2473424" cy="13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4"/>
          <p:cNvSpPr txBox="1"/>
          <p:nvPr>
            <p:ph type="title"/>
          </p:nvPr>
        </p:nvSpPr>
        <p:spPr>
          <a:xfrm>
            <a:off x="0" y="273844"/>
            <a:ext cx="9144000" cy="994200"/>
          </a:xfrm>
          <a:prstGeom prst="rect">
            <a:avLst/>
          </a:prstGeom>
          <a:solidFill>
            <a:srgbClr val="C4A8C3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</a:pPr>
            <a: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  <a:t>Subject Information :</a:t>
            </a:r>
            <a:b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  <a:t>Panjabi</a:t>
            </a:r>
            <a:endParaRPr/>
          </a:p>
        </p:txBody>
      </p:sp>
      <p:graphicFrame>
        <p:nvGraphicFramePr>
          <p:cNvPr id="454" name="Google Shape;454;p74"/>
          <p:cNvGraphicFramePr/>
          <p:nvPr/>
        </p:nvGraphicFramePr>
        <p:xfrm>
          <a:off x="1301224" y="13186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{CE936FEC-715A-483C-B1C6-413107F6ED6A}</a:tableStyleId>
              </a:tblPr>
              <a:tblGrid>
                <a:gridCol w="3316875"/>
                <a:gridCol w="334992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3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Course Completion by: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February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2025</a:t>
                      </a:r>
                      <a:endParaRPr b="0" sz="13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3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Interventions: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morning </a:t>
                      </a: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intervention (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</a:t>
                      </a: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e-reading and prepa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ration </a:t>
                      </a: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must be done at home)</a:t>
                      </a:r>
                      <a:endParaRPr b="0"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Groups will be adjusted after analysis of mock results</a:t>
                      </a:r>
                      <a:endParaRPr sz="13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sz="13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3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Work that should be completed at home: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Learning and revision of vocabulary and key sentence structures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Reading of text from lessons but also unfamiliar texts</a:t>
                      </a:r>
                      <a:endParaRPr b="0" sz="13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Practise speaking questions 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Creating </a:t>
                      </a:r>
                      <a:r>
                        <a:rPr lang="en-GB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topic mats </a:t>
                      </a:r>
                      <a:r>
                        <a:rPr b="0" lang="en-GB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revision maps of topics completed</a:t>
                      </a:r>
                      <a:endParaRPr b="0" sz="13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3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 board: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3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AQA </a:t>
                      </a:r>
                      <a:endParaRPr b="0" sz="13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781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2373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The Punjabi-Gurmukhi Alphabet Chart 2020 | Punjabi Alphabet" id="455" name="Google Shape;45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8014" y="251311"/>
            <a:ext cx="1094673" cy="106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5"/>
          <p:cNvSpPr txBox="1"/>
          <p:nvPr>
            <p:ph type="title"/>
          </p:nvPr>
        </p:nvSpPr>
        <p:spPr>
          <a:xfrm>
            <a:off x="-6" y="153931"/>
            <a:ext cx="9144000" cy="835800"/>
          </a:xfrm>
          <a:prstGeom prst="rect">
            <a:avLst/>
          </a:prstGeom>
          <a:solidFill>
            <a:srgbClr val="C4A8C3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</a:pPr>
            <a: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  <a:t>Subject Information :</a:t>
            </a:r>
            <a:b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2700">
                <a:latin typeface="Century Gothic"/>
                <a:ea typeface="Century Gothic"/>
                <a:cs typeface="Century Gothic"/>
                <a:sym typeface="Century Gothic"/>
              </a:rPr>
              <a:t>French</a:t>
            </a:r>
            <a:endParaRPr/>
          </a:p>
        </p:txBody>
      </p:sp>
      <p:graphicFrame>
        <p:nvGraphicFramePr>
          <p:cNvPr id="461" name="Google Shape;461;p75"/>
          <p:cNvGraphicFramePr/>
          <p:nvPr/>
        </p:nvGraphicFramePr>
        <p:xfrm>
          <a:off x="1510849" y="11728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{CE936FEC-715A-483C-B1C6-413107F6ED6A}</a:tableStyleId>
              </a:tblPr>
              <a:tblGrid>
                <a:gridCol w="2936025"/>
                <a:gridCol w="2965300"/>
              </a:tblGrid>
              <a:tr h="1209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Course Completion by: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February 2025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Interventions: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 </a:t>
                      </a:r>
                      <a:r>
                        <a:rPr b="0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 school intervention with M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rs Bove and </a:t>
                      </a:r>
                      <a:r>
                        <a:rPr b="0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Mrs Parsons 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Work that should be completed at home: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Learning and revision of vocabulary and key sentence structures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Learning of key verbs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Practise speaking questions 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Completing listening and reading exercises</a:t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Using Pearson active learn for listening, reading and grammar</a:t>
                      </a:r>
                      <a:endParaRPr sz="1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4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 board: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AQA 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781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2373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French Language Courses at the Faculty of Arts and Humanities (SIAL) |  Sorbonne Université" id="462" name="Google Shape;46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427" y="231192"/>
            <a:ext cx="1206674" cy="68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6"/>
          <p:cNvSpPr txBox="1"/>
          <p:nvPr>
            <p:ph type="title"/>
          </p:nvPr>
        </p:nvSpPr>
        <p:spPr>
          <a:xfrm>
            <a:off x="0" y="0"/>
            <a:ext cx="7128600" cy="972900"/>
          </a:xfrm>
          <a:prstGeom prst="rect">
            <a:avLst/>
          </a:prstGeom>
          <a:solidFill>
            <a:srgbClr val="754F73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b="1" lang="en-GB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should already be happening at home in preparation for exams: </a:t>
            </a:r>
            <a:endParaRPr/>
          </a:p>
        </p:txBody>
      </p:sp>
      <p:graphicFrame>
        <p:nvGraphicFramePr>
          <p:cNvPr id="468" name="Google Shape;468;p76"/>
          <p:cNvGraphicFramePr/>
          <p:nvPr/>
        </p:nvGraphicFramePr>
        <p:xfrm>
          <a:off x="78878" y="10694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{8DA3336C-12D3-4CAF-BCEE-58ED5339D00C}</a:tableStyleId>
              </a:tblPr>
              <a:tblGrid>
                <a:gridCol w="4463750"/>
                <a:gridCol w="4463750"/>
              </a:tblGrid>
              <a:tr h="313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Students 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must</a:t>
                      </a:r>
                      <a:r>
                        <a:rPr lang="en-GB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be:</a:t>
                      </a:r>
                      <a:endParaRPr sz="900"/>
                    </a:p>
                  </a:txBody>
                  <a:tcPr marT="34300" marB="34300" marR="68600" marL="68600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parents can do to help: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>
                    <a:solidFill>
                      <a:srgbClr val="2F5496"/>
                    </a:solidFill>
                  </a:tcPr>
                </a:tc>
              </a:tr>
              <a:tr h="47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Getting familiar with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skills </a:t>
                      </a: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being tested in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each paper</a:t>
                      </a:r>
                      <a:endParaRPr sz="9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Ask: What will you need to do in this paper?</a:t>
                      </a:r>
                      <a:endParaRPr sz="900"/>
                    </a:p>
                  </a:txBody>
                  <a:tcPr marT="34300" marB="34300" marR="68600" marL="68600"/>
                </a:tc>
              </a:tr>
              <a:tr h="61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Getting familiar with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vocabulary</a:t>
                      </a: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being tested in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each topic</a:t>
                      </a:r>
                      <a:endParaRPr sz="9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Ask: What topic is difficult?</a:t>
                      </a:r>
                      <a:endParaRPr sz="9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/>
                </a:tc>
              </a:tr>
              <a:tr h="47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stem questions </a:t>
                      </a: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 will be used 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different papers </a:t>
                      </a:r>
                      <a:endParaRPr sz="9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Ask: What questions do you find easy or difficult?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/>
                </a:tc>
              </a:tr>
              <a:tr h="47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Getting familiar with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 schemes </a:t>
                      </a: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criteria to answer different types of questions</a:t>
                      </a:r>
                      <a:endParaRPr sz="9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Support: look over exam papers with them and check if they know what is required for 32 marks, 16 marks questions in writing paper</a:t>
                      </a:r>
                      <a:endParaRPr sz="900"/>
                    </a:p>
                  </a:txBody>
                  <a:tcPr marT="34300" marB="34300" marR="68600" marL="68600"/>
                </a:tc>
              </a:tr>
              <a:tr h="47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Students should be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reflecting</a:t>
                      </a:r>
                      <a:r>
                        <a:rPr b="0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after every assessment and 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everytime a PLC is completed</a:t>
                      </a:r>
                      <a:endParaRPr sz="9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Ask: Did you do enough revision? What questions or topics were difficult?</a:t>
                      </a:r>
                      <a:endParaRPr sz="900"/>
                    </a:p>
                  </a:txBody>
                  <a:tcPr marT="34300" marB="34300" marR="68600" marL="68600"/>
                </a:tc>
              </a:tr>
              <a:tr h="47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Reviewing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be familiar with </a:t>
                      </a: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specification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which can be found from Exam board website </a:t>
                      </a:r>
                      <a:endParaRPr b="0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Support: Look over the specification with them and ask do they understand which key skills will be tested and how?</a:t>
                      </a:r>
                      <a:endParaRPr b="1"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4300" marB="34300" marR="68600" marL="68600"/>
                </a:tc>
              </a:tr>
              <a:tr h="47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Revising Daily - little but often, be consistent </a:t>
                      </a:r>
                      <a:endParaRPr sz="9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Support: Have a copy of their revision timetable</a:t>
                      </a:r>
                      <a:endParaRPr sz="9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Ask: What are you revising today?</a:t>
                      </a:r>
                      <a:endParaRPr sz="9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660" y="466388"/>
            <a:ext cx="6346897" cy="444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GCSE Results 2024</a:t>
            </a:r>
            <a:endParaRPr/>
          </a:p>
        </p:txBody>
      </p:sp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/>
              <a:t>Progress Scores </a:t>
            </a:r>
            <a:endParaRPr b="1" sz="25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DfE - Well Above average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/>
              <a:t>Estimated to be - </a:t>
            </a:r>
            <a:r>
              <a:rPr lang="en-GB" sz="2500" u="sng"/>
              <a:t>top 500 schools nationally - top 10%</a:t>
            </a:r>
            <a:endParaRPr sz="25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5163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500"/>
              <a:t>English P8 is 0.62 versus -0.04</a:t>
            </a:r>
            <a:endParaRPr sz="2500"/>
          </a:p>
          <a:p>
            <a:pPr indent="-35163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500"/>
              <a:t>Maths P8 is 0.61 versus -0.02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8"/>
          <p:cNvSpPr txBox="1"/>
          <p:nvPr>
            <p:ph type="ctrTitle"/>
          </p:nvPr>
        </p:nvSpPr>
        <p:spPr>
          <a:xfrm>
            <a:off x="391460" y="221237"/>
            <a:ext cx="4074000" cy="35124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Choudhury</a:t>
            </a:r>
            <a:endParaRPr/>
          </a:p>
        </p:txBody>
      </p:sp>
      <p:pic>
        <p:nvPicPr>
          <p:cNvPr descr="Holographic neon on a shiny background" id="479" name="Google Shape;479;p78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9"/>
          <p:cNvSpPr/>
          <p:nvPr/>
        </p:nvSpPr>
        <p:spPr>
          <a:xfrm>
            <a:off x="0" y="-2269"/>
            <a:ext cx="9144000" cy="688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79"/>
          <p:cNvSpPr txBox="1"/>
          <p:nvPr/>
        </p:nvSpPr>
        <p:spPr>
          <a:xfrm>
            <a:off x="0" y="23418"/>
            <a:ext cx="89271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b="1" lang="en-GB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</a:t>
            </a:r>
            <a:endParaRPr b="1" i="0" sz="3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79"/>
          <p:cNvSpPr txBox="1"/>
          <p:nvPr/>
        </p:nvSpPr>
        <p:spPr>
          <a:xfrm>
            <a:off x="194375" y="1151300"/>
            <a:ext cx="77901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9"/>
          <p:cNvSpPr txBox="1"/>
          <p:nvPr/>
        </p:nvSpPr>
        <p:spPr>
          <a:xfrm>
            <a:off x="325450" y="1087450"/>
            <a:ext cx="83742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Last Year 11 cohort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Combined Science - 67% achieved Grades 9-5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Triple Science -  100% achieved Grades 9-5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average achieved almost one grade above target grades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Current Year 11s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the </a:t>
            </a:r>
            <a:r>
              <a:rPr b="1"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ability</a:t>
            </a: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do better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the </a:t>
            </a:r>
            <a:r>
              <a:rPr b="1"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</a:t>
            </a: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do better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need to enhance their revision and independent practice needed to secure higher grades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0"/>
          <p:cNvSpPr/>
          <p:nvPr/>
        </p:nvSpPr>
        <p:spPr>
          <a:xfrm>
            <a:off x="0" y="-2269"/>
            <a:ext cx="9144000" cy="688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80"/>
          <p:cNvSpPr txBox="1"/>
          <p:nvPr/>
        </p:nvSpPr>
        <p:spPr>
          <a:xfrm>
            <a:off x="0" y="23418"/>
            <a:ext cx="89271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what you need to do</a:t>
            </a:r>
            <a:endParaRPr b="1" i="0" sz="3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6" name="Google Shape;496;p80"/>
          <p:cNvGrpSpPr/>
          <p:nvPr/>
        </p:nvGrpSpPr>
        <p:grpSpPr>
          <a:xfrm>
            <a:off x="3533347" y="922720"/>
            <a:ext cx="1844564" cy="4044837"/>
            <a:chOff x="2823780" y="25684"/>
            <a:chExt cx="2459419" cy="5393116"/>
          </a:xfrm>
        </p:grpSpPr>
        <p:sp>
          <p:nvSpPr>
            <p:cNvPr id="497" name="Google Shape;497;p80"/>
            <p:cNvSpPr/>
            <p:nvPr/>
          </p:nvSpPr>
          <p:spPr>
            <a:xfrm>
              <a:off x="2823780" y="25684"/>
              <a:ext cx="2438400" cy="13548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0"/>
            <p:cNvSpPr txBox="1"/>
            <p:nvPr/>
          </p:nvSpPr>
          <p:spPr>
            <a:xfrm>
              <a:off x="2863457" y="65361"/>
              <a:ext cx="23589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 you know your recall off  by heart?</a:t>
              </a:r>
              <a:endParaRPr b="1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9" name="Google Shape;499;p80"/>
            <p:cNvSpPr/>
            <p:nvPr/>
          </p:nvSpPr>
          <p:spPr>
            <a:xfrm rot="5364125">
              <a:off x="3809099" y="1401298"/>
              <a:ext cx="488727" cy="60963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0"/>
            <p:cNvSpPr txBox="1"/>
            <p:nvPr/>
          </p:nvSpPr>
          <p:spPr>
            <a:xfrm rot="-36660">
              <a:off x="3869849" y="1461764"/>
              <a:ext cx="365721" cy="342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1" name="Google Shape;501;p80"/>
            <p:cNvSpPr/>
            <p:nvPr/>
          </p:nvSpPr>
          <p:spPr>
            <a:xfrm>
              <a:off x="2844799" y="2032000"/>
              <a:ext cx="2438400" cy="13548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0"/>
            <p:cNvSpPr txBox="1"/>
            <p:nvPr/>
          </p:nvSpPr>
          <p:spPr>
            <a:xfrm>
              <a:off x="2884476" y="2071677"/>
              <a:ext cx="23589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Memorising </a:t>
              </a:r>
              <a:endParaRPr b="1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3" name="Google Shape;503;p80"/>
            <p:cNvSpPr/>
            <p:nvPr/>
          </p:nvSpPr>
          <p:spPr>
            <a:xfrm rot="5400000">
              <a:off x="3810049" y="3420483"/>
              <a:ext cx="507900" cy="609600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0"/>
            <p:cNvSpPr txBox="1"/>
            <p:nvPr/>
          </p:nvSpPr>
          <p:spPr>
            <a:xfrm>
              <a:off x="3881119" y="3471333"/>
              <a:ext cx="3657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80"/>
            <p:cNvSpPr/>
            <p:nvPr/>
          </p:nvSpPr>
          <p:spPr>
            <a:xfrm>
              <a:off x="2844799" y="4064000"/>
              <a:ext cx="2438400" cy="13548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0"/>
            <p:cNvSpPr txBox="1"/>
            <p:nvPr/>
          </p:nvSpPr>
          <p:spPr>
            <a:xfrm>
              <a:off x="2884476" y="4103677"/>
              <a:ext cx="23589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‘Describe’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 1 or 2 mark EQ</a:t>
              </a:r>
              <a:endParaRPr b="1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07" name="Google Shape;507;p80"/>
          <p:cNvSpPr/>
          <p:nvPr/>
        </p:nvSpPr>
        <p:spPr>
          <a:xfrm>
            <a:off x="5699234" y="1127234"/>
            <a:ext cx="583500" cy="46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80"/>
          <p:cNvGrpSpPr/>
          <p:nvPr/>
        </p:nvGrpSpPr>
        <p:grpSpPr>
          <a:xfrm>
            <a:off x="6792868" y="983247"/>
            <a:ext cx="1844564" cy="4044837"/>
            <a:chOff x="2823780" y="25684"/>
            <a:chExt cx="2459419" cy="5393116"/>
          </a:xfrm>
        </p:grpSpPr>
        <p:sp>
          <p:nvSpPr>
            <p:cNvPr id="509" name="Google Shape;509;p80"/>
            <p:cNvSpPr/>
            <p:nvPr/>
          </p:nvSpPr>
          <p:spPr>
            <a:xfrm>
              <a:off x="2823780" y="25684"/>
              <a:ext cx="2438400" cy="13548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0"/>
            <p:cNvSpPr txBox="1"/>
            <p:nvPr/>
          </p:nvSpPr>
          <p:spPr>
            <a:xfrm>
              <a:off x="2863457" y="65361"/>
              <a:ext cx="23589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 Questions</a:t>
              </a:r>
              <a:endParaRPr b="1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1" name="Google Shape;511;p80"/>
            <p:cNvSpPr/>
            <p:nvPr/>
          </p:nvSpPr>
          <p:spPr>
            <a:xfrm rot="5364125">
              <a:off x="3809099" y="1401298"/>
              <a:ext cx="488727" cy="60963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0"/>
            <p:cNvSpPr txBox="1"/>
            <p:nvPr/>
          </p:nvSpPr>
          <p:spPr>
            <a:xfrm rot="-36660">
              <a:off x="3869849" y="1461764"/>
              <a:ext cx="365721" cy="342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3" name="Google Shape;513;p80"/>
            <p:cNvSpPr/>
            <p:nvPr/>
          </p:nvSpPr>
          <p:spPr>
            <a:xfrm>
              <a:off x="2844799" y="2032000"/>
              <a:ext cx="2438400" cy="13548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DE560"/>
                </a:gs>
                <a:gs pos="50000">
                  <a:srgbClr val="16EA3F"/>
                </a:gs>
                <a:gs pos="100000">
                  <a:srgbClr val="08D93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0"/>
            <p:cNvSpPr txBox="1"/>
            <p:nvPr/>
          </p:nvSpPr>
          <p:spPr>
            <a:xfrm>
              <a:off x="2884476" y="2071677"/>
              <a:ext cx="23589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Application to new context</a:t>
              </a:r>
              <a:endParaRPr b="1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5" name="Google Shape;515;p80"/>
            <p:cNvSpPr/>
            <p:nvPr/>
          </p:nvSpPr>
          <p:spPr>
            <a:xfrm rot="5400000">
              <a:off x="3810049" y="3420483"/>
              <a:ext cx="507900" cy="609600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5E80C9"/>
                </a:gs>
                <a:gs pos="50000">
                  <a:srgbClr val="3B6FC9"/>
                </a:gs>
                <a:gs pos="100000">
                  <a:srgbClr val="2E5FB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0"/>
            <p:cNvSpPr txBox="1"/>
            <p:nvPr/>
          </p:nvSpPr>
          <p:spPr>
            <a:xfrm>
              <a:off x="3881119" y="3471333"/>
              <a:ext cx="3657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7" name="Google Shape;517;p80"/>
            <p:cNvSpPr/>
            <p:nvPr/>
          </p:nvSpPr>
          <p:spPr>
            <a:xfrm>
              <a:off x="2844799" y="4064000"/>
              <a:ext cx="2438400" cy="13548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0C9"/>
                </a:gs>
                <a:gs pos="50000">
                  <a:srgbClr val="3B6FC9"/>
                </a:gs>
                <a:gs pos="100000">
                  <a:srgbClr val="2E5FB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0"/>
            <p:cNvSpPr txBox="1"/>
            <p:nvPr/>
          </p:nvSpPr>
          <p:spPr>
            <a:xfrm>
              <a:off x="2884476" y="4103677"/>
              <a:ext cx="2358900" cy="12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Explain Qs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i="0" lang="en-GB" sz="17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Data Analysis Qs</a:t>
              </a:r>
              <a:endParaRPr b="1" i="0" sz="1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19" name="Google Shape;519;p80"/>
          <p:cNvSpPr txBox="1"/>
          <p:nvPr/>
        </p:nvSpPr>
        <p:spPr>
          <a:xfrm>
            <a:off x="5699234" y="826638"/>
            <a:ext cx="81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80"/>
          <p:cNvSpPr txBox="1"/>
          <p:nvPr/>
        </p:nvSpPr>
        <p:spPr>
          <a:xfrm>
            <a:off x="4753860" y="2005111"/>
            <a:ext cx="812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b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1"/>
          <p:cNvSpPr/>
          <p:nvPr/>
        </p:nvSpPr>
        <p:spPr>
          <a:xfrm>
            <a:off x="0" y="-2269"/>
            <a:ext cx="9144000" cy="688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 – Keep a log of what you did well and what you need more help with</a:t>
            </a:r>
            <a:endParaRPr b="1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27" name="Google Shape;527;p81"/>
          <p:cNvGraphicFramePr/>
          <p:nvPr/>
        </p:nvGraphicFramePr>
        <p:xfrm>
          <a:off x="305457" y="10685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{E3771360-4CE2-4EE6-825A-82DE4010056A}</a:tableStyleId>
              </a:tblPr>
              <a:tblGrid>
                <a:gridCol w="5724875"/>
              </a:tblGrid>
              <a:tr h="279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 1: Cell Biology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Eukaryotes and Prokaryotes 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Animal and Plant Cells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Cell Specialisation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Cell Differentiation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Microscopes and Magnification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RQP: Observing cells under a microscope 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Chromosomes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Cell Division – Mitosis and the Cell Cycle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Stem Cells – Embryonic and Meristem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Diffusion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Osmosis</a:t>
                      </a:r>
                      <a:endParaRPr sz="1100"/>
                    </a:p>
                    <a:p>
                      <a:pPr indent="-254000" lvl="0" marL="2540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RQP – Osmosis in potatoes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85725" marL="8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28" name="Google Shape;528;p81"/>
          <p:cNvSpPr/>
          <p:nvPr/>
        </p:nvSpPr>
        <p:spPr>
          <a:xfrm>
            <a:off x="662152" y="1387366"/>
            <a:ext cx="2356800" cy="157800"/>
          </a:xfrm>
          <a:prstGeom prst="rect">
            <a:avLst/>
          </a:prstGeom>
          <a:solidFill>
            <a:srgbClr val="A8D08C">
              <a:alpha val="73730"/>
            </a:srgbClr>
          </a:solidFill>
          <a:ln cap="flat" cmpd="sng" w="12700">
            <a:solidFill>
              <a:srgbClr val="E1EF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81"/>
          <p:cNvSpPr/>
          <p:nvPr/>
        </p:nvSpPr>
        <p:spPr>
          <a:xfrm>
            <a:off x="662151" y="1596522"/>
            <a:ext cx="2356800" cy="157800"/>
          </a:xfrm>
          <a:prstGeom prst="rect">
            <a:avLst/>
          </a:prstGeom>
          <a:solidFill>
            <a:srgbClr val="A8D08C">
              <a:alpha val="73730"/>
            </a:srgbClr>
          </a:solidFill>
          <a:ln cap="flat" cmpd="sng" w="12700">
            <a:solidFill>
              <a:srgbClr val="E1EF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81"/>
          <p:cNvSpPr/>
          <p:nvPr/>
        </p:nvSpPr>
        <p:spPr>
          <a:xfrm>
            <a:off x="662150" y="1828843"/>
            <a:ext cx="2356800" cy="157800"/>
          </a:xfrm>
          <a:prstGeom prst="rect">
            <a:avLst/>
          </a:prstGeom>
          <a:solidFill>
            <a:srgbClr val="FFF2CC">
              <a:alpha val="73730"/>
            </a:srgbClr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81"/>
          <p:cNvSpPr/>
          <p:nvPr/>
        </p:nvSpPr>
        <p:spPr>
          <a:xfrm>
            <a:off x="662149" y="2037999"/>
            <a:ext cx="2356800" cy="157800"/>
          </a:xfrm>
          <a:prstGeom prst="rect">
            <a:avLst/>
          </a:prstGeom>
          <a:solidFill>
            <a:srgbClr val="FFF2CC">
              <a:alpha val="73730"/>
            </a:srgbClr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81"/>
          <p:cNvSpPr/>
          <p:nvPr/>
        </p:nvSpPr>
        <p:spPr>
          <a:xfrm>
            <a:off x="662149" y="2251298"/>
            <a:ext cx="2652600" cy="228300"/>
          </a:xfrm>
          <a:prstGeom prst="rect">
            <a:avLst/>
          </a:prstGeom>
          <a:solidFill>
            <a:srgbClr val="A8D08C">
              <a:alpha val="73730"/>
            </a:srgbClr>
          </a:solidFill>
          <a:ln cap="flat" cmpd="sng" w="12700">
            <a:solidFill>
              <a:srgbClr val="E1EF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81"/>
          <p:cNvSpPr/>
          <p:nvPr/>
        </p:nvSpPr>
        <p:spPr>
          <a:xfrm>
            <a:off x="662148" y="2460455"/>
            <a:ext cx="3490500" cy="228300"/>
          </a:xfrm>
          <a:prstGeom prst="rect">
            <a:avLst/>
          </a:prstGeom>
          <a:solidFill>
            <a:srgbClr val="F4B081">
              <a:alpha val="73730"/>
            </a:srgbClr>
          </a:solidFill>
          <a:ln cap="flat" cmpd="sng" w="12700">
            <a:solidFill>
              <a:srgbClr val="E1EF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2"/>
          <p:cNvSpPr/>
          <p:nvPr/>
        </p:nvSpPr>
        <p:spPr>
          <a:xfrm>
            <a:off x="0" y="-2269"/>
            <a:ext cx="9144000" cy="854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b="1" i="0" lang="en-GB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have provided </a:t>
            </a:r>
            <a:endParaRPr b="1" i="0" sz="3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82"/>
          <p:cNvSpPr txBox="1"/>
          <p:nvPr/>
        </p:nvSpPr>
        <p:spPr>
          <a:xfrm>
            <a:off x="205751" y="1059175"/>
            <a:ext cx="85785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 Lists and Knowledge Organisers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Powerpoints and Worksheets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 Questions by Paper and Topic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Recall Questions to memorise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Seneca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Weekly Tests with feedback (can be End of topic Tests)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Pre-learn HWs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Intervention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3"/>
          <p:cNvSpPr/>
          <p:nvPr/>
        </p:nvSpPr>
        <p:spPr>
          <a:xfrm>
            <a:off x="0" y="-2269"/>
            <a:ext cx="9144000" cy="854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b="1" i="0" lang="en-GB" sz="3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expected  </a:t>
            </a:r>
            <a:endParaRPr b="1" i="0" sz="3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83"/>
          <p:cNvSpPr txBox="1"/>
          <p:nvPr/>
        </p:nvSpPr>
        <p:spPr>
          <a:xfrm>
            <a:off x="205740" y="1059180"/>
            <a:ext cx="8702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student should have RAG’d the topic sheets </a:t>
            </a:r>
            <a:endParaRPr sz="1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student should know what stage of learning they are at</a:t>
            </a:r>
            <a:endParaRPr sz="1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hours of revision on top of their homework </a:t>
            </a:r>
            <a:endParaRPr sz="1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 pass mark on their recall tests </a:t>
            </a:r>
            <a:endParaRPr sz="1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Seneca/Recall Daily as practice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876" y="-21430"/>
            <a:ext cx="6881123" cy="77718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84"/>
          <p:cNvSpPr/>
          <p:nvPr/>
        </p:nvSpPr>
        <p:spPr>
          <a:xfrm>
            <a:off x="0" y="-21431"/>
            <a:ext cx="9144000" cy="10269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4"/>
          <p:cNvSpPr txBox="1"/>
          <p:nvPr>
            <p:ph type="title"/>
          </p:nvPr>
        </p:nvSpPr>
        <p:spPr>
          <a:xfrm>
            <a:off x="0" y="-21431"/>
            <a:ext cx="91440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b="1" lang="en-GB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will Results Day look like for you?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413" y="1604260"/>
            <a:ext cx="3462539" cy="23060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554" name="Google Shape;55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5026" y="1598317"/>
            <a:ext cx="3183625" cy="23119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5"/>
          <p:cNvSpPr txBox="1"/>
          <p:nvPr>
            <p:ph type="ctrTitle"/>
          </p:nvPr>
        </p:nvSpPr>
        <p:spPr>
          <a:xfrm>
            <a:off x="400500" y="456250"/>
            <a:ext cx="4074000" cy="4067100"/>
          </a:xfrm>
          <a:prstGeom prst="rect">
            <a:avLst/>
          </a:prstGeom>
          <a:solidFill>
            <a:srgbClr val="4DE560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Associate Assistant Principal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2830"/>
              <a:buFont typeface="Century Gothic"/>
              <a:buNone/>
            </a:pPr>
            <a:r>
              <a:rPr lang="en-GB" sz="2944">
                <a:latin typeface="Century Gothic"/>
                <a:ea typeface="Century Gothic"/>
                <a:cs typeface="Century Gothic"/>
                <a:sym typeface="Century Gothic"/>
              </a:rPr>
              <a:t>Director of English</a:t>
            </a:r>
            <a:br>
              <a:rPr lang="en-GB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Mrs Virk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olographic neon on a shiny background" id="560" name="Google Shape;560;p85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6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GCSE ENGLISH LANGUAGE/ LITERATURE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6"/>
          <p:cNvSpPr txBox="1"/>
          <p:nvPr/>
        </p:nvSpPr>
        <p:spPr>
          <a:xfrm>
            <a:off x="383100" y="1284875"/>
            <a:ext cx="83778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students are following a course which will give them two outcomes in English: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Language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Literature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1-9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Two Outcomes = Four Exams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no tiering of higher/ foundation in English. ALL students sit the SAME exam.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7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TOPICS AND TEXTS: ENGLISH LITERATURE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7"/>
          <p:cNvSpPr txBox="1"/>
          <p:nvPr/>
        </p:nvSpPr>
        <p:spPr>
          <a:xfrm>
            <a:off x="383100" y="1284875"/>
            <a:ext cx="83778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Macbeth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Christmas Carol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 Inspector Calls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Unseen Poetry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poems from the AQA anthology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exams are ‘closed book’. Although for some of your texts, you will be given extracts to use as a springboard BUT you are expected to know all your texts really well.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GCSE Results 2024</a:t>
            </a:r>
            <a:endParaRPr/>
          </a:p>
        </p:txBody>
      </p:sp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311700" y="1152475"/>
            <a:ext cx="8520600" cy="3754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/>
              <a:t>Attainment</a:t>
            </a:r>
            <a:r>
              <a:rPr b="1" lang="en-GB" sz="2500" u="sng"/>
              <a:t> Scores</a:t>
            </a:r>
            <a:endParaRPr b="1" sz="25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500" u="sng"/>
              <a:t>English and Maths </a:t>
            </a:r>
            <a:endParaRPr b="1" sz="25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Grade 5+ in English and Maths -  </a:t>
            </a:r>
            <a:r>
              <a:rPr lang="en-GB" sz="2500">
                <a:solidFill>
                  <a:srgbClr val="FF0000"/>
                </a:solidFill>
              </a:rPr>
              <a:t>57%</a:t>
            </a:r>
            <a:r>
              <a:rPr lang="en-GB" sz="2500">
                <a:solidFill>
                  <a:schemeClr val="dk1"/>
                </a:solidFill>
              </a:rPr>
              <a:t> vs national average of 45% last year 	</a:t>
            </a:r>
            <a:r>
              <a:rPr b="1" lang="en-GB" sz="2500">
                <a:solidFill>
                  <a:schemeClr val="dk1"/>
                </a:solidFill>
              </a:rPr>
              <a:t>+12%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-GB" sz="2500">
                <a:solidFill>
                  <a:schemeClr val="dk1"/>
                </a:solidFill>
              </a:rPr>
              <a:t>Grade 4+  in English and Maths - </a:t>
            </a:r>
            <a:r>
              <a:rPr lang="en-GB" sz="2500">
                <a:solidFill>
                  <a:srgbClr val="FF0000"/>
                </a:solidFill>
              </a:rPr>
              <a:t>74%</a:t>
            </a:r>
            <a:r>
              <a:rPr lang="en-GB" sz="2500">
                <a:solidFill>
                  <a:schemeClr val="dk1"/>
                </a:solidFill>
              </a:rPr>
              <a:t> versus national average of 65% 		</a:t>
            </a:r>
            <a:r>
              <a:rPr b="1" lang="en-GB" sz="2500">
                <a:solidFill>
                  <a:schemeClr val="dk1"/>
                </a:solidFill>
              </a:rPr>
              <a:t>+ 9%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500" u="sng"/>
              <a:t>Science</a:t>
            </a:r>
            <a:r>
              <a:rPr b="1" lang="en-GB" sz="2500"/>
              <a:t> </a:t>
            </a:r>
            <a:endParaRPr b="1"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44">
                <a:solidFill>
                  <a:srgbClr val="222222"/>
                </a:solidFill>
              </a:rPr>
              <a:t>Grade 4+ in Science </a:t>
            </a:r>
            <a:r>
              <a:rPr lang="en-GB" sz="2544">
                <a:solidFill>
                  <a:srgbClr val="FF0000"/>
                </a:solidFill>
              </a:rPr>
              <a:t> 81%</a:t>
            </a:r>
            <a:r>
              <a:rPr lang="en-GB" sz="2544">
                <a:solidFill>
                  <a:srgbClr val="222222"/>
                </a:solidFill>
              </a:rPr>
              <a:t> versus national average of 66%   				</a:t>
            </a:r>
            <a:r>
              <a:rPr b="1" lang="en-GB" sz="2544">
                <a:solidFill>
                  <a:srgbClr val="222222"/>
                </a:solidFill>
              </a:rPr>
              <a:t>+16 %</a:t>
            </a:r>
            <a:endParaRPr b="1" sz="2544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44">
                <a:solidFill>
                  <a:srgbClr val="222222"/>
                </a:solidFill>
              </a:rPr>
              <a:t>Grade  5+ in Science </a:t>
            </a:r>
            <a:r>
              <a:rPr lang="en-GB" sz="2544">
                <a:solidFill>
                  <a:srgbClr val="FF0000"/>
                </a:solidFill>
              </a:rPr>
              <a:t>61%</a:t>
            </a:r>
            <a:r>
              <a:rPr lang="en-GB" sz="2544">
                <a:solidFill>
                  <a:srgbClr val="222222"/>
                </a:solidFill>
              </a:rPr>
              <a:t> versus national average of 47%  			 	</a:t>
            </a:r>
            <a:r>
              <a:rPr b="1" lang="en-GB" sz="2544">
                <a:solidFill>
                  <a:srgbClr val="222222"/>
                </a:solidFill>
              </a:rPr>
              <a:t>+ 14%</a:t>
            </a:r>
            <a:endParaRPr b="1" sz="2544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n-GB" sz="2500" u="sng"/>
              <a:t>Ebacc </a:t>
            </a:r>
            <a:endParaRPr b="1" sz="2500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500">
                <a:solidFill>
                  <a:srgbClr val="FF0000"/>
                </a:solidFill>
              </a:rPr>
              <a:t>74%</a:t>
            </a:r>
            <a:r>
              <a:rPr lang="en-GB" sz="2500">
                <a:solidFill>
                  <a:schemeClr val="dk1"/>
                </a:solidFill>
              </a:rPr>
              <a:t> were entered for EBacc versus 39% national average -				</a:t>
            </a:r>
            <a:r>
              <a:rPr b="1" lang="en-GB" sz="2500">
                <a:solidFill>
                  <a:schemeClr val="dk1"/>
                </a:solidFill>
              </a:rPr>
              <a:t>+ 35%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8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TOPICS AND TEXTS: ENGLISH LANGUAGE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 txBox="1"/>
          <p:nvPr/>
        </p:nvSpPr>
        <p:spPr>
          <a:xfrm>
            <a:off x="417775" y="1031750"/>
            <a:ext cx="83778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both English Language papers, you have to hone your skills to be able to understand and explore ‘unseen’ texts.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texts will be taken from the 19th, 20th and 21st Centuries. This means that pupils will be challenged by: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Unusual vocabulary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variety of sentence structures 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Unfamiliar topics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Pupils must be reading!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9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KEY AREAS FOR SUCCESS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9"/>
          <p:cNvSpPr txBox="1"/>
          <p:nvPr/>
        </p:nvSpPr>
        <p:spPr>
          <a:xfrm>
            <a:off x="383100" y="1185450"/>
            <a:ext cx="83778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and Interpretation Skills: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practice with unseen texts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analysis of language, structure, and form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 Skills: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Improving clarity, coherence, and vocabulary in written responses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timed practice for creative writing and essays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Literature Knowledge: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 understanding of key themes, characters, and quotes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 with essay structure and critical interpretation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0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SUPPORT IN THE CLASSROOM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90"/>
          <p:cNvSpPr txBox="1"/>
          <p:nvPr/>
        </p:nvSpPr>
        <p:spPr>
          <a:xfrm>
            <a:off x="383100" y="1185450"/>
            <a:ext cx="8377800" cy="4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Structured Lessons: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exam-style questions and practice papers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Teaching of key exam strategies (e.g., timing, planning answers)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Mock Exams: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mock exams to track progress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Detailed feedback to guide improvements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Targeted Support for Individual Needs: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Differentiated resources and small group work for specific challenges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1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INTERVENTION AND EXTRA SUPPORT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1"/>
          <p:cNvSpPr txBox="1"/>
          <p:nvPr/>
        </p:nvSpPr>
        <p:spPr>
          <a:xfrm>
            <a:off x="383100" y="1086000"/>
            <a:ext cx="837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and After-School Intervention Sessions: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Weekly sessions focused on exam preparation and key areas of difficulty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Targeted invites for students needing additional support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interventions are targeted to support students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Aspire 9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For high-achieving students aiming for top grades (7-9) to ensure they are stretched and challenged to achieve their highest potential.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Mid-Grade Boosters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For students on the cusp of achieving grades 4-6, focusing on pushing them to secure and exceed their target grades.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Support Group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For students requiring extra help to reach key milestones, offering focused, small-group sessions to strengthen their understanding and confidence.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targeted interventions are designed to provide the right level of support for every student, ensuring they are fully prepared for success in their exams.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2"/>
          <p:cNvSpPr txBox="1"/>
          <p:nvPr/>
        </p:nvSpPr>
        <p:spPr>
          <a:xfrm>
            <a:off x="417775" y="229100"/>
            <a:ext cx="8377800" cy="662700"/>
          </a:xfrm>
          <a:prstGeom prst="rect">
            <a:avLst/>
          </a:prstGeom>
          <a:solidFill>
            <a:srgbClr val="4DE56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Century Gothic"/>
                <a:ea typeface="Century Gothic"/>
                <a:cs typeface="Century Gothic"/>
                <a:sym typeface="Century Gothic"/>
              </a:rPr>
              <a:t>REVISION STRATEGIES</a:t>
            </a:r>
            <a:endParaRPr b="1"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2"/>
          <p:cNvSpPr txBox="1"/>
          <p:nvPr/>
        </p:nvSpPr>
        <p:spPr>
          <a:xfrm>
            <a:off x="-332650" y="1086000"/>
            <a:ext cx="9093600" cy="5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b="1"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 Revision: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 re-reading of key texts (e.g., </a:t>
            </a:r>
            <a:r>
              <a:rPr i="1"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Macbeth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Christmas Carol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quote banks and mind maps for themes and characters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b="1"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Practice, Practice, Practice: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past papers and timed exam questions to improve speed and confidence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 writing analytical paragraphs and creative pieces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b="1"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Memorisation Techniques: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Flashcards for key quotes, themes, and terms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○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Frequent low-stakes quizzes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lographic neon on a shiny background" id="607" name="Google Shape;607;p93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93"/>
          <p:cNvSpPr txBox="1"/>
          <p:nvPr>
            <p:ph type="ctrTitle"/>
          </p:nvPr>
        </p:nvSpPr>
        <p:spPr>
          <a:xfrm>
            <a:off x="400500" y="456250"/>
            <a:ext cx="4074000" cy="40671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Associate Assistant Principal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2830"/>
              <a:buFont typeface="Century Gothic"/>
              <a:buNone/>
            </a:pPr>
            <a:r>
              <a:rPr lang="en-GB" sz="2944">
                <a:latin typeface="Century Gothic"/>
                <a:ea typeface="Century Gothic"/>
                <a:cs typeface="Century Gothic"/>
                <a:sym typeface="Century Gothic"/>
              </a:rPr>
              <a:t>Director of Learning: Year 11</a:t>
            </a:r>
            <a:br>
              <a:rPr lang="en-GB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Mrs Virk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4"/>
          <p:cNvSpPr txBox="1"/>
          <p:nvPr>
            <p:ph type="title"/>
          </p:nvPr>
        </p:nvSpPr>
        <p:spPr>
          <a:xfrm>
            <a:off x="628650" y="346149"/>
            <a:ext cx="7886700" cy="85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1" lang="en-GB" sz="2600">
                <a:latin typeface="Century Gothic"/>
                <a:ea typeface="Century Gothic"/>
                <a:cs typeface="Century Gothic"/>
                <a:sym typeface="Century Gothic"/>
              </a:rPr>
              <a:t>Applications for Sixth Form/ College/ Apprenticeships/ Post-16 Avenues</a:t>
            </a:r>
            <a:endParaRPr b="1"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4"/>
          <p:cNvSpPr txBox="1"/>
          <p:nvPr>
            <p:ph idx="1" type="body"/>
          </p:nvPr>
        </p:nvSpPr>
        <p:spPr>
          <a:xfrm>
            <a:off x="287250" y="1505450"/>
            <a:ext cx="8569500" cy="325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-GB" sz="1879">
                <a:latin typeface="Century Gothic"/>
                <a:ea typeface="Century Gothic"/>
                <a:cs typeface="Century Gothic"/>
                <a:sym typeface="Century Gothic"/>
              </a:rPr>
              <a:t>Open evenings are currently taking place across each borough. Please search for these online to ensure you are able to to be able to attend these.</a:t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b="1" lang="en-GB" sz="1879">
                <a:latin typeface="Century Gothic"/>
                <a:ea typeface="Century Gothic"/>
                <a:cs typeface="Century Gothic"/>
                <a:sym typeface="Century Gothic"/>
              </a:rPr>
              <a:t>Khalsa VI Redbridge Open Evening</a:t>
            </a:r>
            <a:endParaRPr b="1"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b="1" lang="en-GB" sz="1879">
                <a:latin typeface="Century Gothic"/>
                <a:ea typeface="Century Gothic"/>
                <a:cs typeface="Century Gothic"/>
                <a:sym typeface="Century Gothic"/>
              </a:rPr>
              <a:t>Tuesday 17th December 2024- 5-7pm</a:t>
            </a:r>
            <a:endParaRPr b="1"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-GB" sz="1879">
                <a:latin typeface="Century Gothic"/>
                <a:ea typeface="Century Gothic"/>
                <a:cs typeface="Century Gothic"/>
                <a:sym typeface="Century Gothic"/>
              </a:rPr>
              <a:t>All sixth form applications for schools are completed online.</a:t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b="1" lang="en-GB" sz="1879">
                <a:latin typeface="Century Gothic"/>
                <a:ea typeface="Century Gothic"/>
                <a:cs typeface="Century Gothic"/>
                <a:sym typeface="Century Gothic"/>
              </a:rPr>
              <a:t>Reference:</a:t>
            </a:r>
            <a:r>
              <a:rPr lang="en-GB" sz="1879">
                <a:latin typeface="Century Gothic"/>
                <a:ea typeface="Century Gothic"/>
                <a:cs typeface="Century Gothic"/>
                <a:sym typeface="Century Gothic"/>
              </a:rPr>
              <a:t> Mrs. M. Virk</a:t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-GB" sz="1879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m.virk@atamacademy.com</a:t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87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5"/>
          <p:cNvSpPr txBox="1"/>
          <p:nvPr>
            <p:ph type="title"/>
          </p:nvPr>
        </p:nvSpPr>
        <p:spPr>
          <a:xfrm>
            <a:off x="628650" y="474498"/>
            <a:ext cx="7886700" cy="6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1" lang="en-GB" sz="3000">
                <a:latin typeface="Century Gothic"/>
                <a:ea typeface="Century Gothic"/>
                <a:cs typeface="Century Gothic"/>
                <a:sym typeface="Century Gothic"/>
              </a:rPr>
              <a:t>How are we supporting year 11 students?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95"/>
          <p:cNvSpPr txBox="1"/>
          <p:nvPr>
            <p:ph idx="1" type="body"/>
          </p:nvPr>
        </p:nvSpPr>
        <p:spPr>
          <a:xfrm>
            <a:off x="628650" y="1468900"/>
            <a:ext cx="7886700" cy="320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Subject specific interventions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•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Library space to study at lunchtime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78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Pastoral Care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entury Gothic"/>
              <a:buChar char="•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entury Gothic"/>
              <a:buChar char="•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Tailored assemblies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6"/>
          <p:cNvSpPr txBox="1"/>
          <p:nvPr>
            <p:ph type="title"/>
          </p:nvPr>
        </p:nvSpPr>
        <p:spPr>
          <a:xfrm>
            <a:off x="628650" y="179372"/>
            <a:ext cx="7886700" cy="580500"/>
          </a:xfrm>
          <a:prstGeom prst="rect">
            <a:avLst/>
          </a:prstGeom>
          <a:solidFill>
            <a:srgbClr val="FFC647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1" lang="en-GB" sz="3000">
                <a:latin typeface="Century Gothic"/>
                <a:ea typeface="Century Gothic"/>
                <a:cs typeface="Century Gothic"/>
                <a:sym typeface="Century Gothic"/>
              </a:rPr>
              <a:t>Homework Expectations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6"/>
          <p:cNvSpPr txBox="1"/>
          <p:nvPr/>
        </p:nvSpPr>
        <p:spPr>
          <a:xfrm>
            <a:off x="628650" y="1230625"/>
            <a:ext cx="7886700" cy="381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entury Gothic"/>
                <a:ea typeface="Century Gothic"/>
                <a:cs typeface="Century Gothic"/>
                <a:sym typeface="Century Gothic"/>
              </a:rPr>
              <a:t>All homework needs to be written in planners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entury Gothic"/>
                <a:ea typeface="Century Gothic"/>
                <a:cs typeface="Century Gothic"/>
                <a:sym typeface="Century Gothic"/>
              </a:rPr>
              <a:t>Homework is set twice a week from each subject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entury Gothic"/>
                <a:ea typeface="Century Gothic"/>
                <a:cs typeface="Century Gothic"/>
                <a:sym typeface="Century Gothic"/>
              </a:rPr>
              <a:t>Each task should take 45 mins-1 hour to complete 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entury Gothic"/>
                <a:ea typeface="Century Gothic"/>
                <a:cs typeface="Century Gothic"/>
                <a:sym typeface="Century Gothic"/>
              </a:rPr>
              <a:t>Homework tasks may include: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GB" sz="2000">
                <a:latin typeface="Century Gothic"/>
                <a:ea typeface="Century Gothic"/>
                <a:cs typeface="Century Gothic"/>
                <a:sym typeface="Century Gothic"/>
              </a:rPr>
              <a:t>Reconsolidation of key skills and knowledge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GB" sz="2000">
                <a:latin typeface="Century Gothic"/>
                <a:ea typeface="Century Gothic"/>
                <a:cs typeface="Century Gothic"/>
                <a:sym typeface="Century Gothic"/>
              </a:rPr>
              <a:t>Practice Exam Papers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GB" sz="2000">
                <a:latin typeface="Century Gothic"/>
                <a:ea typeface="Century Gothic"/>
                <a:cs typeface="Century Gothic"/>
                <a:sym typeface="Century Gothic"/>
              </a:rPr>
              <a:t>Pre- Reading tasks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GB" sz="2000">
                <a:latin typeface="Century Gothic"/>
                <a:ea typeface="Century Gothic"/>
                <a:cs typeface="Century Gothic"/>
                <a:sym typeface="Century Gothic"/>
              </a:rPr>
              <a:t>SENECA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GB" sz="2000">
                <a:latin typeface="Century Gothic"/>
                <a:ea typeface="Century Gothic"/>
                <a:cs typeface="Century Gothic"/>
                <a:sym typeface="Century Gothic"/>
              </a:rPr>
              <a:t>GCSE Pod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7"/>
          <p:cNvSpPr txBox="1"/>
          <p:nvPr>
            <p:ph type="title"/>
          </p:nvPr>
        </p:nvSpPr>
        <p:spPr>
          <a:xfrm>
            <a:off x="628650" y="179372"/>
            <a:ext cx="7886700" cy="580500"/>
          </a:xfrm>
          <a:prstGeom prst="rect">
            <a:avLst/>
          </a:prstGeom>
          <a:solidFill>
            <a:srgbClr val="FFC647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1" lang="en-GB" sz="3000">
                <a:latin typeface="Century Gothic"/>
                <a:ea typeface="Century Gothic"/>
                <a:cs typeface="Century Gothic"/>
                <a:sym typeface="Century Gothic"/>
              </a:rPr>
              <a:t>Planners - Example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2" name="Google Shape;63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000" y="866000"/>
            <a:ext cx="5966100" cy="41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GCSE Results 2024</a:t>
            </a:r>
            <a:endParaRPr/>
          </a:p>
        </p:txBody>
      </p:sp>
      <p:sp>
        <p:nvSpPr>
          <p:cNvPr id="247" name="Google Shape;247;p44"/>
          <p:cNvSpPr txBox="1"/>
          <p:nvPr>
            <p:ph idx="1" type="body"/>
          </p:nvPr>
        </p:nvSpPr>
        <p:spPr>
          <a:xfrm>
            <a:off x="311700" y="1152475"/>
            <a:ext cx="8520600" cy="3754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 u="sng"/>
              <a:t>Grades </a:t>
            </a:r>
            <a:endParaRPr b="1" sz="2500" u="sng"/>
          </a:p>
          <a:p>
            <a:pPr indent="-368300" lvl="0" marL="5969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222222"/>
                </a:solidFill>
              </a:rPr>
              <a:t>Just under </a:t>
            </a:r>
            <a:r>
              <a:rPr lang="en-GB" sz="2200">
                <a:solidFill>
                  <a:srgbClr val="FF0000"/>
                </a:solidFill>
              </a:rPr>
              <a:t>a quarter</a:t>
            </a:r>
            <a:r>
              <a:rPr lang="en-GB" sz="2200">
                <a:solidFill>
                  <a:srgbClr val="222222"/>
                </a:solidFill>
              </a:rPr>
              <a:t> of all grades achieved were </a:t>
            </a:r>
            <a:r>
              <a:rPr lang="en-GB" sz="2200">
                <a:solidFill>
                  <a:srgbClr val="FF0000"/>
                </a:solidFill>
              </a:rPr>
              <a:t>7 - 9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22222"/>
              </a:solidFill>
            </a:endParaRPr>
          </a:p>
          <a:p>
            <a:pPr indent="-368300" lvl="0" marL="5969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FF0000"/>
                </a:solidFill>
              </a:rPr>
              <a:t>60% </a:t>
            </a:r>
            <a:r>
              <a:rPr lang="en-GB" sz="2200">
                <a:solidFill>
                  <a:srgbClr val="222222"/>
                </a:solidFill>
              </a:rPr>
              <a:t>of grades were at grade 5+</a:t>
            </a:r>
            <a:endParaRPr sz="22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775" y="152400"/>
            <a:ext cx="4210601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98"/>
          <p:cNvSpPr txBox="1"/>
          <p:nvPr>
            <p:ph type="title"/>
          </p:nvPr>
        </p:nvSpPr>
        <p:spPr>
          <a:xfrm>
            <a:off x="836575" y="1204210"/>
            <a:ext cx="2717700" cy="2735100"/>
          </a:xfrm>
          <a:prstGeom prst="rect">
            <a:avLst/>
          </a:prstGeom>
          <a:solidFill>
            <a:srgbClr val="FFC647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1" lang="en-GB" sz="3000">
                <a:latin typeface="Century Gothic"/>
                <a:ea typeface="Century Gothic"/>
                <a:cs typeface="Century Gothic"/>
                <a:sym typeface="Century Gothic"/>
              </a:rPr>
              <a:t>Supporting Student Wellbeing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9"/>
          <p:cNvSpPr txBox="1"/>
          <p:nvPr>
            <p:ph idx="1" type="body"/>
          </p:nvPr>
        </p:nvSpPr>
        <p:spPr>
          <a:xfrm>
            <a:off x="628650" y="1480050"/>
            <a:ext cx="4808100" cy="218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Century Gothic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Create a revision timetable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Break down the syllabus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Use Active Learning Techniques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Practice past papers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Set specific goals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1" lang="en-GB" sz="3000">
                <a:latin typeface="Century Gothic"/>
                <a:ea typeface="Century Gothic"/>
                <a:cs typeface="Century Gothic"/>
                <a:sym typeface="Century Gothic"/>
              </a:rPr>
              <a:t>Revision Strategies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9"/>
          <p:cNvSpPr txBox="1"/>
          <p:nvPr>
            <p:ph idx="1" type="body"/>
          </p:nvPr>
        </p:nvSpPr>
        <p:spPr>
          <a:xfrm>
            <a:off x="676100" y="4465400"/>
            <a:ext cx="7886700" cy="3471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Revision Cards -  Recap Quizzes - Subject Checklists - Post- It Notes - Mind Maps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975" y="1599738"/>
            <a:ext cx="3588200" cy="25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00" y="152400"/>
            <a:ext cx="801919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1"/>
          <p:cNvSpPr txBox="1"/>
          <p:nvPr>
            <p:ph type="ctrTitle"/>
          </p:nvPr>
        </p:nvSpPr>
        <p:spPr>
          <a:xfrm>
            <a:off x="391450" y="221221"/>
            <a:ext cx="4074000" cy="4652400"/>
          </a:xfrm>
          <a:prstGeom prst="rect">
            <a:avLst/>
          </a:prstGeom>
          <a:solidFill>
            <a:srgbClr val="134F5C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Senior Vice Principal</a:t>
            </a: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>
                <a:solidFill>
                  <a:srgbClr val="C4A8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Williams</a:t>
            </a:r>
            <a:endParaRPr/>
          </a:p>
        </p:txBody>
      </p:sp>
      <p:pic>
        <p:nvPicPr>
          <p:cNvPr descr="Holographic neon on a shiny background" id="657" name="Google Shape;657;p101"/>
          <p:cNvPicPr preferRelativeResize="0"/>
          <p:nvPr/>
        </p:nvPicPr>
        <p:blipFill rotWithShape="1">
          <a:blip r:embed="rId3">
            <a:alphaModFix/>
          </a:blip>
          <a:srcRect b="0" l="22716" r="20049" t="0"/>
          <a:stretch/>
        </p:blipFill>
        <p:spPr>
          <a:xfrm>
            <a:off x="4733925" y="8"/>
            <a:ext cx="4410075" cy="514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2"/>
          <p:cNvSpPr/>
          <p:nvPr/>
        </p:nvSpPr>
        <p:spPr>
          <a:xfrm flipH="1">
            <a:off x="6034201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02"/>
          <p:cNvSpPr/>
          <p:nvPr/>
        </p:nvSpPr>
        <p:spPr>
          <a:xfrm>
            <a:off x="0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02"/>
          <p:cNvSpPr/>
          <p:nvPr/>
        </p:nvSpPr>
        <p:spPr>
          <a:xfrm>
            <a:off x="1586700" y="2446067"/>
            <a:ext cx="5970600" cy="2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Khalsa Sixth Redbridge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7144" y="746617"/>
            <a:ext cx="1495820" cy="147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0375" y="709444"/>
            <a:ext cx="1331926" cy="132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3"/>
          <p:cNvSpPr/>
          <p:nvPr/>
        </p:nvSpPr>
        <p:spPr>
          <a:xfrm flipH="1">
            <a:off x="6034201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03"/>
          <p:cNvSpPr/>
          <p:nvPr/>
        </p:nvSpPr>
        <p:spPr>
          <a:xfrm>
            <a:off x="0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7519" y="139792"/>
            <a:ext cx="1495820" cy="147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03"/>
          <p:cNvSpPr/>
          <p:nvPr/>
        </p:nvSpPr>
        <p:spPr>
          <a:xfrm>
            <a:off x="560575" y="1595850"/>
            <a:ext cx="8399100" cy="338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02060"/>
                </a:solidFill>
              </a:rPr>
              <a:t>KHALSA VI Open Day		- 17th December 2024</a:t>
            </a:r>
            <a:endParaRPr sz="2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02060"/>
                </a:solidFill>
              </a:rPr>
              <a:t>Sixth Form Taster Day		- December 2024</a:t>
            </a:r>
            <a:endParaRPr sz="2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02060"/>
                </a:solidFill>
              </a:rPr>
              <a:t>Applications open 			- 28th November 2024</a:t>
            </a:r>
            <a:endParaRPr sz="2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02060"/>
                </a:solidFill>
              </a:rPr>
              <a:t>Applications close 			- 28th March 2024</a:t>
            </a:r>
            <a:endParaRPr sz="2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02060"/>
                </a:solidFill>
              </a:rPr>
              <a:t>Interviews						- March /April 2024</a:t>
            </a:r>
            <a:endParaRPr sz="2300">
              <a:solidFill>
                <a:srgbClr val="00206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5" name="Google Shape;675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525" y="139794"/>
            <a:ext cx="1331926" cy="132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4"/>
          <p:cNvSpPr/>
          <p:nvPr/>
        </p:nvSpPr>
        <p:spPr>
          <a:xfrm flipH="1">
            <a:off x="6034201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04"/>
          <p:cNvSpPr/>
          <p:nvPr/>
        </p:nvSpPr>
        <p:spPr>
          <a:xfrm>
            <a:off x="0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7519" y="139792"/>
            <a:ext cx="1495820" cy="147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04"/>
          <p:cNvSpPr/>
          <p:nvPr/>
        </p:nvSpPr>
        <p:spPr>
          <a:xfrm>
            <a:off x="240025" y="1611625"/>
            <a:ext cx="8734200" cy="338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solidFill>
                  <a:srgbClr val="002060"/>
                </a:solidFill>
              </a:rPr>
              <a:t>What sets us apart: </a:t>
            </a:r>
            <a:endParaRPr sz="2700">
              <a:solidFill>
                <a:srgbClr val="002060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300"/>
              <a:buChar char="●"/>
            </a:pPr>
            <a:r>
              <a:rPr lang="en-GB" sz="2300">
                <a:solidFill>
                  <a:srgbClr val="002060"/>
                </a:solidFill>
              </a:rPr>
              <a:t>Academic rigour 						- Challenge </a:t>
            </a:r>
            <a:endParaRPr sz="2300">
              <a:solidFill>
                <a:srgbClr val="002060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Char char="●"/>
            </a:pPr>
            <a:r>
              <a:rPr lang="en-GB" sz="2300">
                <a:solidFill>
                  <a:srgbClr val="002060"/>
                </a:solidFill>
              </a:rPr>
              <a:t>Staff who know you 					- Personalised Learning</a:t>
            </a:r>
            <a:endParaRPr sz="2300">
              <a:solidFill>
                <a:srgbClr val="002060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Char char="●"/>
            </a:pPr>
            <a:r>
              <a:rPr lang="en-GB" sz="2300">
                <a:solidFill>
                  <a:srgbClr val="002060"/>
                </a:solidFill>
              </a:rPr>
              <a:t>Small class sizes 					- 1-2-1 support</a:t>
            </a:r>
            <a:endParaRPr sz="2300">
              <a:solidFill>
                <a:srgbClr val="002060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Char char="●"/>
            </a:pPr>
            <a:r>
              <a:rPr lang="en-GB" sz="2300">
                <a:solidFill>
                  <a:srgbClr val="002060"/>
                </a:solidFill>
              </a:rPr>
              <a:t>Bespoke Personal Development 	- Careers Placements</a:t>
            </a:r>
            <a:endParaRPr sz="2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002060"/>
                </a:solidFill>
              </a:rPr>
              <a:t> </a:t>
            </a:r>
            <a:endParaRPr b="1" sz="2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4" name="Google Shape;684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525" y="139794"/>
            <a:ext cx="1331926" cy="132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5"/>
          <p:cNvSpPr/>
          <p:nvPr/>
        </p:nvSpPr>
        <p:spPr>
          <a:xfrm flipH="1">
            <a:off x="6034201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05"/>
          <p:cNvSpPr/>
          <p:nvPr/>
        </p:nvSpPr>
        <p:spPr>
          <a:xfrm>
            <a:off x="0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1" name="Google Shape;69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7519" y="139792"/>
            <a:ext cx="1495820" cy="147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05"/>
          <p:cNvSpPr/>
          <p:nvPr/>
        </p:nvSpPr>
        <p:spPr>
          <a:xfrm>
            <a:off x="372450" y="1611625"/>
            <a:ext cx="8399100" cy="338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solidFill>
                  <a:srgbClr val="002060"/>
                </a:solidFill>
              </a:rPr>
              <a:t>So far this year :</a:t>
            </a:r>
            <a:endParaRPr sz="2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Induction day and team building</a:t>
            </a:r>
            <a:endParaRPr sz="1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Personal development lessons - unifrog and CV writing</a:t>
            </a:r>
            <a:endParaRPr sz="1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Head Boy and Head Girl appointments</a:t>
            </a:r>
            <a:endParaRPr sz="1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Careers Compass trip to Nat West Investment Banking</a:t>
            </a:r>
            <a:endParaRPr sz="1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AFAB - Sikh Faith Ambassadors to Redbridge primary schools </a:t>
            </a:r>
            <a:endParaRPr sz="1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Careers speakers on Law and Finance</a:t>
            </a:r>
            <a:endParaRPr sz="1700">
              <a:solidFill>
                <a:srgbClr val="00206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Char char="●"/>
            </a:pPr>
            <a:r>
              <a:rPr lang="en-GB" sz="1700">
                <a:solidFill>
                  <a:srgbClr val="002060"/>
                </a:solidFill>
              </a:rPr>
              <a:t>Online Medical work experience and seminars</a:t>
            </a:r>
            <a:endParaRPr sz="1700">
              <a:solidFill>
                <a:srgbClr val="002060"/>
              </a:solidFill>
            </a:endParaRPr>
          </a:p>
        </p:txBody>
      </p:sp>
      <p:pic>
        <p:nvPicPr>
          <p:cNvPr id="693" name="Google Shape;693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525" y="139794"/>
            <a:ext cx="1331926" cy="132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noFill/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6"/>
          <p:cNvSpPr/>
          <p:nvPr/>
        </p:nvSpPr>
        <p:spPr>
          <a:xfrm flipH="1">
            <a:off x="6034201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06"/>
          <p:cNvSpPr/>
          <p:nvPr/>
        </p:nvSpPr>
        <p:spPr>
          <a:xfrm>
            <a:off x="0" y="0"/>
            <a:ext cx="3109800" cy="55494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0" name="Google Shape;700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7519" y="139792"/>
            <a:ext cx="1495820" cy="147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525" y="139794"/>
            <a:ext cx="1331926" cy="13228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2" name="Google Shape;702;p106"/>
          <p:cNvGraphicFramePr/>
          <p:nvPr/>
        </p:nvGraphicFramePr>
        <p:xfrm>
          <a:off x="2114550" y="166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{D558E627-E171-42E1-AE1C-048149A5F8D8}</a:tableStyleId>
              </a:tblPr>
              <a:tblGrid>
                <a:gridCol w="2244825"/>
                <a:gridCol w="2451000"/>
              </a:tblGrid>
              <a:tr h="41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2024 Subjects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2025 Subjects 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85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Maths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Further M</a:t>
                      </a:r>
                      <a:r>
                        <a:rPr lang="en-GB"/>
                        <a:t>aths</a:t>
                      </a:r>
                      <a:r>
                        <a:rPr lang="en-GB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Biology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Physics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Chemistry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Psychology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English Literature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Sociology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History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Business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Economics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Geography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Computer Science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Art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Sports &amp; Exercise Science BTEC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Business BTEC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</a:t>
            </a:r>
            <a:endParaRPr/>
          </a:p>
        </p:txBody>
      </p:sp>
      <p:pic>
        <p:nvPicPr>
          <p:cNvPr descr="C:\Users\DMARTI~1.ATA\AppData\Local\Temp\Rar$DIa3764.36649\logo1.png" id="708" name="Google Shape;70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850" y="3083675"/>
            <a:ext cx="1463850" cy="15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type="ctrTitle"/>
          </p:nvPr>
        </p:nvSpPr>
        <p:spPr>
          <a:xfrm>
            <a:off x="427658" y="2209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0"/>
              <a:t>163</a:t>
            </a:r>
            <a:endParaRPr sz="25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311700" y="734225"/>
            <a:ext cx="8520600" cy="3834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1"/>
                </a:solidFill>
              </a:rPr>
              <a:t>GCSE Exams are </a:t>
            </a:r>
            <a:r>
              <a:rPr lang="en-GB" sz="3300" u="sng">
                <a:solidFill>
                  <a:schemeClr val="dk1"/>
                </a:solidFill>
              </a:rPr>
              <a:t>5</a:t>
            </a:r>
            <a:r>
              <a:rPr lang="en-GB" sz="3300" u="sng">
                <a:solidFill>
                  <a:schemeClr val="dk1"/>
                </a:solidFill>
              </a:rPr>
              <a:t> months</a:t>
            </a:r>
            <a:r>
              <a:rPr lang="en-GB" sz="3300">
                <a:solidFill>
                  <a:schemeClr val="dk1"/>
                </a:solidFill>
              </a:rPr>
              <a:t> away</a:t>
            </a:r>
            <a:endParaRPr sz="3300">
              <a:solidFill>
                <a:schemeClr val="dk1"/>
              </a:solidFill>
            </a:endParaRPr>
          </a:p>
          <a:p>
            <a:pPr indent="0" lvl="0" marL="88900" marR="88900" rtl="0" algn="ctr">
              <a:lnSpc>
                <a:spcPct val="142857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88900" marR="8890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5F5F5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675" y="70875"/>
            <a:ext cx="1636200" cy="1636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idx="1" type="body"/>
          </p:nvPr>
        </p:nvSpPr>
        <p:spPr>
          <a:xfrm>
            <a:off x="311700" y="734225"/>
            <a:ext cx="8520600" cy="3834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dk1"/>
                </a:solidFill>
              </a:rPr>
              <a:t>WHAT IS COMING UP?</a:t>
            </a:r>
            <a:endParaRPr sz="2400" u="sng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Mock exams </a:t>
            </a:r>
            <a:endParaRPr sz="2400">
              <a:solidFill>
                <a:schemeClr val="dk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Mock 2: 10th-28th February</a:t>
            </a:r>
            <a:endParaRPr sz="2400">
              <a:solidFill>
                <a:schemeClr val="dk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Leave half-term free</a:t>
            </a:r>
            <a:endParaRPr sz="2400"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Parents Evenings</a:t>
            </a:r>
            <a:endParaRPr sz="2400">
              <a:solidFill>
                <a:schemeClr val="dk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12th December </a:t>
            </a:r>
            <a:endParaRPr sz="2400">
              <a:solidFill>
                <a:schemeClr val="dk1"/>
              </a:solidFill>
            </a:endParaRPr>
          </a:p>
          <a:p>
            <a:pPr indent="-3810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27th March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913" y="140850"/>
            <a:ext cx="20288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