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76" r:id="rId4"/>
    <p:sldId id="264" r:id="rId5"/>
    <p:sldId id="284" r:id="rId6"/>
    <p:sldId id="280" r:id="rId7"/>
    <p:sldId id="268" r:id="rId8"/>
    <p:sldId id="281" r:id="rId9"/>
    <p:sldId id="286" r:id="rId10"/>
    <p:sldId id="258" r:id="rId11"/>
    <p:sldId id="283" r:id="rId12"/>
    <p:sldId id="259" r:id="rId13"/>
    <p:sldId id="261" r:id="rId14"/>
    <p:sldId id="267" r:id="rId15"/>
    <p:sldId id="266" r:id="rId16"/>
    <p:sldId id="265" r:id="rId17"/>
    <p:sldId id="26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5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A30FB-F2C0-447D-8B73-D8E38AA2D21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4D18D-CD4F-456C-B0D4-31FD1B47F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6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4ECAF-CB67-48F9-B668-66FC33480E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A6135-B2EE-42B6-93C0-A18E835C6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49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A6135-B2EE-42B6-93C0-A18E835C6D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5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2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3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4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3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0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0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2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2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9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7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9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2F05-DEF7-4C28-978E-51C24ECD6ED1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7D39-F1B3-413A-B3DE-56406B33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5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b="1" dirty="0">
                <a:latin typeface="Comic Sans MS" panose="030F0702030302020204" pitchFamily="66" charset="0"/>
              </a:rPr>
              <a:t>Welcome to </a:t>
            </a:r>
            <a:r>
              <a:rPr lang="en-GB" sz="6000" b="1" dirty="0" err="1">
                <a:latin typeface="Comic Sans MS" panose="030F0702030302020204" pitchFamily="66" charset="0"/>
              </a:rPr>
              <a:t>Balshaw</a:t>
            </a:r>
            <a:r>
              <a:rPr lang="en-GB" sz="6000" b="1" dirty="0">
                <a:latin typeface="Comic Sans MS" panose="030F0702030302020204" pitchFamily="66" charset="0"/>
              </a:rPr>
              <a:t> Lane Primary</a:t>
            </a:r>
          </a:p>
        </p:txBody>
      </p:sp>
      <p:pic>
        <p:nvPicPr>
          <p:cNvPr id="2050" name="Picture 2" descr="H:\documents\My Pictures\2016-05-18 iPad Spring 2016\iPad Spring 2016 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887670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99706"/>
              </p:ext>
            </p:extLst>
          </p:nvPr>
        </p:nvGraphicFramePr>
        <p:xfrm>
          <a:off x="3798168" y="260648"/>
          <a:ext cx="1547664" cy="156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952381" imgH="3161905" progId="Paint.Picture">
                  <p:embed/>
                </p:oleObj>
              </mc:Choice>
              <mc:Fallback>
                <p:oleObj name="Bitmap Image" r:id="rId3" imgW="2952381" imgH="316190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168" y="260648"/>
                        <a:ext cx="1547664" cy="1569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3887670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7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It’s a big step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33820" cy="50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4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Early Years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557437" cy="23710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41488"/>
            <a:ext cx="3580399" cy="2386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9" y="4142078"/>
            <a:ext cx="3540851" cy="2359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49" y="4115719"/>
            <a:ext cx="3580399" cy="23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The start of your child’s school life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05483"/>
            <a:ext cx="3299901" cy="2474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7919"/>
            <a:ext cx="3501831" cy="2333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6" y="1547170"/>
            <a:ext cx="3487954" cy="2324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26" y="4129855"/>
            <a:ext cx="3588195" cy="23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1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Progress in learning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7637"/>
            <a:ext cx="3168352" cy="2366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36" y="1404270"/>
            <a:ext cx="2273135" cy="2379853"/>
          </a:xfrm>
          <a:prstGeom prst="rect">
            <a:avLst/>
          </a:prstGeom>
        </p:spPr>
      </p:pic>
      <p:pic>
        <p:nvPicPr>
          <p:cNvPr id="4098" name="Picture 2" descr="https://pbs.twimg.com/media/DxrlcMhX4AAHoP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12688"/>
            <a:ext cx="2768825" cy="27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bs.twimg.com/media/Dsmh4-2XcAAgD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14" y="4005064"/>
            <a:ext cx="2194082" cy="27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bs.twimg.com/media/DshlCGpWkAAZ52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86298"/>
            <a:ext cx="2270413" cy="22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bs.twimg.com/media/DTHPzRWX0AAqkhb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7637"/>
            <a:ext cx="2832057" cy="29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0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Learning through play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16303"/>
            <a:ext cx="3482246" cy="2320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19659"/>
            <a:ext cx="3528392" cy="2351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2" y="4119658"/>
            <a:ext cx="3501392" cy="2333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6" y="1316303"/>
            <a:ext cx="3482247" cy="232091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Outdoor learning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95217"/>
            <a:ext cx="2281844" cy="2385753"/>
          </a:xfrm>
        </p:spPr>
      </p:pic>
      <p:pic>
        <p:nvPicPr>
          <p:cNvPr id="10" name="Picture 4" descr="https://pbs.twimg.com/media/DWteR35WkAATRk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2164184" cy="27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95217"/>
            <a:ext cx="3400845" cy="2385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04495"/>
            <a:ext cx="3816424" cy="28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0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Learning about life</a:t>
            </a:r>
            <a:endParaRPr lang="en-US" b="1" dirty="0"/>
          </a:p>
        </p:txBody>
      </p:sp>
      <p:pic>
        <p:nvPicPr>
          <p:cNvPr id="3074" name="Picture 2" descr="https://pbs.twimg.com/media/D6sKipAXoAAyYH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1907"/>
            <a:ext cx="324036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bs.twimg.com/media/Dy4KPOjWwAAOKW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201761"/>
            <a:ext cx="3194729" cy="22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bs.twimg.com/media/DrjxKifXgAAPc5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19995"/>
            <a:ext cx="2355662" cy="31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bs.twimg.com/media/DTCPmCiWkAU0na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47488"/>
            <a:ext cx="2330633" cy="31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08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Becoming rounded individuals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635896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149080"/>
            <a:ext cx="4094169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6487"/>
            <a:ext cx="3635896" cy="2450865"/>
          </a:xfrm>
          <a:prstGeom prst="rect">
            <a:avLst/>
          </a:prstGeom>
        </p:spPr>
      </p:pic>
      <p:pic>
        <p:nvPicPr>
          <p:cNvPr id="7170" name="Picture 2" descr="https://pbs.twimg.com/media/D4_hcqCWAAAlD3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1044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0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Agenda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Early Years staff team</a:t>
            </a:r>
            <a:endParaRPr lang="en-US" dirty="0"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how we will organise the classes</a:t>
            </a:r>
            <a:endParaRPr lang="en-US" dirty="0"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arrangements for the induction sessions</a:t>
            </a:r>
            <a:endParaRPr lang="en-US" dirty="0"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arrangements for September</a:t>
            </a:r>
            <a:endParaRPr lang="en-US" dirty="0"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how you can help your child get ready for school.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Two classes: RH and RA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two classes will be split by sharing siblings; girls and boys; chronological age order.</a:t>
            </a:r>
          </a:p>
          <a:p>
            <a:r>
              <a:rPr lang="en-GB" dirty="0">
                <a:latin typeface="Comic Sans MS" panose="030F0702030302020204" pitchFamily="66" charset="0"/>
              </a:rPr>
              <a:t>All the children have the chance to mix between the two classes in Reception.</a:t>
            </a:r>
          </a:p>
          <a:p>
            <a:r>
              <a:rPr lang="en-GB" dirty="0">
                <a:latin typeface="Comic Sans MS" panose="030F0702030302020204" pitchFamily="66" charset="0"/>
              </a:rPr>
              <a:t>Phonics groups are mixed later between the classes.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5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Playgroup session: Tues 11</a:t>
            </a:r>
            <a:r>
              <a:rPr lang="en-GB" b="1" baseline="30000" dirty="0">
                <a:latin typeface="Comic Sans MS" panose="030F0702030302020204" pitchFamily="66" charset="0"/>
              </a:rPr>
              <a:t>th</a:t>
            </a:r>
            <a:r>
              <a:rPr lang="en-GB" b="1" dirty="0">
                <a:latin typeface="Comic Sans MS" panose="030F0702030302020204" pitchFamily="66" charset="0"/>
              </a:rPr>
              <a:t> June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A-L 9.30 -10.45am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M-Z 1.30-2.45pm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Induction sessions</a:t>
            </a:r>
          </a:p>
          <a:p>
            <a:r>
              <a:rPr lang="en-GB" dirty="0">
                <a:latin typeface="Comic Sans MS" panose="030F0702030302020204" pitchFamily="66" charset="0"/>
              </a:rPr>
              <a:t>Tues 2nd July: RH 9.15 -11.15am or 12.45 – 2.45pm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Thurs 4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July: RA 9.15 -11.15am or 12.45 – 2.45pm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7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Staggered start in September</a:t>
            </a:r>
            <a:br>
              <a:rPr lang="en-GB" b="1" dirty="0"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Over 3 days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Tues 3rd, Wed 4</a:t>
            </a:r>
            <a:r>
              <a:rPr lang="en-GB" b="1" baseline="30000" dirty="0">
                <a:latin typeface="Comic Sans MS" panose="030F0702030302020204" pitchFamily="66" charset="0"/>
              </a:rPr>
              <a:t>th</a:t>
            </a:r>
            <a:r>
              <a:rPr lang="en-GB" b="1" dirty="0">
                <a:latin typeface="Comic Sans MS" panose="030F0702030302020204" pitchFamily="66" charset="0"/>
              </a:rPr>
              <a:t> and Thurs 5</a:t>
            </a:r>
            <a:r>
              <a:rPr lang="en-GB" b="1" baseline="30000" dirty="0">
                <a:latin typeface="Comic Sans MS" panose="030F0702030302020204" pitchFamily="66" charset="0"/>
              </a:rPr>
              <a:t>th</a:t>
            </a:r>
            <a:r>
              <a:rPr lang="en-GB" b="1" dirty="0">
                <a:latin typeface="Comic Sans MS" panose="030F0702030302020204" pitchFamily="66" charset="0"/>
              </a:rPr>
              <a:t> Sept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(Monday 2nd Sept: INSET day)</a:t>
            </a:r>
          </a:p>
          <a:p>
            <a:r>
              <a:rPr lang="en-GB" dirty="0">
                <a:latin typeface="Comic Sans MS" panose="030F0702030302020204" pitchFamily="66" charset="0"/>
              </a:rPr>
              <a:t>mornings: 9.15 - 11.30am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afternoons: 12.30 – 2.45pm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Your child will attend for the mornings </a:t>
            </a:r>
            <a:r>
              <a:rPr lang="en-US" u="sng" dirty="0">
                <a:latin typeface="Comic Sans MS" panose="030F0702030302020204" pitchFamily="66" charset="0"/>
              </a:rPr>
              <a:t>or</a:t>
            </a:r>
            <a:r>
              <a:rPr lang="en-US" dirty="0">
                <a:latin typeface="Comic Sans MS" panose="030F0702030302020204" pitchFamily="66" charset="0"/>
              </a:rPr>
              <a:t> afternoons.</a:t>
            </a:r>
          </a:p>
        </p:txBody>
      </p:sp>
    </p:spTree>
    <p:extLst>
      <p:ext uri="{BB962C8B-B14F-4D97-AF65-F5344CB8AC3E}">
        <p14:creationId xmlns:p14="http://schemas.microsoft.com/office/powerpoint/2010/main" val="127780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Autumn term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Baseline assessment</a:t>
            </a:r>
          </a:p>
          <a:p>
            <a:r>
              <a:rPr lang="en-GB" dirty="0">
                <a:latin typeface="Comic Sans MS" panose="030F0702030302020204" pitchFamily="66" charset="0"/>
              </a:rPr>
              <a:t>Curriculum Meeting</a:t>
            </a:r>
          </a:p>
          <a:p>
            <a:r>
              <a:rPr lang="en-GB" dirty="0">
                <a:latin typeface="Comic Sans MS" panose="030F0702030302020204" pitchFamily="66" charset="0"/>
              </a:rPr>
              <a:t>Parents’ Evening in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9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How to prepare your child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Toilet training &amp; hand washing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Turn taking: listening to others, sharing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Coat: taking on/off, zip up/down, sleeves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Using own lunchbox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Emptying school bag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Getting dressed </a:t>
            </a:r>
            <a:r>
              <a:rPr lang="en-GB" sz="2800" dirty="0" err="1">
                <a:latin typeface="Comic Sans MS" panose="030F0702030302020204" pitchFamily="66" charset="0"/>
              </a:rPr>
              <a:t>inc</a:t>
            </a:r>
            <a:r>
              <a:rPr lang="en-GB" sz="2800" dirty="0">
                <a:latin typeface="Comic Sans MS" panose="030F0702030302020204" pitchFamily="66" charset="0"/>
              </a:rPr>
              <a:t> shoes, socks, wellies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Reading lots of stories, nursery rhymes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Early writing; own name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Early counting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7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Always here for support…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Information on the website</a:t>
            </a:r>
          </a:p>
          <a:p>
            <a:r>
              <a:rPr lang="en-GB" dirty="0">
                <a:latin typeface="Comic Sans MS" panose="030F0702030302020204" pitchFamily="66" charset="0"/>
              </a:rPr>
              <a:t>School prospectus</a:t>
            </a:r>
          </a:p>
          <a:p>
            <a:r>
              <a:rPr lang="en-GB" dirty="0">
                <a:latin typeface="Comic Sans MS" panose="030F0702030302020204" pitchFamily="66" charset="0"/>
              </a:rPr>
              <a:t>By phone</a:t>
            </a:r>
          </a:p>
          <a:p>
            <a:r>
              <a:rPr lang="en-GB" dirty="0">
                <a:latin typeface="Comic Sans MS" panose="030F0702030302020204" pitchFamily="66" charset="0"/>
              </a:rPr>
              <a:t>Note in the planner</a:t>
            </a:r>
          </a:p>
          <a:p>
            <a:r>
              <a:rPr lang="en-GB" dirty="0">
                <a:latin typeface="Comic Sans MS" panose="030F0702030302020204" pitchFamily="66" charset="0"/>
              </a:rPr>
              <a:t>A message in the morning</a:t>
            </a:r>
          </a:p>
          <a:p>
            <a:r>
              <a:rPr lang="en-GB" dirty="0">
                <a:latin typeface="Comic Sans MS" panose="030F0702030302020204" pitchFamily="66" charset="0"/>
              </a:rPr>
              <a:t>At the end of the day</a:t>
            </a:r>
          </a:p>
          <a:p>
            <a:r>
              <a:rPr lang="en-GB">
                <a:latin typeface="Comic Sans MS" panose="030F0702030302020204" pitchFamily="66" charset="0"/>
              </a:rPr>
              <a:t>Seesaw app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School Twitter:</a:t>
            </a:r>
            <a:r>
              <a:rPr lang="en-GB" dirty="0">
                <a:latin typeface="Comic Sans MS" panose="030F0702030302020204" pitchFamily="66" charset="0"/>
              </a:rPr>
              <a:t>@</a:t>
            </a:r>
            <a:r>
              <a:rPr lang="en-GB" dirty="0" err="1">
                <a:latin typeface="Comic Sans MS" panose="030F0702030302020204" pitchFamily="66" charset="0"/>
              </a:rPr>
              <a:t>BalshawLaneCPS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6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F0A8-8412-6AA0-3882-5717DCB5A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Does your child have SEND or medical needs?</a:t>
            </a:r>
            <a:br>
              <a:rPr lang="en-GB" dirty="0"/>
            </a:br>
            <a:r>
              <a:rPr lang="en-GB" dirty="0"/>
              <a:t>If so, please have a chat with us afterwards.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116F5-A838-0F34-E340-CC18AF4EA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68774"/>
            <a:ext cx="6400800" cy="147002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Is your child eligible for Pupil Premium funding?</a:t>
            </a:r>
          </a:p>
        </p:txBody>
      </p:sp>
    </p:spTree>
    <p:extLst>
      <p:ext uri="{BB962C8B-B14F-4D97-AF65-F5344CB8AC3E}">
        <p14:creationId xmlns:p14="http://schemas.microsoft.com/office/powerpoint/2010/main" val="2041660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330</Words>
  <Application>Microsoft Office PowerPoint</Application>
  <PresentationFormat>On-screen Show (4:3)</PresentationFormat>
  <Paragraphs>63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Bitmap Image</vt:lpstr>
      <vt:lpstr>Welcome to Balshaw Lane Primary</vt:lpstr>
      <vt:lpstr>Agenda</vt:lpstr>
      <vt:lpstr>Two classes: RH and RA</vt:lpstr>
      <vt:lpstr>Induction</vt:lpstr>
      <vt:lpstr>Staggered start in September </vt:lpstr>
      <vt:lpstr>Autumn term</vt:lpstr>
      <vt:lpstr>How to prepare your child</vt:lpstr>
      <vt:lpstr>Always here for support…</vt:lpstr>
      <vt:lpstr>Does your child have SEND or medical needs? If so, please have a chat with us afterwards.</vt:lpstr>
      <vt:lpstr>It’s a big step</vt:lpstr>
      <vt:lpstr>Early Years</vt:lpstr>
      <vt:lpstr>The start of your child’s school life</vt:lpstr>
      <vt:lpstr>Progress in learning </vt:lpstr>
      <vt:lpstr>Learning through play</vt:lpstr>
      <vt:lpstr>Outdoor learning</vt:lpstr>
      <vt:lpstr>Learning about life</vt:lpstr>
      <vt:lpstr>Becoming rounded individuals</vt:lpstr>
    </vt:vector>
  </TitlesOfParts>
  <Company>The Westfield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Balshaw Lane Primary!</dc:title>
  <dc:creator>Balshaw Lane Community Primary School</dc:creator>
  <cp:lastModifiedBy>9050, head</cp:lastModifiedBy>
  <cp:revision>52</cp:revision>
  <cp:lastPrinted>2023-05-10T09:02:07Z</cp:lastPrinted>
  <dcterms:created xsi:type="dcterms:W3CDTF">2016-05-18T14:30:37Z</dcterms:created>
  <dcterms:modified xsi:type="dcterms:W3CDTF">2024-05-10T15:13:27Z</dcterms:modified>
</cp:coreProperties>
</file>