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Goodfellow" userId="bf825c24-253f-4576-94b4-3e5dd517f633" providerId="ADAL" clId="{FFFF30B4-168E-4B37-BD39-DC76B0A6087A}"/>
    <pc:docChg chg="custSel modSld">
      <pc:chgData name="Mrs Goodfellow" userId="bf825c24-253f-4576-94b4-3e5dd517f633" providerId="ADAL" clId="{FFFF30B4-168E-4B37-BD39-DC76B0A6087A}" dt="2026-04-14T16:04:32.797" v="1873" actId="20577"/>
      <pc:docMkLst>
        <pc:docMk/>
      </pc:docMkLst>
      <pc:sldChg chg="modSp mod">
        <pc:chgData name="Mrs Goodfellow" userId="bf825c24-253f-4576-94b4-3e5dd517f633" providerId="ADAL" clId="{FFFF30B4-168E-4B37-BD39-DC76B0A6087A}" dt="2026-04-14T16:04:32.797" v="1873" actId="20577"/>
        <pc:sldMkLst>
          <pc:docMk/>
          <pc:sldMk cId="1332283618" sldId="256"/>
        </pc:sldMkLst>
        <pc:spChg chg="mod">
          <ac:chgData name="Mrs Goodfellow" userId="bf825c24-253f-4576-94b4-3e5dd517f633" providerId="ADAL" clId="{FFFF30B4-168E-4B37-BD39-DC76B0A6087A}" dt="2026-04-14T16:04:25.321" v="1859" actId="13926"/>
          <ac:spMkLst>
            <pc:docMk/>
            <pc:sldMk cId="1332283618" sldId="256"/>
            <ac:spMk id="6" creationId="{8066027F-23A6-E007-5F11-CAC51D275B58}"/>
          </ac:spMkLst>
        </pc:spChg>
        <pc:spChg chg="mod">
          <ac:chgData name="Mrs Goodfellow" userId="bf825c24-253f-4576-94b4-3e5dd517f633" providerId="ADAL" clId="{FFFF30B4-168E-4B37-BD39-DC76B0A6087A}" dt="2026-04-14T16:04:32.797" v="1873" actId="20577"/>
          <ac:spMkLst>
            <pc:docMk/>
            <pc:sldMk cId="1332283618" sldId="256"/>
            <ac:spMk id="14" creationId="{71D5DFF7-AEBF-CBF6-D26E-AAB861AD73FB}"/>
          </ac:spMkLst>
        </pc:spChg>
        <pc:spChg chg="mod">
          <ac:chgData name="Mrs Goodfellow" userId="bf825c24-253f-4576-94b4-3e5dd517f633" providerId="ADAL" clId="{FFFF30B4-168E-4B37-BD39-DC76B0A6087A}" dt="2026-04-14T14:06:09.553" v="515" actId="13926"/>
          <ac:spMkLst>
            <pc:docMk/>
            <pc:sldMk cId="1332283618" sldId="256"/>
            <ac:spMk id="16" creationId="{2B108275-972F-732D-B440-D50D20C23834}"/>
          </ac:spMkLst>
        </pc:spChg>
        <pc:spChg chg="mod">
          <ac:chgData name="Mrs Goodfellow" userId="bf825c24-253f-4576-94b4-3e5dd517f633" providerId="ADAL" clId="{FFFF30B4-168E-4B37-BD39-DC76B0A6087A}" dt="2026-04-14T14:07:28.479" v="540" actId="20577"/>
          <ac:spMkLst>
            <pc:docMk/>
            <pc:sldMk cId="1332283618" sldId="256"/>
            <ac:spMk id="23" creationId="{FA371D33-B57C-A502-D430-DCB80D057B96}"/>
          </ac:spMkLst>
        </pc:spChg>
        <pc:spChg chg="mod">
          <ac:chgData name="Mrs Goodfellow" userId="bf825c24-253f-4576-94b4-3e5dd517f633" providerId="ADAL" clId="{FFFF30B4-168E-4B37-BD39-DC76B0A6087A}" dt="2026-04-14T14:17:47.217" v="777" actId="13926"/>
          <ac:spMkLst>
            <pc:docMk/>
            <pc:sldMk cId="1332283618" sldId="256"/>
            <ac:spMk id="25" creationId="{CF2C145C-743A-BFD0-D5E0-6DAD50EC47EB}"/>
          </ac:spMkLst>
        </pc:spChg>
        <pc:spChg chg="mod">
          <ac:chgData name="Mrs Goodfellow" userId="bf825c24-253f-4576-94b4-3e5dd517f633" providerId="ADAL" clId="{FFFF30B4-168E-4B37-BD39-DC76B0A6087A}" dt="2026-04-14T15:43:56.502" v="1148" actId="255"/>
          <ac:spMkLst>
            <pc:docMk/>
            <pc:sldMk cId="1332283618" sldId="256"/>
            <ac:spMk id="33" creationId="{25D0BAFC-C9F2-9337-E951-7AB4422155B8}"/>
          </ac:spMkLst>
        </pc:spChg>
        <pc:spChg chg="mod">
          <ac:chgData name="Mrs Goodfellow" userId="bf825c24-253f-4576-94b4-3e5dd517f633" providerId="ADAL" clId="{FFFF30B4-168E-4B37-BD39-DC76B0A6087A}" dt="2026-04-14T15:55:37.188" v="1233" actId="13926"/>
          <ac:spMkLst>
            <pc:docMk/>
            <pc:sldMk cId="1332283618" sldId="256"/>
            <ac:spMk id="35" creationId="{055E25DD-67E8-7C32-B26A-E0030F27A824}"/>
          </ac:spMkLst>
        </pc:spChg>
        <pc:spChg chg="mod">
          <ac:chgData name="Mrs Goodfellow" userId="bf825c24-253f-4576-94b4-3e5dd517f633" providerId="ADAL" clId="{FFFF30B4-168E-4B37-BD39-DC76B0A6087A}" dt="2026-04-14T14:19:26.942" v="978" actId="13926"/>
          <ac:spMkLst>
            <pc:docMk/>
            <pc:sldMk cId="1332283618" sldId="256"/>
            <ac:spMk id="45" creationId="{B38BDF95-7FC7-AC82-B83F-A4577A6327AE}"/>
          </ac:spMkLst>
        </pc:spChg>
        <pc:spChg chg="mod">
          <ac:chgData name="Mrs Goodfellow" userId="bf825c24-253f-4576-94b4-3e5dd517f633" providerId="ADAL" clId="{FFFF30B4-168E-4B37-BD39-DC76B0A6087A}" dt="2026-04-14T15:41:03.845" v="996" actId="13926"/>
          <ac:spMkLst>
            <pc:docMk/>
            <pc:sldMk cId="1332283618" sldId="256"/>
            <ac:spMk id="53" creationId="{77DDAC35-DAD0-1785-0F92-CA7CEBE5A06D}"/>
          </ac:spMkLst>
        </pc:spChg>
        <pc:spChg chg="mod">
          <ac:chgData name="Mrs Goodfellow" userId="bf825c24-253f-4576-94b4-3e5dd517f633" providerId="ADAL" clId="{FFFF30B4-168E-4B37-BD39-DC76B0A6087A}" dt="2026-04-14T14:18:04.590" v="779" actId="13926"/>
          <ac:spMkLst>
            <pc:docMk/>
            <pc:sldMk cId="1332283618" sldId="256"/>
            <ac:spMk id="57" creationId="{E3EF2DF5-3BD5-D882-7E37-737E8B95AFA0}"/>
          </ac:spMkLst>
        </pc:spChg>
        <pc:spChg chg="mod">
          <ac:chgData name="Mrs Goodfellow" userId="bf825c24-253f-4576-94b4-3e5dd517f633" providerId="ADAL" clId="{FFFF30B4-168E-4B37-BD39-DC76B0A6087A}" dt="2026-04-14T15:43:15.947" v="1126" actId="13926"/>
          <ac:spMkLst>
            <pc:docMk/>
            <pc:sldMk cId="1332283618" sldId="256"/>
            <ac:spMk id="66" creationId="{05D0D975-BBC8-4EEF-0FE6-B81D8E01E5C5}"/>
          </ac:spMkLst>
        </pc:spChg>
        <pc:spChg chg="mod">
          <ac:chgData name="Mrs Goodfellow" userId="bf825c24-253f-4576-94b4-3e5dd517f633" providerId="ADAL" clId="{FFFF30B4-168E-4B37-BD39-DC76B0A6087A}" dt="2026-04-14T15:59:09.521" v="1651" actId="13926"/>
          <ac:spMkLst>
            <pc:docMk/>
            <pc:sldMk cId="1332283618" sldId="256"/>
            <ac:spMk id="74" creationId="{D7B2DD0E-65FC-B66E-69A9-FD3D46CA686E}"/>
          </ac:spMkLst>
        </pc:spChg>
        <pc:spChg chg="mod">
          <ac:chgData name="Mrs Goodfellow" userId="bf825c24-253f-4576-94b4-3e5dd517f633" providerId="ADAL" clId="{FFFF30B4-168E-4B37-BD39-DC76B0A6087A}" dt="2026-04-14T14:03:45.506" v="121" actId="20577"/>
          <ac:spMkLst>
            <pc:docMk/>
            <pc:sldMk cId="1332283618" sldId="256"/>
            <ac:spMk id="76" creationId="{BA3A1D3B-8188-0C36-00A1-7689601DE2A5}"/>
          </ac:spMkLst>
        </pc:spChg>
        <pc:spChg chg="mod">
          <ac:chgData name="Mrs Goodfellow" userId="bf825c24-253f-4576-94b4-3e5dd517f633" providerId="ADAL" clId="{FFFF30B4-168E-4B37-BD39-DC76B0A6087A}" dt="2026-04-14T14:03:17.517" v="17" actId="20577"/>
          <ac:spMkLst>
            <pc:docMk/>
            <pc:sldMk cId="1332283618" sldId="256"/>
            <ac:spMk id="79" creationId="{6349EC1D-EC9D-9419-7C89-BF382396223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14/04/2026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14/04/2026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14/04/2026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14/04/2026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14/04/2026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14/04/2026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14/04/2026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a:t>
            </a:r>
            <a:r>
              <a:rPr lang="en-GB">
                <a:latin typeface="Twinkl" panose="02000000000000000000" pitchFamily="2" charset="0"/>
              </a:rPr>
              <a:t>: Summer 1</a:t>
            </a:r>
            <a:endParaRPr lang="en-GB" dirty="0">
              <a:latin typeface="Twinkl" panose="02000000000000000000" pitchFamily="2" charset="0"/>
            </a:endParaRPr>
          </a:p>
          <a:p>
            <a:pPr algn="ctr"/>
            <a:endParaRPr lang="en-GB" dirty="0"/>
          </a:p>
          <a:p>
            <a:pPr algn="ctr"/>
            <a:r>
              <a:rPr lang="en-GB" sz="3200" dirty="0">
                <a:latin typeface="Twinkl" panose="02000000000000000000" pitchFamily="2" charset="0"/>
              </a:rPr>
              <a:t>Holly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434185" y="-982"/>
            <a:ext cx="7987441" cy="2042440"/>
            <a:chOff x="1722919" y="166290"/>
            <a:chExt cx="7987441" cy="2042440"/>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2038898"/>
              <a:chOff x="5025731" y="1623233"/>
              <a:chExt cx="3990640" cy="2038898"/>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59833"/>
                <a:ext cx="3990640" cy="1902298"/>
                <a:chOff x="3334700" y="2357625"/>
                <a:chExt cx="3990640" cy="1902298"/>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80994" y="2413049"/>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fontAlgn="t">
                    <a:lnSpc>
                      <a:spcPts val="1500"/>
                    </a:lnSpc>
                    <a:buNone/>
                  </a:pPr>
                  <a:r>
                    <a:rPr lang="en-GB" sz="1000" dirty="0">
                      <a:solidFill>
                        <a:schemeClr val="tx1"/>
                      </a:solidFill>
                      <a:latin typeface="Twinkl" panose="02000000000000000000" pitchFamily="2" charset="0"/>
                    </a:rPr>
                    <a:t>This half term, we will be exploring the book </a:t>
                  </a:r>
                  <a:r>
                    <a:rPr lang="en-GB" sz="1000" i="1" dirty="0">
                      <a:solidFill>
                        <a:schemeClr val="tx1"/>
                      </a:solidFill>
                      <a:latin typeface="Twinkl" panose="02000000000000000000" pitchFamily="2" charset="0"/>
                    </a:rPr>
                    <a:t>There’s a Rang-Tan </a:t>
                  </a:r>
                  <a:r>
                    <a:rPr lang="en-GB" sz="1000" dirty="0">
                      <a:solidFill>
                        <a:schemeClr val="tx1"/>
                      </a:solidFill>
                      <a:latin typeface="Twinkl" panose="02000000000000000000" pitchFamily="2" charset="0"/>
                    </a:rPr>
                    <a:t>in my bedroom looking at conservation and the human impact on the world around us</a:t>
                  </a:r>
                  <a:r>
                    <a:rPr lang="en-GB" sz="1000" i="1" dirty="0">
                      <a:solidFill>
                        <a:schemeClr val="tx1"/>
                      </a:solidFill>
                      <a:latin typeface="Twinkl" panose="02000000000000000000" pitchFamily="2" charset="0"/>
                    </a:rPr>
                    <a:t>. </a:t>
                  </a:r>
                </a:p>
                <a:p>
                  <a:pPr fontAlgn="t">
                    <a:lnSpc>
                      <a:spcPts val="1500"/>
                    </a:lnSpc>
                    <a:buNone/>
                  </a:pPr>
                  <a:endParaRPr lang="en-GB" sz="1000" i="1" dirty="0">
                    <a:solidFill>
                      <a:schemeClr val="tx1"/>
                    </a:solidFill>
                    <a:latin typeface="Twinkl" panose="02000000000000000000" pitchFamily="2" charset="0"/>
                  </a:endParaRPr>
                </a:p>
                <a:p>
                  <a:pPr fontAlgn="t">
                    <a:lnSpc>
                      <a:spcPts val="1500"/>
                    </a:lnSpc>
                    <a:buNone/>
                  </a:pPr>
                  <a:r>
                    <a:rPr lang="en-GB" sz="1000" dirty="0">
                      <a:solidFill>
                        <a:schemeClr val="tx1"/>
                      </a:solidFill>
                      <a:latin typeface="Twinkl" panose="02000000000000000000" pitchFamily="2" charset="0"/>
                    </a:rPr>
                    <a:t>We will then move on to writing a variety of narratives to really extend our descriptive writing. </a:t>
                  </a:r>
                </a:p>
                <a:p>
                  <a:pPr fontAlgn="t">
                    <a:lnSpc>
                      <a:spcPts val="1500"/>
                    </a:lnSpc>
                    <a:buNone/>
                  </a:pPr>
                  <a:r>
                    <a:rPr lang="en-GB" sz="1000" dirty="0">
                      <a:solidFill>
                        <a:schemeClr val="tx1"/>
                      </a:solidFill>
                      <a:latin typeface="Twinkl" panose="02000000000000000000" pitchFamily="2" charset="0"/>
                    </a:rPr>
                    <a:t>Throughout all of our writing, we will continue to have a strong focus on the </a:t>
                  </a:r>
                  <a:r>
                    <a:rPr lang="en-GB" sz="1000" b="1" dirty="0">
                      <a:solidFill>
                        <a:schemeClr val="tx1"/>
                      </a:solidFill>
                      <a:latin typeface="Twinkl" panose="02000000000000000000" pitchFamily="2" charset="0"/>
                    </a:rPr>
                    <a:t>Brilliant Basics</a:t>
                  </a:r>
                  <a:r>
                    <a:rPr lang="en-GB" sz="1000" dirty="0">
                      <a:solidFill>
                        <a:schemeClr val="tx1"/>
                      </a:solidFill>
                      <a:latin typeface="Twinkl" panose="02000000000000000000" pitchFamily="2" charset="0"/>
                    </a:rPr>
                    <a:t> – capital letters, full stops and finger spaces.</a:t>
                  </a: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2037457"/>
              <a:chOff x="5061873" y="1623233"/>
              <a:chExt cx="1856793" cy="2037457"/>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1"/>
                <a:ext cx="1856793" cy="1916719"/>
                <a:chOff x="3370842" y="2341763"/>
                <a:chExt cx="1856793" cy="1916719"/>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411608"/>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Twinkl" panose="02000000000000000000" pitchFamily="2" charset="0"/>
                    </a:rPr>
                    <a:t>This half term we are learning about the wider world. We will be able to name and locate the continents and oceans of the world. </a:t>
                  </a:r>
                </a:p>
                <a:p>
                  <a:endParaRPr lang="en-GB" sz="100" dirty="0">
                    <a:solidFill>
                      <a:schemeClr val="tx1"/>
                    </a:solidFill>
                    <a:latin typeface="Twinkl" panose="02000000000000000000" pitchFamily="2" charset="0"/>
                  </a:endParaRP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265746"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Geography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latin typeface="Twinkl" panose="02000000000000000000" pitchFamily="2" charset="0"/>
                    </a:rPr>
                    <a:t>RE: Islam</a:t>
                  </a:r>
                </a:p>
                <a:p>
                  <a:endParaRPr lang="en-US" sz="1200" dirty="0">
                    <a:solidFill>
                      <a:schemeClr val="tx1"/>
                    </a:solidFill>
                    <a:latin typeface="Twinkl" panose="02000000000000000000" pitchFamily="2" charset="0"/>
                  </a:endParaRPr>
                </a:p>
                <a:p>
                  <a:r>
                    <a:rPr lang="en-US" sz="1200" dirty="0">
                      <a:solidFill>
                        <a:schemeClr val="tx1"/>
                      </a:solidFill>
                      <a:latin typeface="Twinkl" panose="02000000000000000000" pitchFamily="2" charset="0"/>
                    </a:rPr>
                    <a:t>Music: </a:t>
                  </a:r>
                  <a:r>
                    <a:rPr lang="en-US" sz="1200" dirty="0" err="1">
                      <a:solidFill>
                        <a:schemeClr val="tx1"/>
                      </a:solidFill>
                      <a:latin typeface="Twinkl" panose="02000000000000000000" pitchFamily="2" charset="0"/>
                    </a:rPr>
                    <a:t>Boomwhackers</a:t>
                  </a:r>
                  <a:endParaRPr lang="en-US" sz="1200" dirty="0">
                    <a:solidFill>
                      <a:schemeClr val="tx1"/>
                    </a:solidFill>
                    <a:latin typeface="Twinkl" panose="02000000000000000000" pitchFamily="2" charset="0"/>
                  </a:endParaRPr>
                </a:p>
                <a:p>
                  <a:endParaRPr lang="en-US" sz="1200" dirty="0">
                    <a:solidFill>
                      <a:schemeClr val="tx1"/>
                    </a:solidFill>
                    <a:latin typeface="Twinkl" panose="02000000000000000000" pitchFamily="2" charset="0"/>
                  </a:endParaRPr>
                </a:p>
                <a:p>
                  <a:r>
                    <a:rPr lang="en-US" sz="1200" dirty="0">
                      <a:solidFill>
                        <a:schemeClr val="tx1"/>
                      </a:solidFill>
                      <a:latin typeface="Twinkl" panose="02000000000000000000" pitchFamily="2" charset="0"/>
                    </a:rPr>
                    <a:t>PSHE: Healthy Relationships</a:t>
                  </a:r>
                </a:p>
                <a:p>
                  <a:endParaRPr lang="en-US" sz="1200" dirty="0">
                    <a:solidFill>
                      <a:schemeClr val="tx1"/>
                    </a:solidFill>
                    <a:latin typeface="Twinkl" panose="02000000000000000000" pitchFamily="2" charset="0"/>
                  </a:endParaRPr>
                </a:p>
                <a:p>
                  <a:r>
                    <a:rPr lang="en-US" sz="1200" dirty="0">
                      <a:solidFill>
                        <a:schemeClr val="tx1"/>
                      </a:solidFill>
                      <a:latin typeface="Twinkl" panose="02000000000000000000" pitchFamily="2" charset="0"/>
                    </a:rPr>
                    <a:t>Computing: Making music</a:t>
                  </a:r>
                  <a:endParaRPr lang="en-GB" sz="1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202563" y="1623233"/>
                <a:ext cx="1491860"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Twinkl" panose="02000000000000000000" pitchFamily="2" charset="0"/>
                  </a:rPr>
                  <a:t>Wider Curriculum</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2182763"/>
            <a:chOff x="1718893" y="2326933"/>
            <a:chExt cx="7991468" cy="2182763"/>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latin typeface="Twinkl" panose="02000000000000000000" pitchFamily="2" charset="0"/>
                  </a:endParaRPr>
                </a:p>
                <a:p>
                  <a:r>
                    <a:rPr lang="en-US" sz="1000" dirty="0">
                      <a:solidFill>
                        <a:schemeClr val="tx1"/>
                      </a:solidFill>
                      <a:latin typeface="Twinkl" panose="02000000000000000000" pitchFamily="2" charset="0"/>
                    </a:rPr>
                    <a:t>We have PE lessons every </a:t>
                  </a:r>
                  <a:r>
                    <a:rPr lang="en-US" sz="1000" b="1" dirty="0">
                      <a:solidFill>
                        <a:schemeClr val="tx1"/>
                      </a:solidFill>
                      <a:latin typeface="Twinkl" panose="02000000000000000000" pitchFamily="2" charset="0"/>
                    </a:rPr>
                    <a:t>Monday</a:t>
                  </a:r>
                  <a:r>
                    <a:rPr lang="en-US" sz="1000" dirty="0">
                      <a:solidFill>
                        <a:schemeClr val="tx1"/>
                      </a:solidFill>
                      <a:latin typeface="Twinkl" panose="02000000000000000000" pitchFamily="2" charset="0"/>
                    </a:rPr>
                    <a:t> and </a:t>
                  </a:r>
                  <a:r>
                    <a:rPr lang="en-US" sz="1000" b="1" dirty="0">
                      <a:solidFill>
                        <a:schemeClr val="tx1"/>
                      </a:solidFill>
                      <a:latin typeface="Twinkl" panose="02000000000000000000" pitchFamily="2" charset="0"/>
                    </a:rPr>
                    <a:t>Tuesday</a:t>
                  </a:r>
                  <a:r>
                    <a:rPr lang="en-US" sz="1000" dirty="0">
                      <a:solidFill>
                        <a:schemeClr val="tx1"/>
                      </a:solidFill>
                      <a:latin typeface="Twinkl" panose="02000000000000000000" pitchFamily="2" charset="0"/>
                    </a:rPr>
                    <a:t> so please ensure that your child wears their full PE kit on these days. Please also ensure that their PE kit is </a:t>
                  </a:r>
                  <a:r>
                    <a:rPr lang="en-US" sz="1000" b="1" dirty="0">
                      <a:solidFill>
                        <a:schemeClr val="tx1"/>
                      </a:solidFill>
                      <a:latin typeface="Twinkl" panose="02000000000000000000" pitchFamily="2" charset="0"/>
                    </a:rPr>
                    <a:t>fully named</a:t>
                  </a:r>
                  <a:r>
                    <a:rPr lang="en-US" sz="1000" dirty="0">
                      <a:solidFill>
                        <a:schemeClr val="tx1"/>
                      </a:solidFill>
                      <a:latin typeface="Twinkl" panose="02000000000000000000" pitchFamily="2" charset="0"/>
                    </a:rPr>
                    <a:t>. This half term in PE we will be focusing on striking and fielding games.</a:t>
                  </a:r>
                  <a:endParaRPr lang="en-GB" sz="10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86896" cy="2182763"/>
              <a:chOff x="1718893" y="2326933"/>
              <a:chExt cx="5986896" cy="2182763"/>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latin typeface="Twinkl" panose="02000000000000000000" pitchFamily="2" charset="0"/>
                    </a:endParaRPr>
                  </a:p>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Children who enjoy reading regularly thrive in their learning and therefore children are asked to read with an adult for 5- 10 minutes every day to rehearse this skill and develop a love of reading.  This could be school books, library books as well as own reading books.</a:t>
                    </a:r>
                    <a:endParaRPr lang="en-GB" sz="1050" dirty="0">
                      <a:solidFill>
                        <a:schemeClr val="tx1"/>
                      </a:solidFill>
                      <a:latin typeface="Twinkl" panose="02000000000000000000" pitchFamily="2" charset="0"/>
                    </a:endParaRPr>
                  </a:p>
                  <a:p>
                    <a:r>
                      <a:rPr lang="en-US" sz="1050" dirty="0">
                        <a:solidFill>
                          <a:schemeClr val="tx1"/>
                        </a:solidFill>
                        <a:highlight>
                          <a:srgbClr val="FFFF00"/>
                        </a:highlight>
                        <a:latin typeface="Twinkl" panose="02000000000000000000" pitchFamily="2" charset="0"/>
                      </a:rPr>
                      <a:t> </a:t>
                    </a:r>
                    <a:endParaRPr lang="en-GB" sz="1050" dirty="0">
                      <a:solidFill>
                        <a:schemeClr val="tx1"/>
                      </a:solidFill>
                      <a:highlight>
                        <a:srgbClr val="FFFF00"/>
                      </a:highlight>
                      <a:latin typeface="Twinkl" panose="02000000000000000000" pitchFamily="2" charset="0"/>
                    </a:endParaRPr>
                  </a:p>
                  <a:p>
                    <a:r>
                      <a:rPr lang="en-US" sz="1050" dirty="0">
                        <a:solidFill>
                          <a:schemeClr val="tx1"/>
                        </a:solidFill>
                        <a:latin typeface="Twinkl" panose="02000000000000000000" pitchFamily="2" charset="0"/>
                      </a:rPr>
                      <a:t>Reading books will be changed once a week to allow children to develop fluency and a good understanding of the vocabulary within the book. They will read this book three times in school before it is sent home. </a:t>
                    </a:r>
                    <a:endParaRPr lang="en-GB" sz="1050" dirty="0">
                      <a:solidFill>
                        <a:schemeClr val="tx1"/>
                      </a:solidFill>
                      <a:latin typeface="Twinkl" panose="02000000000000000000" pitchFamily="2" charset="0"/>
                    </a:endParaRPr>
                  </a:p>
                  <a:p>
                    <a:endParaRPr lang="en-GB" sz="1050" dirty="0">
                      <a:solidFill>
                        <a:schemeClr val="tx1"/>
                      </a:solidFill>
                      <a:latin typeface="Twinkl" panose="02000000000000000000" pitchFamily="2" charset="0"/>
                    </a:endParaRP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68347" cy="2182763"/>
                <a:chOff x="5061873" y="1623233"/>
                <a:chExt cx="1868347" cy="2182763"/>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868347" cy="2062025"/>
                  <a:chOff x="3370842" y="2341763"/>
                  <a:chExt cx="1868347" cy="206202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82397" y="2448807"/>
                    <a:ext cx="1856792" cy="195498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buNone/>
                    </a:pPr>
                    <a:r>
                      <a:rPr lang="en-GB" sz="1100" dirty="0">
                        <a:solidFill>
                          <a:schemeClr val="tx1"/>
                        </a:solidFill>
                        <a:latin typeface="Twinkl" panose="02000000000000000000" pitchFamily="2" charset="0"/>
                      </a:rPr>
                      <a:t>This half term in Science, we will learn about plants. We will learn the structure of plants and will have a chance to grow a few different varieties. </a:t>
                    </a: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6009465" cy="2179222"/>
            <a:chOff x="1742909" y="2330475"/>
            <a:chExt cx="6009465" cy="2179222"/>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Twinkl" panose="02000000000000000000" pitchFamily="2" charset="0"/>
                    </a:rPr>
                    <a:t>This half term, we will start our learning on multiplication and division. If you can practise counting in 2s, 5s and 10s this will really help to consolidate the learning we are completing in class. </a:t>
                  </a:r>
                </a:p>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Towards the end of the half term, we will begin our learning on fractions where will learn the fractions ½, ¼, 2/4, ¾ and 1/3</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721645" y="2447671"/>
              <a:ext cx="2030729" cy="2062026"/>
              <a:chOff x="3255045" y="2341763"/>
              <a:chExt cx="2030729" cy="2062026"/>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255045" y="2556915"/>
                <a:ext cx="2030729"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Twinkl" panose="02000000000000000000" pitchFamily="2" charset="0"/>
                  </a:rPr>
                  <a:t>In Art, we will be learning about the artist Picasso. We will learn about cubism and will then create our own paintings. </a:t>
                </a:r>
                <a:endParaRPr lang="en-GB" sz="1200" dirty="0">
                  <a:solidFill>
                    <a:schemeClr val="tx1"/>
                  </a:solidFill>
                  <a:latin typeface="Twinkl" panose="02000000000000000000" pitchFamily="2" charset="0"/>
                </a:endParaRPr>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Welcome back to Holly 2! Hopefully the children are rested and ready for a lovely term of summer learning!</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Art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Twinkl" panose="02000000000000000000" pitchFamily="2" charset="0"/>
              </a:rPr>
              <a:t>Home learning: Home learning will be sent home each week and will this will need to be returned the following week. </a:t>
            </a:r>
            <a:endParaRPr lang="en-GB" sz="200"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Home learning </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Warner</a:t>
            </a:r>
          </a:p>
        </p:txBody>
      </p:sp>
      <p:pic>
        <p:nvPicPr>
          <p:cNvPr id="1034" name="Picture 10" descr="Southwick Community Primary School">
            <a:extLst>
              <a:ext uri="{FF2B5EF4-FFF2-40B4-BE49-F238E27FC236}">
                <a16:creationId xmlns:a16="http://schemas.microsoft.com/office/drawing/2014/main" id="{4CD804E7-0E27-1374-81E9-BEF9A714D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093" y="4262637"/>
            <a:ext cx="1237246" cy="58446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C3BA945F-8BAC-6A66-5C48-F14D437CB7C2}"/>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Multiples of 2s, 5s and 10s Posters - Master The Curriculum">
            <a:extLst>
              <a:ext uri="{FF2B5EF4-FFF2-40B4-BE49-F238E27FC236}">
                <a16:creationId xmlns:a16="http://schemas.microsoft.com/office/drawing/2014/main" id="{45DF4446-2ED3-2651-ED00-CE79ADADC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384" y="6095516"/>
            <a:ext cx="1189401" cy="82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E15053-27D4-3572-BF30-3EA15B92EFD2}"/>
              </a:ext>
            </a:extLst>
          </p:cNvPr>
          <p:cNvPicPr>
            <a:picLocks noChangeAspect="1"/>
          </p:cNvPicPr>
          <p:nvPr/>
        </p:nvPicPr>
        <p:blipFill>
          <a:blip r:embed="rId6" cstate="print">
            <a:extLst>
              <a:ext uri="{28A0092B-C50C-407E-A947-70E740481C1C}">
                <a14:useLocalDpi xmlns:a14="http://schemas.microsoft.com/office/drawing/2010/main" val="0"/>
              </a:ext>
            </a:extLst>
          </a:blip>
          <a:srcRect l="67711" t="24445" r="4918" b="42928"/>
          <a:stretch>
            <a:fillRect/>
          </a:stretch>
        </p:blipFill>
        <p:spPr bwMode="auto">
          <a:xfrm>
            <a:off x="7002713" y="4144578"/>
            <a:ext cx="828631" cy="555507"/>
          </a:xfrm>
          <a:prstGeom prst="rect">
            <a:avLst/>
          </a:prstGeom>
          <a:noFill/>
          <a:ln>
            <a:noFill/>
          </a:ln>
          <a:effectLst/>
        </p:spPr>
      </p:pic>
      <p:pic>
        <p:nvPicPr>
          <p:cNvPr id="20" name="Picture 19">
            <a:extLst>
              <a:ext uri="{FF2B5EF4-FFF2-40B4-BE49-F238E27FC236}">
                <a16:creationId xmlns:a16="http://schemas.microsoft.com/office/drawing/2014/main" id="{F0E7FFB7-250A-7BA2-B7A2-F7D3B77E0E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3329" y="1747145"/>
            <a:ext cx="773748" cy="690245"/>
          </a:xfrm>
          <a:prstGeom prst="rect">
            <a:avLst/>
          </a:prstGeom>
        </p:spPr>
      </p:pic>
      <p:pic>
        <p:nvPicPr>
          <p:cNvPr id="26" name="Picture 25" descr="Andy Goldsworthy Sculptures, Bio, Ideas | TheArtStory">
            <a:extLst>
              <a:ext uri="{FF2B5EF4-FFF2-40B4-BE49-F238E27FC236}">
                <a16:creationId xmlns:a16="http://schemas.microsoft.com/office/drawing/2014/main" id="{7F94235C-AC08-951E-CECD-AE01604E250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4892" y="6409637"/>
            <a:ext cx="990094" cy="415311"/>
          </a:xfrm>
          <a:prstGeom prst="rect">
            <a:avLst/>
          </a:prstGeom>
          <a:noFill/>
          <a:ln>
            <a:noFill/>
          </a:ln>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B6DF7-94D7-4448-8DEC-005D54BBD8CB}"/>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77978E23-7A2E-4D88-B9FF-5B421DD93A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598</TotalTime>
  <Words>446</Words>
  <Application>Microsoft Office PowerPoint</Application>
  <PresentationFormat>A4 Paper (210x297 mm)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9</cp:revision>
  <cp:lastPrinted>2024-07-25T14:33:55Z</cp:lastPrinted>
  <dcterms:created xsi:type="dcterms:W3CDTF">2024-07-07T16:41:45Z</dcterms:created>
  <dcterms:modified xsi:type="dcterms:W3CDTF">2026-04-14T16:04:40Z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