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36BA6-AAF4-44C6-BD1B-94C1C503DCAC}" v="1" dt="2026-02-24T10:08:04.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4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Goodfellow" userId="bf825c24-253f-4576-94b4-3e5dd517f633" providerId="ADAL" clId="{FFFF30B4-168E-4B37-BD39-DC76B0A6087A}"/>
    <pc:docChg chg="custSel modSld">
      <pc:chgData name="Mrs Goodfellow" userId="bf825c24-253f-4576-94b4-3e5dd517f633" providerId="ADAL" clId="{FFFF30B4-168E-4B37-BD39-DC76B0A6087A}" dt="2026-02-24T10:08:08.111" v="1500" actId="13926"/>
      <pc:docMkLst>
        <pc:docMk/>
      </pc:docMkLst>
      <pc:sldChg chg="delSp modSp mod">
        <pc:chgData name="Mrs Goodfellow" userId="bf825c24-253f-4576-94b4-3e5dd517f633" providerId="ADAL" clId="{FFFF30B4-168E-4B37-BD39-DC76B0A6087A}" dt="2026-02-24T10:08:08.111" v="1500" actId="13926"/>
        <pc:sldMkLst>
          <pc:docMk/>
          <pc:sldMk cId="1332283618" sldId="256"/>
        </pc:sldMkLst>
        <pc:spChg chg="mod">
          <ac:chgData name="Mrs Goodfellow" userId="bf825c24-253f-4576-94b4-3e5dd517f633" providerId="ADAL" clId="{FFFF30B4-168E-4B37-BD39-DC76B0A6087A}" dt="2026-02-24T10:06:22.401" v="1219" actId="20577"/>
          <ac:spMkLst>
            <pc:docMk/>
            <pc:sldMk cId="1332283618" sldId="256"/>
            <ac:spMk id="2" creationId="{3ECDD775-3D99-5988-D7F8-EB2CEBC766D8}"/>
          </ac:spMkLst>
        </pc:spChg>
        <pc:spChg chg="mod">
          <ac:chgData name="Mrs Goodfellow" userId="bf825c24-253f-4576-94b4-3e5dd517f633" providerId="ADAL" clId="{FFFF30B4-168E-4B37-BD39-DC76B0A6087A}" dt="2026-02-24T09:54:26.191" v="26" actId="20577"/>
          <ac:spMkLst>
            <pc:docMk/>
            <pc:sldMk cId="1332283618" sldId="256"/>
            <ac:spMk id="5" creationId="{702B081D-3F13-13A0-284A-B73AACE142E2}"/>
          </ac:spMkLst>
        </pc:spChg>
        <pc:spChg chg="mod">
          <ac:chgData name="Mrs Goodfellow" userId="bf825c24-253f-4576-94b4-3e5dd517f633" providerId="ADAL" clId="{FFFF30B4-168E-4B37-BD39-DC76B0A6087A}" dt="2026-02-24T09:57:42.509" v="383" actId="20577"/>
          <ac:spMkLst>
            <pc:docMk/>
            <pc:sldMk cId="1332283618" sldId="256"/>
            <ac:spMk id="9" creationId="{3359B7EF-F90E-E74C-53CE-000AF00DAA1F}"/>
          </ac:spMkLst>
        </pc:spChg>
        <pc:spChg chg="mod">
          <ac:chgData name="Mrs Goodfellow" userId="bf825c24-253f-4576-94b4-3e5dd517f633" providerId="ADAL" clId="{FFFF30B4-168E-4B37-BD39-DC76B0A6087A}" dt="2026-02-24T09:58:32.457" v="462" actId="20577"/>
          <ac:spMkLst>
            <pc:docMk/>
            <pc:sldMk cId="1332283618" sldId="256"/>
            <ac:spMk id="10" creationId="{334C67B2-9344-9E8A-4B43-CC0E405A6856}"/>
          </ac:spMkLst>
        </pc:spChg>
        <pc:spChg chg="mod">
          <ac:chgData name="Mrs Goodfellow" userId="bf825c24-253f-4576-94b4-3e5dd517f633" providerId="ADAL" clId="{FFFF30B4-168E-4B37-BD39-DC76B0A6087A}" dt="2026-02-24T10:08:08.111" v="1500" actId="13926"/>
          <ac:spMkLst>
            <pc:docMk/>
            <pc:sldMk cId="1332283618" sldId="256"/>
            <ac:spMk id="12" creationId="{E7D2FC3C-0A0B-3E36-22E1-3E407B8EBB72}"/>
          </ac:spMkLst>
        </pc:spChg>
        <pc:spChg chg="mod">
          <ac:chgData name="Mrs Goodfellow" userId="bf825c24-253f-4576-94b4-3e5dd517f633" providerId="ADAL" clId="{FFFF30B4-168E-4B37-BD39-DC76B0A6087A}" dt="2026-02-24T10:01:49.291" v="691" actId="20577"/>
          <ac:spMkLst>
            <pc:docMk/>
            <pc:sldMk cId="1332283618" sldId="256"/>
            <ac:spMk id="14" creationId="{71D5DFF7-AEBF-CBF6-D26E-AAB861AD73FB}"/>
          </ac:spMkLst>
        </pc:spChg>
        <pc:spChg chg="mod">
          <ac:chgData name="Mrs Goodfellow" userId="bf825c24-253f-4576-94b4-3e5dd517f633" providerId="ADAL" clId="{FFFF30B4-168E-4B37-BD39-DC76B0A6087A}" dt="2026-02-24T10:07:22.686" v="1496" actId="20577"/>
          <ac:spMkLst>
            <pc:docMk/>
            <pc:sldMk cId="1332283618" sldId="256"/>
            <ac:spMk id="23" creationId="{FA371D33-B57C-A502-D430-DCB80D057B96}"/>
          </ac:spMkLst>
        </pc:spChg>
        <pc:spChg chg="mod">
          <ac:chgData name="Mrs Goodfellow" userId="bf825c24-253f-4576-94b4-3e5dd517f633" providerId="ADAL" clId="{FFFF30B4-168E-4B37-BD39-DC76B0A6087A}" dt="2026-02-24T10:05:54.969" v="1186" actId="13926"/>
          <ac:spMkLst>
            <pc:docMk/>
            <pc:sldMk cId="1332283618" sldId="256"/>
            <ac:spMk id="26" creationId="{91D37D75-E87C-C202-58B5-30BC1F475D61}"/>
          </ac:spMkLst>
        </pc:spChg>
        <pc:spChg chg="mod">
          <ac:chgData name="Mrs Goodfellow" userId="bf825c24-253f-4576-94b4-3e5dd517f633" providerId="ADAL" clId="{FFFF30B4-168E-4B37-BD39-DC76B0A6087A}" dt="2026-02-24T10:03:41.938" v="900" actId="20577"/>
          <ac:spMkLst>
            <pc:docMk/>
            <pc:sldMk cId="1332283618" sldId="256"/>
            <ac:spMk id="33" creationId="{25D0BAFC-C9F2-9337-E951-7AB4422155B8}"/>
          </ac:spMkLst>
        </pc:spChg>
        <pc:spChg chg="mod">
          <ac:chgData name="Mrs Goodfellow" userId="bf825c24-253f-4576-94b4-3e5dd517f633" providerId="ADAL" clId="{FFFF30B4-168E-4B37-BD39-DC76B0A6087A}" dt="2026-02-24T10:03:04.502" v="887" actId="20577"/>
          <ac:spMkLst>
            <pc:docMk/>
            <pc:sldMk cId="1332283618" sldId="256"/>
            <ac:spMk id="40" creationId="{8FB442DF-D6CC-9F9E-37B1-FC7C39D475C1}"/>
          </ac:spMkLst>
        </pc:spChg>
        <pc:spChg chg="mod">
          <ac:chgData name="Mrs Goodfellow" userId="bf825c24-253f-4576-94b4-3e5dd517f633" providerId="ADAL" clId="{FFFF30B4-168E-4B37-BD39-DC76B0A6087A}" dt="2026-02-24T09:58:45.431" v="468" actId="20577"/>
          <ac:spMkLst>
            <pc:docMk/>
            <pc:sldMk cId="1332283618" sldId="256"/>
            <ac:spMk id="43" creationId="{621F8170-CC6D-ADF9-03BB-3BBED4DFAD3C}"/>
          </ac:spMkLst>
        </pc:spChg>
        <pc:spChg chg="mod">
          <ac:chgData name="Mrs Goodfellow" userId="bf825c24-253f-4576-94b4-3e5dd517f633" providerId="ADAL" clId="{FFFF30B4-168E-4B37-BD39-DC76B0A6087A}" dt="2026-02-24T10:01:26.067" v="683" actId="255"/>
          <ac:spMkLst>
            <pc:docMk/>
            <pc:sldMk cId="1332283618" sldId="256"/>
            <ac:spMk id="45" creationId="{B38BDF95-7FC7-AC82-B83F-A4577A6327AE}"/>
          </ac:spMkLst>
        </pc:spChg>
        <pc:spChg chg="mod">
          <ac:chgData name="Mrs Goodfellow" userId="bf825c24-253f-4576-94b4-3e5dd517f633" providerId="ADAL" clId="{FFFF30B4-168E-4B37-BD39-DC76B0A6087A}" dt="2026-02-24T09:56:48.926" v="329" actId="20577"/>
          <ac:spMkLst>
            <pc:docMk/>
            <pc:sldMk cId="1332283618" sldId="256"/>
            <ac:spMk id="46" creationId="{32BD0DEA-A9A7-BCC4-7E16-825FD65AA6C8}"/>
          </ac:spMkLst>
        </pc:spChg>
        <pc:spChg chg="mod">
          <ac:chgData name="Mrs Goodfellow" userId="bf825c24-253f-4576-94b4-3e5dd517f633" providerId="ADAL" clId="{FFFF30B4-168E-4B37-BD39-DC76B0A6087A}" dt="2026-02-24T10:07:18.152" v="1491" actId="13926"/>
          <ac:spMkLst>
            <pc:docMk/>
            <pc:sldMk cId="1332283618" sldId="256"/>
            <ac:spMk id="78" creationId="{244092AF-CB4E-3DF5-889C-892575EFC661}"/>
          </ac:spMkLst>
        </pc:spChg>
        <pc:picChg chg="del">
          <ac:chgData name="Mrs Goodfellow" userId="bf825c24-253f-4576-94b4-3e5dd517f633" providerId="ADAL" clId="{FFFF30B4-168E-4B37-BD39-DC76B0A6087A}" dt="2026-02-24T10:07:24.671" v="1497" actId="478"/>
          <ac:picMkLst>
            <pc:docMk/>
            <pc:sldMk cId="1332283618" sldId="256"/>
            <ac:picMk id="13" creationId="{98CA9F2D-0727-274D-EE53-812300BA5E3D}"/>
          </ac:picMkLst>
        </pc:picChg>
        <pc:picChg chg="del">
          <ac:chgData name="Mrs Goodfellow" userId="bf825c24-253f-4576-94b4-3e5dd517f633" providerId="ADAL" clId="{FFFF30B4-168E-4B37-BD39-DC76B0A6087A}" dt="2026-02-24T10:03:46.072" v="901" actId="478"/>
          <ac:picMkLst>
            <pc:docMk/>
            <pc:sldMk cId="1332283618" sldId="256"/>
            <ac:picMk id="27" creationId="{E297D929-4454-375D-60FE-1A6F8A6BBFF1}"/>
          </ac:picMkLst>
        </pc:picChg>
        <pc:picChg chg="del">
          <ac:chgData name="Mrs Goodfellow" userId="bf825c24-253f-4576-94b4-3e5dd517f633" providerId="ADAL" clId="{FFFF30B4-168E-4B37-BD39-DC76B0A6087A}" dt="2026-02-24T10:06:24.553" v="1220" actId="478"/>
          <ac:picMkLst>
            <pc:docMk/>
            <pc:sldMk cId="1332283618" sldId="256"/>
            <ac:picMk id="29" creationId="{47ABEFBF-CF7D-28F3-495F-F5ED28B20772}"/>
          </ac:picMkLst>
        </pc:picChg>
        <pc:picChg chg="del">
          <ac:chgData name="Mrs Goodfellow" userId="bf825c24-253f-4576-94b4-3e5dd517f633" providerId="ADAL" clId="{FFFF30B4-168E-4B37-BD39-DC76B0A6087A}" dt="2026-02-24T10:02:01.009" v="692" actId="478"/>
          <ac:picMkLst>
            <pc:docMk/>
            <pc:sldMk cId="1332283618" sldId="256"/>
            <ac:picMk id="37" creationId="{F95FD1ED-0964-4369-1291-DB905AA8FC41}"/>
          </ac:picMkLst>
        </pc:picChg>
        <pc:picChg chg="del">
          <ac:chgData name="Mrs Goodfellow" userId="bf825c24-253f-4576-94b4-3e5dd517f633" providerId="ADAL" clId="{FFFF30B4-168E-4B37-BD39-DC76B0A6087A}" dt="2026-02-24T09:54:47.854" v="27" actId="478"/>
          <ac:picMkLst>
            <pc:docMk/>
            <pc:sldMk cId="1332283618" sldId="256"/>
            <ac:picMk id="48" creationId="{B1F6F6E6-58AA-E091-806C-8F11E48A2F00}"/>
          </ac:picMkLst>
        </pc:picChg>
        <pc:picChg chg="del">
          <ac:chgData name="Mrs Goodfellow" userId="bf825c24-253f-4576-94b4-3e5dd517f633" providerId="ADAL" clId="{FFFF30B4-168E-4B37-BD39-DC76B0A6087A}" dt="2026-02-24T09:54:49.748" v="28" actId="478"/>
          <ac:picMkLst>
            <pc:docMk/>
            <pc:sldMk cId="1332283618" sldId="256"/>
            <ac:picMk id="61" creationId="{0DD24F48-AC76-A9E4-4D5A-7F59F1C106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24/02/2026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Autumn 1</a:t>
            </a:r>
          </a:p>
          <a:p>
            <a:pPr algn="ctr"/>
            <a:endParaRPr lang="en-GB" dirty="0"/>
          </a:p>
          <a:p>
            <a:pPr algn="ctr"/>
            <a:r>
              <a:rPr lang="en-GB" sz="3200" dirty="0">
                <a:latin typeface="Twinkl" panose="02000000000000000000" pitchFamily="2" charset="0"/>
              </a:rPr>
              <a:t>Holly 2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1745" y="86043"/>
            <a:ext cx="7987441" cy="1987016"/>
            <a:chOff x="1722919" y="166290"/>
            <a:chExt cx="7987441" cy="1987016"/>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endParaRPr lang="en-GB" sz="1050" b="1" dirty="0">
                    <a:solidFill>
                      <a:schemeClr val="tx1"/>
                    </a:solidFill>
                    <a:latin typeface="Twinkl"/>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66291"/>
              <a:ext cx="1856793" cy="1967612"/>
              <a:chOff x="5061873" y="1623233"/>
              <a:chExt cx="1856793"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0"/>
                <a:ext cx="1856793" cy="1846875"/>
                <a:chOff x="3370842" y="2341762"/>
                <a:chExt cx="1856793"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Dates</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Art</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1985148"/>
            <a:chOff x="1718893" y="2326933"/>
            <a:chExt cx="7991468" cy="1985148"/>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6020885" cy="1985148"/>
              <a:chOff x="1718893" y="2326933"/>
              <a:chExt cx="6020885" cy="1985148"/>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902336" cy="1967612"/>
                <a:chOff x="5061873" y="1623233"/>
                <a:chExt cx="1902336" cy="196761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1"/>
                  <a:ext cx="1902336" cy="1846874"/>
                  <a:chOff x="3370842" y="2341763"/>
                  <a:chExt cx="1902336" cy="1846874"/>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416386" y="234176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Twinkl" panose="02000000000000000000" pitchFamily="2" charset="0"/>
                      </a:rPr>
                      <a:t>In PSHE we will learn all about how to stay healthy including understanding diet, the role of medicine and how physical activity can impact our health. </a:t>
                    </a: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PSHE</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20"/>
                <a:ext cx="3934306" cy="2020497"/>
                <a:chOff x="3354689" y="2350612"/>
                <a:chExt cx="3934306" cy="2020497"/>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2"/>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8"/>
            <a:ext cx="1420379" cy="1920417"/>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900" dirty="0">
                <a:solidFill>
                  <a:schemeClr val="tx1"/>
                </a:solidFill>
                <a:latin typeface="Twinkl" panose="02000000000000000000" pitchFamily="2" charset="0"/>
              </a:rPr>
              <a:t>.</a:t>
            </a:r>
          </a:p>
        </p:txBody>
      </p:sp>
      <p:sp>
        <p:nvSpPr>
          <p:cNvPr id="78" name="TextBox 77">
            <a:extLst>
              <a:ext uri="{FF2B5EF4-FFF2-40B4-BE49-F238E27FC236}">
                <a16:creationId xmlns:a16="http://schemas.microsoft.com/office/drawing/2014/main" id="{244092AF-CB4E-3DF5-889C-892575EFC661}"/>
              </a:ext>
            </a:extLst>
          </p:cNvPr>
          <p:cNvSpPr txBox="1"/>
          <p:nvPr/>
        </p:nvSpPr>
        <p:spPr>
          <a:xfrm>
            <a:off x="5847660" y="4882468"/>
            <a:ext cx="1993680" cy="15465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50" dirty="0">
                <a:solidFill>
                  <a:prstClr val="black"/>
                </a:solidFill>
                <a:latin typeface="Twinkl" panose="02000000000000000000" pitchFamily="2" charset="0"/>
              </a:rPr>
              <a:t>In our investigation lessons, we will explore our understanding of money by learning the coins and notes and how to pay for something and receive change. We will also begin to learn telling the time to the nearest 15 minutes. </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5767481" y="4657314"/>
            <a:ext cx="1793219"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Investigations</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29879" y="4762046"/>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latin typeface="Twinkl" panose="02000000000000000000" pitchFamily="2" charset="0"/>
            </a:endParaRP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40846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RE </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the Year 2 team</a:t>
            </a:r>
          </a:p>
        </p:txBody>
      </p:sp>
      <p:sp>
        <p:nvSpPr>
          <p:cNvPr id="7" name="TextBox 6">
            <a:extLst>
              <a:ext uri="{FF2B5EF4-FFF2-40B4-BE49-F238E27FC236}">
                <a16:creationId xmlns:a16="http://schemas.microsoft.com/office/drawing/2014/main" id="{D931186F-B486-766F-2AD2-F32821D93A77}"/>
              </a:ext>
            </a:extLst>
          </p:cNvPr>
          <p:cNvSpPr txBox="1"/>
          <p:nvPr/>
        </p:nvSpPr>
        <p:spPr>
          <a:xfrm>
            <a:off x="1531137" y="2584417"/>
            <a:ext cx="3595385" cy="1543436"/>
          </a:xfrm>
          <a:prstGeom prst="rect">
            <a:avLst/>
          </a:prstGeom>
          <a:noFill/>
        </p:spPr>
        <p:txBody>
          <a:bodyPr wrap="square">
            <a:spAutoFit/>
          </a:bodyPr>
          <a:lstStyle/>
          <a:p>
            <a:pPr>
              <a:lnSpc>
                <a:spcPct val="117000"/>
              </a:lnSpc>
              <a:buNone/>
            </a:pPr>
            <a:r>
              <a:rPr lang="en-US" sz="900" dirty="0">
                <a:effectLst/>
                <a:latin typeface="Twinkl" panose="02000000000000000000" pitchFamily="2" charset="0"/>
                <a:ea typeface="Calibri" panose="020F0502020204030204" pitchFamily="34" charset="0"/>
                <a:cs typeface="Times New Roman" panose="02020603050405020304" pitchFamily="18" charset="0"/>
              </a:rPr>
              <a:t>Children who enjoy reading regularly thrive in their learning and therefore children are asked to read with an adult for 5- 10 minutes every day to rehearse this skill and develop a love of reading.  This could be school books, library books as well as own reading books.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7000"/>
              </a:lnSpc>
            </a:pPr>
            <a:r>
              <a:rPr lang="en-US" sz="900" dirty="0">
                <a:effectLst/>
                <a:latin typeface="Twinkl" panose="02000000000000000000" pitchFamily="2" charset="0"/>
                <a:ea typeface="Calibri" panose="020F0502020204030204" pitchFamily="34" charset="0"/>
                <a:cs typeface="Times New Roman" panose="02020603050405020304" pitchFamily="18" charset="0"/>
              </a:rPr>
              <a:t>Reading books will be changed once a week to allow children to develop fluency and a good understanding of the vocabulary within the book. They will read this book three times in school before it is sent home.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359B7EF-F90E-E74C-53CE-000AF00DAA1F}"/>
              </a:ext>
            </a:extLst>
          </p:cNvPr>
          <p:cNvSpPr txBox="1"/>
          <p:nvPr/>
        </p:nvSpPr>
        <p:spPr>
          <a:xfrm>
            <a:off x="7614745" y="2671909"/>
            <a:ext cx="1947148" cy="1200329"/>
          </a:xfrm>
          <a:prstGeom prst="rect">
            <a:avLst/>
          </a:prstGeom>
          <a:noFill/>
        </p:spPr>
        <p:txBody>
          <a:bodyPr wrap="square">
            <a:spAutoFit/>
          </a:bodyPr>
          <a:lstStyle/>
          <a:p>
            <a:pPr>
              <a:buNone/>
            </a:pPr>
            <a:r>
              <a:rPr lang="en-US" sz="900" dirty="0">
                <a:effectLst/>
                <a:latin typeface="Twinkl" panose="02000000000000000000" pitchFamily="2" charset="0"/>
                <a:ea typeface="Calibri" panose="020F0502020204030204" pitchFamily="34" charset="0"/>
                <a:cs typeface="Times New Roman" panose="02020603050405020304" pitchFamily="18" charset="0"/>
              </a:rPr>
              <a:t>We will have 2 PE lessons every week so please ensure that your child comes into school in their PE kit. </a:t>
            </a:r>
          </a:p>
          <a:p>
            <a:pPr>
              <a:buNone/>
            </a:pPr>
            <a:r>
              <a:rPr lang="en-US" sz="900" dirty="0">
                <a:latin typeface="Twinkl" panose="02000000000000000000" pitchFamily="2" charset="0"/>
                <a:ea typeface="Calibri" panose="020F0502020204030204" pitchFamily="34" charset="0"/>
                <a:cs typeface="Times New Roman" panose="02020603050405020304" pitchFamily="18" charset="0"/>
              </a:rPr>
              <a:t>PE days this half term will be Monday and Wednesday and we will</a:t>
            </a:r>
            <a:r>
              <a:rPr lang="en-US" sz="900" dirty="0">
                <a:effectLst/>
                <a:latin typeface="Twinkl" panose="02000000000000000000" pitchFamily="2" charset="0"/>
                <a:ea typeface="Calibri" panose="020F0502020204030204" pitchFamily="34" charset="0"/>
                <a:cs typeface="Times New Roman" panose="02020603050405020304" pitchFamily="18" charset="0"/>
              </a:rPr>
              <a:t> be working on target games as well as net &amp; wall skills.</a:t>
            </a:r>
            <a:endParaRPr lang="en-GB" sz="900" dirty="0">
              <a:effectLst/>
              <a:latin typeface="Twinkl" panose="02000000000000000000"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7D2FC3C-0A0B-3E36-22E1-3E407B8EBB72}"/>
              </a:ext>
            </a:extLst>
          </p:cNvPr>
          <p:cNvSpPr txBox="1"/>
          <p:nvPr/>
        </p:nvSpPr>
        <p:spPr>
          <a:xfrm>
            <a:off x="7529588" y="343257"/>
            <a:ext cx="1887904" cy="1338828"/>
          </a:xfrm>
          <a:prstGeom prst="rect">
            <a:avLst/>
          </a:prstGeom>
          <a:noFill/>
        </p:spPr>
        <p:txBody>
          <a:bodyPr wrap="square">
            <a:spAutoFit/>
          </a:bodyPr>
          <a:lstStyle/>
          <a:p>
            <a:r>
              <a:rPr lang="en-GB" sz="900" dirty="0">
                <a:latin typeface="Twinkl" panose="02000000000000000000" pitchFamily="2" charset="0"/>
              </a:rPr>
              <a:t>Parents evening- week beginning </a:t>
            </a:r>
            <a:r>
              <a:rPr lang="en-GB" sz="900" b="1" dirty="0">
                <a:latin typeface="Twinkl" panose="02000000000000000000" pitchFamily="2" charset="0"/>
              </a:rPr>
              <a:t>2/3/26</a:t>
            </a:r>
          </a:p>
          <a:p>
            <a:endParaRPr lang="en-GB" sz="900" dirty="0">
              <a:latin typeface="Twinkl" panose="02000000000000000000" pitchFamily="2" charset="0"/>
            </a:endParaRPr>
          </a:p>
          <a:p>
            <a:r>
              <a:rPr lang="en-GB" sz="900" b="1" dirty="0">
                <a:latin typeface="Twinkl" panose="02000000000000000000" pitchFamily="2" charset="0"/>
              </a:rPr>
              <a:t>5</a:t>
            </a:r>
            <a:r>
              <a:rPr lang="en-GB" sz="900" b="1" baseline="30000" dirty="0">
                <a:latin typeface="Twinkl" panose="02000000000000000000" pitchFamily="2" charset="0"/>
              </a:rPr>
              <a:t>th</a:t>
            </a:r>
            <a:r>
              <a:rPr lang="en-GB" sz="900" b="1" dirty="0">
                <a:latin typeface="Twinkl" panose="02000000000000000000" pitchFamily="2" charset="0"/>
              </a:rPr>
              <a:t> March- </a:t>
            </a:r>
            <a:r>
              <a:rPr lang="en-GB" sz="900" dirty="0">
                <a:latin typeface="Twinkl" panose="02000000000000000000" pitchFamily="2" charset="0"/>
              </a:rPr>
              <a:t>World Book Day</a:t>
            </a:r>
          </a:p>
          <a:p>
            <a:endParaRPr lang="en-GB" sz="900" dirty="0">
              <a:latin typeface="Twinkl" panose="02000000000000000000" pitchFamily="2" charset="0"/>
            </a:endParaRPr>
          </a:p>
          <a:p>
            <a:r>
              <a:rPr lang="en-GB" sz="900" b="1" dirty="0">
                <a:latin typeface="Twinkl" panose="02000000000000000000" pitchFamily="2" charset="0"/>
              </a:rPr>
              <a:t>6</a:t>
            </a:r>
            <a:r>
              <a:rPr lang="en-GB" sz="900" b="1" baseline="30000" dirty="0">
                <a:latin typeface="Twinkl" panose="02000000000000000000" pitchFamily="2" charset="0"/>
              </a:rPr>
              <a:t>th</a:t>
            </a:r>
            <a:r>
              <a:rPr lang="en-GB" sz="900" b="1" dirty="0">
                <a:latin typeface="Twinkl" panose="02000000000000000000" pitchFamily="2" charset="0"/>
              </a:rPr>
              <a:t> March- </a:t>
            </a:r>
            <a:r>
              <a:rPr lang="en-GB" sz="900" dirty="0">
                <a:latin typeface="Twinkl" panose="02000000000000000000" pitchFamily="2" charset="0"/>
              </a:rPr>
              <a:t>Inset Day</a:t>
            </a:r>
          </a:p>
          <a:p>
            <a:endParaRPr lang="en-GB" sz="900" dirty="0">
              <a:latin typeface="Twinkl" panose="02000000000000000000" pitchFamily="2" charset="0"/>
            </a:endParaRPr>
          </a:p>
          <a:p>
            <a:r>
              <a:rPr lang="en-GB" sz="900" b="1" dirty="0">
                <a:latin typeface="Twinkl" panose="02000000000000000000" pitchFamily="2" charset="0"/>
              </a:rPr>
              <a:t>26</a:t>
            </a:r>
            <a:r>
              <a:rPr lang="en-GB" sz="900" b="1" baseline="30000" dirty="0">
                <a:latin typeface="Twinkl" panose="02000000000000000000" pitchFamily="2" charset="0"/>
              </a:rPr>
              <a:t>th</a:t>
            </a:r>
            <a:r>
              <a:rPr lang="en-GB" sz="900" b="1" dirty="0">
                <a:latin typeface="Twinkl" panose="02000000000000000000" pitchFamily="2" charset="0"/>
              </a:rPr>
              <a:t> March- </a:t>
            </a:r>
            <a:r>
              <a:rPr lang="en-GB" sz="900" dirty="0">
                <a:latin typeface="Twinkl" panose="02000000000000000000" pitchFamily="2" charset="0"/>
              </a:rPr>
              <a:t>Class photos</a:t>
            </a:r>
          </a:p>
          <a:p>
            <a:pPr>
              <a:buNone/>
            </a:pPr>
            <a:endParaRPr lang="en-GB" sz="900" dirty="0">
              <a:effectLst/>
              <a:highlight>
                <a:srgbClr val="FFFF00"/>
              </a:highlight>
              <a:latin typeface="Twinkl"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1D37D75-E87C-C202-58B5-30BC1F475D61}"/>
              </a:ext>
            </a:extLst>
          </p:cNvPr>
          <p:cNvSpPr txBox="1"/>
          <p:nvPr/>
        </p:nvSpPr>
        <p:spPr>
          <a:xfrm>
            <a:off x="5504956" y="310723"/>
            <a:ext cx="2001595" cy="1477328"/>
          </a:xfrm>
          <a:prstGeom prst="rect">
            <a:avLst/>
          </a:prstGeom>
          <a:noFill/>
        </p:spPr>
        <p:txBody>
          <a:bodyPr wrap="square">
            <a:spAutoFit/>
          </a:bodyPr>
          <a:lstStyle/>
          <a:p>
            <a:r>
              <a:rPr lang="en-US" sz="1000" dirty="0">
                <a:effectLst/>
                <a:latin typeface="Twinkl" panose="02000000000000000000" pitchFamily="2" charset="0"/>
                <a:ea typeface="Calibri" panose="020F0502020204030204" pitchFamily="34" charset="0"/>
                <a:cs typeface="Times New Roman" panose="02020603050405020304" pitchFamily="18" charset="0"/>
              </a:rPr>
              <a:t>In art we will continue to learn about the 7 elements and focus on tone and line, whilst completing our beach hut charcoal pieces. We would love to showcase the art children have produced so please keep an eye on WNTKW for an upcoming date.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8FB442DF-D6CC-9F9E-37B1-FC7C39D475C1}"/>
              </a:ext>
            </a:extLst>
          </p:cNvPr>
          <p:cNvSpPr txBox="1"/>
          <p:nvPr/>
        </p:nvSpPr>
        <p:spPr>
          <a:xfrm>
            <a:off x="7863538" y="5132690"/>
            <a:ext cx="1823509" cy="1446550"/>
          </a:xfrm>
          <a:prstGeom prst="rect">
            <a:avLst/>
          </a:prstGeom>
          <a:noFill/>
        </p:spPr>
        <p:txBody>
          <a:bodyPr wrap="square" rtlCol="0">
            <a:spAutoFit/>
          </a:bodyPr>
          <a:lstStyle/>
          <a:p>
            <a:r>
              <a:rPr lang="en-GB" sz="1100" dirty="0">
                <a:latin typeface="Twinkl" panose="02000000000000000000" pitchFamily="2" charset="0"/>
              </a:rPr>
              <a:t>In RE we will study Christianity and resurrection in the lead up to Easter. We will have our Easter experience at the church which will deepen our understanding. </a:t>
            </a:r>
          </a:p>
        </p:txBody>
      </p:sp>
      <p:sp>
        <p:nvSpPr>
          <p:cNvPr id="46" name="TextBox 45">
            <a:extLst>
              <a:ext uri="{FF2B5EF4-FFF2-40B4-BE49-F238E27FC236}">
                <a16:creationId xmlns:a16="http://schemas.microsoft.com/office/drawing/2014/main" id="{32BD0DEA-A9A7-BCC4-7E16-825FD65AA6C8}"/>
              </a:ext>
            </a:extLst>
          </p:cNvPr>
          <p:cNvSpPr txBox="1"/>
          <p:nvPr/>
        </p:nvSpPr>
        <p:spPr>
          <a:xfrm>
            <a:off x="1444503" y="410191"/>
            <a:ext cx="3671120" cy="1692771"/>
          </a:xfrm>
          <a:prstGeom prst="rect">
            <a:avLst/>
          </a:prstGeom>
          <a:noFill/>
        </p:spPr>
        <p:txBody>
          <a:bodyPr wrap="square" rtlCol="0">
            <a:spAutoFit/>
          </a:bodyPr>
          <a:lstStyle/>
          <a:p>
            <a:r>
              <a:rPr lang="en-GB" sz="1300" dirty="0">
                <a:latin typeface="Twinkl" panose="02000000000000000000" pitchFamily="2" charset="0"/>
              </a:rPr>
              <a:t>Throughout the half term, we will study a range of texts, and will have a huge focus on our ‘Brilliant Basics’. We will secure our understanding of what makes a sentence and will learn to extend these through a range of conjunctions. We will continue to create powerful character descriptions, letters, stories and recounts. </a:t>
            </a:r>
          </a:p>
        </p:txBody>
      </p:sp>
      <p:sp>
        <p:nvSpPr>
          <p:cNvPr id="5" name="TextBox 4">
            <a:extLst>
              <a:ext uri="{FF2B5EF4-FFF2-40B4-BE49-F238E27FC236}">
                <a16:creationId xmlns:a16="http://schemas.microsoft.com/office/drawing/2014/main" id="{702B081D-3F13-13A0-284A-B73AACE142E2}"/>
              </a:ext>
            </a:extLst>
          </p:cNvPr>
          <p:cNvSpPr txBox="1"/>
          <p:nvPr/>
        </p:nvSpPr>
        <p:spPr>
          <a:xfrm>
            <a:off x="218953" y="5105496"/>
            <a:ext cx="1290212" cy="1615827"/>
          </a:xfrm>
          <a:prstGeom prst="rect">
            <a:avLst/>
          </a:prstGeom>
          <a:noFill/>
        </p:spPr>
        <p:txBody>
          <a:bodyPr wrap="square" rtlCol="0">
            <a:spAutoFit/>
          </a:bodyPr>
          <a:lstStyle/>
          <a:p>
            <a:r>
              <a:rPr lang="en-GB" sz="900" dirty="0">
                <a:latin typeface="Twinkl" panose="02000000000000000000" pitchFamily="2" charset="0"/>
              </a:rPr>
              <a:t>We hope you had a lovely restful break over the half term and that the children are ready for a fun term of learning. We have lots coming up this half term, so please come and speak to us if you have any queries.  </a:t>
            </a:r>
          </a:p>
        </p:txBody>
      </p:sp>
      <p:sp>
        <p:nvSpPr>
          <p:cNvPr id="10" name="TextBox 9">
            <a:extLst>
              <a:ext uri="{FF2B5EF4-FFF2-40B4-BE49-F238E27FC236}">
                <a16:creationId xmlns:a16="http://schemas.microsoft.com/office/drawing/2014/main" id="{334C67B2-9344-9E8A-4B43-CC0E405A6856}"/>
              </a:ext>
            </a:extLst>
          </p:cNvPr>
          <p:cNvSpPr txBox="1"/>
          <p:nvPr/>
        </p:nvSpPr>
        <p:spPr>
          <a:xfrm>
            <a:off x="2039441" y="4948800"/>
            <a:ext cx="3179458" cy="1344663"/>
          </a:xfrm>
          <a:prstGeom prst="rect">
            <a:avLst/>
          </a:prstGeom>
          <a:noFill/>
        </p:spPr>
        <p:txBody>
          <a:bodyPr wrap="square">
            <a:spAutoFit/>
          </a:bodyPr>
          <a:lstStyle/>
          <a:p>
            <a:pPr>
              <a:lnSpc>
                <a:spcPct val="117000"/>
              </a:lnSpc>
              <a:buNone/>
            </a:pPr>
            <a:r>
              <a:rPr lang="en-GB" sz="1000" dirty="0">
                <a:effectLst/>
                <a:latin typeface="Twinkl" panose="02000000000000000000" pitchFamily="2" charset="0"/>
                <a:ea typeface="Calibri" panose="020F0502020204030204" pitchFamily="34" charset="0"/>
                <a:cs typeface="Times New Roman" panose="02020603050405020304" pitchFamily="18" charset="0"/>
              </a:rPr>
              <a:t>In maths this half term, we will continue to build on our knowledge of addition and subtraction and will deepen our understanding by learning how to solve word problems. We will then move on to multiplication and </a:t>
            </a:r>
            <a:r>
              <a:rPr lang="en-GB" sz="1000" dirty="0">
                <a:latin typeface="Twinkl" panose="02000000000000000000" pitchFamily="2" charset="0"/>
                <a:ea typeface="Calibri" panose="020F0502020204030204" pitchFamily="34" charset="0"/>
                <a:cs typeface="Times New Roman" panose="02020603050405020304" pitchFamily="18" charset="0"/>
              </a:rPr>
              <a:t>division. Alongside these units, we will continue to embed our understanding of the number system within 100.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0C4602-9586-4A3E-B7F4-98609F813B8F}"/>
</file>

<file path=customXml/itemProps2.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3.xml><?xml version="1.0" encoding="utf-8"?>
<ds:datastoreItem xmlns:ds="http://schemas.openxmlformats.org/officeDocument/2006/customXml" ds:itemID="{76474B8C-D2E4-4AEC-AA99-D0225355590B}">
  <ds:schemaRefs>
    <ds:schemaRef ds:uri="http://schemas.microsoft.com/office/2006/documentManagement/types"/>
    <ds:schemaRef ds:uri="http://schemas.openxmlformats.org/package/2006/metadata/core-properties"/>
    <ds:schemaRef ds:uri="87e6c9c7-8e8c-4acc-9c1f-82008440bf15"/>
    <ds:schemaRef ds:uri="http://schemas.microsoft.com/office/2006/metadata/properties"/>
    <ds:schemaRef ds:uri="http://schemas.microsoft.com/office/infopath/2007/PartnerControls"/>
    <ds:schemaRef ds:uri="http://purl.org/dc/terms/"/>
    <ds:schemaRef ds:uri="http://purl.org/dc/elements/1.1/"/>
    <ds:schemaRef ds:uri="cf9d56e4-e324-409a-acb2-ea0374009f7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1128</TotalTime>
  <Words>498</Words>
  <Application>Microsoft Office PowerPoint</Application>
  <PresentationFormat>A4 Paper (210x297 mm)</PresentationFormat>
  <Paragraphs>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8</cp:revision>
  <cp:lastPrinted>2024-07-25T14:33:55Z</cp:lastPrinted>
  <dcterms:created xsi:type="dcterms:W3CDTF">2024-07-07T16:41:45Z</dcterms:created>
  <dcterms:modified xsi:type="dcterms:W3CDTF">2026-02-24T10:08:12Z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