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9906000" cy="6858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98A"/>
    <a:srgbClr val="E6D6F2"/>
    <a:srgbClr val="B68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9F563-1D87-4F55-B957-01DDDF92E941}" v="3" dt="2026-02-24T12:07:16.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0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Rockstar" userId="93aedab6-8c27-4d04-9341-bdd49d2a104f" providerId="ADAL" clId="{7FFAAC52-AA06-4CC1-802B-DC5A7516E7D4}"/>
    <pc:docChg chg="modSld">
      <pc:chgData name="Mr Rockstar" userId="93aedab6-8c27-4d04-9341-bdd49d2a104f" providerId="ADAL" clId="{7FFAAC52-AA06-4CC1-802B-DC5A7516E7D4}" dt="2025-11-03T11:48:02.692" v="126" actId="20577"/>
      <pc:docMkLst>
        <pc:docMk/>
      </pc:docMkLst>
      <pc:sldChg chg="modSp mod">
        <pc:chgData name="Mr Rockstar" userId="93aedab6-8c27-4d04-9341-bdd49d2a104f" providerId="ADAL" clId="{7FFAAC52-AA06-4CC1-802B-DC5A7516E7D4}" dt="2025-11-03T11:48:02.692" v="126" actId="20577"/>
        <pc:sldMkLst>
          <pc:docMk/>
          <pc:sldMk cId="1332283618" sldId="256"/>
        </pc:sldMkLst>
      </pc:sldChg>
    </pc:docChg>
  </pc:docChgLst>
  <pc:docChgLst>
    <pc:chgData name="Mr Rockstar" userId="93aedab6-8c27-4d04-9341-bdd49d2a104f" providerId="ADAL" clId="{2816607A-6E49-4EDF-BCD8-DB0A04F18789}"/>
    <pc:docChg chg="undo custSel modSld">
      <pc:chgData name="Mr Rockstar" userId="93aedab6-8c27-4d04-9341-bdd49d2a104f" providerId="ADAL" clId="{2816607A-6E49-4EDF-BCD8-DB0A04F18789}" dt="2026-02-24T12:07:30.340" v="247"/>
      <pc:docMkLst>
        <pc:docMk/>
      </pc:docMkLst>
      <pc:sldChg chg="addSp delSp modSp mod">
        <pc:chgData name="Mr Rockstar" userId="93aedab6-8c27-4d04-9341-bdd49d2a104f" providerId="ADAL" clId="{2816607A-6E49-4EDF-BCD8-DB0A04F18789}" dt="2026-02-24T12:07:30.340" v="247"/>
        <pc:sldMkLst>
          <pc:docMk/>
          <pc:sldMk cId="1332283618" sldId="256"/>
        </pc:sldMkLst>
        <pc:spChg chg="del mod">
          <ac:chgData name="Mr Rockstar" userId="93aedab6-8c27-4d04-9341-bdd49d2a104f" providerId="ADAL" clId="{2816607A-6E49-4EDF-BCD8-DB0A04F18789}" dt="2026-02-24T12:05:38.609" v="228" actId="478"/>
          <ac:spMkLst>
            <pc:docMk/>
            <pc:sldMk cId="1332283618" sldId="256"/>
            <ac:spMk id="43" creationId="{621F8170-CC6D-ADF9-03BB-3BBED4DFAD3C}"/>
          </ac:spMkLst>
        </pc:spChg>
        <pc:spChg chg="del">
          <ac:chgData name="Mr Rockstar" userId="93aedab6-8c27-4d04-9341-bdd49d2a104f" providerId="ADAL" clId="{2816607A-6E49-4EDF-BCD8-DB0A04F18789}" dt="2026-02-24T12:05:49.460" v="233" actId="478"/>
          <ac:spMkLst>
            <pc:docMk/>
            <pc:sldMk cId="1332283618" sldId="256"/>
            <ac:spMk id="44" creationId="{CA38C479-1CD0-A869-D1CA-F004A8A5B812}"/>
          </ac:spMkLst>
        </pc:spChg>
        <pc:spChg chg="del mod">
          <ac:chgData name="Mr Rockstar" userId="93aedab6-8c27-4d04-9341-bdd49d2a104f" providerId="ADAL" clId="{2816607A-6E49-4EDF-BCD8-DB0A04F18789}" dt="2026-02-24T12:05:47.697" v="232" actId="478"/>
          <ac:spMkLst>
            <pc:docMk/>
            <pc:sldMk cId="1332283618" sldId="256"/>
            <ac:spMk id="45" creationId="{B38BDF95-7FC7-AC82-B83F-A4577A6327AE}"/>
          </ac:spMkLst>
        </pc:spChg>
        <pc:spChg chg="mod">
          <ac:chgData name="Mr Rockstar" userId="93aedab6-8c27-4d04-9341-bdd49d2a104f" providerId="ADAL" clId="{2816607A-6E49-4EDF-BCD8-DB0A04F18789}" dt="2026-02-24T12:06:15.851" v="239" actId="1076"/>
          <ac:spMkLst>
            <pc:docMk/>
            <pc:sldMk cId="1332283618" sldId="256"/>
            <ac:spMk id="51" creationId="{FA6F20F3-0137-FDE1-F109-2450ECEB511E}"/>
          </ac:spMkLst>
        </pc:spChg>
        <pc:spChg chg="mod">
          <ac:chgData name="Mr Rockstar" userId="93aedab6-8c27-4d04-9341-bdd49d2a104f" providerId="ADAL" clId="{2816607A-6E49-4EDF-BCD8-DB0A04F18789}" dt="2026-02-24T12:06:04.827" v="237" actId="1076"/>
          <ac:spMkLst>
            <pc:docMk/>
            <pc:sldMk cId="1332283618" sldId="256"/>
            <ac:spMk id="52" creationId="{455DEE6D-CA4C-6571-6CCF-7BB89F5667A6}"/>
          </ac:spMkLst>
        </pc:spChg>
        <pc:spChg chg="mod">
          <ac:chgData name="Mr Rockstar" userId="93aedab6-8c27-4d04-9341-bdd49d2a104f" providerId="ADAL" clId="{2816607A-6E49-4EDF-BCD8-DB0A04F18789}" dt="2026-02-24T12:07:30.340" v="247"/>
          <ac:spMkLst>
            <pc:docMk/>
            <pc:sldMk cId="1332283618" sldId="256"/>
            <ac:spMk id="53" creationId="{77DDAC35-DAD0-1785-0F92-CA7CEBE5A06D}"/>
          </ac:spMkLst>
        </pc:spChg>
        <pc:grpChg chg="del">
          <ac:chgData name="Mr Rockstar" userId="93aedab6-8c27-4d04-9341-bdd49d2a104f" providerId="ADAL" clId="{2816607A-6E49-4EDF-BCD8-DB0A04F18789}" dt="2026-02-24T12:05:38.609" v="228" actId="478"/>
          <ac:grpSpMkLst>
            <pc:docMk/>
            <pc:sldMk cId="1332283618" sldId="256"/>
            <ac:grpSpMk id="41" creationId="{42C35004-DB46-CD59-7DC7-02C6A99B4AD7}"/>
          </ac:grpSpMkLst>
        </pc:grpChg>
        <pc:grpChg chg="del">
          <ac:chgData name="Mr Rockstar" userId="93aedab6-8c27-4d04-9341-bdd49d2a104f" providerId="ADAL" clId="{2816607A-6E49-4EDF-BCD8-DB0A04F18789}" dt="2026-02-24T12:05:47.697" v="232" actId="478"/>
          <ac:grpSpMkLst>
            <pc:docMk/>
            <pc:sldMk cId="1332283618" sldId="256"/>
            <ac:grpSpMk id="42" creationId="{E9B919D3-86EA-3AFC-24B7-296A079705FC}"/>
          </ac:grpSpMkLst>
        </pc:grpChg>
        <pc:grpChg chg="del">
          <ac:chgData name="Mr Rockstar" userId="93aedab6-8c27-4d04-9341-bdd49d2a104f" providerId="ADAL" clId="{2816607A-6E49-4EDF-BCD8-DB0A04F18789}" dt="2026-02-24T12:05:49.460" v="233" actId="478"/>
          <ac:grpSpMkLst>
            <pc:docMk/>
            <pc:sldMk cId="1332283618" sldId="256"/>
            <ac:grpSpMk id="58" creationId="{90C8A2FC-1C44-AF18-AB5E-0DF7EAA97F3D}"/>
          </ac:grpSpMkLst>
        </pc:grpChg>
        <pc:grpChg chg="add del mod">
          <ac:chgData name="Mr Rockstar" userId="93aedab6-8c27-4d04-9341-bdd49d2a104f" providerId="ADAL" clId="{2816607A-6E49-4EDF-BCD8-DB0A04F18789}" dt="2026-02-24T12:05:56.996" v="235" actId="688"/>
          <ac:grpSpMkLst>
            <pc:docMk/>
            <pc:sldMk cId="1332283618" sldId="256"/>
            <ac:grpSpMk id="75" creationId="{83FE2135-7651-19A4-F95C-D1F01E6F617A}"/>
          </ac:grpSpMkLst>
        </pc:grpChg>
      </pc:sldChg>
    </pc:docChg>
  </pc:docChgLst>
  <pc:docChgLst>
    <pc:chgData name="Mrs Goodfellow" userId="bf825c24-253f-4576-94b4-3e5dd517f633" providerId="ADAL" clId="{A040752F-D545-48AD-8062-2B974C7897FD}"/>
    <pc:docChg chg="modSld">
      <pc:chgData name="Mrs Goodfellow" userId="bf825c24-253f-4576-94b4-3e5dd517f633" providerId="ADAL" clId="{A040752F-D545-48AD-8062-2B974C7897FD}" dt="2026-01-06T11:10:09.983" v="1" actId="255"/>
      <pc:docMkLst>
        <pc:docMk/>
      </pc:docMkLst>
      <pc:sldChg chg="modSp mod">
        <pc:chgData name="Mrs Goodfellow" userId="bf825c24-253f-4576-94b4-3e5dd517f633" providerId="ADAL" clId="{A040752F-D545-48AD-8062-2B974C7897FD}" dt="2026-01-06T11:10:09.983" v="1" actId="255"/>
        <pc:sldMkLst>
          <pc:docMk/>
          <pc:sldMk cId="1332283618" sldId="256"/>
        </pc:sldMkLst>
      </pc:sldChg>
    </pc:docChg>
  </pc:docChgLst>
  <pc:docChgLst>
    <pc:chgData name="Mr Rockstar" userId="93aedab6-8c27-4d04-9341-bdd49d2a104f" providerId="ADAL" clId="{0B48742B-FA81-4968-BC03-915967091E8D}"/>
    <pc:docChg chg="undo custSel modSld">
      <pc:chgData name="Mr Rockstar" userId="93aedab6-8c27-4d04-9341-bdd49d2a104f" providerId="ADAL" clId="{0B48742B-FA81-4968-BC03-915967091E8D}" dt="2025-10-20T09:24:37.438" v="1394" actId="404"/>
      <pc:docMkLst>
        <pc:docMk/>
      </pc:docMkLst>
      <pc:sldChg chg="modSp mod">
        <pc:chgData name="Mr Rockstar" userId="93aedab6-8c27-4d04-9341-bdd49d2a104f" providerId="ADAL" clId="{0B48742B-FA81-4968-BC03-915967091E8D}" dt="2025-10-20T09:24:37.438" v="1394" actId="404"/>
        <pc:sldMkLst>
          <pc:docMk/>
          <pc:sldMk cId="1332283618" sldId="256"/>
        </pc:sldMkLst>
      </pc:sldChg>
    </pc:docChg>
  </pc:docChgLst>
  <pc:docChgLst>
    <pc:chgData name="Mr Rockstar" userId="93aedab6-8c27-4d04-9341-bdd49d2a104f" providerId="ADAL" clId="{D2BB090C-169B-468D-93A0-13F58468E60C}"/>
    <pc:docChg chg="undo custSel modSld">
      <pc:chgData name="Mr Rockstar" userId="93aedab6-8c27-4d04-9341-bdd49d2a104f" providerId="ADAL" clId="{D2BB090C-169B-468D-93A0-13F58468E60C}" dt="2025-11-19T14:11:46.482" v="653" actId="404"/>
      <pc:docMkLst>
        <pc:docMk/>
      </pc:docMkLst>
      <pc:sldChg chg="addSp delSp modSp mod">
        <pc:chgData name="Mr Rockstar" userId="93aedab6-8c27-4d04-9341-bdd49d2a104f" providerId="ADAL" clId="{D2BB090C-169B-468D-93A0-13F58468E60C}" dt="2025-11-19T14:11:46.482" v="653" actId="404"/>
        <pc:sldMkLst>
          <pc:docMk/>
          <pc:sldMk cId="1332283618"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2F7F7507-3DF5-498D-AE9D-FB8B26BC6D21}" type="datetimeFigureOut">
              <a:rPr lang="en-GB" smtClean="0"/>
              <a:t>24/02/2026</a:t>
            </a:fld>
            <a:endParaRPr lang="en-GB"/>
          </a:p>
        </p:txBody>
      </p:sp>
      <p:sp>
        <p:nvSpPr>
          <p:cNvPr id="4" name="Slide Image Placeholder 3"/>
          <p:cNvSpPr>
            <a:spLocks noGrp="1" noRot="1" noChangeAspect="1"/>
          </p:cNvSpPr>
          <p:nvPr>
            <p:ph type="sldImg" idx="2"/>
          </p:nvPr>
        </p:nvSpPr>
        <p:spPr>
          <a:xfrm>
            <a:off x="3306763" y="849313"/>
            <a:ext cx="3313112"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E8925EA4-2F37-47CD-9F2B-52794FE888D3}" type="slidenum">
              <a:rPr lang="en-GB" smtClean="0"/>
              <a:t>‹#›</a:t>
            </a:fld>
            <a:endParaRPr lang="en-GB"/>
          </a:p>
        </p:txBody>
      </p:sp>
    </p:spTree>
    <p:extLst>
      <p:ext uri="{BB962C8B-B14F-4D97-AF65-F5344CB8AC3E}">
        <p14:creationId xmlns:p14="http://schemas.microsoft.com/office/powerpoint/2010/main" val="2800084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925EA4-2F37-47CD-9F2B-52794FE888D3}" type="slidenum">
              <a:rPr lang="en-GB" smtClean="0"/>
              <a:t>1</a:t>
            </a:fld>
            <a:endParaRPr lang="en-GB"/>
          </a:p>
        </p:txBody>
      </p:sp>
    </p:spTree>
    <p:extLst>
      <p:ext uri="{BB962C8B-B14F-4D97-AF65-F5344CB8AC3E}">
        <p14:creationId xmlns:p14="http://schemas.microsoft.com/office/powerpoint/2010/main" val="185677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68849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7677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11998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9073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3714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F2CD2-5C44-4D65-99CD-3F8DB7B25030}"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71122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CF2CD2-5C44-4D65-99CD-3F8DB7B25030}" type="datetimeFigureOut">
              <a:rPr lang="en-GB" smtClean="0"/>
              <a:t>24/02/2026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8707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F2CD2-5C44-4D65-99CD-3F8DB7B25030}" type="datetimeFigureOut">
              <a:rPr lang="en-GB" smtClean="0"/>
              <a:t>24/02/2026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90625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F2CD2-5C44-4D65-99CD-3F8DB7B25030}" type="datetimeFigureOut">
              <a:rPr lang="en-GB" smtClean="0"/>
              <a:t>24/02/2026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98979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48060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59141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2CD2-5C44-4D65-99CD-3F8DB7B25030}" type="datetimeFigureOut">
              <a:rPr lang="en-GB" smtClean="0"/>
              <a:t>24/02/2026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31DB5-7B60-4DC6-B406-35AF9965CC7A}" type="slidenum">
              <a:rPr lang="en-GB" smtClean="0"/>
              <a:t>‹#›</a:t>
            </a:fld>
            <a:endParaRPr lang="en-GB"/>
          </a:p>
        </p:txBody>
      </p:sp>
    </p:spTree>
    <p:extLst>
      <p:ext uri="{BB962C8B-B14F-4D97-AF65-F5344CB8AC3E}">
        <p14:creationId xmlns:p14="http://schemas.microsoft.com/office/powerpoint/2010/main" val="173924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11" name="Arrow: Chevron 10">
            <a:extLst>
              <a:ext uri="{FF2B5EF4-FFF2-40B4-BE49-F238E27FC236}">
                <a16:creationId xmlns:a16="http://schemas.microsoft.com/office/drawing/2014/main" id="{4D1F6288-02EF-96B8-6BDA-809820F1C0B3}"/>
              </a:ext>
            </a:extLst>
          </p:cNvPr>
          <p:cNvSpPr/>
          <p:nvPr/>
        </p:nvSpPr>
        <p:spPr>
          <a:xfrm rot="16200000">
            <a:off x="-2084617" y="1408253"/>
            <a:ext cx="5601917" cy="1124564"/>
          </a:xfrm>
          <a:prstGeom prst="chevron">
            <a:avLst>
              <a:gd name="adj" fmla="val 20619"/>
            </a:avLst>
          </a:prstGeom>
          <a:solidFill>
            <a:srgbClr val="B686DA"/>
          </a:solidFill>
          <a:ln>
            <a:solidFill>
              <a:schemeClr val="tx1"/>
            </a:solidFill>
          </a:ln>
          <a:effectLst>
            <a:outerShdw blurRad="50800" dist="1016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Twinkl" panose="02000000000000000000" pitchFamily="2" charset="0"/>
              </a:rPr>
              <a:t>Curriuculum newsletter: Spring 2</a:t>
            </a:r>
          </a:p>
          <a:p>
            <a:pPr algn="ctr"/>
            <a:endParaRPr lang="en-GB" dirty="0"/>
          </a:p>
          <a:p>
            <a:pPr algn="ctr"/>
            <a:r>
              <a:rPr lang="en-GB" sz="3200" dirty="0">
                <a:latin typeface="Twinkl" panose="02000000000000000000" pitchFamily="2" charset="0"/>
              </a:rPr>
              <a:t>Maple 2</a:t>
            </a:r>
          </a:p>
        </p:txBody>
      </p:sp>
      <p:grpSp>
        <p:nvGrpSpPr>
          <p:cNvPr id="36" name="Group 35">
            <a:extLst>
              <a:ext uri="{FF2B5EF4-FFF2-40B4-BE49-F238E27FC236}">
                <a16:creationId xmlns:a16="http://schemas.microsoft.com/office/drawing/2014/main" id="{516D6BFA-10B2-8AE2-8155-240CFA2A00CB}"/>
              </a:ext>
            </a:extLst>
          </p:cNvPr>
          <p:cNvGrpSpPr/>
          <p:nvPr/>
        </p:nvGrpSpPr>
        <p:grpSpPr>
          <a:xfrm>
            <a:off x="1361745" y="86043"/>
            <a:ext cx="7987441" cy="1987016"/>
            <a:chOff x="1722919" y="166290"/>
            <a:chExt cx="7987441" cy="1987016"/>
          </a:xfrm>
        </p:grpSpPr>
        <p:grpSp>
          <p:nvGrpSpPr>
            <p:cNvPr id="19" name="Group 18">
              <a:extLst>
                <a:ext uri="{FF2B5EF4-FFF2-40B4-BE49-F238E27FC236}">
                  <a16:creationId xmlns:a16="http://schemas.microsoft.com/office/drawing/2014/main" id="{A9C6187D-BA52-F20D-0603-BA1DFF8DD606}"/>
                </a:ext>
              </a:extLst>
            </p:cNvPr>
            <p:cNvGrpSpPr/>
            <p:nvPr/>
          </p:nvGrpSpPr>
          <p:grpSpPr>
            <a:xfrm>
              <a:off x="1722919" y="169832"/>
              <a:ext cx="3990640" cy="1983474"/>
              <a:chOff x="5025731" y="1623233"/>
              <a:chExt cx="3990640" cy="1983474"/>
            </a:xfrm>
          </p:grpSpPr>
          <p:grpSp>
            <p:nvGrpSpPr>
              <p:cNvPr id="17" name="Group 16">
                <a:extLst>
                  <a:ext uri="{FF2B5EF4-FFF2-40B4-BE49-F238E27FC236}">
                    <a16:creationId xmlns:a16="http://schemas.microsoft.com/office/drawing/2014/main" id="{3B324B29-32E2-8D3C-F5C2-F2ED6FECA7A7}"/>
                  </a:ext>
                </a:extLst>
              </p:cNvPr>
              <p:cNvGrpSpPr/>
              <p:nvPr/>
            </p:nvGrpSpPr>
            <p:grpSpPr>
              <a:xfrm>
                <a:off x="5025731" y="1743970"/>
                <a:ext cx="3990640" cy="1862737"/>
                <a:chOff x="3334700" y="2341762"/>
                <a:chExt cx="3990640" cy="1862737"/>
              </a:xfrm>
            </p:grpSpPr>
            <p:sp>
              <p:nvSpPr>
                <p:cNvPr id="15" name="Flowchart: Alternate Process 14">
                  <a:extLst>
                    <a:ext uri="{FF2B5EF4-FFF2-40B4-BE49-F238E27FC236}">
                      <a16:creationId xmlns:a16="http://schemas.microsoft.com/office/drawing/2014/main" id="{00E7D125-904F-9334-8127-72F680A33A5E}"/>
                    </a:ext>
                  </a:extLst>
                </p:cNvPr>
                <p:cNvSpPr/>
                <p:nvPr/>
              </p:nvSpPr>
              <p:spPr>
                <a:xfrm>
                  <a:off x="3334700" y="2357625"/>
                  <a:ext cx="399064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Alternate Process 15">
                  <a:extLst>
                    <a:ext uri="{FF2B5EF4-FFF2-40B4-BE49-F238E27FC236}">
                      <a16:creationId xmlns:a16="http://schemas.microsoft.com/office/drawing/2014/main" id="{2B108275-972F-732D-B440-D50D20C23834}"/>
                    </a:ext>
                  </a:extLst>
                </p:cNvPr>
                <p:cNvSpPr/>
                <p:nvPr/>
              </p:nvSpPr>
              <p:spPr>
                <a:xfrm>
                  <a:off x="3370843" y="2341762"/>
                  <a:ext cx="369480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ctr"/>
                <a:lstStyle/>
                <a:p>
                  <a:endParaRPr lang="en-US" sz="105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A large part of our English curriculum this half term will be based on ‘Boy in the Tower’ by Polly Ho-Yen. We will be producing two pieces of independent writing from this text- a formal letter and a narrative.</a:t>
                  </a:r>
                  <a:endParaRPr lang="en-GB" sz="105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 </a:t>
                  </a:r>
                  <a:endParaRPr lang="en-GB" sz="105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Through these pieces, we will be learning about the features of different types of writing and how to use tenses correctly. This will be alongside recapping all of the grammatical features taught in Key Stage 2 on a regular basis.</a:t>
                  </a:r>
                  <a:endParaRPr lang="en-GB" sz="1050" dirty="0">
                    <a:solidFill>
                      <a:schemeClr val="tx1"/>
                    </a:solidFill>
                    <a:latin typeface="Twinkl" panose="02000000000000000000" pitchFamily="2" charset="0"/>
                  </a:endParaRPr>
                </a:p>
                <a:p>
                  <a:endParaRPr lang="en-GB" sz="1050" dirty="0">
                    <a:solidFill>
                      <a:schemeClr val="tx1"/>
                    </a:solidFill>
                    <a:latin typeface="Twinkl" panose="02000000000000000000" pitchFamily="2" charset="0"/>
                  </a:endParaRPr>
                </a:p>
              </p:txBody>
            </p:sp>
          </p:grpSp>
          <p:sp>
            <p:nvSpPr>
              <p:cNvPr id="18" name="Flowchart: Alternate Process 17">
                <a:extLst>
                  <a:ext uri="{FF2B5EF4-FFF2-40B4-BE49-F238E27FC236}">
                    <a16:creationId xmlns:a16="http://schemas.microsoft.com/office/drawing/2014/main" id="{C842FEAF-D6C8-2B0A-70C5-7255BC892640}"/>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Writing</a:t>
                </a:r>
              </a:p>
            </p:txBody>
          </p:sp>
        </p:grpSp>
        <p:grpSp>
          <p:nvGrpSpPr>
            <p:cNvPr id="21" name="Group 20">
              <a:extLst>
                <a:ext uri="{FF2B5EF4-FFF2-40B4-BE49-F238E27FC236}">
                  <a16:creationId xmlns:a16="http://schemas.microsoft.com/office/drawing/2014/main" id="{575CFB4C-197B-10B3-33AC-A4E217D1D150}"/>
                </a:ext>
              </a:extLst>
            </p:cNvPr>
            <p:cNvGrpSpPr/>
            <p:nvPr/>
          </p:nvGrpSpPr>
          <p:grpSpPr>
            <a:xfrm>
              <a:off x="7821719" y="166291"/>
              <a:ext cx="1888641" cy="1967612"/>
              <a:chOff x="5030025" y="1623233"/>
              <a:chExt cx="1888641" cy="1967612"/>
            </a:xfrm>
          </p:grpSpPr>
          <p:grpSp>
            <p:nvGrpSpPr>
              <p:cNvPr id="22" name="Group 21">
                <a:extLst>
                  <a:ext uri="{FF2B5EF4-FFF2-40B4-BE49-F238E27FC236}">
                    <a16:creationId xmlns:a16="http://schemas.microsoft.com/office/drawing/2014/main" id="{423A6929-D416-51D9-18AE-2BB627100723}"/>
                  </a:ext>
                </a:extLst>
              </p:cNvPr>
              <p:cNvGrpSpPr/>
              <p:nvPr/>
            </p:nvGrpSpPr>
            <p:grpSpPr>
              <a:xfrm>
                <a:off x="5030025" y="1743970"/>
                <a:ext cx="1888641" cy="1846875"/>
                <a:chOff x="3338994" y="2341762"/>
                <a:chExt cx="1888641" cy="1846875"/>
              </a:xfrm>
            </p:grpSpPr>
            <p:sp>
              <p:nvSpPr>
                <p:cNvPr id="24" name="Flowchart: Alternate Process 23">
                  <a:extLst>
                    <a:ext uri="{FF2B5EF4-FFF2-40B4-BE49-F238E27FC236}">
                      <a16:creationId xmlns:a16="http://schemas.microsoft.com/office/drawing/2014/main" id="{53ED1856-76AD-8C18-1290-F90B0B64172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Alternate Process 24">
                  <a:extLst>
                    <a:ext uri="{FF2B5EF4-FFF2-40B4-BE49-F238E27FC236}">
                      <a16:creationId xmlns:a16="http://schemas.microsoft.com/office/drawing/2014/main" id="{CF2C145C-743A-BFD0-D5E0-6DAD50EC47EB}"/>
                    </a:ext>
                  </a:extLst>
                </p:cNvPr>
                <p:cNvSpPr/>
                <p:nvPr/>
              </p:nvSpPr>
              <p:spPr>
                <a:xfrm>
                  <a:off x="3338994" y="2341762"/>
                  <a:ext cx="1888641"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1100" dirty="0">
                      <a:solidFill>
                        <a:schemeClr val="tx1"/>
                      </a:solidFill>
                      <a:latin typeface="Twinkl" panose="02000000000000000000" pitchFamily="2" charset="0"/>
                    </a:rPr>
                    <a:t>Our focus for Geography this half term will be ‘Global Zones’. We will learn about day and night, and how the world is split up into time zones. We will investigate where time zones originated from and why they are so important.</a:t>
                  </a:r>
                  <a:endParaRPr lang="en-GB" sz="1100" dirty="0">
                    <a:solidFill>
                      <a:schemeClr val="tx1"/>
                    </a:solidFill>
                    <a:latin typeface="Twinkl" panose="02000000000000000000" pitchFamily="2" charset="0"/>
                  </a:endParaRPr>
                </a:p>
              </p:txBody>
            </p:sp>
          </p:grpSp>
          <p:sp>
            <p:nvSpPr>
              <p:cNvPr id="23" name="Flowchart: Alternate Process 22">
                <a:extLst>
                  <a:ext uri="{FF2B5EF4-FFF2-40B4-BE49-F238E27FC236}">
                    <a16:creationId xmlns:a16="http://schemas.microsoft.com/office/drawing/2014/main" id="{FA371D33-B57C-A502-D430-DCB80D057B96}"/>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anose="02000000000000000000" pitchFamily="2" charset="0"/>
                  </a:rPr>
                  <a:t>Geography</a:t>
                </a:r>
              </a:p>
            </p:txBody>
          </p:sp>
        </p:grpSp>
        <p:grpSp>
          <p:nvGrpSpPr>
            <p:cNvPr id="31" name="Group 30">
              <a:extLst>
                <a:ext uri="{FF2B5EF4-FFF2-40B4-BE49-F238E27FC236}">
                  <a16:creationId xmlns:a16="http://schemas.microsoft.com/office/drawing/2014/main" id="{BD6F0302-1C9F-6222-B8B2-B10C334765D7}"/>
                </a:ext>
              </a:extLst>
            </p:cNvPr>
            <p:cNvGrpSpPr/>
            <p:nvPr/>
          </p:nvGrpSpPr>
          <p:grpSpPr>
            <a:xfrm>
              <a:off x="5829490" y="166290"/>
              <a:ext cx="1876298" cy="1987014"/>
              <a:chOff x="5053922" y="1623233"/>
              <a:chExt cx="1876298" cy="1987014"/>
            </a:xfrm>
          </p:grpSpPr>
          <p:grpSp>
            <p:nvGrpSpPr>
              <p:cNvPr id="32" name="Group 31">
                <a:extLst>
                  <a:ext uri="{FF2B5EF4-FFF2-40B4-BE49-F238E27FC236}">
                    <a16:creationId xmlns:a16="http://schemas.microsoft.com/office/drawing/2014/main" id="{38858FB0-3942-B999-65C5-DD208E11FA3D}"/>
                  </a:ext>
                </a:extLst>
              </p:cNvPr>
              <p:cNvGrpSpPr/>
              <p:nvPr/>
            </p:nvGrpSpPr>
            <p:grpSpPr>
              <a:xfrm>
                <a:off x="5053922" y="1726688"/>
                <a:ext cx="1876298" cy="1883559"/>
                <a:chOff x="3362891" y="2324480"/>
                <a:chExt cx="1876298" cy="1883559"/>
              </a:xfrm>
            </p:grpSpPr>
            <p:sp>
              <p:nvSpPr>
                <p:cNvPr id="34" name="Flowchart: Alternate Process 33">
                  <a:extLst>
                    <a:ext uri="{FF2B5EF4-FFF2-40B4-BE49-F238E27FC236}">
                      <a16:creationId xmlns:a16="http://schemas.microsoft.com/office/drawing/2014/main" id="{75AC9F29-13CE-E0E3-9FB1-88CA5497A19A}"/>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Alternate Process 34">
                  <a:extLst>
                    <a:ext uri="{FF2B5EF4-FFF2-40B4-BE49-F238E27FC236}">
                      <a16:creationId xmlns:a16="http://schemas.microsoft.com/office/drawing/2014/main" id="{055E25DD-67E8-7C32-B26A-E0030F27A824}"/>
                    </a:ext>
                  </a:extLst>
                </p:cNvPr>
                <p:cNvSpPr/>
                <p:nvPr/>
              </p:nvSpPr>
              <p:spPr>
                <a:xfrm>
                  <a:off x="3362891" y="2324480"/>
                  <a:ext cx="1876298" cy="1883559"/>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GB" sz="1050" dirty="0">
                      <a:solidFill>
                        <a:schemeClr val="tx1"/>
                      </a:solidFill>
                      <a:latin typeface="Twinkl" panose="02000000000000000000" pitchFamily="2" charset="0"/>
                    </a:rPr>
                    <a:t>In this unit, children will explore rap and hip-hop through beatboxing, rhythm and rhyme. We will learn about the origins of the genre, listen to examples, and write our own rhyming lines. We will then combine these skills to create and perform our own rap.</a:t>
                  </a:r>
                </a:p>
              </p:txBody>
            </p:sp>
          </p:grpSp>
          <p:sp>
            <p:nvSpPr>
              <p:cNvPr id="33" name="Flowchart: Alternate Process 32">
                <a:extLst>
                  <a:ext uri="{FF2B5EF4-FFF2-40B4-BE49-F238E27FC236}">
                    <a16:creationId xmlns:a16="http://schemas.microsoft.com/office/drawing/2014/main" id="{25D0BAFC-C9F2-9337-E951-7AB4422155B8}"/>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Music</a:t>
                </a:r>
              </a:p>
            </p:txBody>
          </p:sp>
        </p:grpSp>
      </p:grpSp>
      <p:grpSp>
        <p:nvGrpSpPr>
          <p:cNvPr id="75" name="Group 74">
            <a:extLst>
              <a:ext uri="{FF2B5EF4-FFF2-40B4-BE49-F238E27FC236}">
                <a16:creationId xmlns:a16="http://schemas.microsoft.com/office/drawing/2014/main" id="{83FE2135-7651-19A4-F95C-D1F01E6F617A}"/>
              </a:ext>
            </a:extLst>
          </p:cNvPr>
          <p:cNvGrpSpPr/>
          <p:nvPr/>
        </p:nvGrpSpPr>
        <p:grpSpPr>
          <a:xfrm>
            <a:off x="1457136" y="2305837"/>
            <a:ext cx="8108134" cy="1985303"/>
            <a:chOff x="1718893" y="2326778"/>
            <a:chExt cx="8108134" cy="1985303"/>
          </a:xfrm>
        </p:grpSpPr>
        <p:grpSp>
          <p:nvGrpSpPr>
            <p:cNvPr id="39" name="Group 38">
              <a:extLst>
                <a:ext uri="{FF2B5EF4-FFF2-40B4-BE49-F238E27FC236}">
                  <a16:creationId xmlns:a16="http://schemas.microsoft.com/office/drawing/2014/main" id="{4588710A-FB7F-0D3D-3825-3F1DE5DAEA10}"/>
                </a:ext>
              </a:extLst>
            </p:cNvPr>
            <p:cNvGrpSpPr/>
            <p:nvPr/>
          </p:nvGrpSpPr>
          <p:grpSpPr>
            <a:xfrm>
              <a:off x="5840244" y="2326778"/>
              <a:ext cx="3986783" cy="1913457"/>
              <a:chOff x="3048549" y="1623077"/>
              <a:chExt cx="3986783" cy="1913457"/>
            </a:xfrm>
          </p:grpSpPr>
          <p:grpSp>
            <p:nvGrpSpPr>
              <p:cNvPr id="50" name="Group 49">
                <a:extLst>
                  <a:ext uri="{FF2B5EF4-FFF2-40B4-BE49-F238E27FC236}">
                    <a16:creationId xmlns:a16="http://schemas.microsoft.com/office/drawing/2014/main" id="{965E5587-9332-BC03-3CA1-698393E07A2D}"/>
                  </a:ext>
                </a:extLst>
              </p:cNvPr>
              <p:cNvGrpSpPr/>
              <p:nvPr/>
            </p:nvGrpSpPr>
            <p:grpSpPr>
              <a:xfrm>
                <a:off x="3048549" y="1675629"/>
                <a:ext cx="3986783" cy="1860905"/>
                <a:chOff x="1357518" y="2273421"/>
                <a:chExt cx="3986783" cy="1860905"/>
              </a:xfrm>
            </p:grpSpPr>
            <p:sp>
              <p:nvSpPr>
                <p:cNvPr id="52" name="Flowchart: Alternate Process 51">
                  <a:extLst>
                    <a:ext uri="{FF2B5EF4-FFF2-40B4-BE49-F238E27FC236}">
                      <a16:creationId xmlns:a16="http://schemas.microsoft.com/office/drawing/2014/main" id="{455DEE6D-CA4C-6571-6CCF-7BB89F5667A6}"/>
                    </a:ext>
                  </a:extLst>
                </p:cNvPr>
                <p:cNvSpPr/>
                <p:nvPr/>
              </p:nvSpPr>
              <p:spPr>
                <a:xfrm>
                  <a:off x="1357518" y="2287452"/>
                  <a:ext cx="3986783"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lowchart: Alternate Process 52">
                  <a:extLst>
                    <a:ext uri="{FF2B5EF4-FFF2-40B4-BE49-F238E27FC236}">
                      <a16:creationId xmlns:a16="http://schemas.microsoft.com/office/drawing/2014/main" id="{77DDAC35-DAD0-1785-0F92-CA7CEBE5A06D}"/>
                    </a:ext>
                  </a:extLst>
                </p:cNvPr>
                <p:cNvSpPr/>
                <p:nvPr/>
              </p:nvSpPr>
              <p:spPr>
                <a:xfrm>
                  <a:off x="1423997" y="2273421"/>
                  <a:ext cx="3607189" cy="1860905"/>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0" rtlCol="0" anchor="ctr"/>
                <a:lstStyle/>
                <a:p>
                  <a:r>
                    <a:rPr lang="en-GB" sz="1050" dirty="0">
                      <a:solidFill>
                        <a:schemeClr val="tx1"/>
                      </a:solidFill>
                      <a:latin typeface="Twinkl" panose="02000000000000000000" pitchFamily="2" charset="0"/>
                    </a:rPr>
                    <a:t>This half term in PE, pupils will take part in two activities each week to develop a range of physical skills. On Tuesdays, lessons will focus on parkour, helping pupils improve their agility, balance, and coordination through varied movement challenges. On Thursdays, sessions will be dedicated to football, where pupils will work on teamwork, ball control, and game skills, while enjoying active and engaging lessons.</a:t>
                  </a:r>
                </a:p>
              </p:txBody>
            </p:sp>
          </p:grpSp>
          <p:sp>
            <p:nvSpPr>
              <p:cNvPr id="51" name="Flowchart: Alternate Process 50">
                <a:extLst>
                  <a:ext uri="{FF2B5EF4-FFF2-40B4-BE49-F238E27FC236}">
                    <a16:creationId xmlns:a16="http://schemas.microsoft.com/office/drawing/2014/main" id="{FA6F20F3-0137-FDE1-F109-2450ECEB511E}"/>
                  </a:ext>
                </a:extLst>
              </p:cNvPr>
              <p:cNvSpPr/>
              <p:nvPr/>
            </p:nvSpPr>
            <p:spPr>
              <a:xfrm>
                <a:off x="3266718" y="1623077"/>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PE</a:t>
                </a:r>
              </a:p>
            </p:txBody>
          </p:sp>
        </p:grpSp>
        <p:grpSp>
          <p:nvGrpSpPr>
            <p:cNvPr id="38" name="Group 37">
              <a:extLst>
                <a:ext uri="{FF2B5EF4-FFF2-40B4-BE49-F238E27FC236}">
                  <a16:creationId xmlns:a16="http://schemas.microsoft.com/office/drawing/2014/main" id="{C65FD8C8-3C1F-AB39-A501-6135E0CC6010}"/>
                </a:ext>
              </a:extLst>
            </p:cNvPr>
            <p:cNvGrpSpPr/>
            <p:nvPr/>
          </p:nvGrpSpPr>
          <p:grpSpPr>
            <a:xfrm>
              <a:off x="1718893" y="2330475"/>
              <a:ext cx="4011180" cy="1981606"/>
              <a:chOff x="5021704" y="1623233"/>
              <a:chExt cx="4011180" cy="1981606"/>
            </a:xfrm>
          </p:grpSpPr>
          <p:grpSp>
            <p:nvGrpSpPr>
              <p:cNvPr id="54" name="Group 53">
                <a:extLst>
                  <a:ext uri="{FF2B5EF4-FFF2-40B4-BE49-F238E27FC236}">
                    <a16:creationId xmlns:a16="http://schemas.microsoft.com/office/drawing/2014/main" id="{E18A4BD8-0B73-82AD-4F2F-6F7286468918}"/>
                  </a:ext>
                </a:extLst>
              </p:cNvPr>
              <p:cNvGrpSpPr/>
              <p:nvPr/>
            </p:nvGrpSpPr>
            <p:grpSpPr>
              <a:xfrm>
                <a:off x="5021704" y="1743970"/>
                <a:ext cx="4011180" cy="1860869"/>
                <a:chOff x="3330673" y="2341762"/>
                <a:chExt cx="4011180" cy="1860869"/>
              </a:xfrm>
            </p:grpSpPr>
            <p:sp>
              <p:nvSpPr>
                <p:cNvPr id="56" name="Flowchart: Alternate Process 55">
                  <a:extLst>
                    <a:ext uri="{FF2B5EF4-FFF2-40B4-BE49-F238E27FC236}">
                      <a16:creationId xmlns:a16="http://schemas.microsoft.com/office/drawing/2014/main" id="{FB531165-04C4-5C97-D9AF-D6F80862F29F}"/>
                    </a:ext>
                  </a:extLst>
                </p:cNvPr>
                <p:cNvSpPr/>
                <p:nvPr/>
              </p:nvSpPr>
              <p:spPr>
                <a:xfrm>
                  <a:off x="3330673" y="2355757"/>
                  <a:ext cx="401118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Alternate Process 56">
                  <a:extLst>
                    <a:ext uri="{FF2B5EF4-FFF2-40B4-BE49-F238E27FC236}">
                      <a16:creationId xmlns:a16="http://schemas.microsoft.com/office/drawing/2014/main" id="{E3EF2DF5-3BD5-D882-7E37-737E8B95AFA0}"/>
                    </a:ext>
                  </a:extLst>
                </p:cNvPr>
                <p:cNvSpPr/>
                <p:nvPr/>
              </p:nvSpPr>
              <p:spPr>
                <a:xfrm>
                  <a:off x="3370842" y="2341762"/>
                  <a:ext cx="3688711"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GB" sz="1050" dirty="0">
                      <a:solidFill>
                        <a:schemeClr val="tx1"/>
                      </a:solidFill>
                      <a:latin typeface="Twinkl" panose="02000000000000000000" pitchFamily="2" charset="0"/>
                    </a:rPr>
                    <a:t>In class, we will continue to practise key reading skills, including fluency, expression (prosody) and SATs-style comprehension tasks. Regular reading has a big impact on children’s confidence and progress, so we encourage you to read with your child for 5–10 minutes each day. This can include school books, library books or favourite stories, as well as everyday reading such as subtitles, recipes or signs when out and about. In lessons, pupils will also explore a range of text types through multiple extracts each week.</a:t>
                  </a:r>
                </a:p>
              </p:txBody>
            </p:sp>
          </p:grpSp>
          <p:sp>
            <p:nvSpPr>
              <p:cNvPr id="55" name="Flowchart: Alternate Process 54">
                <a:extLst>
                  <a:ext uri="{FF2B5EF4-FFF2-40B4-BE49-F238E27FC236}">
                    <a16:creationId xmlns:a16="http://schemas.microsoft.com/office/drawing/2014/main" id="{183CA8E6-9C71-8717-2D32-C0513E7F0E2A}"/>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Reading</a:t>
                </a:r>
              </a:p>
            </p:txBody>
          </p:sp>
        </p:grpSp>
      </p:grpSp>
      <p:grpSp>
        <p:nvGrpSpPr>
          <p:cNvPr id="59" name="Group 58">
            <a:extLst>
              <a:ext uri="{FF2B5EF4-FFF2-40B4-BE49-F238E27FC236}">
                <a16:creationId xmlns:a16="http://schemas.microsoft.com/office/drawing/2014/main" id="{1C49FBD0-FCED-A002-BC2C-1EB329B4ACB1}"/>
              </a:ext>
            </a:extLst>
          </p:cNvPr>
          <p:cNvGrpSpPr/>
          <p:nvPr/>
        </p:nvGrpSpPr>
        <p:grpSpPr>
          <a:xfrm>
            <a:off x="1710660" y="4546090"/>
            <a:ext cx="5951326" cy="2150084"/>
            <a:chOff x="1742909" y="2330475"/>
            <a:chExt cx="5951326" cy="2150084"/>
          </a:xfrm>
        </p:grpSpPr>
        <p:grpSp>
          <p:nvGrpSpPr>
            <p:cNvPr id="60" name="Group 59">
              <a:extLst>
                <a:ext uri="{FF2B5EF4-FFF2-40B4-BE49-F238E27FC236}">
                  <a16:creationId xmlns:a16="http://schemas.microsoft.com/office/drawing/2014/main" id="{45FA73A2-4B05-6D62-6BDF-A0C642DECA5D}"/>
                </a:ext>
              </a:extLst>
            </p:cNvPr>
            <p:cNvGrpSpPr/>
            <p:nvPr/>
          </p:nvGrpSpPr>
          <p:grpSpPr>
            <a:xfrm>
              <a:off x="1742909" y="2330475"/>
              <a:ext cx="3934306" cy="2150084"/>
              <a:chOff x="5045720" y="1623233"/>
              <a:chExt cx="3934306" cy="2150084"/>
            </a:xfrm>
          </p:grpSpPr>
          <p:grpSp>
            <p:nvGrpSpPr>
              <p:cNvPr id="71" name="Group 70">
                <a:extLst>
                  <a:ext uri="{FF2B5EF4-FFF2-40B4-BE49-F238E27FC236}">
                    <a16:creationId xmlns:a16="http://schemas.microsoft.com/office/drawing/2014/main" id="{AE4D4779-F9C8-E90F-8632-B856B30F9B24}"/>
                  </a:ext>
                </a:extLst>
              </p:cNvPr>
              <p:cNvGrpSpPr/>
              <p:nvPr/>
            </p:nvGrpSpPr>
            <p:grpSpPr>
              <a:xfrm>
                <a:off x="5045720" y="1752819"/>
                <a:ext cx="3934306" cy="2020498"/>
                <a:chOff x="3354689" y="2350611"/>
                <a:chExt cx="3934306" cy="2020498"/>
              </a:xfrm>
            </p:grpSpPr>
            <p:sp>
              <p:nvSpPr>
                <p:cNvPr id="73" name="Flowchart: Alternate Process 72">
                  <a:extLst>
                    <a:ext uri="{FF2B5EF4-FFF2-40B4-BE49-F238E27FC236}">
                      <a16:creationId xmlns:a16="http://schemas.microsoft.com/office/drawing/2014/main" id="{1C0E618F-C968-AE68-A204-0F5B6CF31590}"/>
                    </a:ext>
                  </a:extLst>
                </p:cNvPr>
                <p:cNvSpPr/>
                <p:nvPr/>
              </p:nvSpPr>
              <p:spPr>
                <a:xfrm>
                  <a:off x="3354689" y="2524235"/>
                  <a:ext cx="3934306"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Alternate Process 73">
                  <a:extLst>
                    <a:ext uri="{FF2B5EF4-FFF2-40B4-BE49-F238E27FC236}">
                      <a16:creationId xmlns:a16="http://schemas.microsoft.com/office/drawing/2014/main" id="{D7B2DD0E-65FC-B66E-69A9-FD3D46CA686E}"/>
                    </a:ext>
                  </a:extLst>
                </p:cNvPr>
                <p:cNvSpPr/>
                <p:nvPr/>
              </p:nvSpPr>
              <p:spPr>
                <a:xfrm>
                  <a:off x="3412995" y="2350611"/>
                  <a:ext cx="3740670" cy="1972001"/>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80000" rIns="0" bIns="0" rtlCol="0" anchor="ctr"/>
                <a:lstStyle/>
                <a:p>
                  <a:r>
                    <a:rPr lang="en-GB" sz="1050" dirty="0">
                      <a:solidFill>
                        <a:schemeClr val="tx1"/>
                      </a:solidFill>
                      <a:latin typeface="Twinkl" panose="02000000000000000000" pitchFamily="2" charset="0"/>
                    </a:rPr>
                    <a:t>This half term, we will continue to use our explicit teaching approach in mathematics, carefully modelling how to apply the four operations to whole numbers, decimals and fractions. Pupils will practise these methods regularly to develop confidence, accuracy and secure understanding.</a:t>
                  </a:r>
                </a:p>
                <a:p>
                  <a:endParaRPr lang="en-GB" sz="1050" dirty="0">
                    <a:solidFill>
                      <a:schemeClr val="tx1"/>
                    </a:solidFill>
                    <a:latin typeface="Twinkl" panose="02000000000000000000" pitchFamily="2" charset="0"/>
                  </a:endParaRPr>
                </a:p>
                <a:p>
                  <a:r>
                    <a:rPr lang="en-GB" sz="1050" dirty="0">
                      <a:solidFill>
                        <a:schemeClr val="tx1"/>
                      </a:solidFill>
                      <a:latin typeface="Twinkl" panose="02000000000000000000" pitchFamily="2" charset="0"/>
                    </a:rPr>
                    <a:t>We will also place a strong focus on multiplication and arithmetic fluency, allowing pupils to spend more time understanding and solving word problems rather than working out basic calculations.</a:t>
                  </a:r>
                </a:p>
              </p:txBody>
            </p:sp>
          </p:grpSp>
          <p:sp>
            <p:nvSpPr>
              <p:cNvPr id="72" name="Flowchart: Alternate Process 71">
                <a:extLst>
                  <a:ext uri="{FF2B5EF4-FFF2-40B4-BE49-F238E27FC236}">
                    <a16:creationId xmlns:a16="http://schemas.microsoft.com/office/drawing/2014/main" id="{F66A9C17-2D82-BC80-1D03-C2306E3002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Maths</a:t>
                </a:r>
              </a:p>
            </p:txBody>
          </p:sp>
        </p:grpSp>
        <p:grpSp>
          <p:nvGrpSpPr>
            <p:cNvPr id="63" name="Group 62">
              <a:extLst>
                <a:ext uri="{FF2B5EF4-FFF2-40B4-BE49-F238E27FC236}">
                  <a16:creationId xmlns:a16="http://schemas.microsoft.com/office/drawing/2014/main" id="{FCB81285-0525-1D42-1E4B-769AF4752894}"/>
                </a:ext>
              </a:extLst>
            </p:cNvPr>
            <p:cNvGrpSpPr/>
            <p:nvPr/>
          </p:nvGrpSpPr>
          <p:grpSpPr>
            <a:xfrm>
              <a:off x="5837442" y="2447670"/>
              <a:ext cx="1856793" cy="1846875"/>
              <a:chOff x="3370842" y="2341762"/>
              <a:chExt cx="1856793" cy="1846875"/>
            </a:xfrm>
          </p:grpSpPr>
          <p:sp>
            <p:nvSpPr>
              <p:cNvPr id="65" name="Flowchart: Alternate Process 64">
                <a:extLst>
                  <a:ext uri="{FF2B5EF4-FFF2-40B4-BE49-F238E27FC236}">
                    <a16:creationId xmlns:a16="http://schemas.microsoft.com/office/drawing/2014/main" id="{23B69978-60B3-75CD-5939-F04BA7979EA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lowchart: Alternate Process 65">
                <a:extLst>
                  <a:ext uri="{FF2B5EF4-FFF2-40B4-BE49-F238E27FC236}">
                    <a16:creationId xmlns:a16="http://schemas.microsoft.com/office/drawing/2014/main" id="{05D0D975-BBC8-4EEF-0FE6-B81D8E01E5C5}"/>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6" name="Flowchart: Alternate Process 75">
            <a:extLst>
              <a:ext uri="{FF2B5EF4-FFF2-40B4-BE49-F238E27FC236}">
                <a16:creationId xmlns:a16="http://schemas.microsoft.com/office/drawing/2014/main" id="{BA3A1D3B-8188-0C36-00A1-7689601DE2A5}"/>
              </a:ext>
            </a:extLst>
          </p:cNvPr>
          <p:cNvSpPr/>
          <p:nvPr/>
        </p:nvSpPr>
        <p:spPr>
          <a:xfrm>
            <a:off x="154058" y="4871319"/>
            <a:ext cx="1420379" cy="1869844"/>
          </a:xfrm>
          <a:prstGeom prst="flowChartAlternateProcess">
            <a:avLst/>
          </a:prstGeom>
          <a:solidFill>
            <a:srgbClr val="E6D6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en-US" sz="1100" dirty="0">
              <a:solidFill>
                <a:schemeClr val="tx1"/>
              </a:solidFill>
              <a:latin typeface="Twinkl" panose="02000000000000000000" pitchFamily="2" charset="0"/>
            </a:endParaRPr>
          </a:p>
          <a:p>
            <a:endParaRPr lang="en-US" sz="1100" dirty="0">
              <a:solidFill>
                <a:schemeClr val="tx1"/>
              </a:solidFill>
              <a:latin typeface="Twinkl" panose="02000000000000000000" pitchFamily="2" charset="0"/>
            </a:endParaRPr>
          </a:p>
          <a:p>
            <a:r>
              <a:rPr lang="en-US" sz="1100" dirty="0">
                <a:solidFill>
                  <a:schemeClr val="tx1"/>
                </a:solidFill>
                <a:latin typeface="Twinkl" panose="02000000000000000000" pitchFamily="2" charset="0"/>
              </a:rPr>
              <a:t>I hope you have had a lovely half term break! If you would like to come in and talk about any of our learning this term, then please do not hesitate to have a chat with me.</a:t>
            </a:r>
            <a:endParaRPr lang="en-GB" sz="1100" dirty="0">
              <a:solidFill>
                <a:schemeClr val="tx1"/>
              </a:solidFill>
              <a:latin typeface="Twinkl" panose="02000000000000000000" pitchFamily="2" charset="0"/>
            </a:endParaRPr>
          </a:p>
        </p:txBody>
      </p:sp>
      <p:sp>
        <p:nvSpPr>
          <p:cNvPr id="78" name="TextBox 77">
            <a:extLst>
              <a:ext uri="{FF2B5EF4-FFF2-40B4-BE49-F238E27FC236}">
                <a16:creationId xmlns:a16="http://schemas.microsoft.com/office/drawing/2014/main" id="{244092AF-CB4E-3DF5-889C-892575EFC661}"/>
              </a:ext>
            </a:extLst>
          </p:cNvPr>
          <p:cNvSpPr txBox="1"/>
          <p:nvPr/>
        </p:nvSpPr>
        <p:spPr>
          <a:xfrm>
            <a:off x="5882439" y="5000696"/>
            <a:ext cx="1779547" cy="1523494"/>
          </a:xfrm>
          <a:prstGeom prst="rect">
            <a:avLst/>
          </a:prstGeom>
          <a:noFill/>
        </p:spPr>
        <p:txBody>
          <a:bodyPr wrap="square" lIns="0" tIns="0" rIns="0" bIns="0">
            <a:spAutoFit/>
          </a:bodyPr>
          <a:lstStyle/>
          <a:p>
            <a:pPr>
              <a:defRPr/>
            </a:pPr>
            <a:r>
              <a:rPr lang="en-GB" sz="1100" dirty="0">
                <a:latin typeface="Twinkl" panose="02000000000000000000" pitchFamily="2" charset="0"/>
              </a:rPr>
              <a:t>In DT, children will design and make wooden bird boxes. They will learn to measure and cut accurately, use tools safely, and assemble pieces securely, developing practical skills and understanding how design meets purpose.</a:t>
            </a:r>
          </a:p>
        </p:txBody>
      </p:sp>
      <p:pic>
        <p:nvPicPr>
          <p:cNvPr id="3" name="Picture 2" descr="A white bear on a purple background&#10;&#10;AI-generated content may be incorrect.">
            <a:extLst>
              <a:ext uri="{FF2B5EF4-FFF2-40B4-BE49-F238E27FC236}">
                <a16:creationId xmlns:a16="http://schemas.microsoft.com/office/drawing/2014/main" id="{2900DA25-28B5-929C-AE6A-91CAF0D83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571" y="3584331"/>
            <a:ext cx="876104" cy="876104"/>
          </a:xfrm>
          <a:prstGeom prst="rect">
            <a:avLst/>
          </a:prstGeom>
        </p:spPr>
      </p:pic>
      <p:sp>
        <p:nvSpPr>
          <p:cNvPr id="2" name="Flowchart: Alternate Process 1">
            <a:extLst>
              <a:ext uri="{FF2B5EF4-FFF2-40B4-BE49-F238E27FC236}">
                <a16:creationId xmlns:a16="http://schemas.microsoft.com/office/drawing/2014/main" id="{3ECDD775-3D99-5988-D7F8-EB2CEBC766D8}"/>
              </a:ext>
            </a:extLst>
          </p:cNvPr>
          <p:cNvSpPr/>
          <p:nvPr/>
        </p:nvSpPr>
        <p:spPr>
          <a:xfrm>
            <a:off x="6102708" y="4657314"/>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DT</a:t>
            </a:r>
          </a:p>
        </p:txBody>
      </p:sp>
      <p:sp>
        <p:nvSpPr>
          <p:cNvPr id="4" name="Flowchart: Alternate Process 3">
            <a:extLst>
              <a:ext uri="{FF2B5EF4-FFF2-40B4-BE49-F238E27FC236}">
                <a16:creationId xmlns:a16="http://schemas.microsoft.com/office/drawing/2014/main" id="{528CCFD8-8F08-063E-887A-75B26422F26D}"/>
              </a:ext>
            </a:extLst>
          </p:cNvPr>
          <p:cNvSpPr/>
          <p:nvPr/>
        </p:nvSpPr>
        <p:spPr>
          <a:xfrm rot="607037">
            <a:off x="7847478" y="4796135"/>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Alternate Process 5">
            <a:extLst>
              <a:ext uri="{FF2B5EF4-FFF2-40B4-BE49-F238E27FC236}">
                <a16:creationId xmlns:a16="http://schemas.microsoft.com/office/drawing/2014/main" id="{8066027F-23A6-E007-5F11-CAC51D275B58}"/>
              </a:ext>
            </a:extLst>
          </p:cNvPr>
          <p:cNvSpPr/>
          <p:nvPr/>
        </p:nvSpPr>
        <p:spPr>
          <a:xfrm>
            <a:off x="7835922" y="4771493"/>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GB" sz="1100" dirty="0">
                <a:solidFill>
                  <a:schemeClr val="tx1"/>
                </a:solidFill>
                <a:latin typeface="Twinkl" panose="02000000000000000000" pitchFamily="2" charset="0"/>
              </a:rPr>
              <a:t>This half term, children will follow the Jigsaw PHSE program, focusing on ‘Healthy Me,’ exploring ways to take responsibility for their health, including emotional and mental well-being.</a:t>
            </a:r>
          </a:p>
        </p:txBody>
      </p:sp>
      <p:sp>
        <p:nvSpPr>
          <p:cNvPr id="14" name="Flowchart: Alternate Process 13">
            <a:extLst>
              <a:ext uri="{FF2B5EF4-FFF2-40B4-BE49-F238E27FC236}">
                <a16:creationId xmlns:a16="http://schemas.microsoft.com/office/drawing/2014/main" id="{71D5DFF7-AEBF-CBF6-D26E-AAB861AD73FB}"/>
              </a:ext>
            </a:extLst>
          </p:cNvPr>
          <p:cNvSpPr/>
          <p:nvPr/>
        </p:nvSpPr>
        <p:spPr>
          <a:xfrm>
            <a:off x="8107278" y="4639788"/>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PSHE</a:t>
            </a:r>
          </a:p>
        </p:txBody>
      </p:sp>
      <p:sp>
        <p:nvSpPr>
          <p:cNvPr id="79" name="Flowchart: Alternate Process 78">
            <a:extLst>
              <a:ext uri="{FF2B5EF4-FFF2-40B4-BE49-F238E27FC236}">
                <a16:creationId xmlns:a16="http://schemas.microsoft.com/office/drawing/2014/main" id="{6349EC1D-EC9D-9419-7C89-BF382396223E}"/>
              </a:ext>
            </a:extLst>
          </p:cNvPr>
          <p:cNvSpPr/>
          <p:nvPr/>
        </p:nvSpPr>
        <p:spPr>
          <a:xfrm>
            <a:off x="162936" y="4827495"/>
            <a:ext cx="1457992" cy="346402"/>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A message from Mr Rockstar</a:t>
            </a:r>
          </a:p>
        </p:txBody>
      </p:sp>
      <p:sp>
        <p:nvSpPr>
          <p:cNvPr id="28" name="Rectangle 11">
            <a:extLst>
              <a:ext uri="{FF2B5EF4-FFF2-40B4-BE49-F238E27FC236}">
                <a16:creationId xmlns:a16="http://schemas.microsoft.com/office/drawing/2014/main" id="{0BC463A4-1E5C-EA5C-39EB-9FE56723D470}"/>
              </a:ext>
            </a:extLst>
          </p:cNvPr>
          <p:cNvSpPr>
            <a:spLocks noChangeArrowheads="1"/>
          </p:cNvSpPr>
          <p:nvPr/>
        </p:nvSpPr>
        <p:spPr bwMode="auto">
          <a:xfrm>
            <a:off x="0" y="0"/>
            <a:ext cx="9906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332283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cd9dc6-16c1-46e7-9090-804b14aa1d04" xsi:nil="true"/>
    <lcf76f155ced4ddcb4097134ff3c332f xmlns="c843f58c-f14a-493a-9e58-1ff4391d547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15FD74B395F04AB9B462569D71B7CF" ma:contentTypeVersion="17" ma:contentTypeDescription="Create a new document." ma:contentTypeScope="" ma:versionID="00320b3e497d8cdfa69b12b1d2444a8e">
  <xsd:schema xmlns:xsd="http://www.w3.org/2001/XMLSchema" xmlns:xs="http://www.w3.org/2001/XMLSchema" xmlns:p="http://schemas.microsoft.com/office/2006/metadata/properties" xmlns:ns2="c843f58c-f14a-493a-9e58-1ff4391d547f" xmlns:ns3="f1cd9dc6-16c1-46e7-9090-804b14aa1d04" targetNamespace="http://schemas.microsoft.com/office/2006/metadata/properties" ma:root="true" ma:fieldsID="88a1a175b96b96ef390f22e2a014b435" ns2:_="" ns3:_="">
    <xsd:import namespace="c843f58c-f14a-493a-9e58-1ff4391d547f"/>
    <xsd:import namespace="f1cd9dc6-16c1-46e7-9090-804b14aa1d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3f58c-f14a-493a-9e58-1ff4391d5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7b682ba-9967-4e49-9333-6f0cbdfb351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cd9dc6-16c1-46e7-9090-804b14aa1d0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1afdac3-0969-43ea-9f59-ac9dad720935}" ma:internalName="TaxCatchAll" ma:showField="CatchAllData" ma:web="f1cd9dc6-16c1-46e7-9090-804b14aa1d0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978E23-7A2E-4D88-B9FF-5B421DD93A0A}">
  <ds:schemaRefs>
    <ds:schemaRef ds:uri="http://schemas.microsoft.com/sharepoint/v3/contenttype/forms"/>
  </ds:schemaRefs>
</ds:datastoreItem>
</file>

<file path=customXml/itemProps2.xml><?xml version="1.0" encoding="utf-8"?>
<ds:datastoreItem xmlns:ds="http://schemas.openxmlformats.org/officeDocument/2006/customXml" ds:itemID="{76474B8C-D2E4-4AEC-AA99-D0225355590B}">
  <ds:schemaRefs>
    <ds:schemaRef ds:uri="87e6c9c7-8e8c-4acc-9c1f-82008440bf15"/>
    <ds:schemaRef ds:uri="http://purl.org/dc/terms/"/>
    <ds:schemaRef ds:uri="cf9d56e4-e324-409a-acb2-ea0374009f76"/>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73F81045-FACA-4B51-B8A5-9E0723B6A542}"/>
</file>

<file path=docProps/app.xml><?xml version="1.0" encoding="utf-8"?>
<Properties xmlns="http://schemas.openxmlformats.org/officeDocument/2006/extended-properties" xmlns:vt="http://schemas.openxmlformats.org/officeDocument/2006/docPropsVTypes">
  <Template>Office 2013 - 2022 Theme</Template>
  <TotalTime>307</TotalTime>
  <Words>574</Words>
  <Application>Microsoft Office PowerPoint</Application>
  <PresentationFormat>A4 Paper (210x297 mm)</PresentationFormat>
  <Paragraphs>29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Twinkl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Smith</dc:creator>
  <cp:lastModifiedBy>Mrs Goodfellow</cp:lastModifiedBy>
  <cp:revision>7</cp:revision>
  <cp:lastPrinted>2024-07-25T14:33:55Z</cp:lastPrinted>
  <dcterms:created xsi:type="dcterms:W3CDTF">2024-07-07T16:41:45Z</dcterms:created>
  <dcterms:modified xsi:type="dcterms:W3CDTF">2026-02-24T12:08:20Z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0x0101001515FD74B395F04AB9B462569D71B7CF</vt:lpwstr>
  </property>
  <property fmtid="{D5CDD505-2E9C-101B-9397-08002B2CF9AE}" pid="3" name="MediaServiceImageTags">
    <vt:lpwstr/>
  </property>
</Properties>
</file>