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98A"/>
    <a:srgbClr val="E6D6F2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B2DBA-B8AC-4F8B-A948-6CE12318F7B5}" v="5" dt="2026-03-20T17:56:02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Doe" userId="78c4791c-5967-4940-bbf3-5bfe39a584a1" providerId="ADAL" clId="{628DDFF2-7586-473D-B222-9AB03041863F}"/>
    <pc:docChg chg="undo custSel modSld">
      <pc:chgData name="Miss Doe" userId="78c4791c-5967-4940-bbf3-5bfe39a584a1" providerId="ADAL" clId="{628DDFF2-7586-473D-B222-9AB03041863F}" dt="2026-03-22T08:32:25.006" v="980" actId="20577"/>
      <pc:docMkLst>
        <pc:docMk/>
      </pc:docMkLst>
      <pc:sldChg chg="addSp delSp modSp mod">
        <pc:chgData name="Miss Doe" userId="78c4791c-5967-4940-bbf3-5bfe39a584a1" providerId="ADAL" clId="{628DDFF2-7586-473D-B222-9AB03041863F}" dt="2026-03-22T08:32:25.006" v="980" actId="20577"/>
        <pc:sldMkLst>
          <pc:docMk/>
          <pc:sldMk cId="1332283618" sldId="256"/>
        </pc:sldMkLst>
        <pc:spChg chg="mod">
          <ac:chgData name="Miss Doe" userId="78c4791c-5967-4940-bbf3-5bfe39a584a1" providerId="ADAL" clId="{628DDFF2-7586-473D-B222-9AB03041863F}" dt="2026-03-13T14:32:47.299" v="577" actId="14100"/>
          <ac:spMkLst>
            <pc:docMk/>
            <pc:sldMk cId="1332283618" sldId="256"/>
            <ac:spMk id="6" creationId="{8066027F-23A6-E007-5F11-CAC51D275B58}"/>
          </ac:spMkLst>
        </pc:spChg>
        <pc:spChg chg="add mod">
          <ac:chgData name="Miss Doe" userId="78c4791c-5967-4940-bbf3-5bfe39a584a1" providerId="ADAL" clId="{628DDFF2-7586-473D-B222-9AB03041863F}" dt="2026-03-13T15:10:55.819" v="640" actId="13926"/>
          <ac:spMkLst>
            <pc:docMk/>
            <pc:sldMk cId="1332283618" sldId="256"/>
            <ac:spMk id="8" creationId="{B3A84A5C-FC72-502E-BAE8-FE8A782205C7}"/>
          </ac:spMkLst>
        </pc:spChg>
        <pc:spChg chg="add mod">
          <ac:chgData name="Miss Doe" userId="78c4791c-5967-4940-bbf3-5bfe39a584a1" providerId="ADAL" clId="{628DDFF2-7586-473D-B222-9AB03041863F}" dt="2026-03-20T17:57:39.147" v="979" actId="20577"/>
          <ac:spMkLst>
            <pc:docMk/>
            <pc:sldMk cId="1332283618" sldId="256"/>
            <ac:spMk id="10" creationId="{0D00F67B-5EDB-A26E-2E0D-B152A200E547}"/>
          </ac:spMkLst>
        </pc:spChg>
        <pc:spChg chg="mod">
          <ac:chgData name="Miss Doe" userId="78c4791c-5967-4940-bbf3-5bfe39a584a1" providerId="ADAL" clId="{628DDFF2-7586-473D-B222-9AB03041863F}" dt="2026-03-13T14:22:13.765" v="436" actId="14100"/>
          <ac:spMkLst>
            <pc:docMk/>
            <pc:sldMk cId="1332283618" sldId="256"/>
            <ac:spMk id="14" creationId="{71D5DFF7-AEBF-CBF6-D26E-AAB861AD73FB}"/>
          </ac:spMkLst>
        </pc:spChg>
        <pc:spChg chg="mod">
          <ac:chgData name="Miss Doe" userId="78c4791c-5967-4940-bbf3-5bfe39a584a1" providerId="ADAL" clId="{628DDFF2-7586-473D-B222-9AB03041863F}" dt="2026-03-20T17:54:17.402" v="948" actId="20577"/>
          <ac:spMkLst>
            <pc:docMk/>
            <pc:sldMk cId="1332283618" sldId="256"/>
            <ac:spMk id="16" creationId="{2B108275-972F-732D-B440-D50D20C23834}"/>
          </ac:spMkLst>
        </pc:spChg>
        <pc:spChg chg="mod">
          <ac:chgData name="Miss Doe" userId="78c4791c-5967-4940-bbf3-5bfe39a584a1" providerId="ADAL" clId="{628DDFF2-7586-473D-B222-9AB03041863F}" dt="2026-03-13T14:30:00.335" v="572"/>
          <ac:spMkLst>
            <pc:docMk/>
            <pc:sldMk cId="1332283618" sldId="256"/>
            <ac:spMk id="45" creationId="{B38BDF95-7FC7-AC82-B83F-A4577A6327AE}"/>
          </ac:spMkLst>
        </pc:spChg>
        <pc:spChg chg="mod">
          <ac:chgData name="Miss Doe" userId="78c4791c-5967-4940-bbf3-5bfe39a584a1" providerId="ADAL" clId="{628DDFF2-7586-473D-B222-9AB03041863F}" dt="2026-03-13T14:23:39.570" v="479" actId="14100"/>
          <ac:spMkLst>
            <pc:docMk/>
            <pc:sldMk cId="1332283618" sldId="256"/>
            <ac:spMk id="51" creationId="{FA6F20F3-0137-FDE1-F109-2450ECEB511E}"/>
          </ac:spMkLst>
        </pc:spChg>
        <pc:spChg chg="mod">
          <ac:chgData name="Miss Doe" userId="78c4791c-5967-4940-bbf3-5bfe39a584a1" providerId="ADAL" clId="{628DDFF2-7586-473D-B222-9AB03041863F}" dt="2026-03-20T17:43:26.740" v="681" actId="14100"/>
          <ac:spMkLst>
            <pc:docMk/>
            <pc:sldMk cId="1332283618" sldId="256"/>
            <ac:spMk id="53" creationId="{77DDAC35-DAD0-1785-0F92-CA7CEBE5A06D}"/>
          </ac:spMkLst>
        </pc:spChg>
        <pc:spChg chg="mod">
          <ac:chgData name="Miss Doe" userId="78c4791c-5967-4940-bbf3-5bfe39a584a1" providerId="ADAL" clId="{628DDFF2-7586-473D-B222-9AB03041863F}" dt="2026-03-20T17:48:51.460" v="789" actId="20577"/>
          <ac:spMkLst>
            <pc:docMk/>
            <pc:sldMk cId="1332283618" sldId="256"/>
            <ac:spMk id="57" creationId="{E3EF2DF5-3BD5-D882-7E37-737E8B95AFA0}"/>
          </ac:spMkLst>
        </pc:spChg>
        <pc:spChg chg="mod">
          <ac:chgData name="Miss Doe" userId="78c4791c-5967-4940-bbf3-5bfe39a584a1" providerId="ADAL" clId="{628DDFF2-7586-473D-B222-9AB03041863F}" dt="2026-03-13T14:13:23.050" v="24" actId="20577"/>
          <ac:spMkLst>
            <pc:docMk/>
            <pc:sldMk cId="1332283618" sldId="256"/>
            <ac:spMk id="74" creationId="{D7B2DD0E-65FC-B66E-69A9-FD3D46CA686E}"/>
          </ac:spMkLst>
        </pc:spChg>
        <pc:spChg chg="mod">
          <ac:chgData name="Miss Doe" userId="78c4791c-5967-4940-bbf3-5bfe39a584a1" providerId="ADAL" clId="{628DDFF2-7586-473D-B222-9AB03041863F}" dt="2026-03-22T08:32:25.006" v="980" actId="20577"/>
          <ac:spMkLst>
            <pc:docMk/>
            <pc:sldMk cId="1332283618" sldId="256"/>
            <ac:spMk id="76" creationId="{BA3A1D3B-8188-0C36-00A1-7689601DE2A5}"/>
          </ac:spMkLst>
        </pc:spChg>
        <pc:spChg chg="mod">
          <ac:chgData name="Miss Doe" userId="78c4791c-5967-4940-bbf3-5bfe39a584a1" providerId="ADAL" clId="{628DDFF2-7586-473D-B222-9AB03041863F}" dt="2026-03-13T14:18:50.130" v="393" actId="20577"/>
          <ac:spMkLst>
            <pc:docMk/>
            <pc:sldMk cId="1332283618" sldId="256"/>
            <ac:spMk id="79" creationId="{6349EC1D-EC9D-9419-7C89-BF382396223E}"/>
          </ac:spMkLst>
        </pc:spChg>
        <pc:grpChg chg="mod topLvl">
          <ac:chgData name="Miss Doe" userId="78c4791c-5967-4940-bbf3-5bfe39a584a1" providerId="ADAL" clId="{628DDFF2-7586-473D-B222-9AB03041863F}" dt="2026-03-13T14:19:37.112" v="426" actId="14100"/>
          <ac:grpSpMkLst>
            <pc:docMk/>
            <pc:sldMk cId="1332283618" sldId="256"/>
            <ac:grpSpMk id="60" creationId="{45FA73A2-4B05-6D62-6BDF-A0C642DECA5D}"/>
          </ac:grpSpMkLst>
        </pc:grpChg>
        <pc:picChg chg="add mod">
          <ac:chgData name="Miss Doe" userId="78c4791c-5967-4940-bbf3-5bfe39a584a1" providerId="ADAL" clId="{628DDFF2-7586-473D-B222-9AB03041863F}" dt="2026-03-20T17:48:57.633" v="790" actId="1076"/>
          <ac:picMkLst>
            <pc:docMk/>
            <pc:sldMk cId="1332283618" sldId="256"/>
            <ac:picMk id="2" creationId="{279C126C-34A8-D7D5-689D-B2DC5945A757}"/>
          </ac:picMkLst>
        </pc:picChg>
        <pc:picChg chg="add mod">
          <ac:chgData name="Miss Doe" userId="78c4791c-5967-4940-bbf3-5bfe39a584a1" providerId="ADAL" clId="{628DDFF2-7586-473D-B222-9AB03041863F}" dt="2026-03-13T14:11:20.773" v="3" actId="1076"/>
          <ac:picMkLst>
            <pc:docMk/>
            <pc:sldMk cId="1332283618" sldId="256"/>
            <ac:picMk id="5" creationId="{2A9F7D7F-3E5D-94D7-6073-9F47407CB927}"/>
          </ac:picMkLst>
        </pc:picChg>
        <pc:picChg chg="add mod">
          <ac:chgData name="Miss Doe" userId="78c4791c-5967-4940-bbf3-5bfe39a584a1" providerId="ADAL" clId="{628DDFF2-7586-473D-B222-9AB03041863F}" dt="2026-03-20T17:56:16.775" v="953" actId="1076"/>
          <ac:picMkLst>
            <pc:docMk/>
            <pc:sldMk cId="1332283618" sldId="256"/>
            <ac:picMk id="7" creationId="{3B9B7337-5B8D-7A10-B8DA-6140E51186D3}"/>
          </ac:picMkLst>
        </pc:picChg>
        <pc:picChg chg="add mod">
          <ac:chgData name="Miss Doe" userId="78c4791c-5967-4940-bbf3-5bfe39a584a1" providerId="ADAL" clId="{628DDFF2-7586-473D-B222-9AB03041863F}" dt="2026-03-13T14:38:08.531" v="621" actId="14100"/>
          <ac:picMkLst>
            <pc:docMk/>
            <pc:sldMk cId="1332283618" sldId="256"/>
            <ac:picMk id="26" creationId="{0B3523EB-B0EB-4422-2397-53CBE69F91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6419-37AD-46F0-BD1E-A1AE4324CE62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3D69-022B-45E0-A540-278511556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4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53D69-022B-45E0-A540-2785115569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4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9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4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4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9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0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1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2CD2-5C44-4D65-99CD-3F8DB7B25030}" type="datetimeFigureOut">
              <a:rPr lang="en-GB" smtClean="0"/>
              <a:t>22/03/2026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D1F6288-02EF-96B8-6BDA-809820F1C0B3}"/>
              </a:ext>
            </a:extLst>
          </p:cNvPr>
          <p:cNvSpPr/>
          <p:nvPr/>
        </p:nvSpPr>
        <p:spPr>
          <a:xfrm rot="16200000">
            <a:off x="-1577584" y="1778099"/>
            <a:ext cx="4483756" cy="1055257"/>
          </a:xfrm>
          <a:prstGeom prst="chevron">
            <a:avLst>
              <a:gd name="adj" fmla="val 20619"/>
            </a:avLst>
          </a:prstGeom>
          <a:solidFill>
            <a:srgbClr val="B686DA"/>
          </a:solidFill>
          <a:ln>
            <a:solidFill>
              <a:schemeClr val="tx1"/>
            </a:solidFill>
          </a:ln>
          <a:effectLst>
            <a:outerShdw blurRad="508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Curriuculum newsletter: Summer 1</a:t>
            </a:r>
          </a:p>
          <a:p>
            <a:pPr algn="ctr"/>
            <a:endParaRPr lang="en-GB" dirty="0"/>
          </a:p>
          <a:p>
            <a:pPr algn="ctr"/>
            <a:r>
              <a:rPr lang="en-GB" sz="3200" dirty="0">
                <a:latin typeface="Twinkl" panose="02000000000000000000" pitchFamily="2" charset="0"/>
              </a:rPr>
              <a:t>Oak 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6D6BFA-10B2-8AE2-8155-240CFA2A00CB}"/>
              </a:ext>
            </a:extLst>
          </p:cNvPr>
          <p:cNvGrpSpPr/>
          <p:nvPr/>
        </p:nvGrpSpPr>
        <p:grpSpPr>
          <a:xfrm>
            <a:off x="1191922" y="35812"/>
            <a:ext cx="8685616" cy="1999703"/>
            <a:chOff x="1722919" y="166290"/>
            <a:chExt cx="8425902" cy="199970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C6187D-BA52-F20D-0603-BA1DFF8DD606}"/>
                </a:ext>
              </a:extLst>
            </p:cNvPr>
            <p:cNvGrpSpPr/>
            <p:nvPr/>
          </p:nvGrpSpPr>
          <p:grpSpPr>
            <a:xfrm>
              <a:off x="1722919" y="169831"/>
              <a:ext cx="3990640" cy="1983475"/>
              <a:chOff x="5025731" y="1623232"/>
              <a:chExt cx="3990640" cy="198347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B324B29-32E2-8D3C-F5C2-F2ED6FECA7A7}"/>
                  </a:ext>
                </a:extLst>
              </p:cNvPr>
              <p:cNvGrpSpPr/>
              <p:nvPr/>
            </p:nvGrpSpPr>
            <p:grpSpPr>
              <a:xfrm>
                <a:off x="5025731" y="1743970"/>
                <a:ext cx="3990640" cy="1862737"/>
                <a:chOff x="3334700" y="2341762"/>
                <a:chExt cx="3990640" cy="1862737"/>
              </a:xfrm>
            </p:grpSpPr>
            <p:sp>
              <p:nvSpPr>
                <p:cNvPr id="15" name="Flowchart: Alternate Process 14">
                  <a:extLst>
                    <a:ext uri="{FF2B5EF4-FFF2-40B4-BE49-F238E27FC236}">
                      <a16:creationId xmlns:a16="http://schemas.microsoft.com/office/drawing/2014/main" id="{00E7D125-904F-9334-8127-72F680A33A5E}"/>
                    </a:ext>
                  </a:extLst>
                </p:cNvPr>
                <p:cNvSpPr/>
                <p:nvPr/>
              </p:nvSpPr>
              <p:spPr>
                <a:xfrm>
                  <a:off x="3334700" y="2357625"/>
                  <a:ext cx="3990640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lowchart: Alternate Process 15">
                  <a:extLst>
                    <a:ext uri="{FF2B5EF4-FFF2-40B4-BE49-F238E27FC236}">
                      <a16:creationId xmlns:a16="http://schemas.microsoft.com/office/drawing/2014/main" id="{2B108275-972F-732D-B440-D50D20C23834}"/>
                    </a:ext>
                  </a:extLst>
                </p:cNvPr>
                <p:cNvSpPr/>
                <p:nvPr/>
              </p:nvSpPr>
              <p:spPr>
                <a:xfrm>
                  <a:off x="3370843" y="2341762"/>
                  <a:ext cx="3842582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learning to: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Understand the term ‘not’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Use basic emotion words in vocabulary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Describe what we can see/hear/smell/taste/touch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Express a point of view and debate</a:t>
                  </a:r>
                </a:p>
              </p:txBody>
            </p:sp>
          </p:grpSp>
          <p:sp>
            <p:nvSpPr>
              <p:cNvPr id="18" name="Flowchart: Alternate Process 17">
                <a:extLst>
                  <a:ext uri="{FF2B5EF4-FFF2-40B4-BE49-F238E27FC236}">
                    <a16:creationId xmlns:a16="http://schemas.microsoft.com/office/drawing/2014/main" id="{C842FEAF-D6C8-2B0A-70C5-7255BC892640}"/>
                  </a:ext>
                </a:extLst>
              </p:cNvPr>
              <p:cNvSpPr/>
              <p:nvPr/>
            </p:nvSpPr>
            <p:spPr>
              <a:xfrm>
                <a:off x="5528095" y="1623232"/>
                <a:ext cx="2713404" cy="382363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Communication and Language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5CFB4C-197B-10B3-33AC-A4E217D1D150}"/>
                </a:ext>
              </a:extLst>
            </p:cNvPr>
            <p:cNvGrpSpPr/>
            <p:nvPr/>
          </p:nvGrpSpPr>
          <p:grpSpPr>
            <a:xfrm>
              <a:off x="8511054" y="186447"/>
              <a:ext cx="1637767" cy="1936543"/>
              <a:chOff x="5719360" y="1643389"/>
              <a:chExt cx="1637767" cy="193654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23A6929-D416-51D9-18AE-2BB627100723}"/>
                  </a:ext>
                </a:extLst>
              </p:cNvPr>
              <p:cNvGrpSpPr/>
              <p:nvPr/>
            </p:nvGrpSpPr>
            <p:grpSpPr>
              <a:xfrm>
                <a:off x="5897810" y="1724853"/>
                <a:ext cx="1349544" cy="1855079"/>
                <a:chOff x="4206779" y="2322645"/>
                <a:chExt cx="1349544" cy="1855079"/>
              </a:xfrm>
            </p:grpSpPr>
            <p:sp>
              <p:nvSpPr>
                <p:cNvPr id="24" name="Flowchart: Alternate Process 23">
                  <a:extLst>
                    <a:ext uri="{FF2B5EF4-FFF2-40B4-BE49-F238E27FC236}">
                      <a16:creationId xmlns:a16="http://schemas.microsoft.com/office/drawing/2014/main" id="{53ED1856-76AD-8C18-1290-F90B0B641723}"/>
                    </a:ext>
                  </a:extLst>
                </p:cNvPr>
                <p:cNvSpPr/>
                <p:nvPr/>
              </p:nvSpPr>
              <p:spPr>
                <a:xfrm rot="607037">
                  <a:off x="4406982" y="2322645"/>
                  <a:ext cx="114934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lowchart: Alternate Process 24">
                  <a:extLst>
                    <a:ext uri="{FF2B5EF4-FFF2-40B4-BE49-F238E27FC236}">
                      <a16:creationId xmlns:a16="http://schemas.microsoft.com/office/drawing/2014/main" id="{CF2C145C-743A-BFD0-D5E0-6DAD50EC47EB}"/>
                    </a:ext>
                  </a:extLst>
                </p:cNvPr>
                <p:cNvSpPr/>
                <p:nvPr/>
              </p:nvSpPr>
              <p:spPr>
                <a:xfrm>
                  <a:off x="4206779" y="2330850"/>
                  <a:ext cx="1317334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Flowchart: Alternate Process 22">
                <a:extLst>
                  <a:ext uri="{FF2B5EF4-FFF2-40B4-BE49-F238E27FC236}">
                    <a16:creationId xmlns:a16="http://schemas.microsoft.com/office/drawing/2014/main" id="{FA371D33-B57C-A502-D430-DCB80D057B96}"/>
                  </a:ext>
                </a:extLst>
              </p:cNvPr>
              <p:cNvSpPr/>
              <p:nvPr/>
            </p:nvSpPr>
            <p:spPr>
              <a:xfrm>
                <a:off x="5719360" y="1643389"/>
                <a:ext cx="1637767" cy="463538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Books we will be reading 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D6F0302-1C9F-6222-B8B2-B10C334765D7}"/>
                </a:ext>
              </a:extLst>
            </p:cNvPr>
            <p:cNvGrpSpPr/>
            <p:nvPr/>
          </p:nvGrpSpPr>
          <p:grpSpPr>
            <a:xfrm>
              <a:off x="5834600" y="166290"/>
              <a:ext cx="2367098" cy="1999703"/>
              <a:chOff x="5059032" y="1623233"/>
              <a:chExt cx="2367098" cy="199970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8858FB0-3942-B999-65C5-DD208E11FA3D}"/>
                  </a:ext>
                </a:extLst>
              </p:cNvPr>
              <p:cNvGrpSpPr/>
              <p:nvPr/>
            </p:nvGrpSpPr>
            <p:grpSpPr>
              <a:xfrm>
                <a:off x="5059032" y="1743970"/>
                <a:ext cx="2367098" cy="1878966"/>
                <a:chOff x="3368001" y="2341762"/>
                <a:chExt cx="2367098" cy="1878966"/>
              </a:xfrm>
            </p:grpSpPr>
            <p:sp>
              <p:nvSpPr>
                <p:cNvPr id="34" name="Flowchart: Alternate Process 33">
                  <a:extLst>
                    <a:ext uri="{FF2B5EF4-FFF2-40B4-BE49-F238E27FC236}">
                      <a16:creationId xmlns:a16="http://schemas.microsoft.com/office/drawing/2014/main" id="{75AC9F29-13CE-E0E3-9FB1-88CA5497A19A}"/>
                    </a:ext>
                  </a:extLst>
                </p:cNvPr>
                <p:cNvSpPr/>
                <p:nvPr/>
              </p:nvSpPr>
              <p:spPr>
                <a:xfrm rot="607037">
                  <a:off x="3368001" y="2373854"/>
                  <a:ext cx="222216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lowchart: Alternate Process 34">
                  <a:extLst>
                    <a:ext uri="{FF2B5EF4-FFF2-40B4-BE49-F238E27FC236}">
                      <a16:creationId xmlns:a16="http://schemas.microsoft.com/office/drawing/2014/main" id="{055E25DD-67E8-7C32-B26A-E0030F27A824}"/>
                    </a:ext>
                  </a:extLst>
                </p:cNvPr>
                <p:cNvSpPr/>
                <p:nvPr/>
              </p:nvSpPr>
              <p:spPr>
                <a:xfrm>
                  <a:off x="3370842" y="2341762"/>
                  <a:ext cx="2364257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25D0BAFC-C9F2-9337-E951-7AB4422155B8}"/>
                  </a:ext>
                </a:extLst>
              </p:cNvPr>
              <p:cNvSpPr/>
              <p:nvPr/>
            </p:nvSpPr>
            <p:spPr>
              <a:xfrm>
                <a:off x="5528095" y="1623233"/>
                <a:ext cx="1166327" cy="251926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Phonics 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FE2135-7651-19A4-F95C-D1F01E6F617A}"/>
              </a:ext>
            </a:extLst>
          </p:cNvPr>
          <p:cNvGrpSpPr/>
          <p:nvPr/>
        </p:nvGrpSpPr>
        <p:grpSpPr>
          <a:xfrm>
            <a:off x="1533166" y="2097208"/>
            <a:ext cx="8372834" cy="2359189"/>
            <a:chOff x="1691962" y="2120650"/>
            <a:chExt cx="8049762" cy="23591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88710A-FB7F-0D3D-3825-3F1DE5DAEA10}"/>
                </a:ext>
              </a:extLst>
            </p:cNvPr>
            <p:cNvGrpSpPr/>
            <p:nvPr/>
          </p:nvGrpSpPr>
          <p:grpSpPr>
            <a:xfrm>
              <a:off x="7828536" y="2120650"/>
              <a:ext cx="1913188" cy="2173896"/>
              <a:chOff x="5036841" y="1416949"/>
              <a:chExt cx="1913188" cy="2173896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65E5587-9332-BC03-3CA1-698393E07A2D}"/>
                  </a:ext>
                </a:extLst>
              </p:cNvPr>
              <p:cNvGrpSpPr/>
              <p:nvPr/>
            </p:nvGrpSpPr>
            <p:grpSpPr>
              <a:xfrm>
                <a:off x="5036842" y="1743970"/>
                <a:ext cx="1881823" cy="1846875"/>
                <a:chOff x="3345811" y="2341762"/>
                <a:chExt cx="1881823" cy="1846875"/>
              </a:xfrm>
            </p:grpSpPr>
            <p:sp>
              <p:nvSpPr>
                <p:cNvPr id="52" name="Flowchart: Alternate Process 51">
                  <a:extLst>
                    <a:ext uri="{FF2B5EF4-FFF2-40B4-BE49-F238E27FC236}">
                      <a16:creationId xmlns:a16="http://schemas.microsoft.com/office/drawing/2014/main" id="{455DEE6D-CA4C-6571-6CCF-7BB89F5667A6}"/>
                    </a:ext>
                  </a:extLst>
                </p:cNvPr>
                <p:cNvSpPr/>
                <p:nvPr/>
              </p:nvSpPr>
              <p:spPr>
                <a:xfrm rot="607037">
                  <a:off x="3370842" y="2341763"/>
                  <a:ext cx="1856792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lowchart: Alternate Process 52">
                  <a:extLst>
                    <a:ext uri="{FF2B5EF4-FFF2-40B4-BE49-F238E27FC236}">
                      <a16:creationId xmlns:a16="http://schemas.microsoft.com/office/drawing/2014/main" id="{77DDAC35-DAD0-1785-0F92-CA7CEBE5A06D}"/>
                    </a:ext>
                  </a:extLst>
                </p:cNvPr>
                <p:cNvSpPr/>
                <p:nvPr/>
              </p:nvSpPr>
              <p:spPr>
                <a:xfrm>
                  <a:off x="3345811" y="2341762"/>
                  <a:ext cx="1847674" cy="1774145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Nursery Open Classroom- 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21</a:t>
                  </a:r>
                  <a:r>
                    <a:rPr lang="en-GB" sz="1000" b="1" baseline="30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st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April</a:t>
                  </a:r>
                </a:p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Farmer Palmers Trip- 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12</a:t>
                  </a:r>
                  <a:r>
                    <a:rPr lang="en-GB" sz="1000" b="1" baseline="30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th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May</a:t>
                  </a:r>
                </a:p>
                <a:p>
                  <a:endParaRPr lang="en-GB" sz="1000" b="1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endParaRPr lang="en-GB" sz="1000" b="1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51" name="Flowchart: Alternate Process 50">
                <a:extLst>
                  <a:ext uri="{FF2B5EF4-FFF2-40B4-BE49-F238E27FC236}">
                    <a16:creationId xmlns:a16="http://schemas.microsoft.com/office/drawing/2014/main" id="{FA6F20F3-0137-FDE1-F109-2450ECEB511E}"/>
                  </a:ext>
                </a:extLst>
              </p:cNvPr>
              <p:cNvSpPr/>
              <p:nvPr/>
            </p:nvSpPr>
            <p:spPr>
              <a:xfrm>
                <a:off x="5036841" y="1416949"/>
                <a:ext cx="1913188" cy="417769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Dates to remember 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0C8A2FC-1C44-AF18-AB5E-0DF7EAA97F3D}"/>
                </a:ext>
              </a:extLst>
            </p:cNvPr>
            <p:cNvGrpSpPr/>
            <p:nvPr/>
          </p:nvGrpSpPr>
          <p:grpSpPr>
            <a:xfrm>
              <a:off x="1691962" y="2150568"/>
              <a:ext cx="6002273" cy="2329271"/>
              <a:chOff x="1691962" y="2150568"/>
              <a:chExt cx="6002273" cy="232927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65FD8C8-3C1F-AB39-A501-6135E0CC6010}"/>
                  </a:ext>
                </a:extLst>
              </p:cNvPr>
              <p:cNvGrpSpPr/>
              <p:nvPr/>
            </p:nvGrpSpPr>
            <p:grpSpPr>
              <a:xfrm>
                <a:off x="1691962" y="2208487"/>
                <a:ext cx="4038111" cy="2271352"/>
                <a:chOff x="4994773" y="1501245"/>
                <a:chExt cx="4038111" cy="2271352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18A4BD8-0B73-82AD-4F2F-6F7286468918}"/>
                    </a:ext>
                  </a:extLst>
                </p:cNvPr>
                <p:cNvGrpSpPr/>
                <p:nvPr/>
              </p:nvGrpSpPr>
              <p:grpSpPr>
                <a:xfrm>
                  <a:off x="5021704" y="1757964"/>
                  <a:ext cx="4011180" cy="2014633"/>
                  <a:chOff x="3330673" y="2355756"/>
                  <a:chExt cx="4011180" cy="2014633"/>
                </a:xfrm>
              </p:grpSpPr>
              <p:sp>
                <p:nvSpPr>
                  <p:cNvPr id="56" name="Flowchart: Alternate Process 55">
                    <a:extLst>
                      <a:ext uri="{FF2B5EF4-FFF2-40B4-BE49-F238E27FC236}">
                        <a16:creationId xmlns:a16="http://schemas.microsoft.com/office/drawing/2014/main" id="{FB531165-04C4-5C97-D9AF-D6F80862F29F}"/>
                      </a:ext>
                    </a:extLst>
                  </p:cNvPr>
                  <p:cNvSpPr/>
                  <p:nvPr/>
                </p:nvSpPr>
                <p:spPr>
                  <a:xfrm>
                    <a:off x="3330673" y="2355756"/>
                    <a:ext cx="4011180" cy="2014633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Flowchart: Alternate Process 56">
                    <a:extLst>
                      <a:ext uri="{FF2B5EF4-FFF2-40B4-BE49-F238E27FC236}">
                        <a16:creationId xmlns:a16="http://schemas.microsoft.com/office/drawing/2014/main" id="{E3EF2DF5-3BD5-D882-7E37-737E8B95AFA0}"/>
                      </a:ext>
                    </a:extLst>
                  </p:cNvPr>
                  <p:cNvSpPr/>
                  <p:nvPr/>
                </p:nvSpPr>
                <p:spPr>
                  <a:xfrm>
                    <a:off x="3442780" y="2489812"/>
                    <a:ext cx="3847109" cy="1880577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We will follow the SCARF scheme for our PSHE lessons.</a:t>
                    </a: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This half term the focus is ‘Me and my Relationships’.</a:t>
                    </a: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We will continue to have safety lessons within our safety curriculum including visitors. 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1000" kern="1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55" name="Flowchart: Alternate Process 54">
                  <a:extLst>
                    <a:ext uri="{FF2B5EF4-FFF2-40B4-BE49-F238E27FC236}">
                      <a16:creationId xmlns:a16="http://schemas.microsoft.com/office/drawing/2014/main" id="{183CA8E6-9C71-8717-2D32-C0513E7F0E2A}"/>
                    </a:ext>
                  </a:extLst>
                </p:cNvPr>
                <p:cNvSpPr/>
                <p:nvPr/>
              </p:nvSpPr>
              <p:spPr>
                <a:xfrm>
                  <a:off x="4994773" y="1501245"/>
                  <a:ext cx="4011180" cy="329933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Personal, Social and Emotional Development 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2C35004-DB46-CD59-7DC7-02C6A99B4AD7}"/>
                  </a:ext>
                </a:extLst>
              </p:cNvPr>
              <p:cNvGrpSpPr/>
              <p:nvPr/>
            </p:nvGrpSpPr>
            <p:grpSpPr>
              <a:xfrm>
                <a:off x="5837442" y="2150568"/>
                <a:ext cx="1856793" cy="2143977"/>
                <a:chOff x="5061873" y="1446868"/>
                <a:chExt cx="1856793" cy="214397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9B919D3-86EA-3AFC-24B7-296A079705FC}"/>
                    </a:ext>
                  </a:extLst>
                </p:cNvPr>
                <p:cNvGrpSpPr/>
                <p:nvPr/>
              </p:nvGrpSpPr>
              <p:grpSpPr>
                <a:xfrm>
                  <a:off x="5061873" y="1743970"/>
                  <a:ext cx="1856793" cy="1846875"/>
                  <a:chOff x="3370842" y="2341762"/>
                  <a:chExt cx="1856793" cy="1846875"/>
                </a:xfrm>
              </p:grpSpPr>
              <p:sp>
                <p:nvSpPr>
                  <p:cNvPr id="44" name="Flowchart: Alternate Process 43">
                    <a:extLst>
                      <a:ext uri="{FF2B5EF4-FFF2-40B4-BE49-F238E27FC236}">
                        <a16:creationId xmlns:a16="http://schemas.microsoft.com/office/drawing/2014/main" id="{CA38C479-1CD0-A869-D1CA-F004A8A5B812}"/>
                      </a:ext>
                    </a:extLst>
                  </p:cNvPr>
                  <p:cNvSpPr/>
                  <p:nvPr/>
                </p:nvSpPr>
                <p:spPr>
                  <a:xfrm rot="607037">
                    <a:off x="3370842" y="2341763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lowchart: Alternate Process 44">
                    <a:extLst>
                      <a:ext uri="{FF2B5EF4-FFF2-40B4-BE49-F238E27FC236}">
                        <a16:creationId xmlns:a16="http://schemas.microsoft.com/office/drawing/2014/main" id="{B38BDF95-7FC7-AC82-B83F-A4577A6327AE}"/>
                      </a:ext>
                    </a:extLst>
                  </p:cNvPr>
                  <p:cNvSpPr/>
                  <p:nvPr/>
                </p:nvSpPr>
                <p:spPr>
                  <a:xfrm>
                    <a:off x="3370843" y="2341762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sz="10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We will be learning to:</a:t>
                    </a:r>
                  </a:p>
                  <a:p>
                    <a:pPr marL="171450" marR="0" lvl="0" indent="-17145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+mn-ea"/>
                        <a:cs typeface="+mn-cs"/>
                      </a:rPr>
                      <a:t>Count in order</a:t>
                    </a:r>
                  </a:p>
                  <a:p>
                    <a:pPr marL="171450" marR="0" lvl="0" indent="-17145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+mn-ea"/>
                        <a:cs typeface="+mn-cs"/>
                      </a:rPr>
                      <a:t>Show ‘Finger numbers’ to 5</a:t>
                    </a:r>
                  </a:p>
                  <a:p>
                    <a:pPr marL="171450" marR="0" lvl="0" indent="-17145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+mn-ea"/>
                        <a:cs typeface="+mn-cs"/>
                      </a:rPr>
                      <a:t>Compare amounts (more than/ less than)</a:t>
                    </a:r>
                  </a:p>
                  <a:p>
                    <a:pPr marL="171450" marR="0" lvl="0" indent="-17145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+mn-ea"/>
                        <a:cs typeface="+mn-cs"/>
                      </a:rPr>
                      <a:t>Compare sizes (bigger/little/smaller)</a:t>
                    </a: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  <a:p>
                    <a:endPara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43" name="Flowchart: Alternate Process 42">
                  <a:extLst>
                    <a:ext uri="{FF2B5EF4-FFF2-40B4-BE49-F238E27FC236}">
                      <a16:creationId xmlns:a16="http://schemas.microsoft.com/office/drawing/2014/main" id="{621F8170-CC6D-ADF9-03BB-3BBED4DFAD3C}"/>
                    </a:ext>
                  </a:extLst>
                </p:cNvPr>
                <p:cNvSpPr/>
                <p:nvPr/>
              </p:nvSpPr>
              <p:spPr>
                <a:xfrm>
                  <a:off x="5364016" y="1446868"/>
                  <a:ext cx="1166327" cy="251926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Maths </a:t>
                  </a:r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FA73A2-4B05-6D62-6BDF-A0C642DECA5D}"/>
              </a:ext>
            </a:extLst>
          </p:cNvPr>
          <p:cNvGrpSpPr/>
          <p:nvPr/>
        </p:nvGrpSpPr>
        <p:grpSpPr>
          <a:xfrm>
            <a:off x="1602958" y="4553934"/>
            <a:ext cx="4964989" cy="2246905"/>
            <a:chOff x="5045720" y="1631077"/>
            <a:chExt cx="4009862" cy="215095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E4D4779-F9C8-E90F-8632-B856B30F9B24}"/>
                </a:ext>
              </a:extLst>
            </p:cNvPr>
            <p:cNvGrpSpPr/>
            <p:nvPr/>
          </p:nvGrpSpPr>
          <p:grpSpPr>
            <a:xfrm>
              <a:off x="5045720" y="1926443"/>
              <a:ext cx="4009862" cy="1855588"/>
              <a:chOff x="3354689" y="2524235"/>
              <a:chExt cx="4009862" cy="1855588"/>
            </a:xfrm>
          </p:grpSpPr>
          <p:sp>
            <p:nvSpPr>
              <p:cNvPr id="73" name="Flowchart: Alternate Process 72">
                <a:extLst>
                  <a:ext uri="{FF2B5EF4-FFF2-40B4-BE49-F238E27FC236}">
                    <a16:creationId xmlns:a16="http://schemas.microsoft.com/office/drawing/2014/main" id="{1C0E618F-C968-AE68-A204-0F5B6CF31590}"/>
                  </a:ext>
                </a:extLst>
              </p:cNvPr>
              <p:cNvSpPr/>
              <p:nvPr/>
            </p:nvSpPr>
            <p:spPr>
              <a:xfrm>
                <a:off x="3354689" y="2524235"/>
                <a:ext cx="3934306" cy="1846874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lowchart: Alternate Process 73">
                <a:extLst>
                  <a:ext uri="{FF2B5EF4-FFF2-40B4-BE49-F238E27FC236}">
                    <a16:creationId xmlns:a16="http://schemas.microsoft.com/office/drawing/2014/main" id="{D7B2DD0E-65FC-B66E-69A9-FD3D46CA686E}"/>
                  </a:ext>
                </a:extLst>
              </p:cNvPr>
              <p:cNvSpPr/>
              <p:nvPr/>
            </p:nvSpPr>
            <p:spPr>
              <a:xfrm>
                <a:off x="3428185" y="2543373"/>
                <a:ext cx="3936366" cy="1836450"/>
              </a:xfrm>
              <a:prstGeom prst="flowChartAlternateProcess">
                <a:avLst/>
              </a:prstGeom>
              <a:solidFill>
                <a:srgbClr val="E6D6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000" dirty="0">
                  <a:solidFill>
                    <a:schemeClr val="tx1"/>
                  </a:solidFill>
                  <a:latin typeface="Twinkl" panose="02000000000000000000" pitchFamily="2" charset="0"/>
                </a:endParaRPr>
              </a:p>
              <a:p>
                <a:endParaRPr lang="en-GB" sz="1000" dirty="0">
                  <a:solidFill>
                    <a:schemeClr val="tx1"/>
                  </a:solidFill>
                  <a:latin typeface="Twinkl" panose="02000000000000000000" pitchFamily="2" charset="0"/>
                </a:endParaRPr>
              </a:p>
            </p:txBody>
          </p:sp>
        </p:grpSp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F66A9C17-2D82-BC80-1D03-C2306E30023C}"/>
                </a:ext>
              </a:extLst>
            </p:cNvPr>
            <p:cNvSpPr/>
            <p:nvPr/>
          </p:nvSpPr>
          <p:spPr>
            <a:xfrm>
              <a:off x="5148243" y="1631077"/>
              <a:ext cx="2893921" cy="274982"/>
            </a:xfrm>
            <a:prstGeom prst="flowChartAlternateProcess">
              <a:avLst/>
            </a:prstGeom>
            <a:solidFill>
              <a:srgbClr val="57498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Twinkl" panose="02000000000000000000" pitchFamily="2" charset="0"/>
                </a:rPr>
                <a:t>Physical Development </a:t>
              </a:r>
            </a:p>
          </p:txBody>
        </p:sp>
      </p:grpSp>
      <p:sp>
        <p:nvSpPr>
          <p:cNvPr id="76" name="Flowchart: Alternate Process 75">
            <a:extLst>
              <a:ext uri="{FF2B5EF4-FFF2-40B4-BE49-F238E27FC236}">
                <a16:creationId xmlns:a16="http://schemas.microsoft.com/office/drawing/2014/main" id="{BA3A1D3B-8188-0C36-00A1-7689601DE2A5}"/>
              </a:ext>
            </a:extLst>
          </p:cNvPr>
          <p:cNvSpPr/>
          <p:nvPr/>
        </p:nvSpPr>
        <p:spPr>
          <a:xfrm>
            <a:off x="75291" y="5078372"/>
            <a:ext cx="1445026" cy="1614726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Welcome back to all our Oak 1 families.</a:t>
            </a:r>
          </a:p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I hope you all had a lovely Easter break, and I look forward to hearing all about it.</a:t>
            </a:r>
          </a:p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We have a great half term planned looking at how things grow.</a:t>
            </a:r>
          </a:p>
        </p:txBody>
      </p:sp>
      <p:pic>
        <p:nvPicPr>
          <p:cNvPr id="3" name="Picture 2" descr="A white bear on a purple background&#10;&#10;AI-generated content may be incorrect.">
            <a:extLst>
              <a:ext uri="{FF2B5EF4-FFF2-40B4-BE49-F238E27FC236}">
                <a16:creationId xmlns:a16="http://schemas.microsoft.com/office/drawing/2014/main" id="{2900DA25-28B5-929C-AE6A-91CAF0D83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1" y="3295248"/>
            <a:ext cx="655351" cy="655351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28CCFD8-8F08-063E-887A-75B26422F26D}"/>
              </a:ext>
            </a:extLst>
          </p:cNvPr>
          <p:cNvSpPr/>
          <p:nvPr/>
        </p:nvSpPr>
        <p:spPr>
          <a:xfrm rot="607037">
            <a:off x="7847478" y="4796135"/>
            <a:ext cx="1856792" cy="1846874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066027F-23A6-E007-5F11-CAC51D275B58}"/>
              </a:ext>
            </a:extLst>
          </p:cNvPr>
          <p:cNvSpPr/>
          <p:nvPr/>
        </p:nvSpPr>
        <p:spPr>
          <a:xfrm>
            <a:off x="7626338" y="4936254"/>
            <a:ext cx="2225711" cy="1855481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I know how to wash my hands independently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I know which drink bottle is mine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I know how to take off/put on my jumper or cardigan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I know how to put on my shoes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I am learning how to put my coat on independently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71D5DFF7-AEBF-CBF6-D26E-AAB861AD73FB}"/>
              </a:ext>
            </a:extLst>
          </p:cNvPr>
          <p:cNvSpPr/>
          <p:nvPr/>
        </p:nvSpPr>
        <p:spPr>
          <a:xfrm>
            <a:off x="7967284" y="4547606"/>
            <a:ext cx="1763893" cy="472722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Skills I need to know</a:t>
            </a: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6349EC1D-EC9D-9419-7C89-BF382396223E}"/>
              </a:ext>
            </a:extLst>
          </p:cNvPr>
          <p:cNvSpPr/>
          <p:nvPr/>
        </p:nvSpPr>
        <p:spPr>
          <a:xfrm>
            <a:off x="53951" y="4639788"/>
            <a:ext cx="1457992" cy="346402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A message from Miss Doe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F7D7F-3E5D-94D7-6073-9F47407CB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357" y="596448"/>
            <a:ext cx="1323704" cy="1487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A84A5C-FC72-502E-BAE8-FE8A782205C7}"/>
              </a:ext>
            </a:extLst>
          </p:cNvPr>
          <p:cNvSpPr txBox="1"/>
          <p:nvPr/>
        </p:nvSpPr>
        <p:spPr>
          <a:xfrm>
            <a:off x="5452901" y="482687"/>
            <a:ext cx="224679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This half term the children will continue to learn sounds through picture cards. They will take part in a phonic session each day and will learn the sounds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L, J, V, W, X, 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00F67B-5EDB-A26E-2E0D-B152A200E547}"/>
              </a:ext>
            </a:extLst>
          </p:cNvPr>
          <p:cNvSpPr txBox="1"/>
          <p:nvPr/>
        </p:nvSpPr>
        <p:spPr>
          <a:xfrm>
            <a:off x="1720796" y="4900270"/>
            <a:ext cx="36454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have PE lessons every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Thursday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 please ensure that your child wears their full PE kit on these days. Please also ensure that their PE kit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fully named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This half term in PE we will be focusing on ‘Ball </a:t>
            </a:r>
            <a:r>
              <a:rPr lang="en-US" sz="1200" dirty="0">
                <a:solidFill>
                  <a:prstClr val="black"/>
                </a:solidFill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kills’.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winkl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Sessions will take place in the main hall and outside on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field.</a:t>
            </a:r>
            <a:endParaRPr lang="en-US" sz="1200" dirty="0">
              <a:solidFill>
                <a:prstClr val="black"/>
              </a:solidFill>
              <a:latin typeface="Twinkl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will also have Forest School every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Friday. </a:t>
            </a:r>
            <a:r>
              <a:rPr lang="en-US" sz="1200" dirty="0">
                <a:solidFill>
                  <a:prstClr val="black"/>
                </a:solidFill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Please send your child to school wearing clothes suitable for this.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3523EB-B0EB-4422-2397-53CBE69F9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138" y="5122832"/>
            <a:ext cx="1421959" cy="14219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9C126C-34A8-D7D5-689D-B2DC5945A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5686" y="3687674"/>
            <a:ext cx="1583608" cy="786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9B7337-5B8D-7A10-B8DA-6140E5118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219" y="1428691"/>
            <a:ext cx="847271" cy="56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cd9dc6-16c1-46e7-9090-804b14aa1d04" xsi:nil="true"/>
    <lcf76f155ced4ddcb4097134ff3c332f xmlns="c843f58c-f14a-493a-9e58-1ff4391d547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D74B395F04AB9B462569D71B7CF" ma:contentTypeVersion="17" ma:contentTypeDescription="Create a new document." ma:contentTypeScope="" ma:versionID="00320b3e497d8cdfa69b12b1d2444a8e">
  <xsd:schema xmlns:xsd="http://www.w3.org/2001/XMLSchema" xmlns:xs="http://www.w3.org/2001/XMLSchema" xmlns:p="http://schemas.microsoft.com/office/2006/metadata/properties" xmlns:ns2="c843f58c-f14a-493a-9e58-1ff4391d547f" xmlns:ns3="f1cd9dc6-16c1-46e7-9090-804b14aa1d04" targetNamespace="http://schemas.microsoft.com/office/2006/metadata/properties" ma:root="true" ma:fieldsID="88a1a175b96b96ef390f22e2a014b435" ns2:_="" ns3:_="">
    <xsd:import namespace="c843f58c-f14a-493a-9e58-1ff4391d547f"/>
    <xsd:import namespace="f1cd9dc6-16c1-46e7-9090-804b14aa1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3f58c-f14a-493a-9e58-1ff4391d5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7b682ba-9967-4e49-9333-6f0cbdfb35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d9dc6-16c1-46e7-9090-804b14aa1d0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1afdac3-0969-43ea-9f59-ac9dad720935}" ma:internalName="TaxCatchAll" ma:showField="CatchAllData" ma:web="f1cd9dc6-16c1-46e7-9090-804b14aa1d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978E23-7A2E-4D88-B9FF-5B421DD93A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474B8C-D2E4-4AEC-AA99-D0225355590B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f9d56e4-e324-409a-acb2-ea0374009f76"/>
    <ds:schemaRef ds:uri="87e6c9c7-8e8c-4acc-9c1f-82008440bf15"/>
  </ds:schemaRefs>
</ds:datastoreItem>
</file>

<file path=customXml/itemProps3.xml><?xml version="1.0" encoding="utf-8"?>
<ds:datastoreItem xmlns:ds="http://schemas.openxmlformats.org/officeDocument/2006/customXml" ds:itemID="{9323727A-0E32-4524-A219-751B23383F69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9739</TotalTime>
  <Words>367</Words>
  <Application>Microsoft Office PowerPoint</Application>
  <PresentationFormat>A4 Paper (210x297 mm)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Smith</dc:creator>
  <cp:lastModifiedBy>Miss Doe</cp:lastModifiedBy>
  <cp:revision>6</cp:revision>
  <cp:lastPrinted>2024-07-25T14:33:55Z</cp:lastPrinted>
  <dcterms:created xsi:type="dcterms:W3CDTF">2024-07-07T16:41:45Z</dcterms:created>
  <dcterms:modified xsi:type="dcterms:W3CDTF">2026-03-22T08:32:35Z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0x0101001515FD74B395F04AB9B462569D71B7CF</vt:lpwstr>
  </property>
  <property fmtid="{D5CDD505-2E9C-101B-9397-08002B2CF9AE}" pid="3" name="MediaServiceImageTags">
    <vt:lpwstr/>
  </property>
</Properties>
</file>