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8A"/>
    <a:srgbClr val="E6D6F2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186BE-59D4-40CE-8F81-8589ACA2CC9A}" v="19" dt="2026-03-12T13:25:01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Prosser" userId="83a5b456-7ae4-4a43-85fc-e7b7709f652f" providerId="ADAL" clId="{9B22B71C-8B2E-4DDB-8F60-974F303DEF8E}"/>
    <pc:docChg chg="undo custSel modSld">
      <pc:chgData name="Mrs Prosser" userId="83a5b456-7ae4-4a43-85fc-e7b7709f652f" providerId="ADAL" clId="{9B22B71C-8B2E-4DDB-8F60-974F303DEF8E}" dt="2026-03-12T13:28:59.524" v="560" actId="14100"/>
      <pc:docMkLst>
        <pc:docMk/>
      </pc:docMkLst>
      <pc:sldChg chg="addSp delSp modSp mod">
        <pc:chgData name="Mrs Prosser" userId="83a5b456-7ae4-4a43-85fc-e7b7709f652f" providerId="ADAL" clId="{9B22B71C-8B2E-4DDB-8F60-974F303DEF8E}" dt="2026-03-12T13:28:59.524" v="560" actId="14100"/>
        <pc:sldMkLst>
          <pc:docMk/>
          <pc:sldMk cId="1332283618" sldId="256"/>
        </pc:sldMkLst>
        <pc:spChg chg="mod">
          <ac:chgData name="Mrs Prosser" userId="83a5b456-7ae4-4a43-85fc-e7b7709f652f" providerId="ADAL" clId="{9B22B71C-8B2E-4DDB-8F60-974F303DEF8E}" dt="2026-03-12T13:28:59.524" v="560" actId="14100"/>
          <ac:spMkLst>
            <pc:docMk/>
            <pc:sldMk cId="1332283618" sldId="256"/>
            <ac:spMk id="6" creationId="{8066027F-23A6-E007-5F11-CAC51D275B58}"/>
          </ac:spMkLst>
        </pc:spChg>
        <pc:spChg chg="mod">
          <ac:chgData name="Mrs Prosser" userId="83a5b456-7ae4-4a43-85fc-e7b7709f652f" providerId="ADAL" clId="{9B22B71C-8B2E-4DDB-8F60-974F303DEF8E}" dt="2026-03-12T13:04:59.156" v="21" actId="20577"/>
          <ac:spMkLst>
            <pc:docMk/>
            <pc:sldMk cId="1332283618" sldId="256"/>
            <ac:spMk id="11" creationId="{4D1F6288-02EF-96B8-6BDA-809820F1C0B3}"/>
          </ac:spMkLst>
        </pc:spChg>
        <pc:spChg chg="mod">
          <ac:chgData name="Mrs Prosser" userId="83a5b456-7ae4-4a43-85fc-e7b7709f652f" providerId="ADAL" clId="{9B22B71C-8B2E-4DDB-8F60-974F303DEF8E}" dt="2026-03-12T13:09:42.252" v="338" actId="12"/>
          <ac:spMkLst>
            <pc:docMk/>
            <pc:sldMk cId="1332283618" sldId="256"/>
            <ac:spMk id="16" creationId="{2B108275-972F-732D-B440-D50D20C23834}"/>
          </ac:spMkLst>
        </pc:spChg>
        <pc:spChg chg="mod">
          <ac:chgData name="Mrs Prosser" userId="83a5b456-7ae4-4a43-85fc-e7b7709f652f" providerId="ADAL" clId="{9B22B71C-8B2E-4DDB-8F60-974F303DEF8E}" dt="2026-03-12T13:14:28.166" v="496" actId="12"/>
          <ac:spMkLst>
            <pc:docMk/>
            <pc:sldMk cId="1332283618" sldId="256"/>
            <ac:spMk id="45" creationId="{B38BDF95-7FC7-AC82-B83F-A4577A6327AE}"/>
          </ac:spMkLst>
        </pc:spChg>
        <pc:spChg chg="mod">
          <ac:chgData name="Mrs Prosser" userId="83a5b456-7ae4-4a43-85fc-e7b7709f652f" providerId="ADAL" clId="{9B22B71C-8B2E-4DDB-8F60-974F303DEF8E}" dt="2026-03-12T13:13:12.109" v="468" actId="12"/>
          <ac:spMkLst>
            <pc:docMk/>
            <pc:sldMk cId="1332283618" sldId="256"/>
            <ac:spMk id="53" creationId="{77DDAC35-DAD0-1785-0F92-CA7CEBE5A06D}"/>
          </ac:spMkLst>
        </pc:spChg>
        <pc:spChg chg="mod">
          <ac:chgData name="Mrs Prosser" userId="83a5b456-7ae4-4a43-85fc-e7b7709f652f" providerId="ADAL" clId="{9B22B71C-8B2E-4DDB-8F60-974F303DEF8E}" dt="2026-03-12T13:07:19.268" v="289" actId="478"/>
          <ac:spMkLst>
            <pc:docMk/>
            <pc:sldMk cId="1332283618" sldId="256"/>
            <ac:spMk id="56" creationId="{FB531165-04C4-5C97-D9AF-D6F80862F29F}"/>
          </ac:spMkLst>
        </pc:spChg>
        <pc:spChg chg="add del mod">
          <ac:chgData name="Mrs Prosser" userId="83a5b456-7ae4-4a43-85fc-e7b7709f652f" providerId="ADAL" clId="{9B22B71C-8B2E-4DDB-8F60-974F303DEF8E}" dt="2026-03-12T13:08:49.673" v="322" actId="20577"/>
          <ac:spMkLst>
            <pc:docMk/>
            <pc:sldMk cId="1332283618" sldId="256"/>
            <ac:spMk id="57" creationId="{E3EF2DF5-3BD5-D882-7E37-737E8B95AFA0}"/>
          </ac:spMkLst>
        </pc:spChg>
        <pc:spChg chg="mod">
          <ac:chgData name="Mrs Prosser" userId="83a5b456-7ae4-4a43-85fc-e7b7709f652f" providerId="ADAL" clId="{9B22B71C-8B2E-4DDB-8F60-974F303DEF8E}" dt="2026-03-12T13:10:54.332" v="397" actId="20577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rs Prosser" userId="83a5b456-7ae4-4a43-85fc-e7b7709f652f" providerId="ADAL" clId="{9B22B71C-8B2E-4DDB-8F60-974F303DEF8E}" dt="2026-03-12T13:06:09.935" v="271" actId="20577"/>
          <ac:spMkLst>
            <pc:docMk/>
            <pc:sldMk cId="1332283618" sldId="256"/>
            <ac:spMk id="76" creationId="{BA3A1D3B-8188-0C36-00A1-7689601DE2A5}"/>
          </ac:spMkLst>
        </pc:spChg>
        <pc:spChg chg="mod">
          <ac:chgData name="Mrs Prosser" userId="83a5b456-7ae4-4a43-85fc-e7b7709f652f" providerId="ADAL" clId="{9B22B71C-8B2E-4DDB-8F60-974F303DEF8E}" dt="2026-03-12T13:24:14.580" v="514" actId="12"/>
          <ac:spMkLst>
            <pc:docMk/>
            <pc:sldMk cId="1332283618" sldId="256"/>
            <ac:spMk id="78" creationId="{244092AF-CB4E-3DF5-889C-892575EFC661}"/>
          </ac:spMkLst>
        </pc:spChg>
        <pc:spChg chg="mod">
          <ac:chgData name="Mrs Prosser" userId="83a5b456-7ae4-4a43-85fc-e7b7709f652f" providerId="ADAL" clId="{9B22B71C-8B2E-4DDB-8F60-974F303DEF8E}" dt="2026-03-12T13:05:07.903" v="33" actId="20577"/>
          <ac:spMkLst>
            <pc:docMk/>
            <pc:sldMk cId="1332283618" sldId="256"/>
            <ac:spMk id="79" creationId="{6349EC1D-EC9D-9419-7C89-BF382396223E}"/>
          </ac:spMkLst>
        </pc:spChg>
        <pc:grpChg chg="add mod">
          <ac:chgData name="Mrs Prosser" userId="83a5b456-7ae4-4a43-85fc-e7b7709f652f" providerId="ADAL" clId="{9B22B71C-8B2E-4DDB-8F60-974F303DEF8E}" dt="2026-03-12T13:04:53.903" v="15" actId="1076"/>
          <ac:grpSpMkLst>
            <pc:docMk/>
            <pc:sldMk cId="1332283618" sldId="256"/>
            <ac:grpSpMk id="46" creationId="{13B6E6DA-F64C-3C3C-5D21-D8F6278E53A1}"/>
          </ac:grpSpMkLst>
        </pc:grpChg>
        <pc:grpChg chg="add del">
          <ac:chgData name="Mrs Prosser" userId="83a5b456-7ae4-4a43-85fc-e7b7709f652f" providerId="ADAL" clId="{9B22B71C-8B2E-4DDB-8F60-974F303DEF8E}" dt="2026-03-12T13:07:19.268" v="289" actId="478"/>
          <ac:grpSpMkLst>
            <pc:docMk/>
            <pc:sldMk cId="1332283618" sldId="256"/>
            <ac:grpSpMk id="54" creationId="{E18A4BD8-0B73-82AD-4F2F-6F7286468918}"/>
          </ac:grpSpMkLst>
        </pc:grpChg>
        <pc:graphicFrameChg chg="add mod">
          <ac:chgData name="Mrs Prosser" userId="83a5b456-7ae4-4a43-85fc-e7b7709f652f" providerId="ADAL" clId="{9B22B71C-8B2E-4DDB-8F60-974F303DEF8E}" dt="2026-03-12T13:24:45.744" v="516"/>
          <ac:graphicFrameMkLst>
            <pc:docMk/>
            <pc:sldMk cId="1332283618" sldId="256"/>
            <ac:graphicFrameMk id="47" creationId="{FD3D04AD-FFD3-03C8-ADB6-3BA64FA4AB6F}"/>
          </ac:graphicFrameMkLst>
        </pc:graphicFrameChg>
        <pc:graphicFrameChg chg="add del mod">
          <ac:chgData name="Mrs Prosser" userId="83a5b456-7ae4-4a43-85fc-e7b7709f652f" providerId="ADAL" clId="{9B22B71C-8B2E-4DDB-8F60-974F303DEF8E}" dt="2026-03-12T13:25:05.276" v="522" actId="478"/>
          <ac:graphicFrameMkLst>
            <pc:docMk/>
            <pc:sldMk cId="1332283618" sldId="256"/>
            <ac:graphicFrameMk id="48" creationId="{B116D254-440A-B516-E963-951566948158}"/>
          </ac:graphicFrameMkLst>
        </pc:graphicFrameChg>
        <pc:picChg chg="add mod">
          <ac:chgData name="Mrs Prosser" userId="83a5b456-7ae4-4a43-85fc-e7b7709f652f" providerId="ADAL" clId="{9B22B71C-8B2E-4DDB-8F60-974F303DEF8E}" dt="2026-03-12T13:02:32.246" v="3" actId="14100"/>
          <ac:picMkLst>
            <pc:docMk/>
            <pc:sldMk cId="1332283618" sldId="256"/>
            <ac:picMk id="8" creationId="{89EE0537-6C8E-880A-F4DD-59CADEB5A70D}"/>
          </ac:picMkLst>
        </pc:picChg>
        <pc:picChg chg="add mod">
          <ac:chgData name="Mrs Prosser" userId="83a5b456-7ae4-4a43-85fc-e7b7709f652f" providerId="ADAL" clId="{9B22B71C-8B2E-4DDB-8F60-974F303DEF8E}" dt="2026-03-12T13:04:47.967" v="13" actId="164"/>
          <ac:picMkLst>
            <pc:docMk/>
            <pc:sldMk cId="1332283618" sldId="256"/>
            <ac:picMk id="10" creationId="{8EC389C5-9FA9-35F3-0188-8A5D4A55DCA4}"/>
          </ac:picMkLst>
        </pc:picChg>
        <pc:picChg chg="add mod">
          <ac:chgData name="Mrs Prosser" userId="83a5b456-7ae4-4a43-85fc-e7b7709f652f" providerId="ADAL" clId="{9B22B71C-8B2E-4DDB-8F60-974F303DEF8E}" dt="2026-03-12T13:04:47.967" v="13" actId="164"/>
          <ac:picMkLst>
            <pc:docMk/>
            <pc:sldMk cId="1332283618" sldId="256"/>
            <ac:picMk id="12" creationId="{815B7382-913C-F145-A402-90B20D755B60}"/>
          </ac:picMkLst>
        </pc:picChg>
        <pc:picChg chg="add mod">
          <ac:chgData name="Mrs Prosser" userId="83a5b456-7ae4-4a43-85fc-e7b7709f652f" providerId="ADAL" clId="{9B22B71C-8B2E-4DDB-8F60-974F303DEF8E}" dt="2026-03-12T13:04:47.967" v="13" actId="164"/>
          <ac:picMkLst>
            <pc:docMk/>
            <pc:sldMk cId="1332283618" sldId="256"/>
            <ac:picMk id="13" creationId="{B05D05DD-FFA5-715D-8B0B-BC34C599FEC1}"/>
          </ac:picMkLst>
        </pc:picChg>
        <pc:picChg chg="add mod">
          <ac:chgData name="Mrs Prosser" userId="83a5b456-7ae4-4a43-85fc-e7b7709f652f" providerId="ADAL" clId="{9B22B71C-8B2E-4DDB-8F60-974F303DEF8E}" dt="2026-03-12T13:04:47.967" v="13" actId="164"/>
          <ac:picMkLst>
            <pc:docMk/>
            <pc:sldMk cId="1332283618" sldId="256"/>
            <ac:picMk id="26" creationId="{35CAF463-A32D-B63B-6592-B30A6975E19C}"/>
          </ac:picMkLst>
        </pc:picChg>
        <pc:picChg chg="add mod">
          <ac:chgData name="Mrs Prosser" userId="83a5b456-7ae4-4a43-85fc-e7b7709f652f" providerId="ADAL" clId="{9B22B71C-8B2E-4DDB-8F60-974F303DEF8E}" dt="2026-03-12T13:04:47.967" v="13" actId="164"/>
          <ac:picMkLst>
            <pc:docMk/>
            <pc:sldMk cId="1332283618" sldId="256"/>
            <ac:picMk id="27" creationId="{3C888A72-3CCD-19C5-CFE3-723BFDECF0AB}"/>
          </ac:picMkLst>
        </pc:picChg>
        <pc:picChg chg="add mod">
          <ac:chgData name="Mrs Prosser" userId="83a5b456-7ae4-4a43-85fc-e7b7709f652f" providerId="ADAL" clId="{9B22B71C-8B2E-4DDB-8F60-974F303DEF8E}" dt="2026-03-12T13:04:47.967" v="13" actId="164"/>
          <ac:picMkLst>
            <pc:docMk/>
            <pc:sldMk cId="1332283618" sldId="256"/>
            <ac:picMk id="29" creationId="{70036B7F-06D4-1AF3-1575-AD3FE5E0A9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6419-37AD-46F0-BD1E-A1AE4324CE62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D69-022B-45E0-A540-278511556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53D69-022B-45E0-A540-2785115569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CD2-5C44-4D65-99CD-3F8DB7B2503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1F6288-02EF-96B8-6BDA-809820F1C0B3}"/>
              </a:ext>
            </a:extLst>
          </p:cNvPr>
          <p:cNvSpPr/>
          <p:nvPr/>
        </p:nvSpPr>
        <p:spPr>
          <a:xfrm rot="16200000">
            <a:off x="-1577584" y="1778099"/>
            <a:ext cx="4483756" cy="1055257"/>
          </a:xfrm>
          <a:prstGeom prst="chevron">
            <a:avLst>
              <a:gd name="adj" fmla="val 20619"/>
            </a:avLst>
          </a:prstGeom>
          <a:solidFill>
            <a:srgbClr val="B686DA"/>
          </a:solidFill>
          <a:ln>
            <a:solidFill>
              <a:schemeClr val="tx1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Curriuculum newsletter: Summer 1</a:t>
            </a:r>
          </a:p>
          <a:p>
            <a:pPr algn="ctr"/>
            <a:endParaRPr lang="en-GB" dirty="0"/>
          </a:p>
          <a:p>
            <a:pPr algn="ctr"/>
            <a:r>
              <a:rPr lang="en-GB" sz="3200" dirty="0">
                <a:latin typeface="Twinkl" panose="02000000000000000000" pitchFamily="2" charset="0"/>
              </a:rPr>
              <a:t>Oak 2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6D6BFA-10B2-8AE2-8155-240CFA2A00CB}"/>
              </a:ext>
            </a:extLst>
          </p:cNvPr>
          <p:cNvGrpSpPr/>
          <p:nvPr/>
        </p:nvGrpSpPr>
        <p:grpSpPr>
          <a:xfrm>
            <a:off x="1191922" y="35812"/>
            <a:ext cx="8685616" cy="1999703"/>
            <a:chOff x="1722919" y="166290"/>
            <a:chExt cx="8425902" cy="1999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C6187D-BA52-F20D-0603-BA1DFF8DD606}"/>
                </a:ext>
              </a:extLst>
            </p:cNvPr>
            <p:cNvGrpSpPr/>
            <p:nvPr/>
          </p:nvGrpSpPr>
          <p:grpSpPr>
            <a:xfrm>
              <a:off x="1722919" y="169831"/>
              <a:ext cx="3990640" cy="1983475"/>
              <a:chOff x="5025731" y="1623232"/>
              <a:chExt cx="3990640" cy="19834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24B29-32E2-8D3C-F5C2-F2ED6FECA7A7}"/>
                  </a:ext>
                </a:extLst>
              </p:cNvPr>
              <p:cNvGrpSpPr/>
              <p:nvPr/>
            </p:nvGrpSpPr>
            <p:grpSpPr>
              <a:xfrm>
                <a:off x="5025731" y="1743970"/>
                <a:ext cx="3990640" cy="1862737"/>
                <a:chOff x="3334700" y="2341762"/>
                <a:chExt cx="3990640" cy="1862737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00E7D125-904F-9334-8127-72F680A33A5E}"/>
                    </a:ext>
                  </a:extLst>
                </p:cNvPr>
                <p:cNvSpPr/>
                <p:nvPr/>
              </p:nvSpPr>
              <p:spPr>
                <a:xfrm>
                  <a:off x="3334700" y="2357625"/>
                  <a:ext cx="3990640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lowchart: Alternate Process 15">
                  <a:extLst>
                    <a:ext uri="{FF2B5EF4-FFF2-40B4-BE49-F238E27FC236}">
                      <a16:creationId xmlns:a16="http://schemas.microsoft.com/office/drawing/2014/main" id="{2B108275-972F-732D-B440-D50D20C23834}"/>
                    </a:ext>
                  </a:extLst>
                </p:cNvPr>
                <p:cNvSpPr/>
                <p:nvPr/>
              </p:nvSpPr>
              <p:spPr>
                <a:xfrm>
                  <a:off x="3370843" y="2341762"/>
                  <a:ext cx="3842582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listen to and talk about stories to build familiarity and understanding. Engage in non-fiction books. Listen to and talk about selected nonfiction to develop a deep familiarity with new knowledge and vocabulary.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Use new vocabulary in different contexts. Explain why things might happen. Retell the story once they have developed a deep familiarity with the text; some as exact repetition and some in their own words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Work and play cooperatively and take turns with others;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Form positive attachments to adults and friendships with peers;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Show sensitivity to their own and to others’ needs</a:t>
                  </a:r>
                </a:p>
              </p:txBody>
            </p:sp>
          </p:grp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C842FEAF-D6C8-2B0A-70C5-7255BC892640}"/>
                  </a:ext>
                </a:extLst>
              </p:cNvPr>
              <p:cNvSpPr/>
              <p:nvPr/>
            </p:nvSpPr>
            <p:spPr>
              <a:xfrm>
                <a:off x="5528095" y="1623232"/>
                <a:ext cx="2713404" cy="38236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Communication and Language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5CFB4C-197B-10B3-33AC-A4E217D1D150}"/>
                </a:ext>
              </a:extLst>
            </p:cNvPr>
            <p:cNvGrpSpPr/>
            <p:nvPr/>
          </p:nvGrpSpPr>
          <p:grpSpPr>
            <a:xfrm>
              <a:off x="8511054" y="186447"/>
              <a:ext cx="1637767" cy="1936543"/>
              <a:chOff x="5719360" y="1643389"/>
              <a:chExt cx="1637767" cy="19365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3A6929-D416-51D9-18AE-2BB627100723}"/>
                  </a:ext>
                </a:extLst>
              </p:cNvPr>
              <p:cNvGrpSpPr/>
              <p:nvPr/>
            </p:nvGrpSpPr>
            <p:grpSpPr>
              <a:xfrm>
                <a:off x="5897810" y="1724853"/>
                <a:ext cx="1349544" cy="1855079"/>
                <a:chOff x="4206779" y="2322645"/>
                <a:chExt cx="1349544" cy="1855079"/>
              </a:xfrm>
            </p:grpSpPr>
            <p:sp>
              <p:nvSpPr>
                <p:cNvPr id="24" name="Flowchart: Alternate Process 23">
                  <a:extLst>
                    <a:ext uri="{FF2B5EF4-FFF2-40B4-BE49-F238E27FC236}">
                      <a16:creationId xmlns:a16="http://schemas.microsoft.com/office/drawing/2014/main" id="{53ED1856-76AD-8C18-1290-F90B0B641723}"/>
                    </a:ext>
                  </a:extLst>
                </p:cNvPr>
                <p:cNvSpPr/>
                <p:nvPr/>
              </p:nvSpPr>
              <p:spPr>
                <a:xfrm rot="607037">
                  <a:off x="4406982" y="2322645"/>
                  <a:ext cx="114934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lowchart: Alternate Process 24">
                  <a:extLst>
                    <a:ext uri="{FF2B5EF4-FFF2-40B4-BE49-F238E27FC236}">
                      <a16:creationId xmlns:a16="http://schemas.microsoft.com/office/drawing/2014/main" id="{CF2C145C-743A-BFD0-D5E0-6DAD50EC47EB}"/>
                    </a:ext>
                  </a:extLst>
                </p:cNvPr>
                <p:cNvSpPr/>
                <p:nvPr/>
              </p:nvSpPr>
              <p:spPr>
                <a:xfrm>
                  <a:off x="4206779" y="2330850"/>
                  <a:ext cx="1317334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FA371D33-B57C-A502-D430-DCB80D057B96}"/>
                  </a:ext>
                </a:extLst>
              </p:cNvPr>
              <p:cNvSpPr/>
              <p:nvPr/>
            </p:nvSpPr>
            <p:spPr>
              <a:xfrm>
                <a:off x="5719360" y="1643389"/>
                <a:ext cx="1637767" cy="463538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Books we will be reading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F0302-1C9F-6222-B8B2-B10C334765D7}"/>
                </a:ext>
              </a:extLst>
            </p:cNvPr>
            <p:cNvGrpSpPr/>
            <p:nvPr/>
          </p:nvGrpSpPr>
          <p:grpSpPr>
            <a:xfrm>
              <a:off x="5834600" y="166290"/>
              <a:ext cx="2367098" cy="1999703"/>
              <a:chOff x="5059032" y="1623233"/>
              <a:chExt cx="2367098" cy="199970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8858FB0-3942-B999-65C5-DD208E11FA3D}"/>
                  </a:ext>
                </a:extLst>
              </p:cNvPr>
              <p:cNvGrpSpPr/>
              <p:nvPr/>
            </p:nvGrpSpPr>
            <p:grpSpPr>
              <a:xfrm>
                <a:off x="5059032" y="1743970"/>
                <a:ext cx="2367098" cy="1878966"/>
                <a:chOff x="3368001" y="2341762"/>
                <a:chExt cx="2367098" cy="1878966"/>
              </a:xfrm>
            </p:grpSpPr>
            <p:sp>
              <p:nvSpPr>
                <p:cNvPr id="34" name="Flowchart: Alternate Process 33">
                  <a:extLst>
                    <a:ext uri="{FF2B5EF4-FFF2-40B4-BE49-F238E27FC236}">
                      <a16:creationId xmlns:a16="http://schemas.microsoft.com/office/drawing/2014/main" id="{75AC9F29-13CE-E0E3-9FB1-88CA5497A19A}"/>
                    </a:ext>
                  </a:extLst>
                </p:cNvPr>
                <p:cNvSpPr/>
                <p:nvPr/>
              </p:nvSpPr>
              <p:spPr>
                <a:xfrm rot="607037">
                  <a:off x="3368001" y="2373854"/>
                  <a:ext cx="222216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lowchart: Alternate Process 34">
                  <a:extLst>
                    <a:ext uri="{FF2B5EF4-FFF2-40B4-BE49-F238E27FC236}">
                      <a16:creationId xmlns:a16="http://schemas.microsoft.com/office/drawing/2014/main" id="{055E25DD-67E8-7C32-B26A-E0030F27A824}"/>
                    </a:ext>
                  </a:extLst>
                </p:cNvPr>
                <p:cNvSpPr/>
                <p:nvPr/>
              </p:nvSpPr>
              <p:spPr>
                <a:xfrm>
                  <a:off x="3370842" y="2341762"/>
                  <a:ext cx="2364257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25D0BAFC-C9F2-9337-E951-7AB4422155B8}"/>
                  </a:ext>
                </a:extLst>
              </p:cNvPr>
              <p:cNvSpPr/>
              <p:nvPr/>
            </p:nvSpPr>
            <p:spPr>
              <a:xfrm>
                <a:off x="5528095" y="1623233"/>
                <a:ext cx="1166327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Phonics 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E2135-7651-19A4-F95C-D1F01E6F617A}"/>
              </a:ext>
            </a:extLst>
          </p:cNvPr>
          <p:cNvGrpSpPr/>
          <p:nvPr/>
        </p:nvGrpSpPr>
        <p:grpSpPr>
          <a:xfrm>
            <a:off x="1533166" y="2097209"/>
            <a:ext cx="8364836" cy="2359188"/>
            <a:chOff x="1691962" y="2120651"/>
            <a:chExt cx="8042073" cy="235918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8710A-FB7F-0D3D-3825-3F1DE5DAEA10}"/>
                </a:ext>
              </a:extLst>
            </p:cNvPr>
            <p:cNvGrpSpPr/>
            <p:nvPr/>
          </p:nvGrpSpPr>
          <p:grpSpPr>
            <a:xfrm>
              <a:off x="7828537" y="2120651"/>
              <a:ext cx="1905498" cy="2252850"/>
              <a:chOff x="5036842" y="1416950"/>
              <a:chExt cx="1905498" cy="225285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5E5587-9332-BC03-3CA1-698393E07A2D}"/>
                  </a:ext>
                </a:extLst>
              </p:cNvPr>
              <p:cNvGrpSpPr/>
              <p:nvPr/>
            </p:nvGrpSpPr>
            <p:grpSpPr>
              <a:xfrm>
                <a:off x="5036842" y="1743970"/>
                <a:ext cx="1905498" cy="1925830"/>
                <a:chOff x="3345811" y="2341762"/>
                <a:chExt cx="1905498" cy="1925830"/>
              </a:xfrm>
            </p:grpSpPr>
            <p:sp>
              <p:nvSpPr>
                <p:cNvPr id="52" name="Flowchart: Alternate Process 51">
                  <a:extLst>
                    <a:ext uri="{FF2B5EF4-FFF2-40B4-BE49-F238E27FC236}">
                      <a16:creationId xmlns:a16="http://schemas.microsoft.com/office/drawing/2014/main" id="{455DEE6D-CA4C-6571-6CCF-7BB89F5667A6}"/>
                    </a:ext>
                  </a:extLst>
                </p:cNvPr>
                <p:cNvSpPr/>
                <p:nvPr/>
              </p:nvSpPr>
              <p:spPr>
                <a:xfrm rot="607037">
                  <a:off x="3370842" y="2341763"/>
                  <a:ext cx="1856792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lowchart: Alternate Process 52">
                  <a:extLst>
                    <a:ext uri="{FF2B5EF4-FFF2-40B4-BE49-F238E27FC236}">
                      <a16:creationId xmlns:a16="http://schemas.microsoft.com/office/drawing/2014/main" id="{77DDAC35-DAD0-1785-0F92-CA7CEBE5A06D}"/>
                    </a:ext>
                  </a:extLst>
                </p:cNvPr>
                <p:cNvSpPr/>
                <p:nvPr/>
              </p:nvSpPr>
              <p:spPr>
                <a:xfrm>
                  <a:off x="3345811" y="2341762"/>
                  <a:ext cx="1905498" cy="192583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spell some key words correctly.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 Write sentences that are dictated using phonetic knowledge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write simple sentences that can be read by others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Use some finger spaces, full stops, capital letter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Write so it can be read  by themselves and others. 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Rereads sentence to check it makes sense.</a:t>
                  </a:r>
                </a:p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8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51" name="Flowchart: Alternate Process 50">
                <a:extLst>
                  <a:ext uri="{FF2B5EF4-FFF2-40B4-BE49-F238E27FC236}">
                    <a16:creationId xmlns:a16="http://schemas.microsoft.com/office/drawing/2014/main" id="{FA6F20F3-0137-FDE1-F109-2450ECEB511E}"/>
                  </a:ext>
                </a:extLst>
              </p:cNvPr>
              <p:cNvSpPr/>
              <p:nvPr/>
            </p:nvSpPr>
            <p:spPr>
              <a:xfrm>
                <a:off x="5235324" y="1416950"/>
                <a:ext cx="1457992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solidFill>
                      <a:schemeClr val="bg1"/>
                    </a:solidFill>
                    <a:latin typeface="Twinkl" panose="02000000000000000000" pitchFamily="2" charset="0"/>
                  </a:rPr>
                  <a:t>Literacy  </a:t>
                </a:r>
                <a:endParaRPr lang="en-GB" sz="1600" dirty="0">
                  <a:solidFill>
                    <a:schemeClr val="bg1"/>
                  </a:solidFill>
                  <a:latin typeface="Twinkl" panose="02000000000000000000" pitchFamily="2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A2FC-1C44-AF18-AB5E-0DF7EAA97F3D}"/>
                </a:ext>
              </a:extLst>
            </p:cNvPr>
            <p:cNvGrpSpPr/>
            <p:nvPr/>
          </p:nvGrpSpPr>
          <p:grpSpPr>
            <a:xfrm>
              <a:off x="1691962" y="2150568"/>
              <a:ext cx="6002273" cy="2329271"/>
              <a:chOff x="1691962" y="2150568"/>
              <a:chExt cx="6002273" cy="232927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5FD8C8-3C1F-AB39-A501-6135E0CC6010}"/>
                  </a:ext>
                </a:extLst>
              </p:cNvPr>
              <p:cNvGrpSpPr/>
              <p:nvPr/>
            </p:nvGrpSpPr>
            <p:grpSpPr>
              <a:xfrm>
                <a:off x="1691962" y="2208487"/>
                <a:ext cx="4038111" cy="2271352"/>
                <a:chOff x="4994773" y="1501245"/>
                <a:chExt cx="4038111" cy="227135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18A4BD8-0B73-82AD-4F2F-6F7286468918}"/>
                    </a:ext>
                  </a:extLst>
                </p:cNvPr>
                <p:cNvGrpSpPr/>
                <p:nvPr/>
              </p:nvGrpSpPr>
              <p:grpSpPr>
                <a:xfrm>
                  <a:off x="5021704" y="1757964"/>
                  <a:ext cx="4011180" cy="2014633"/>
                  <a:chOff x="3330673" y="2355756"/>
                  <a:chExt cx="4011180" cy="2014633"/>
                </a:xfrm>
              </p:grpSpPr>
              <p:sp>
                <p:nvSpPr>
                  <p:cNvPr id="56" name="Flowchart: Alternate Process 55">
                    <a:extLst>
                      <a:ext uri="{FF2B5EF4-FFF2-40B4-BE49-F238E27FC236}">
                        <a16:creationId xmlns:a16="http://schemas.microsoft.com/office/drawing/2014/main" id="{FB531165-04C4-5C97-D9AF-D6F80862F29F}"/>
                      </a:ext>
                    </a:extLst>
                  </p:cNvPr>
                  <p:cNvSpPr/>
                  <p:nvPr/>
                </p:nvSpPr>
                <p:spPr>
                  <a:xfrm>
                    <a:off x="3330673" y="2355756"/>
                    <a:ext cx="4011180" cy="2014633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lowchart: Alternate Process 56">
                    <a:extLst>
                      <a:ext uri="{FF2B5EF4-FFF2-40B4-BE49-F238E27FC236}">
                        <a16:creationId xmlns:a16="http://schemas.microsoft.com/office/drawing/2014/main" id="{E3EF2DF5-3BD5-D882-7E37-737E8B95AFA0}"/>
                      </a:ext>
                    </a:extLst>
                  </p:cNvPr>
                  <p:cNvSpPr/>
                  <p:nvPr/>
                </p:nvSpPr>
                <p:spPr>
                  <a:xfrm>
                    <a:off x="3442779" y="2417906"/>
                    <a:ext cx="3847110" cy="1922462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This half term we will be focusing on: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understanding our feelings and those of others, and begin to regulate their behaviour accordingly;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 Set and work towards simple goals, being able to wait for what they want and control their immediate impulses when appropriate;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 Giving focused attention to what the teacher says, responding appropriately even when engaged in activity, and show an ability to follow instructions involving several ideas or actions. 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be confident to try new activities and show independence, resilience and perseverance in the face of challenge; 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 Explaining the reasons for rules, know right from wrong and try to behave; accordingly, 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• Manage their own basic hygiene and personal needs, including dressing, going to the toilet, and understanding the importance of healthy food choices.</a:t>
                    </a:r>
                  </a:p>
                  <a:p>
                    <a:endParaRPr lang="en-GB" sz="800" kern="1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8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55" name="Flowchart: Alternate Process 54">
                  <a:extLst>
                    <a:ext uri="{FF2B5EF4-FFF2-40B4-BE49-F238E27FC236}">
                      <a16:creationId xmlns:a16="http://schemas.microsoft.com/office/drawing/2014/main" id="{183CA8E6-9C71-8717-2D32-C0513E7F0E2A}"/>
                    </a:ext>
                  </a:extLst>
                </p:cNvPr>
                <p:cNvSpPr/>
                <p:nvPr/>
              </p:nvSpPr>
              <p:spPr>
                <a:xfrm>
                  <a:off x="4994773" y="1501245"/>
                  <a:ext cx="4011180" cy="329933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Personal, Social and Emotional Development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2C35004-DB46-CD59-7DC7-02C6A99B4AD7}"/>
                  </a:ext>
                </a:extLst>
              </p:cNvPr>
              <p:cNvGrpSpPr/>
              <p:nvPr/>
            </p:nvGrpSpPr>
            <p:grpSpPr>
              <a:xfrm>
                <a:off x="5837442" y="2150568"/>
                <a:ext cx="1856793" cy="2143977"/>
                <a:chOff x="5061873" y="1446868"/>
                <a:chExt cx="1856793" cy="21439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9B919D3-86EA-3AFC-24B7-296A079705FC}"/>
                    </a:ext>
                  </a:extLst>
                </p:cNvPr>
                <p:cNvGrpSpPr/>
                <p:nvPr/>
              </p:nvGrpSpPr>
              <p:grpSpPr>
                <a:xfrm>
                  <a:off x="5061873" y="1743970"/>
                  <a:ext cx="1856793" cy="1846875"/>
                  <a:chOff x="3370842" y="2341762"/>
                  <a:chExt cx="1856793" cy="1846875"/>
                </a:xfrm>
              </p:grpSpPr>
              <p:sp>
                <p:nvSpPr>
                  <p:cNvPr id="44" name="Flowchart: Alternate Process 43">
                    <a:extLst>
                      <a:ext uri="{FF2B5EF4-FFF2-40B4-BE49-F238E27FC236}">
                        <a16:creationId xmlns:a16="http://schemas.microsoft.com/office/drawing/2014/main" id="{CA38C479-1CD0-A869-D1CA-F004A8A5B812}"/>
                      </a:ext>
                    </a:extLst>
                  </p:cNvPr>
                  <p:cNvSpPr/>
                  <p:nvPr/>
                </p:nvSpPr>
                <p:spPr>
                  <a:xfrm rot="607037">
                    <a:off x="3370842" y="2341763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Alternate Process 44">
                    <a:extLst>
                      <a:ext uri="{FF2B5EF4-FFF2-40B4-BE49-F238E27FC236}">
                        <a16:creationId xmlns:a16="http://schemas.microsoft.com/office/drawing/2014/main" id="{B38BDF95-7FC7-AC82-B83F-A4577A6327AE}"/>
                      </a:ext>
                    </a:extLst>
                  </p:cNvPr>
                  <p:cNvSpPr/>
                  <p:nvPr/>
                </p:nvSpPr>
                <p:spPr>
                  <a:xfrm>
                    <a:off x="3370843" y="2341762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We will be learning to: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Explore shapes and pattern 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Subtraction and addition facts 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Number patterns within 20 </a:t>
                    </a: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43" name="Flowchart: Alternate Process 42">
                  <a:extLst>
                    <a:ext uri="{FF2B5EF4-FFF2-40B4-BE49-F238E27FC236}">
                      <a16:creationId xmlns:a16="http://schemas.microsoft.com/office/drawing/2014/main" id="{621F8170-CC6D-ADF9-03BB-3BBED4DFAD3C}"/>
                    </a:ext>
                  </a:extLst>
                </p:cNvPr>
                <p:cNvSpPr/>
                <p:nvPr/>
              </p:nvSpPr>
              <p:spPr>
                <a:xfrm>
                  <a:off x="5364016" y="1446868"/>
                  <a:ext cx="1166327" cy="251926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Maths </a:t>
                  </a: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49FBD0-FCED-A002-BC2C-1EB329B4ACB1}"/>
              </a:ext>
            </a:extLst>
          </p:cNvPr>
          <p:cNvGrpSpPr/>
          <p:nvPr/>
        </p:nvGrpSpPr>
        <p:grpSpPr>
          <a:xfrm>
            <a:off x="1602959" y="4553934"/>
            <a:ext cx="6059027" cy="2246905"/>
            <a:chOff x="1742909" y="2338319"/>
            <a:chExt cx="5951326" cy="21509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A73A2-4B05-6D62-6BDF-A0C642DECA5D}"/>
                </a:ext>
              </a:extLst>
            </p:cNvPr>
            <p:cNvGrpSpPr/>
            <p:nvPr/>
          </p:nvGrpSpPr>
          <p:grpSpPr>
            <a:xfrm>
              <a:off x="1742909" y="2338319"/>
              <a:ext cx="4009861" cy="2150954"/>
              <a:chOff x="5045720" y="1631077"/>
              <a:chExt cx="4009861" cy="215095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E4D4779-F9C8-E90F-8632-B856B30F9B24}"/>
                  </a:ext>
                </a:extLst>
              </p:cNvPr>
              <p:cNvGrpSpPr/>
              <p:nvPr/>
            </p:nvGrpSpPr>
            <p:grpSpPr>
              <a:xfrm>
                <a:off x="5045720" y="1926443"/>
                <a:ext cx="4009861" cy="1855588"/>
                <a:chOff x="3354689" y="2524235"/>
                <a:chExt cx="4009861" cy="1855588"/>
              </a:xfrm>
            </p:grpSpPr>
            <p:sp>
              <p:nvSpPr>
                <p:cNvPr id="73" name="Flowchart: Alternate Process 72">
                  <a:extLst>
                    <a:ext uri="{FF2B5EF4-FFF2-40B4-BE49-F238E27FC236}">
                      <a16:creationId xmlns:a16="http://schemas.microsoft.com/office/drawing/2014/main" id="{1C0E618F-C968-AE68-A204-0F5B6CF31590}"/>
                    </a:ext>
                  </a:extLst>
                </p:cNvPr>
                <p:cNvSpPr/>
                <p:nvPr/>
              </p:nvSpPr>
              <p:spPr>
                <a:xfrm>
                  <a:off x="3354689" y="2524235"/>
                  <a:ext cx="3934306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lowchart: Alternate Process 73">
                  <a:extLst>
                    <a:ext uri="{FF2B5EF4-FFF2-40B4-BE49-F238E27FC236}">
                      <a16:creationId xmlns:a16="http://schemas.microsoft.com/office/drawing/2014/main" id="{D7B2DD0E-65FC-B66E-69A9-FD3D46CA686E}"/>
                    </a:ext>
                  </a:extLst>
                </p:cNvPr>
                <p:cNvSpPr/>
                <p:nvPr/>
              </p:nvSpPr>
              <p:spPr>
                <a:xfrm>
                  <a:off x="3428184" y="2543373"/>
                  <a:ext cx="3936366" cy="183645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Our P.E day will be on Friday. </a:t>
                  </a:r>
                </a:p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Gross motor skills: Confidently and safely uses a range of large and small apparatus Develop the foundations for handwriting which is increasingly accurate information. </a:t>
                  </a: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Fine motor skills : Develop their small motor skills so that they can use a range of tools competently, safely and confidently. tools: pencils for drawing and writing, paintbrushes, scissors, knives, forks and spoons.</a:t>
                  </a:r>
                </a:p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72" name="Flowchart: Alternate Process 71">
                <a:extLst>
                  <a:ext uri="{FF2B5EF4-FFF2-40B4-BE49-F238E27FC236}">
                    <a16:creationId xmlns:a16="http://schemas.microsoft.com/office/drawing/2014/main" id="{F66A9C17-2D82-BC80-1D03-C2306E30023C}"/>
                  </a:ext>
                </a:extLst>
              </p:cNvPr>
              <p:cNvSpPr/>
              <p:nvPr/>
            </p:nvSpPr>
            <p:spPr>
              <a:xfrm>
                <a:off x="5148243" y="1631077"/>
                <a:ext cx="2893921" cy="274982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Physical Development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B81285-0525-1D42-1E4B-769AF4752894}"/>
                </a:ext>
              </a:extLst>
            </p:cNvPr>
            <p:cNvGrpSpPr/>
            <p:nvPr/>
          </p:nvGrpSpPr>
          <p:grpSpPr>
            <a:xfrm>
              <a:off x="5837442" y="2447670"/>
              <a:ext cx="1856793" cy="1846875"/>
              <a:chOff x="3370842" y="2341762"/>
              <a:chExt cx="1856793" cy="1846875"/>
            </a:xfrm>
          </p:grpSpPr>
          <p:sp>
            <p:nvSpPr>
              <p:cNvPr id="65" name="Flowchart: Alternate Process 64">
                <a:extLst>
                  <a:ext uri="{FF2B5EF4-FFF2-40B4-BE49-F238E27FC236}">
                    <a16:creationId xmlns:a16="http://schemas.microsoft.com/office/drawing/2014/main" id="{23B69978-60B3-75CD-5939-F04BA7979EA3}"/>
                  </a:ext>
                </a:extLst>
              </p:cNvPr>
              <p:cNvSpPr/>
              <p:nvPr/>
            </p:nvSpPr>
            <p:spPr>
              <a:xfrm rot="607037">
                <a:off x="3370842" y="2341763"/>
                <a:ext cx="1856792" cy="1846874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Alternate Process 65">
                <a:extLst>
                  <a:ext uri="{FF2B5EF4-FFF2-40B4-BE49-F238E27FC236}">
                    <a16:creationId xmlns:a16="http://schemas.microsoft.com/office/drawing/2014/main" id="{05D0D975-BBC8-4EEF-0FE6-B81D8E01E5C5}"/>
                  </a:ext>
                </a:extLst>
              </p:cNvPr>
              <p:cNvSpPr/>
              <p:nvPr/>
            </p:nvSpPr>
            <p:spPr>
              <a:xfrm>
                <a:off x="3370842" y="2341762"/>
                <a:ext cx="1856793" cy="1846874"/>
              </a:xfrm>
              <a:prstGeom prst="flowChartAlternateProcess">
                <a:avLst/>
              </a:prstGeom>
              <a:solidFill>
                <a:srgbClr val="E6D6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BA3A1D3B-8188-0C36-00A1-7689601DE2A5}"/>
              </a:ext>
            </a:extLst>
          </p:cNvPr>
          <p:cNvSpPr/>
          <p:nvPr/>
        </p:nvSpPr>
        <p:spPr>
          <a:xfrm>
            <a:off x="125223" y="4986106"/>
            <a:ext cx="1445026" cy="1766206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900" dirty="0">
                <a:solidFill>
                  <a:schemeClr val="tx1"/>
                </a:solidFill>
                <a:latin typeface="Twinkl" panose="02000000000000000000" pitchFamily="2" charset="0"/>
              </a:rPr>
              <a:t> I hope you had a lovely Easter holidays. I am looking forward to hearing about it! This half term we are focusing on using cutlery, knowing what makes us healthy and learning about farms and life in the past. </a:t>
            </a: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4092AF-CB4E-3DF5-889C-892575EFC661}"/>
              </a:ext>
            </a:extLst>
          </p:cNvPr>
          <p:cNvSpPr txBox="1"/>
          <p:nvPr/>
        </p:nvSpPr>
        <p:spPr>
          <a:xfrm>
            <a:off x="5847659" y="4882468"/>
            <a:ext cx="17507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latin typeface="Twinkl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Twinkl" panose="02000000000000000000" pitchFamily="2" charset="0"/>
              </a:rPr>
              <a:t>We will be learning to: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latin typeface="Twinkl" panose="02000000000000000000" pitchFamily="2" charset="0"/>
              </a:rPr>
              <a:t>know that music can touch your feelings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latin typeface="Twinkl" panose="02000000000000000000" pitchFamily="2" charset="0"/>
              </a:rPr>
              <a:t>Explore materials, textures and tools.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latin typeface="Twinkl" panose="02000000000000000000" pitchFamily="2" charset="0"/>
              </a:rPr>
              <a:t> Explore colour mixing with the prime colours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latin typeface="Twinkl" panose="02000000000000000000" pitchFamily="2" charset="0"/>
              </a:rPr>
              <a:t>use different size tools to add detail or change effect</a:t>
            </a:r>
          </a:p>
          <a:p>
            <a:endParaRPr lang="en-GB" sz="1000" dirty="0">
              <a:latin typeface="Twinkl" panose="02000000000000000000" pitchFamily="2" charset="0"/>
            </a:endParaRPr>
          </a:p>
          <a:p>
            <a:endParaRPr lang="en-GB" sz="1000" dirty="0">
              <a:latin typeface="Twinkl" panose="02000000000000000000" pitchFamily="2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>
              <a:latin typeface="Twinkl" panose="02000000000000000000" pitchFamily="2" charset="0"/>
            </a:endParaRPr>
          </a:p>
        </p:txBody>
      </p:sp>
      <p:pic>
        <p:nvPicPr>
          <p:cNvPr id="3" name="Picture 2" descr="A white bear on a purple background&#10;&#10;AI-generated content may be incorrect.">
            <a:extLst>
              <a:ext uri="{FF2B5EF4-FFF2-40B4-BE49-F238E27FC236}">
                <a16:creationId xmlns:a16="http://schemas.microsoft.com/office/drawing/2014/main" id="{2900DA25-28B5-929C-AE6A-91CAF0D8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3295248"/>
            <a:ext cx="655351" cy="655351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ECDD775-3D99-5988-D7F8-EB2CEBC766D8}"/>
              </a:ext>
            </a:extLst>
          </p:cNvPr>
          <p:cNvSpPr/>
          <p:nvPr/>
        </p:nvSpPr>
        <p:spPr>
          <a:xfrm>
            <a:off x="5703272" y="4657313"/>
            <a:ext cx="1857428" cy="328793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Expressive art and design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28CCFD8-8F08-063E-887A-75B26422F26D}"/>
              </a:ext>
            </a:extLst>
          </p:cNvPr>
          <p:cNvSpPr/>
          <p:nvPr/>
        </p:nvSpPr>
        <p:spPr>
          <a:xfrm rot="607037">
            <a:off x="7847478" y="4796135"/>
            <a:ext cx="1856792" cy="1846874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066027F-23A6-E007-5F11-CAC51D275B58}"/>
              </a:ext>
            </a:extLst>
          </p:cNvPr>
          <p:cNvSpPr/>
          <p:nvPr/>
        </p:nvSpPr>
        <p:spPr>
          <a:xfrm>
            <a:off x="7824259" y="5184512"/>
            <a:ext cx="1920588" cy="1516939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tx1"/>
                </a:solidFill>
                <a:latin typeface="Twinkl" panose="02000000000000000000" pitchFamily="2" charset="0"/>
              </a:rPr>
              <a:t>We will be learning to: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tx1"/>
                </a:solidFill>
                <a:latin typeface="Twinkl" panose="02000000000000000000" pitchFamily="2" charset="0"/>
              </a:rPr>
              <a:t>Observe shape, size through drawing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tx1"/>
                </a:solidFill>
                <a:latin typeface="Twinkl" panose="02000000000000000000" pitchFamily="2" charset="0"/>
              </a:rPr>
              <a:t>Understand life cycles and changes over time Notice changes to state of matter using some technical vocabulary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900" kern="100" dirty="0">
                <a:solidFill>
                  <a:schemeClr val="tx1"/>
                </a:solidFill>
                <a:latin typeface="Twinkl" panose="02000000000000000000" pitchFamily="2" charset="0"/>
              </a:rPr>
              <a:t> understand changes to body during exercise</a:t>
            </a:r>
            <a:endParaRPr lang="en-GB" sz="900" kern="100" dirty="0">
              <a:solidFill>
                <a:schemeClr val="tx1"/>
              </a:solidFill>
              <a:latin typeface="Twinkl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D5DFF7-AEBF-CBF6-D26E-AAB861AD73FB}"/>
              </a:ext>
            </a:extLst>
          </p:cNvPr>
          <p:cNvSpPr/>
          <p:nvPr/>
        </p:nvSpPr>
        <p:spPr>
          <a:xfrm>
            <a:off x="7967285" y="4674010"/>
            <a:ext cx="1607728" cy="346318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Understanding of the world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6349EC1D-EC9D-9419-7C89-BF382396223E}"/>
              </a:ext>
            </a:extLst>
          </p:cNvPr>
          <p:cNvSpPr/>
          <p:nvPr/>
        </p:nvSpPr>
        <p:spPr>
          <a:xfrm>
            <a:off x="53951" y="4639788"/>
            <a:ext cx="1457992" cy="34640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A message from Mrs Prosser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E0537-6C8E-880A-F4DD-59CADEB5A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567" y="457518"/>
            <a:ext cx="2773080" cy="105330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3B6E6DA-F64C-3C3C-5D21-D8F6278E53A1}"/>
              </a:ext>
            </a:extLst>
          </p:cNvPr>
          <p:cNvGrpSpPr/>
          <p:nvPr/>
        </p:nvGrpSpPr>
        <p:grpSpPr>
          <a:xfrm>
            <a:off x="8459099" y="591756"/>
            <a:ext cx="1186220" cy="1328507"/>
            <a:chOff x="8397687" y="70544"/>
            <a:chExt cx="1433056" cy="18821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C389C5-9FA9-35F3-0188-8A5D4A55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269" y="70544"/>
              <a:ext cx="445135" cy="661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The Very Hungry Caterpillar Board Book By Eric Carle">
              <a:extLst>
                <a:ext uri="{FF2B5EF4-FFF2-40B4-BE49-F238E27FC236}">
                  <a16:creationId xmlns:a16="http://schemas.microsoft.com/office/drawing/2014/main" id="{815B7382-913C-F145-A402-90B20D755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413" y="131218"/>
              <a:ext cx="862330" cy="543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Oliver's Vegetables by Vivian French">
              <a:extLst>
                <a:ext uri="{FF2B5EF4-FFF2-40B4-BE49-F238E27FC236}">
                  <a16:creationId xmlns:a16="http://schemas.microsoft.com/office/drawing/2014/main" id="{B05D05DD-FFA5-715D-8B0B-BC34C599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687" y="632703"/>
              <a:ext cx="779780" cy="664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Oliver's Fruit Salad by Vivian French is a wonderful book to use with">
              <a:extLst>
                <a:ext uri="{FF2B5EF4-FFF2-40B4-BE49-F238E27FC236}">
                  <a16:creationId xmlns:a16="http://schemas.microsoft.com/office/drawing/2014/main" id="{35CAF463-A32D-B63B-6592-B30A6975E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43" y="679790"/>
              <a:ext cx="586740" cy="721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Amazon.co.jp: What the Ladybird Heard (Audible Audio Edition): Julia ...">
              <a:extLst>
                <a:ext uri="{FF2B5EF4-FFF2-40B4-BE49-F238E27FC236}">
                  <a16:creationId xmlns:a16="http://schemas.microsoft.com/office/drawing/2014/main" id="{3C888A72-3CCD-19C5-CFE3-723BFDEC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327" y="1156552"/>
              <a:ext cx="645160" cy="605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Click, Clack, Moo: Cows That Type - Teaching Toys and Books">
              <a:extLst>
                <a:ext uri="{FF2B5EF4-FFF2-40B4-BE49-F238E27FC236}">
                  <a16:creationId xmlns:a16="http://schemas.microsoft.com/office/drawing/2014/main" id="{70036B7F-06D4-1AF3-1575-AD3FE5E0A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4148" y="1200236"/>
              <a:ext cx="530860" cy="752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22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d9dc6-16c1-46e7-9090-804b14aa1d04" xsi:nil="true"/>
    <lcf76f155ced4ddcb4097134ff3c332f xmlns="c843f58c-f14a-493a-9e58-1ff4391d54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D74B395F04AB9B462569D71B7CF" ma:contentTypeVersion="17" ma:contentTypeDescription="Create a new document." ma:contentTypeScope="" ma:versionID="00320b3e497d8cdfa69b12b1d2444a8e">
  <xsd:schema xmlns:xsd="http://www.w3.org/2001/XMLSchema" xmlns:xs="http://www.w3.org/2001/XMLSchema" xmlns:p="http://schemas.microsoft.com/office/2006/metadata/properties" xmlns:ns2="c843f58c-f14a-493a-9e58-1ff4391d547f" xmlns:ns3="f1cd9dc6-16c1-46e7-9090-804b14aa1d04" targetNamespace="http://schemas.microsoft.com/office/2006/metadata/properties" ma:root="true" ma:fieldsID="88a1a175b96b96ef390f22e2a014b435" ns2:_="" ns3:_="">
    <xsd:import namespace="c843f58c-f14a-493a-9e58-1ff4391d547f"/>
    <xsd:import namespace="f1cd9dc6-16c1-46e7-9090-804b14aa1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f58c-f14a-493a-9e58-1ff4391d5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7b682ba-9967-4e49-9333-6f0cbdfb3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d9dc6-16c1-46e7-9090-804b14aa1d0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afdac3-0969-43ea-9f59-ac9dad720935}" ma:internalName="TaxCatchAll" ma:showField="CatchAllData" ma:web="f1cd9dc6-16c1-46e7-9090-804b14aa1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474B8C-D2E4-4AEC-AA99-D0225355590B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9d56e4-e324-409a-acb2-ea0374009f76"/>
    <ds:schemaRef ds:uri="87e6c9c7-8e8c-4acc-9c1f-82008440bf15"/>
  </ds:schemaRefs>
</ds:datastoreItem>
</file>

<file path=customXml/itemProps2.xml><?xml version="1.0" encoding="utf-8"?>
<ds:datastoreItem xmlns:ds="http://schemas.openxmlformats.org/officeDocument/2006/customXml" ds:itemID="{7D143758-FA8E-469C-AF32-AD5A641F6944}"/>
</file>

<file path=customXml/itemProps3.xml><?xml version="1.0" encoding="utf-8"?>
<ds:datastoreItem xmlns:ds="http://schemas.openxmlformats.org/officeDocument/2006/customXml" ds:itemID="{77978E23-7A2E-4D88-B9FF-5B421DD93A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9745</TotalTime>
  <Words>567</Words>
  <Application>Microsoft Office PowerPoint</Application>
  <PresentationFormat>A4 Paper (210x297 mm)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Smith</dc:creator>
  <cp:lastModifiedBy>Mrs Prosser</cp:lastModifiedBy>
  <cp:revision>6</cp:revision>
  <cp:lastPrinted>2024-07-25T14:33:55Z</cp:lastPrinted>
  <dcterms:created xsi:type="dcterms:W3CDTF">2024-07-07T16:41:45Z</dcterms:created>
  <dcterms:modified xsi:type="dcterms:W3CDTF">2026-03-12T13:29:00Z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0x0101001515FD74B395F04AB9B462569D71B7CF</vt:lpwstr>
  </property>
  <property fmtid="{D5CDD505-2E9C-101B-9397-08002B2CF9AE}" pid="3" name="MediaServiceImageTags">
    <vt:lpwstr/>
  </property>
</Properties>
</file>