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9906000" cy="6858000" type="A4"/>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498A"/>
    <a:srgbClr val="E6D6F2"/>
    <a:srgbClr val="B686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06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Goodfellow" userId="bf825c24-253f-4576-94b4-3e5dd517f633" providerId="ADAL" clId="{FFFF30B4-168E-4B37-BD39-DC76B0A6087A}"/>
    <pc:docChg chg="modSld">
      <pc:chgData name="Mrs Goodfellow" userId="bf825c24-253f-4576-94b4-3e5dd517f633" providerId="ADAL" clId="{FFFF30B4-168E-4B37-BD39-DC76B0A6087A}" dt="2026-02-24T09:51:31.999" v="0" actId="20577"/>
      <pc:docMkLst>
        <pc:docMk/>
      </pc:docMkLst>
      <pc:sldChg chg="modSp mod">
        <pc:chgData name="Mrs Goodfellow" userId="bf825c24-253f-4576-94b4-3e5dd517f633" providerId="ADAL" clId="{FFFF30B4-168E-4B37-BD39-DC76B0A6087A}" dt="2026-02-24T09:51:31.999" v="0" actId="20577"/>
        <pc:sldMkLst>
          <pc:docMk/>
          <pc:sldMk cId="1332283618" sldId="256"/>
        </pc:sldMkLst>
        <pc:spChg chg="mod">
          <ac:chgData name="Mrs Goodfellow" userId="bf825c24-253f-4576-94b4-3e5dd517f633" providerId="ADAL" clId="{FFFF30B4-168E-4B37-BD39-DC76B0A6087A}" dt="2026-02-24T09:51:31.999" v="0" actId="20577"/>
          <ac:spMkLst>
            <pc:docMk/>
            <pc:sldMk cId="1332283618" sldId="256"/>
            <ac:spMk id="40" creationId="{43404919-5BE3-7DF2-8ABB-8E7C776B7E09}"/>
          </ac:spMkLst>
        </pc:spChg>
      </pc:sldChg>
    </pc:docChg>
  </pc:docChgLst>
  <pc:docChgLst>
    <pc:chgData name="Miss Watts" userId="3e251823-f914-486d-a417-940ab6b9d6cb" providerId="ADAL" clId="{EBF9C162-6A0E-425D-B151-82E683FFFD1D}"/>
    <pc:docChg chg="custSel modSld">
      <pc:chgData name="Miss Watts" userId="3e251823-f914-486d-a417-940ab6b9d6cb" providerId="ADAL" clId="{EBF9C162-6A0E-425D-B151-82E683FFFD1D}" dt="2026-02-05T12:34:40.927" v="523" actId="20577"/>
      <pc:docMkLst>
        <pc:docMk/>
      </pc:docMkLst>
      <pc:sldChg chg="addSp delSp modSp mod">
        <pc:chgData name="Miss Watts" userId="3e251823-f914-486d-a417-940ab6b9d6cb" providerId="ADAL" clId="{EBF9C162-6A0E-425D-B151-82E683FFFD1D}" dt="2026-02-05T12:34:40.927" v="523" actId="20577"/>
        <pc:sldMkLst>
          <pc:docMk/>
          <pc:sldMk cId="1332283618" sldId="256"/>
        </pc:sldMkLst>
        <pc:spChg chg="add mod">
          <ac:chgData name="Miss Watts" userId="3e251823-f914-486d-a417-940ab6b9d6cb" providerId="ADAL" clId="{EBF9C162-6A0E-425D-B151-82E683FFFD1D}" dt="2026-02-05T12:27:54.070" v="13" actId="1076"/>
          <ac:spMkLst>
            <pc:docMk/>
            <pc:sldMk cId="1332283618" sldId="256"/>
            <ac:spMk id="29" creationId="{D6261F32-7003-4EB4-91B5-4B7F4EB6B0B5}"/>
          </ac:spMkLst>
        </pc:spChg>
        <pc:spChg chg="mod">
          <ac:chgData name="Miss Watts" userId="3e251823-f914-486d-a417-940ab6b9d6cb" providerId="ADAL" clId="{EBF9C162-6A0E-425D-B151-82E683FFFD1D}" dt="2026-02-05T12:34:30.523" v="501" actId="20577"/>
          <ac:spMkLst>
            <pc:docMk/>
            <pc:sldMk cId="1332283618" sldId="256"/>
            <ac:spMk id="30" creationId="{3305C042-75AF-A890-AE56-50174B309E75}"/>
          </ac:spMkLst>
        </pc:spChg>
        <pc:spChg chg="mod">
          <ac:chgData name="Miss Watts" userId="3e251823-f914-486d-a417-940ab6b9d6cb" providerId="ADAL" clId="{EBF9C162-6A0E-425D-B151-82E683FFFD1D}" dt="2026-02-05T12:34:40.927" v="523" actId="20577"/>
          <ac:spMkLst>
            <pc:docMk/>
            <pc:sldMk cId="1332283618" sldId="256"/>
            <ac:spMk id="40" creationId="{43404919-5BE3-7DF2-8ABB-8E7C776B7E09}"/>
          </ac:spMkLst>
        </pc:spChg>
        <pc:spChg chg="add mod">
          <ac:chgData name="Miss Watts" userId="3e251823-f914-486d-a417-940ab6b9d6cb" providerId="ADAL" clId="{EBF9C162-6A0E-425D-B151-82E683FFFD1D}" dt="2026-02-05T12:28:40.960" v="22" actId="1076"/>
          <ac:spMkLst>
            <pc:docMk/>
            <pc:sldMk cId="1332283618" sldId="256"/>
            <ac:spMk id="62" creationId="{247BF05F-9805-4319-A156-8084A83BF434}"/>
          </ac:spMkLst>
        </pc:spChg>
        <pc:spChg chg="mod">
          <ac:chgData name="Miss Watts" userId="3e251823-f914-486d-a417-940ab6b9d6cb" providerId="ADAL" clId="{EBF9C162-6A0E-425D-B151-82E683FFFD1D}" dt="2026-02-05T12:32:31.269" v="257" actId="404"/>
          <ac:spMkLst>
            <pc:docMk/>
            <pc:sldMk cId="1332283618" sldId="256"/>
            <ac:spMk id="74" creationId="{D7B2DD0E-65FC-B66E-69A9-FD3D46CA686E}"/>
          </ac:spMkLst>
        </pc:spChg>
        <pc:spChg chg="mod">
          <ac:chgData name="Miss Watts" userId="3e251823-f914-486d-a417-940ab6b9d6cb" providerId="ADAL" clId="{EBF9C162-6A0E-425D-B151-82E683FFFD1D}" dt="2026-02-05T12:33:17.740" v="472" actId="20577"/>
          <ac:spMkLst>
            <pc:docMk/>
            <pc:sldMk cId="1332283618" sldId="256"/>
            <ac:spMk id="76" creationId="{BA3A1D3B-8188-0C36-00A1-7689601DE2A5}"/>
          </ac:spMkLst>
        </pc:spChg>
        <pc:picChg chg="add mod">
          <ac:chgData name="Miss Watts" userId="3e251823-f914-486d-a417-940ab6b9d6cb" providerId="ADAL" clId="{EBF9C162-6A0E-425D-B151-82E683FFFD1D}" dt="2026-02-05T12:32:11.719" v="250" actId="1076"/>
          <ac:picMkLst>
            <pc:docMk/>
            <pc:sldMk cId="1332283618" sldId="256"/>
            <ac:picMk id="68" creationId="{4ED07DDC-5EC8-B06C-B208-849EB79E73E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68849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76774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11998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90730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F2CD2-5C44-4D65-99CD-3F8DB7B25030}"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337143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CF2CD2-5C44-4D65-99CD-3F8DB7B25030}" type="datetimeFigureOut">
              <a:rPr lang="en-GB" smtClean="0"/>
              <a:t>24/02/2026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71122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CF2CD2-5C44-4D65-99CD-3F8DB7B25030}" type="datetimeFigureOut">
              <a:rPr lang="en-GB" smtClean="0"/>
              <a:t>24/02/2026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38707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CF2CD2-5C44-4D65-99CD-3F8DB7B25030}" type="datetimeFigureOut">
              <a:rPr lang="en-GB" smtClean="0"/>
              <a:t>24/02/2026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90625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F2CD2-5C44-4D65-99CD-3F8DB7B25030}" type="datetimeFigureOut">
              <a:rPr lang="en-GB" smtClean="0"/>
              <a:t>24/02/2026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98979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F2CD2-5C44-4D65-99CD-3F8DB7B25030}" type="datetimeFigureOut">
              <a:rPr lang="en-GB" smtClean="0"/>
              <a:t>24/02/2026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248060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CF2CD2-5C44-4D65-99CD-3F8DB7B25030}" type="datetimeFigureOut">
              <a:rPr lang="en-GB" smtClean="0"/>
              <a:t>24/02/2026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B31DB5-7B60-4DC6-B406-35AF9965CC7A}" type="slidenum">
              <a:rPr lang="en-GB" smtClean="0"/>
              <a:t>‹#›</a:t>
            </a:fld>
            <a:endParaRPr lang="en-GB"/>
          </a:p>
        </p:txBody>
      </p:sp>
    </p:spTree>
    <p:extLst>
      <p:ext uri="{BB962C8B-B14F-4D97-AF65-F5344CB8AC3E}">
        <p14:creationId xmlns:p14="http://schemas.microsoft.com/office/powerpoint/2010/main" val="359141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F2CD2-5C44-4D65-99CD-3F8DB7B25030}" type="datetimeFigureOut">
              <a:rPr lang="en-GB" smtClean="0"/>
              <a:t>24/02/2026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31DB5-7B60-4DC6-B406-35AF9965CC7A}" type="slidenum">
              <a:rPr lang="en-GB" smtClean="0"/>
              <a:t>‹#›</a:t>
            </a:fld>
            <a:endParaRPr lang="en-GB"/>
          </a:p>
        </p:txBody>
      </p:sp>
    </p:spTree>
    <p:extLst>
      <p:ext uri="{BB962C8B-B14F-4D97-AF65-F5344CB8AC3E}">
        <p14:creationId xmlns:p14="http://schemas.microsoft.com/office/powerpoint/2010/main" val="1739243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11" name="Arrow: Chevron 10">
            <a:extLst>
              <a:ext uri="{FF2B5EF4-FFF2-40B4-BE49-F238E27FC236}">
                <a16:creationId xmlns:a16="http://schemas.microsoft.com/office/drawing/2014/main" id="{4D1F6288-02EF-96B8-6BDA-809820F1C0B3}"/>
              </a:ext>
            </a:extLst>
          </p:cNvPr>
          <p:cNvSpPr/>
          <p:nvPr/>
        </p:nvSpPr>
        <p:spPr>
          <a:xfrm rot="16200000">
            <a:off x="-2084617" y="1408253"/>
            <a:ext cx="5601917" cy="1124564"/>
          </a:xfrm>
          <a:prstGeom prst="chevron">
            <a:avLst>
              <a:gd name="adj" fmla="val 20619"/>
            </a:avLst>
          </a:prstGeom>
          <a:solidFill>
            <a:srgbClr val="B686DA"/>
          </a:solidFill>
          <a:ln>
            <a:solidFill>
              <a:schemeClr val="tx1"/>
            </a:solidFill>
          </a:ln>
          <a:effectLst>
            <a:outerShdw blurRad="50800" dist="1016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Twinkl" panose="02000000000000000000" pitchFamily="2" charset="0"/>
              </a:rPr>
              <a:t>Curriuculum newsletter: Spring 2</a:t>
            </a:r>
          </a:p>
          <a:p>
            <a:pPr algn="ctr"/>
            <a:endParaRPr lang="en-GB" dirty="0"/>
          </a:p>
          <a:p>
            <a:pPr algn="ctr"/>
            <a:r>
              <a:rPr lang="en-GB" sz="3200" dirty="0">
                <a:latin typeface="Twinkl" panose="02000000000000000000" pitchFamily="2" charset="0"/>
              </a:rPr>
              <a:t> Willow 1 </a:t>
            </a:r>
          </a:p>
        </p:txBody>
      </p:sp>
      <p:grpSp>
        <p:nvGrpSpPr>
          <p:cNvPr id="36" name="Group 35">
            <a:extLst>
              <a:ext uri="{FF2B5EF4-FFF2-40B4-BE49-F238E27FC236}">
                <a16:creationId xmlns:a16="http://schemas.microsoft.com/office/drawing/2014/main" id="{516D6BFA-10B2-8AE2-8155-240CFA2A00CB}"/>
              </a:ext>
            </a:extLst>
          </p:cNvPr>
          <p:cNvGrpSpPr/>
          <p:nvPr/>
        </p:nvGrpSpPr>
        <p:grpSpPr>
          <a:xfrm>
            <a:off x="1395541" y="63054"/>
            <a:ext cx="7987441" cy="2000430"/>
            <a:chOff x="1722919" y="152876"/>
            <a:chExt cx="7987441" cy="2000430"/>
          </a:xfrm>
        </p:grpSpPr>
        <p:grpSp>
          <p:nvGrpSpPr>
            <p:cNvPr id="19" name="Group 18">
              <a:extLst>
                <a:ext uri="{FF2B5EF4-FFF2-40B4-BE49-F238E27FC236}">
                  <a16:creationId xmlns:a16="http://schemas.microsoft.com/office/drawing/2014/main" id="{A9C6187D-BA52-F20D-0603-BA1DFF8DD606}"/>
                </a:ext>
              </a:extLst>
            </p:cNvPr>
            <p:cNvGrpSpPr/>
            <p:nvPr/>
          </p:nvGrpSpPr>
          <p:grpSpPr>
            <a:xfrm>
              <a:off x="1722919" y="169832"/>
              <a:ext cx="3990640" cy="1983474"/>
              <a:chOff x="5025731" y="1623233"/>
              <a:chExt cx="3990640" cy="1983474"/>
            </a:xfrm>
          </p:grpSpPr>
          <p:grpSp>
            <p:nvGrpSpPr>
              <p:cNvPr id="17" name="Group 16">
                <a:extLst>
                  <a:ext uri="{FF2B5EF4-FFF2-40B4-BE49-F238E27FC236}">
                    <a16:creationId xmlns:a16="http://schemas.microsoft.com/office/drawing/2014/main" id="{3B324B29-32E2-8D3C-F5C2-F2ED6FECA7A7}"/>
                  </a:ext>
                </a:extLst>
              </p:cNvPr>
              <p:cNvGrpSpPr/>
              <p:nvPr/>
            </p:nvGrpSpPr>
            <p:grpSpPr>
              <a:xfrm>
                <a:off x="5025731" y="1743970"/>
                <a:ext cx="3990640" cy="1862737"/>
                <a:chOff x="3334700" y="2341762"/>
                <a:chExt cx="3990640" cy="1862737"/>
              </a:xfrm>
            </p:grpSpPr>
            <p:sp>
              <p:nvSpPr>
                <p:cNvPr id="15" name="Flowchart: Alternate Process 14">
                  <a:extLst>
                    <a:ext uri="{FF2B5EF4-FFF2-40B4-BE49-F238E27FC236}">
                      <a16:creationId xmlns:a16="http://schemas.microsoft.com/office/drawing/2014/main" id="{00E7D125-904F-9334-8127-72F680A33A5E}"/>
                    </a:ext>
                  </a:extLst>
                </p:cNvPr>
                <p:cNvSpPr/>
                <p:nvPr/>
              </p:nvSpPr>
              <p:spPr>
                <a:xfrm>
                  <a:off x="3334700" y="2357625"/>
                  <a:ext cx="3990640"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Alternate Process 15">
                  <a:extLst>
                    <a:ext uri="{FF2B5EF4-FFF2-40B4-BE49-F238E27FC236}">
                      <a16:creationId xmlns:a16="http://schemas.microsoft.com/office/drawing/2014/main" id="{2B108275-972F-732D-B440-D50D20C23834}"/>
                    </a:ext>
                  </a:extLst>
                </p:cNvPr>
                <p:cNvSpPr/>
                <p:nvPr/>
              </p:nvSpPr>
              <p:spPr>
                <a:xfrm>
                  <a:off x="3370843" y="2341762"/>
                  <a:ext cx="369480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0" bIns="45720" rtlCol="0" anchor="ctr"/>
                <a:lstStyle/>
                <a:p>
                  <a:endParaRPr lang="en-GB" sz="1050" b="1" dirty="0">
                    <a:solidFill>
                      <a:schemeClr val="tx1"/>
                    </a:solidFill>
                    <a:latin typeface="Twinkl"/>
                  </a:endParaRPr>
                </a:p>
              </p:txBody>
            </p:sp>
          </p:grpSp>
          <p:sp>
            <p:nvSpPr>
              <p:cNvPr id="18" name="Flowchart: Alternate Process 17">
                <a:extLst>
                  <a:ext uri="{FF2B5EF4-FFF2-40B4-BE49-F238E27FC236}">
                    <a16:creationId xmlns:a16="http://schemas.microsoft.com/office/drawing/2014/main" id="{C842FEAF-D6C8-2B0A-70C5-7255BC892640}"/>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Writing</a:t>
                </a:r>
              </a:p>
            </p:txBody>
          </p:sp>
        </p:grpSp>
        <p:grpSp>
          <p:nvGrpSpPr>
            <p:cNvPr id="21" name="Group 20">
              <a:extLst>
                <a:ext uri="{FF2B5EF4-FFF2-40B4-BE49-F238E27FC236}">
                  <a16:creationId xmlns:a16="http://schemas.microsoft.com/office/drawing/2014/main" id="{575CFB4C-197B-10B3-33AC-A4E217D1D150}"/>
                </a:ext>
              </a:extLst>
            </p:cNvPr>
            <p:cNvGrpSpPr/>
            <p:nvPr/>
          </p:nvGrpSpPr>
          <p:grpSpPr>
            <a:xfrm>
              <a:off x="7853567" y="152876"/>
              <a:ext cx="1856793" cy="1981027"/>
              <a:chOff x="5061873" y="1609818"/>
              <a:chExt cx="1856793" cy="1981027"/>
            </a:xfrm>
          </p:grpSpPr>
          <p:grpSp>
            <p:nvGrpSpPr>
              <p:cNvPr id="22" name="Group 21">
                <a:extLst>
                  <a:ext uri="{FF2B5EF4-FFF2-40B4-BE49-F238E27FC236}">
                    <a16:creationId xmlns:a16="http://schemas.microsoft.com/office/drawing/2014/main" id="{423A6929-D416-51D9-18AE-2BB627100723}"/>
                  </a:ext>
                </a:extLst>
              </p:cNvPr>
              <p:cNvGrpSpPr/>
              <p:nvPr/>
            </p:nvGrpSpPr>
            <p:grpSpPr>
              <a:xfrm>
                <a:off x="5061873" y="1743970"/>
                <a:ext cx="1856793" cy="1846875"/>
                <a:chOff x="3370842" y="2341762"/>
                <a:chExt cx="1856793" cy="1846875"/>
              </a:xfrm>
            </p:grpSpPr>
            <p:sp>
              <p:nvSpPr>
                <p:cNvPr id="24" name="Flowchart: Alternate Process 23">
                  <a:extLst>
                    <a:ext uri="{FF2B5EF4-FFF2-40B4-BE49-F238E27FC236}">
                      <a16:creationId xmlns:a16="http://schemas.microsoft.com/office/drawing/2014/main" id="{53ED1856-76AD-8C18-1290-F90B0B641723}"/>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Alternate Process 24">
                  <a:extLst>
                    <a:ext uri="{FF2B5EF4-FFF2-40B4-BE49-F238E27FC236}">
                      <a16:creationId xmlns:a16="http://schemas.microsoft.com/office/drawing/2014/main" id="{CF2C145C-743A-BFD0-D5E0-6DAD50EC47EB}"/>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Flowchart: Alternate Process 22">
                <a:extLst>
                  <a:ext uri="{FF2B5EF4-FFF2-40B4-BE49-F238E27FC236}">
                    <a16:creationId xmlns:a16="http://schemas.microsoft.com/office/drawing/2014/main" id="{FA371D33-B57C-A502-D430-DCB80D057B96}"/>
                  </a:ext>
                </a:extLst>
              </p:cNvPr>
              <p:cNvSpPr/>
              <p:nvPr/>
            </p:nvSpPr>
            <p:spPr>
              <a:xfrm>
                <a:off x="5421973" y="1609818"/>
                <a:ext cx="1360513" cy="251925"/>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History </a:t>
                </a:r>
              </a:p>
            </p:txBody>
          </p:sp>
        </p:grpSp>
        <p:grpSp>
          <p:nvGrpSpPr>
            <p:cNvPr id="31" name="Group 30">
              <a:extLst>
                <a:ext uri="{FF2B5EF4-FFF2-40B4-BE49-F238E27FC236}">
                  <a16:creationId xmlns:a16="http://schemas.microsoft.com/office/drawing/2014/main" id="{BD6F0302-1C9F-6222-B8B2-B10C334765D7}"/>
                </a:ext>
              </a:extLst>
            </p:cNvPr>
            <p:cNvGrpSpPr/>
            <p:nvPr/>
          </p:nvGrpSpPr>
          <p:grpSpPr>
            <a:xfrm>
              <a:off x="5837441" y="166290"/>
              <a:ext cx="1856793" cy="1967612"/>
              <a:chOff x="5061873" y="1623233"/>
              <a:chExt cx="1856793" cy="1967612"/>
            </a:xfrm>
          </p:grpSpPr>
          <p:grpSp>
            <p:nvGrpSpPr>
              <p:cNvPr id="32" name="Group 31">
                <a:extLst>
                  <a:ext uri="{FF2B5EF4-FFF2-40B4-BE49-F238E27FC236}">
                    <a16:creationId xmlns:a16="http://schemas.microsoft.com/office/drawing/2014/main" id="{38858FB0-3942-B999-65C5-DD208E11FA3D}"/>
                  </a:ext>
                </a:extLst>
              </p:cNvPr>
              <p:cNvGrpSpPr/>
              <p:nvPr/>
            </p:nvGrpSpPr>
            <p:grpSpPr>
              <a:xfrm>
                <a:off x="5061873" y="1743970"/>
                <a:ext cx="1856793" cy="1846875"/>
                <a:chOff x="3370842" y="2341762"/>
                <a:chExt cx="1856793" cy="1846875"/>
              </a:xfrm>
            </p:grpSpPr>
            <p:sp>
              <p:nvSpPr>
                <p:cNvPr id="34" name="Flowchart: Alternate Process 33">
                  <a:extLst>
                    <a:ext uri="{FF2B5EF4-FFF2-40B4-BE49-F238E27FC236}">
                      <a16:creationId xmlns:a16="http://schemas.microsoft.com/office/drawing/2014/main" id="{75AC9F29-13CE-E0E3-9FB1-88CA5497A19A}"/>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Alternate Process 34">
                  <a:extLst>
                    <a:ext uri="{FF2B5EF4-FFF2-40B4-BE49-F238E27FC236}">
                      <a16:creationId xmlns:a16="http://schemas.microsoft.com/office/drawing/2014/main" id="{055E25DD-67E8-7C32-B26A-E0030F27A824}"/>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endParaRPr lang="en-GB" sz="1000" dirty="0">
                    <a:solidFill>
                      <a:schemeClr val="tx1"/>
                    </a:solidFill>
                    <a:latin typeface="Twinkl" panose="02000000000000000000" pitchFamily="2" charset="0"/>
                  </a:endParaRPr>
                </a:p>
              </p:txBody>
            </p:sp>
          </p:grpSp>
          <p:sp>
            <p:nvSpPr>
              <p:cNvPr id="33" name="Flowchart: Alternate Process 32">
                <a:extLst>
                  <a:ext uri="{FF2B5EF4-FFF2-40B4-BE49-F238E27FC236}">
                    <a16:creationId xmlns:a16="http://schemas.microsoft.com/office/drawing/2014/main" id="{25D0BAFC-C9F2-9337-E951-7AB4422155B8}"/>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Science</a:t>
                </a:r>
              </a:p>
            </p:txBody>
          </p:sp>
        </p:grpSp>
      </p:grpSp>
      <p:grpSp>
        <p:nvGrpSpPr>
          <p:cNvPr id="75" name="Group 74">
            <a:extLst>
              <a:ext uri="{FF2B5EF4-FFF2-40B4-BE49-F238E27FC236}">
                <a16:creationId xmlns:a16="http://schemas.microsoft.com/office/drawing/2014/main" id="{83FE2135-7651-19A4-F95C-D1F01E6F617A}"/>
              </a:ext>
            </a:extLst>
          </p:cNvPr>
          <p:cNvGrpSpPr/>
          <p:nvPr/>
        </p:nvGrpSpPr>
        <p:grpSpPr>
          <a:xfrm>
            <a:off x="1391514" y="2233335"/>
            <a:ext cx="7991468" cy="1985148"/>
            <a:chOff x="1718893" y="2326933"/>
            <a:chExt cx="7991468" cy="1985148"/>
          </a:xfrm>
        </p:grpSpPr>
        <p:grpSp>
          <p:nvGrpSpPr>
            <p:cNvPr id="39" name="Group 38">
              <a:extLst>
                <a:ext uri="{FF2B5EF4-FFF2-40B4-BE49-F238E27FC236}">
                  <a16:creationId xmlns:a16="http://schemas.microsoft.com/office/drawing/2014/main" id="{4588710A-FB7F-0D3D-3825-3F1DE5DAEA10}"/>
                </a:ext>
              </a:extLst>
            </p:cNvPr>
            <p:cNvGrpSpPr/>
            <p:nvPr/>
          </p:nvGrpSpPr>
          <p:grpSpPr>
            <a:xfrm>
              <a:off x="7853568" y="2326934"/>
              <a:ext cx="1856793" cy="1967612"/>
              <a:chOff x="5061873" y="1623233"/>
              <a:chExt cx="1856793" cy="1967612"/>
            </a:xfrm>
          </p:grpSpPr>
          <p:grpSp>
            <p:nvGrpSpPr>
              <p:cNvPr id="50" name="Group 49">
                <a:extLst>
                  <a:ext uri="{FF2B5EF4-FFF2-40B4-BE49-F238E27FC236}">
                    <a16:creationId xmlns:a16="http://schemas.microsoft.com/office/drawing/2014/main" id="{965E5587-9332-BC03-3CA1-698393E07A2D}"/>
                  </a:ext>
                </a:extLst>
              </p:cNvPr>
              <p:cNvGrpSpPr/>
              <p:nvPr/>
            </p:nvGrpSpPr>
            <p:grpSpPr>
              <a:xfrm>
                <a:off x="5061873" y="1743970"/>
                <a:ext cx="1856793" cy="1846875"/>
                <a:chOff x="3370842" y="2341762"/>
                <a:chExt cx="1856793" cy="1846875"/>
              </a:xfrm>
            </p:grpSpPr>
            <p:sp>
              <p:nvSpPr>
                <p:cNvPr id="52" name="Flowchart: Alternate Process 51">
                  <a:extLst>
                    <a:ext uri="{FF2B5EF4-FFF2-40B4-BE49-F238E27FC236}">
                      <a16:creationId xmlns:a16="http://schemas.microsoft.com/office/drawing/2014/main" id="{455DEE6D-CA4C-6571-6CCF-7BB89F5667A6}"/>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Flowchart: Alternate Process 52">
                  <a:extLst>
                    <a:ext uri="{FF2B5EF4-FFF2-40B4-BE49-F238E27FC236}">
                      <a16:creationId xmlns:a16="http://schemas.microsoft.com/office/drawing/2014/main" id="{77DDAC35-DAD0-1785-0F92-CA7CEBE5A06D}"/>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1" name="Flowchart: Alternate Process 50">
                <a:extLst>
                  <a:ext uri="{FF2B5EF4-FFF2-40B4-BE49-F238E27FC236}">
                    <a16:creationId xmlns:a16="http://schemas.microsoft.com/office/drawing/2014/main" id="{FA6F20F3-0137-FDE1-F109-2450ECEB511E}"/>
                  </a:ext>
                </a:extLst>
              </p:cNvPr>
              <p:cNvSpPr/>
              <p:nvPr/>
            </p:nvSpPr>
            <p:spPr>
              <a:xfrm>
                <a:off x="5236431" y="1623233"/>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PE</a:t>
                </a:r>
              </a:p>
            </p:txBody>
          </p:sp>
        </p:grpSp>
        <p:grpSp>
          <p:nvGrpSpPr>
            <p:cNvPr id="58" name="Group 57">
              <a:extLst>
                <a:ext uri="{FF2B5EF4-FFF2-40B4-BE49-F238E27FC236}">
                  <a16:creationId xmlns:a16="http://schemas.microsoft.com/office/drawing/2014/main" id="{90C8A2FC-1C44-AF18-AB5E-0DF7EAA97F3D}"/>
                </a:ext>
              </a:extLst>
            </p:cNvPr>
            <p:cNvGrpSpPr/>
            <p:nvPr/>
          </p:nvGrpSpPr>
          <p:grpSpPr>
            <a:xfrm>
              <a:off x="1718893" y="2326933"/>
              <a:ext cx="5975342" cy="1985148"/>
              <a:chOff x="1718893" y="2326933"/>
              <a:chExt cx="5975342" cy="1985148"/>
            </a:xfrm>
          </p:grpSpPr>
          <p:grpSp>
            <p:nvGrpSpPr>
              <p:cNvPr id="38" name="Group 37">
                <a:extLst>
                  <a:ext uri="{FF2B5EF4-FFF2-40B4-BE49-F238E27FC236}">
                    <a16:creationId xmlns:a16="http://schemas.microsoft.com/office/drawing/2014/main" id="{C65FD8C8-3C1F-AB39-A501-6135E0CC6010}"/>
                  </a:ext>
                </a:extLst>
              </p:cNvPr>
              <p:cNvGrpSpPr/>
              <p:nvPr/>
            </p:nvGrpSpPr>
            <p:grpSpPr>
              <a:xfrm>
                <a:off x="1718893" y="2330475"/>
                <a:ext cx="4011180" cy="1981606"/>
                <a:chOff x="5021704" y="1623233"/>
                <a:chExt cx="4011180" cy="1981606"/>
              </a:xfrm>
            </p:grpSpPr>
            <p:grpSp>
              <p:nvGrpSpPr>
                <p:cNvPr id="54" name="Group 53">
                  <a:extLst>
                    <a:ext uri="{FF2B5EF4-FFF2-40B4-BE49-F238E27FC236}">
                      <a16:creationId xmlns:a16="http://schemas.microsoft.com/office/drawing/2014/main" id="{E18A4BD8-0B73-82AD-4F2F-6F7286468918}"/>
                    </a:ext>
                  </a:extLst>
                </p:cNvPr>
                <p:cNvGrpSpPr/>
                <p:nvPr/>
              </p:nvGrpSpPr>
              <p:grpSpPr>
                <a:xfrm>
                  <a:off x="5021704" y="1743970"/>
                  <a:ext cx="4011180" cy="1860869"/>
                  <a:chOff x="3330673" y="2341762"/>
                  <a:chExt cx="4011180" cy="1860869"/>
                </a:xfrm>
              </p:grpSpPr>
              <p:sp>
                <p:nvSpPr>
                  <p:cNvPr id="56" name="Flowchart: Alternate Process 55">
                    <a:extLst>
                      <a:ext uri="{FF2B5EF4-FFF2-40B4-BE49-F238E27FC236}">
                        <a16:creationId xmlns:a16="http://schemas.microsoft.com/office/drawing/2014/main" id="{FB531165-04C4-5C97-D9AF-D6F80862F29F}"/>
                      </a:ext>
                    </a:extLst>
                  </p:cNvPr>
                  <p:cNvSpPr/>
                  <p:nvPr/>
                </p:nvSpPr>
                <p:spPr>
                  <a:xfrm>
                    <a:off x="3330673" y="2355757"/>
                    <a:ext cx="4011180"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lowchart: Alternate Process 56">
                    <a:extLst>
                      <a:ext uri="{FF2B5EF4-FFF2-40B4-BE49-F238E27FC236}">
                        <a16:creationId xmlns:a16="http://schemas.microsoft.com/office/drawing/2014/main" id="{E3EF2DF5-3BD5-D882-7E37-737E8B95AFA0}"/>
                      </a:ext>
                    </a:extLst>
                  </p:cNvPr>
                  <p:cNvSpPr/>
                  <p:nvPr/>
                </p:nvSpPr>
                <p:spPr>
                  <a:xfrm>
                    <a:off x="3370842" y="2341762"/>
                    <a:ext cx="3688711"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5" name="Flowchart: Alternate Process 54">
                  <a:extLst>
                    <a:ext uri="{FF2B5EF4-FFF2-40B4-BE49-F238E27FC236}">
                      <a16:creationId xmlns:a16="http://schemas.microsoft.com/office/drawing/2014/main" id="{183CA8E6-9C71-8717-2D32-C0513E7F0E2A}"/>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Reading</a:t>
                  </a:r>
                </a:p>
              </p:txBody>
            </p:sp>
          </p:grpSp>
          <p:grpSp>
            <p:nvGrpSpPr>
              <p:cNvPr id="41" name="Group 40">
                <a:extLst>
                  <a:ext uri="{FF2B5EF4-FFF2-40B4-BE49-F238E27FC236}">
                    <a16:creationId xmlns:a16="http://schemas.microsoft.com/office/drawing/2014/main" id="{42C35004-DB46-CD59-7DC7-02C6A99B4AD7}"/>
                  </a:ext>
                </a:extLst>
              </p:cNvPr>
              <p:cNvGrpSpPr/>
              <p:nvPr/>
            </p:nvGrpSpPr>
            <p:grpSpPr>
              <a:xfrm>
                <a:off x="5837442" y="2326933"/>
                <a:ext cx="1856793" cy="1967612"/>
                <a:chOff x="5061873" y="1623233"/>
                <a:chExt cx="1856793" cy="1967612"/>
              </a:xfrm>
            </p:grpSpPr>
            <p:grpSp>
              <p:nvGrpSpPr>
                <p:cNvPr id="42" name="Group 41">
                  <a:extLst>
                    <a:ext uri="{FF2B5EF4-FFF2-40B4-BE49-F238E27FC236}">
                      <a16:creationId xmlns:a16="http://schemas.microsoft.com/office/drawing/2014/main" id="{E9B919D3-86EA-3AFC-24B7-296A079705FC}"/>
                    </a:ext>
                  </a:extLst>
                </p:cNvPr>
                <p:cNvGrpSpPr/>
                <p:nvPr/>
              </p:nvGrpSpPr>
              <p:grpSpPr>
                <a:xfrm>
                  <a:off x="5061873" y="1743970"/>
                  <a:ext cx="1856793" cy="1846875"/>
                  <a:chOff x="3370842" y="2341762"/>
                  <a:chExt cx="1856793" cy="1846875"/>
                </a:xfrm>
              </p:grpSpPr>
              <p:sp>
                <p:nvSpPr>
                  <p:cNvPr id="44" name="Flowchart: Alternate Process 43">
                    <a:extLst>
                      <a:ext uri="{FF2B5EF4-FFF2-40B4-BE49-F238E27FC236}">
                        <a16:creationId xmlns:a16="http://schemas.microsoft.com/office/drawing/2014/main" id="{CA38C479-1CD0-A869-D1CA-F004A8A5B812}"/>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lowchart: Alternate Process 44">
                    <a:extLst>
                      <a:ext uri="{FF2B5EF4-FFF2-40B4-BE49-F238E27FC236}">
                        <a16:creationId xmlns:a16="http://schemas.microsoft.com/office/drawing/2014/main" id="{B38BDF95-7FC7-AC82-B83F-A4577A6327AE}"/>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Flowchart: Alternate Process 42">
                  <a:extLst>
                    <a:ext uri="{FF2B5EF4-FFF2-40B4-BE49-F238E27FC236}">
                      <a16:creationId xmlns:a16="http://schemas.microsoft.com/office/drawing/2014/main" id="{621F8170-CC6D-ADF9-03BB-3BBED4DFAD3C}"/>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DT</a:t>
                  </a:r>
                </a:p>
              </p:txBody>
            </p:sp>
          </p:grpSp>
        </p:grpSp>
      </p:grpSp>
      <p:grpSp>
        <p:nvGrpSpPr>
          <p:cNvPr id="59" name="Group 58">
            <a:extLst>
              <a:ext uri="{FF2B5EF4-FFF2-40B4-BE49-F238E27FC236}">
                <a16:creationId xmlns:a16="http://schemas.microsoft.com/office/drawing/2014/main" id="{1C49FBD0-FCED-A002-BC2C-1EB329B4ACB1}"/>
              </a:ext>
            </a:extLst>
          </p:cNvPr>
          <p:cNvGrpSpPr/>
          <p:nvPr/>
        </p:nvGrpSpPr>
        <p:grpSpPr>
          <a:xfrm>
            <a:off x="1710660" y="4546090"/>
            <a:ext cx="5951326" cy="2150084"/>
            <a:chOff x="1742909" y="2330475"/>
            <a:chExt cx="5951326" cy="2150084"/>
          </a:xfrm>
        </p:grpSpPr>
        <p:grpSp>
          <p:nvGrpSpPr>
            <p:cNvPr id="60" name="Group 59">
              <a:extLst>
                <a:ext uri="{FF2B5EF4-FFF2-40B4-BE49-F238E27FC236}">
                  <a16:creationId xmlns:a16="http://schemas.microsoft.com/office/drawing/2014/main" id="{45FA73A2-4B05-6D62-6BDF-A0C642DECA5D}"/>
                </a:ext>
              </a:extLst>
            </p:cNvPr>
            <p:cNvGrpSpPr/>
            <p:nvPr/>
          </p:nvGrpSpPr>
          <p:grpSpPr>
            <a:xfrm>
              <a:off x="1742909" y="2330475"/>
              <a:ext cx="3934306" cy="2150084"/>
              <a:chOff x="5045720" y="1623233"/>
              <a:chExt cx="3934306" cy="2150084"/>
            </a:xfrm>
          </p:grpSpPr>
          <p:grpSp>
            <p:nvGrpSpPr>
              <p:cNvPr id="71" name="Group 70">
                <a:extLst>
                  <a:ext uri="{FF2B5EF4-FFF2-40B4-BE49-F238E27FC236}">
                    <a16:creationId xmlns:a16="http://schemas.microsoft.com/office/drawing/2014/main" id="{AE4D4779-F9C8-E90F-8632-B856B30F9B24}"/>
                  </a:ext>
                </a:extLst>
              </p:cNvPr>
              <p:cNvGrpSpPr/>
              <p:nvPr/>
            </p:nvGrpSpPr>
            <p:grpSpPr>
              <a:xfrm>
                <a:off x="5045720" y="1898211"/>
                <a:ext cx="3934306" cy="1875106"/>
                <a:chOff x="3354689" y="2496003"/>
                <a:chExt cx="3934306" cy="1875106"/>
              </a:xfrm>
            </p:grpSpPr>
            <p:sp>
              <p:nvSpPr>
                <p:cNvPr id="73" name="Flowchart: Alternate Process 72">
                  <a:extLst>
                    <a:ext uri="{FF2B5EF4-FFF2-40B4-BE49-F238E27FC236}">
                      <a16:creationId xmlns:a16="http://schemas.microsoft.com/office/drawing/2014/main" id="{1C0E618F-C968-AE68-A204-0F5B6CF31590}"/>
                    </a:ext>
                  </a:extLst>
                </p:cNvPr>
                <p:cNvSpPr/>
                <p:nvPr/>
              </p:nvSpPr>
              <p:spPr>
                <a:xfrm>
                  <a:off x="3354689" y="2524235"/>
                  <a:ext cx="3934306"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lowchart: Alternate Process 73">
                  <a:extLst>
                    <a:ext uri="{FF2B5EF4-FFF2-40B4-BE49-F238E27FC236}">
                      <a16:creationId xmlns:a16="http://schemas.microsoft.com/office/drawing/2014/main" id="{D7B2DD0E-65FC-B66E-69A9-FD3D46CA686E}"/>
                    </a:ext>
                  </a:extLst>
                </p:cNvPr>
                <p:cNvSpPr/>
                <p:nvPr/>
              </p:nvSpPr>
              <p:spPr>
                <a:xfrm>
                  <a:off x="3421774" y="2496003"/>
                  <a:ext cx="3740670"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latin typeface="Twinkl" panose="02000000000000000000" pitchFamily="2" charset="0"/>
                    </a:rPr>
                    <a:t>In Maths we will be looking at time and fractions:</a:t>
                  </a:r>
                </a:p>
                <a:p>
                  <a:pPr algn="ctr"/>
                  <a:endParaRPr lang="en-GB" dirty="0"/>
                </a:p>
                <a:p>
                  <a:pPr algn="ctr"/>
                  <a:endParaRPr lang="en-GB" dirty="0"/>
                </a:p>
                <a:p>
                  <a:pPr algn="ctr"/>
                  <a:endParaRPr lang="en-GB" dirty="0"/>
                </a:p>
                <a:p>
                  <a:pPr algn="ctr"/>
                  <a:endParaRPr lang="en-GB" dirty="0"/>
                </a:p>
              </p:txBody>
            </p:sp>
          </p:grpSp>
          <p:sp>
            <p:nvSpPr>
              <p:cNvPr id="72" name="Flowchart: Alternate Process 71">
                <a:extLst>
                  <a:ext uri="{FF2B5EF4-FFF2-40B4-BE49-F238E27FC236}">
                    <a16:creationId xmlns:a16="http://schemas.microsoft.com/office/drawing/2014/main" id="{F66A9C17-2D82-BC80-1D03-C2306E30023C}"/>
                  </a:ext>
                </a:extLst>
              </p:cNvPr>
              <p:cNvSpPr/>
              <p:nvPr/>
            </p:nvSpPr>
            <p:spPr>
              <a:xfrm>
                <a:off x="5528095" y="1623233"/>
                <a:ext cx="1166327"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Twinkl" panose="02000000000000000000" pitchFamily="2" charset="0"/>
                  </a:rPr>
                  <a:t>Maths</a:t>
                </a:r>
              </a:p>
            </p:txBody>
          </p:sp>
        </p:grpSp>
        <p:grpSp>
          <p:nvGrpSpPr>
            <p:cNvPr id="63" name="Group 62">
              <a:extLst>
                <a:ext uri="{FF2B5EF4-FFF2-40B4-BE49-F238E27FC236}">
                  <a16:creationId xmlns:a16="http://schemas.microsoft.com/office/drawing/2014/main" id="{FCB81285-0525-1D42-1E4B-769AF4752894}"/>
                </a:ext>
              </a:extLst>
            </p:cNvPr>
            <p:cNvGrpSpPr/>
            <p:nvPr/>
          </p:nvGrpSpPr>
          <p:grpSpPr>
            <a:xfrm>
              <a:off x="5837442" y="2447670"/>
              <a:ext cx="1856793" cy="1846875"/>
              <a:chOff x="3370842" y="2341762"/>
              <a:chExt cx="1856793" cy="1846875"/>
            </a:xfrm>
          </p:grpSpPr>
          <p:sp>
            <p:nvSpPr>
              <p:cNvPr id="65" name="Flowchart: Alternate Process 64">
                <a:extLst>
                  <a:ext uri="{FF2B5EF4-FFF2-40B4-BE49-F238E27FC236}">
                    <a16:creationId xmlns:a16="http://schemas.microsoft.com/office/drawing/2014/main" id="{23B69978-60B3-75CD-5939-F04BA7979EA3}"/>
                  </a:ext>
                </a:extLst>
              </p:cNvPr>
              <p:cNvSpPr/>
              <p:nvPr/>
            </p:nvSpPr>
            <p:spPr>
              <a:xfrm rot="607037">
                <a:off x="3370842" y="2341763"/>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lowchart: Alternate Process 65">
                <a:extLst>
                  <a:ext uri="{FF2B5EF4-FFF2-40B4-BE49-F238E27FC236}">
                    <a16:creationId xmlns:a16="http://schemas.microsoft.com/office/drawing/2014/main" id="{05D0D975-BBC8-4EEF-0FE6-B81D8E01E5C5}"/>
                  </a:ext>
                </a:extLst>
              </p:cNvPr>
              <p:cNvSpPr/>
              <p:nvPr/>
            </p:nvSpPr>
            <p:spPr>
              <a:xfrm>
                <a:off x="3370843" y="2341762"/>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76" name="Flowchart: Alternate Process 75">
            <a:extLst>
              <a:ext uri="{FF2B5EF4-FFF2-40B4-BE49-F238E27FC236}">
                <a16:creationId xmlns:a16="http://schemas.microsoft.com/office/drawing/2014/main" id="{BA3A1D3B-8188-0C36-00A1-7689601DE2A5}"/>
              </a:ext>
            </a:extLst>
          </p:cNvPr>
          <p:cNvSpPr/>
          <p:nvPr/>
        </p:nvSpPr>
        <p:spPr>
          <a:xfrm>
            <a:off x="154058" y="4871319"/>
            <a:ext cx="1420379" cy="1869844"/>
          </a:xfrm>
          <a:prstGeom prst="flowChartAlternateProcess">
            <a:avLst/>
          </a:prstGeom>
          <a:solidFill>
            <a:srgbClr val="E6D6F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sz="900" dirty="0">
              <a:solidFill>
                <a:schemeClr val="tx1"/>
              </a:solidFill>
              <a:latin typeface="Twinkl" panose="02000000000000000000" pitchFamily="2" charset="0"/>
            </a:endParaRPr>
          </a:p>
          <a:p>
            <a:pPr algn="ctr"/>
            <a:r>
              <a:rPr lang="en-GB" sz="900" dirty="0">
                <a:solidFill>
                  <a:schemeClr val="tx1"/>
                </a:solidFill>
                <a:latin typeface="Twinkl" panose="02000000000000000000" pitchFamily="2" charset="0"/>
              </a:rPr>
              <a:t>Hey everyone, </a:t>
            </a:r>
          </a:p>
          <a:p>
            <a:pPr algn="ctr"/>
            <a:r>
              <a:rPr lang="en-GB" sz="900" dirty="0">
                <a:solidFill>
                  <a:schemeClr val="tx1"/>
                </a:solidFill>
                <a:latin typeface="Twinkl" panose="02000000000000000000" pitchFamily="2" charset="0"/>
              </a:rPr>
              <a:t>Can you believe we are in spring 2! Another busy half term and prepping for our Willow Base show! As always if you ever need anything, don’t hesitate to come and chat </a:t>
            </a:r>
            <a:r>
              <a:rPr lang="en-GB" sz="900" dirty="0">
                <a:solidFill>
                  <a:schemeClr val="tx1"/>
                </a:solidFill>
                <a:latin typeface="Twinkl" panose="02000000000000000000" pitchFamily="2" charset="0"/>
                <a:sym typeface="Wingdings" panose="05000000000000000000" pitchFamily="2" charset="2"/>
              </a:rPr>
              <a:t> </a:t>
            </a:r>
            <a:endParaRPr lang="en-GB" sz="900" dirty="0">
              <a:solidFill>
                <a:schemeClr val="tx1"/>
              </a:solidFill>
              <a:latin typeface="Twinkl" panose="02000000000000000000" pitchFamily="2" charset="0"/>
            </a:endParaRPr>
          </a:p>
        </p:txBody>
      </p:sp>
      <p:sp>
        <p:nvSpPr>
          <p:cNvPr id="78" name="TextBox 77">
            <a:extLst>
              <a:ext uri="{FF2B5EF4-FFF2-40B4-BE49-F238E27FC236}">
                <a16:creationId xmlns:a16="http://schemas.microsoft.com/office/drawing/2014/main" id="{244092AF-CB4E-3DF5-889C-892575EFC661}"/>
              </a:ext>
            </a:extLst>
          </p:cNvPr>
          <p:cNvSpPr txBox="1"/>
          <p:nvPr/>
        </p:nvSpPr>
        <p:spPr>
          <a:xfrm>
            <a:off x="5847660" y="4882468"/>
            <a:ext cx="1993680" cy="73866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050" dirty="0">
              <a:solidFill>
                <a:prstClr val="black"/>
              </a:solidFill>
              <a:latin typeface="Twinkl" panose="0200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50" dirty="0">
              <a:solidFill>
                <a:prstClr val="black"/>
              </a:solidFill>
              <a:latin typeface="Twinkl" panose="0200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50" b="1" dirty="0">
              <a:solidFill>
                <a:prstClr val="black"/>
              </a:solidFill>
              <a:latin typeface="Twinkl" panose="020000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50" b="1" dirty="0">
              <a:solidFill>
                <a:prstClr val="black"/>
              </a:solidFill>
              <a:latin typeface="Twinkl" panose="02000000000000000000" pitchFamily="2" charset="0"/>
            </a:endParaRPr>
          </a:p>
        </p:txBody>
      </p:sp>
      <p:pic>
        <p:nvPicPr>
          <p:cNvPr id="3" name="Picture 2" descr="A white bear on a purple background&#10;&#10;AI-generated content may be incorrect.">
            <a:extLst>
              <a:ext uri="{FF2B5EF4-FFF2-40B4-BE49-F238E27FC236}">
                <a16:creationId xmlns:a16="http://schemas.microsoft.com/office/drawing/2014/main" id="{2900DA25-28B5-929C-AE6A-91CAF0D83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71" y="3584331"/>
            <a:ext cx="876104" cy="876104"/>
          </a:xfrm>
          <a:prstGeom prst="rect">
            <a:avLst/>
          </a:prstGeom>
        </p:spPr>
      </p:pic>
      <p:sp>
        <p:nvSpPr>
          <p:cNvPr id="2" name="Flowchart: Alternate Process 1">
            <a:extLst>
              <a:ext uri="{FF2B5EF4-FFF2-40B4-BE49-F238E27FC236}">
                <a16:creationId xmlns:a16="http://schemas.microsoft.com/office/drawing/2014/main" id="{3ECDD775-3D99-5988-D7F8-EB2CEBC766D8}"/>
              </a:ext>
            </a:extLst>
          </p:cNvPr>
          <p:cNvSpPr/>
          <p:nvPr/>
        </p:nvSpPr>
        <p:spPr>
          <a:xfrm>
            <a:off x="6102708" y="4657314"/>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Wider curriculum</a:t>
            </a:r>
          </a:p>
        </p:txBody>
      </p:sp>
      <p:sp>
        <p:nvSpPr>
          <p:cNvPr id="4" name="Flowchart: Alternate Process 3">
            <a:extLst>
              <a:ext uri="{FF2B5EF4-FFF2-40B4-BE49-F238E27FC236}">
                <a16:creationId xmlns:a16="http://schemas.microsoft.com/office/drawing/2014/main" id="{528CCFD8-8F08-063E-887A-75B26422F26D}"/>
              </a:ext>
            </a:extLst>
          </p:cNvPr>
          <p:cNvSpPr/>
          <p:nvPr/>
        </p:nvSpPr>
        <p:spPr>
          <a:xfrm rot="607037">
            <a:off x="7847478" y="4796135"/>
            <a:ext cx="1856792" cy="1846874"/>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Alternate Process 5">
            <a:extLst>
              <a:ext uri="{FF2B5EF4-FFF2-40B4-BE49-F238E27FC236}">
                <a16:creationId xmlns:a16="http://schemas.microsoft.com/office/drawing/2014/main" id="{8066027F-23A6-E007-5F11-CAC51D275B58}"/>
              </a:ext>
            </a:extLst>
          </p:cNvPr>
          <p:cNvSpPr/>
          <p:nvPr/>
        </p:nvSpPr>
        <p:spPr>
          <a:xfrm>
            <a:off x="7835922" y="4771493"/>
            <a:ext cx="1856792" cy="1846874"/>
          </a:xfrm>
          <a:prstGeom prst="flowChartAlternateProcess">
            <a:avLst/>
          </a:prstGeom>
          <a:solidFill>
            <a:srgbClr val="E6D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lowchart: Alternate Process 13">
            <a:extLst>
              <a:ext uri="{FF2B5EF4-FFF2-40B4-BE49-F238E27FC236}">
                <a16:creationId xmlns:a16="http://schemas.microsoft.com/office/drawing/2014/main" id="{71D5DFF7-AEBF-CBF6-D26E-AAB861AD73FB}"/>
              </a:ext>
            </a:extLst>
          </p:cNvPr>
          <p:cNvSpPr/>
          <p:nvPr/>
        </p:nvSpPr>
        <p:spPr>
          <a:xfrm>
            <a:off x="8107278" y="4639788"/>
            <a:ext cx="1457992" cy="251926"/>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latin typeface="Twinkl" panose="02000000000000000000" pitchFamily="2" charset="0"/>
              </a:rPr>
              <a:t>Home learning</a:t>
            </a:r>
            <a:endParaRPr lang="en-GB" sz="1200" dirty="0">
              <a:solidFill>
                <a:schemeClr val="bg1"/>
              </a:solidFill>
              <a:latin typeface="Twinkl" panose="02000000000000000000" pitchFamily="2" charset="0"/>
            </a:endParaRPr>
          </a:p>
        </p:txBody>
      </p:sp>
      <p:sp>
        <p:nvSpPr>
          <p:cNvPr id="79" name="Flowchart: Alternate Process 78">
            <a:extLst>
              <a:ext uri="{FF2B5EF4-FFF2-40B4-BE49-F238E27FC236}">
                <a16:creationId xmlns:a16="http://schemas.microsoft.com/office/drawing/2014/main" id="{6349EC1D-EC9D-9419-7C89-BF382396223E}"/>
              </a:ext>
            </a:extLst>
          </p:cNvPr>
          <p:cNvSpPr/>
          <p:nvPr/>
        </p:nvSpPr>
        <p:spPr>
          <a:xfrm>
            <a:off x="162936" y="4827495"/>
            <a:ext cx="1457992" cy="346402"/>
          </a:xfrm>
          <a:prstGeom prst="flowChartAlternateProcess">
            <a:avLst/>
          </a:prstGeom>
          <a:solidFill>
            <a:srgbClr val="5749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Twinkl" panose="02000000000000000000" pitchFamily="2" charset="0"/>
              </a:rPr>
              <a:t>A message from Miss Watts </a:t>
            </a:r>
          </a:p>
        </p:txBody>
      </p:sp>
      <p:sp>
        <p:nvSpPr>
          <p:cNvPr id="5" name="TextBox 4">
            <a:extLst>
              <a:ext uri="{FF2B5EF4-FFF2-40B4-BE49-F238E27FC236}">
                <a16:creationId xmlns:a16="http://schemas.microsoft.com/office/drawing/2014/main" id="{C2115F84-A0BB-868F-9512-3D0E576DA8F9}"/>
              </a:ext>
            </a:extLst>
          </p:cNvPr>
          <p:cNvSpPr txBox="1"/>
          <p:nvPr/>
        </p:nvSpPr>
        <p:spPr>
          <a:xfrm>
            <a:off x="1468117" y="372723"/>
            <a:ext cx="2885769" cy="1615827"/>
          </a:xfrm>
          <a:prstGeom prst="rect">
            <a:avLst/>
          </a:prstGeom>
          <a:noFill/>
        </p:spPr>
        <p:txBody>
          <a:bodyPr wrap="square" rtlCol="0">
            <a:spAutoFit/>
          </a:bodyPr>
          <a:lstStyle/>
          <a:p>
            <a:r>
              <a:rPr lang="en-GB" sz="1100" dirty="0">
                <a:latin typeface="Twinkl" panose="02000000000000000000" pitchFamily="2" charset="0"/>
              </a:rPr>
              <a:t>In our current writing unit, Year 3 are exploring the story Stone Age Boy. The children are learning how to describe characters and settings using rich vocabulary, write in clear sentences using conjunctions and speech marks, and understand how stories are structured. They will use these skills to plan and write their own time‑travel diary entry </a:t>
            </a:r>
          </a:p>
        </p:txBody>
      </p:sp>
      <p:sp>
        <p:nvSpPr>
          <p:cNvPr id="9" name="TextBox 8">
            <a:extLst>
              <a:ext uri="{FF2B5EF4-FFF2-40B4-BE49-F238E27FC236}">
                <a16:creationId xmlns:a16="http://schemas.microsoft.com/office/drawing/2014/main" id="{C21DB4FD-34EB-5936-8C05-CA44703A1CEE}"/>
              </a:ext>
            </a:extLst>
          </p:cNvPr>
          <p:cNvSpPr txBox="1"/>
          <p:nvPr/>
        </p:nvSpPr>
        <p:spPr>
          <a:xfrm>
            <a:off x="1504220" y="2707374"/>
            <a:ext cx="2813561" cy="1200329"/>
          </a:xfrm>
          <a:prstGeom prst="rect">
            <a:avLst/>
          </a:prstGeom>
          <a:noFill/>
        </p:spPr>
        <p:txBody>
          <a:bodyPr wrap="square">
            <a:spAutoFit/>
          </a:bodyPr>
          <a:lstStyle/>
          <a:p>
            <a:pPr algn="ctr"/>
            <a:r>
              <a:rPr lang="en-US" sz="1200" dirty="0">
                <a:solidFill>
                  <a:schemeClr val="tx1"/>
                </a:solidFill>
                <a:latin typeface="Twinkl" panose="02000000000000000000"/>
              </a:rPr>
              <a:t>In reading lessons, Year </a:t>
            </a:r>
            <a:r>
              <a:rPr lang="en-US" sz="1200" dirty="0">
                <a:latin typeface="Twinkl" panose="02000000000000000000"/>
              </a:rPr>
              <a:t>3 </a:t>
            </a:r>
            <a:r>
              <a:rPr lang="en-US" sz="1200" dirty="0">
                <a:solidFill>
                  <a:schemeClr val="tx1"/>
                </a:solidFill>
                <a:latin typeface="Twinkl" panose="02000000000000000000"/>
              </a:rPr>
              <a:t>will take part in our twice-weekly ‘Reading Theatre’ sessions, where they will </a:t>
            </a:r>
            <a:r>
              <a:rPr lang="en-US" sz="1200" dirty="0">
                <a:latin typeface="Twinkl" panose="02000000000000000000"/>
              </a:rPr>
              <a:t>learn</a:t>
            </a:r>
            <a:r>
              <a:rPr lang="en-US" sz="1200" dirty="0">
                <a:solidFill>
                  <a:schemeClr val="tx1"/>
                </a:solidFill>
                <a:latin typeface="Twinkl" panose="02000000000000000000"/>
              </a:rPr>
              <a:t> to build confidence and skill in reading aloud, developing their pace, fluency, expression, and prosody. </a:t>
            </a:r>
            <a:endParaRPr lang="en-GB" sz="1200" dirty="0">
              <a:solidFill>
                <a:schemeClr val="tx1"/>
              </a:solidFill>
              <a:latin typeface="Twinkl" panose="02000000000000000000"/>
            </a:endParaRPr>
          </a:p>
        </p:txBody>
      </p:sp>
      <p:sp>
        <p:nvSpPr>
          <p:cNvPr id="10" name="TextBox 9">
            <a:extLst>
              <a:ext uri="{FF2B5EF4-FFF2-40B4-BE49-F238E27FC236}">
                <a16:creationId xmlns:a16="http://schemas.microsoft.com/office/drawing/2014/main" id="{3A6DC1B7-4BC4-EDBC-C360-1283DBAA0230}"/>
              </a:ext>
            </a:extLst>
          </p:cNvPr>
          <p:cNvSpPr txBox="1"/>
          <p:nvPr/>
        </p:nvSpPr>
        <p:spPr>
          <a:xfrm>
            <a:off x="5654055" y="347841"/>
            <a:ext cx="1618283" cy="1869743"/>
          </a:xfrm>
          <a:prstGeom prst="rect">
            <a:avLst/>
          </a:prstGeom>
          <a:noFill/>
        </p:spPr>
        <p:txBody>
          <a:bodyPr wrap="square" rtlCol="0">
            <a:spAutoFit/>
          </a:bodyPr>
          <a:lstStyle/>
          <a:p>
            <a:r>
              <a:rPr lang="en-US" sz="1050" dirty="0">
                <a:latin typeface="Twinkl" panose="02000000000000000000" pitchFamily="2" charset="0"/>
              </a:rPr>
              <a:t>Our Science topic this half term is ‘Animals, including humans’, where we will be focusing on nutrition. We will learn what animals, including humans need to stay alive and which nutrients different foods provide.</a:t>
            </a:r>
            <a:endParaRPr lang="en-GB" sz="1050" dirty="0">
              <a:latin typeface="Twinkl" panose="02000000000000000000" pitchFamily="2" charset="0"/>
            </a:endParaRPr>
          </a:p>
        </p:txBody>
      </p:sp>
      <p:sp>
        <p:nvSpPr>
          <p:cNvPr id="26" name="AutoShape 2" descr="Pyramid In Egypt Wallpapers - Wallpaper Cave">
            <a:extLst>
              <a:ext uri="{FF2B5EF4-FFF2-40B4-BE49-F238E27FC236}">
                <a16:creationId xmlns:a16="http://schemas.microsoft.com/office/drawing/2014/main" id="{CA9333F8-9D5E-01CD-23DC-11D7948460C5}"/>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AutoShape 4" descr="Pyramid In Egypt Wallpapers - Wallpaper Cave">
            <a:extLst>
              <a:ext uri="{FF2B5EF4-FFF2-40B4-BE49-F238E27FC236}">
                <a16:creationId xmlns:a16="http://schemas.microsoft.com/office/drawing/2014/main" id="{72445123-4651-DEC9-1371-C5AF092395E5}"/>
              </a:ext>
            </a:extLst>
          </p:cNvPr>
          <p:cNvSpPr>
            <a:spLocks noChangeAspect="1" noChangeArrowheads="1"/>
          </p:cNvSpPr>
          <p:nvPr/>
        </p:nvSpPr>
        <p:spPr bwMode="auto">
          <a:xfrm>
            <a:off x="4953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TextBox 29">
            <a:extLst>
              <a:ext uri="{FF2B5EF4-FFF2-40B4-BE49-F238E27FC236}">
                <a16:creationId xmlns:a16="http://schemas.microsoft.com/office/drawing/2014/main" id="{3305C042-75AF-A890-AE56-50174B309E75}"/>
              </a:ext>
            </a:extLst>
          </p:cNvPr>
          <p:cNvSpPr txBox="1"/>
          <p:nvPr/>
        </p:nvSpPr>
        <p:spPr>
          <a:xfrm>
            <a:off x="7649536" y="2483957"/>
            <a:ext cx="1618283" cy="1446550"/>
          </a:xfrm>
          <a:prstGeom prst="rect">
            <a:avLst/>
          </a:prstGeom>
          <a:noFill/>
        </p:spPr>
        <p:txBody>
          <a:bodyPr wrap="square" rtlCol="0">
            <a:spAutoFit/>
          </a:bodyPr>
          <a:lstStyle/>
          <a:p>
            <a:r>
              <a:rPr lang="en-GB" sz="1100" dirty="0">
                <a:latin typeface="Twinkl" panose="02000000000000000000" pitchFamily="2" charset="0"/>
              </a:rPr>
              <a:t>In PE we are going to be doing Net and Wall</a:t>
            </a:r>
          </a:p>
          <a:p>
            <a:r>
              <a:rPr lang="en-GB" sz="1100" dirty="0">
                <a:latin typeface="Twinkl" panose="02000000000000000000" pitchFamily="2" charset="0"/>
              </a:rPr>
              <a:t> (</a:t>
            </a:r>
            <a:r>
              <a:rPr lang="en-GB" sz="1100" dirty="0">
                <a:solidFill>
                  <a:srgbClr val="FF0000"/>
                </a:solidFill>
                <a:latin typeface="Twinkl" panose="02000000000000000000" pitchFamily="2" charset="0"/>
              </a:rPr>
              <a:t>outdoor/ Miss Watts</a:t>
            </a:r>
            <a:r>
              <a:rPr lang="en-GB" sz="1100" dirty="0">
                <a:latin typeface="Twinkl" panose="02000000000000000000" pitchFamily="2" charset="0"/>
              </a:rPr>
              <a:t>)  on </a:t>
            </a:r>
            <a:r>
              <a:rPr lang="en-GB" sz="1100" dirty="0">
                <a:highlight>
                  <a:srgbClr val="FFFF00"/>
                </a:highlight>
                <a:latin typeface="Twinkl" panose="02000000000000000000" pitchFamily="2" charset="0"/>
              </a:rPr>
              <a:t>Mondays </a:t>
            </a:r>
            <a:r>
              <a:rPr lang="en-GB" sz="1100" dirty="0">
                <a:latin typeface="Twinkl" panose="02000000000000000000" pitchFamily="2" charset="0"/>
              </a:rPr>
              <a:t> </a:t>
            </a:r>
          </a:p>
          <a:p>
            <a:endParaRPr lang="en-GB" sz="1100" dirty="0">
              <a:latin typeface="Twinkl" panose="02000000000000000000" pitchFamily="2" charset="0"/>
            </a:endParaRPr>
          </a:p>
          <a:p>
            <a:r>
              <a:rPr lang="en-GB" sz="1100" dirty="0">
                <a:latin typeface="Twinkl" panose="02000000000000000000" pitchFamily="2" charset="0"/>
              </a:rPr>
              <a:t>and swimming (</a:t>
            </a:r>
            <a:r>
              <a:rPr lang="en-GB" sz="1100" dirty="0">
                <a:solidFill>
                  <a:srgbClr val="FF0000"/>
                </a:solidFill>
                <a:latin typeface="Twinkl" panose="02000000000000000000" pitchFamily="2" charset="0"/>
              </a:rPr>
              <a:t>outdoor/ with coach</a:t>
            </a:r>
            <a:r>
              <a:rPr lang="en-GB" sz="1100" dirty="0">
                <a:latin typeface="Twinkl" panose="02000000000000000000" pitchFamily="2" charset="0"/>
              </a:rPr>
              <a:t>) on </a:t>
            </a:r>
            <a:r>
              <a:rPr lang="en-GB" sz="1100" dirty="0">
                <a:highlight>
                  <a:srgbClr val="FFFF00"/>
                </a:highlight>
                <a:latin typeface="Twinkl" panose="02000000000000000000" pitchFamily="2" charset="0"/>
              </a:rPr>
              <a:t>Thursdays.</a:t>
            </a:r>
          </a:p>
        </p:txBody>
      </p:sp>
      <p:sp>
        <p:nvSpPr>
          <p:cNvPr id="40" name="TextBox 39">
            <a:extLst>
              <a:ext uri="{FF2B5EF4-FFF2-40B4-BE49-F238E27FC236}">
                <a16:creationId xmlns:a16="http://schemas.microsoft.com/office/drawing/2014/main" id="{43404919-5BE3-7DF2-8ABB-8E7C776B7E09}"/>
              </a:ext>
            </a:extLst>
          </p:cNvPr>
          <p:cNvSpPr txBox="1"/>
          <p:nvPr/>
        </p:nvSpPr>
        <p:spPr>
          <a:xfrm>
            <a:off x="5933638" y="4957590"/>
            <a:ext cx="1618283" cy="1200329"/>
          </a:xfrm>
          <a:prstGeom prst="rect">
            <a:avLst/>
          </a:prstGeom>
          <a:noFill/>
        </p:spPr>
        <p:txBody>
          <a:bodyPr wrap="square" rtlCol="0">
            <a:spAutoFit/>
          </a:bodyPr>
          <a:lstStyle/>
          <a:p>
            <a:r>
              <a:rPr lang="en-GB" sz="900" b="1" dirty="0">
                <a:latin typeface="Twinkl" panose="02000000000000000000" pitchFamily="2" charset="0"/>
              </a:rPr>
              <a:t>Computing:</a:t>
            </a:r>
          </a:p>
          <a:p>
            <a:r>
              <a:rPr lang="en-GB" sz="900" dirty="0">
                <a:latin typeface="Twinkl" panose="02000000000000000000" pitchFamily="2" charset="0"/>
              </a:rPr>
              <a:t>Databases</a:t>
            </a:r>
          </a:p>
          <a:p>
            <a:r>
              <a:rPr lang="en-GB" sz="900" b="1">
                <a:latin typeface="Twinkl" panose="02000000000000000000" pitchFamily="2" charset="0"/>
              </a:rPr>
              <a:t>Re</a:t>
            </a:r>
            <a:r>
              <a:rPr lang="en-GB" sz="900" b="1" dirty="0">
                <a:latin typeface="Twinkl" panose="02000000000000000000" pitchFamily="2" charset="0"/>
              </a:rPr>
              <a:t>:</a:t>
            </a:r>
          </a:p>
          <a:p>
            <a:r>
              <a:rPr lang="en-GB" sz="900" dirty="0">
                <a:latin typeface="Twinkl" panose="02000000000000000000" pitchFamily="2" charset="0"/>
              </a:rPr>
              <a:t>Salvation</a:t>
            </a:r>
          </a:p>
          <a:p>
            <a:r>
              <a:rPr lang="en-GB" sz="900" b="1" dirty="0">
                <a:latin typeface="Twinkl" panose="02000000000000000000" pitchFamily="2" charset="0"/>
              </a:rPr>
              <a:t>PSHE: </a:t>
            </a:r>
          </a:p>
          <a:p>
            <a:r>
              <a:rPr lang="en-GB" sz="900" dirty="0">
                <a:latin typeface="Twinkl" panose="02000000000000000000" pitchFamily="2" charset="0"/>
              </a:rPr>
              <a:t>Rights and resect </a:t>
            </a:r>
          </a:p>
          <a:p>
            <a:r>
              <a:rPr lang="en-GB" sz="900" b="1" dirty="0">
                <a:latin typeface="Twinkl" panose="02000000000000000000" pitchFamily="2" charset="0"/>
              </a:rPr>
              <a:t>Music:</a:t>
            </a:r>
          </a:p>
          <a:p>
            <a:r>
              <a:rPr lang="en-GB" sz="900" dirty="0">
                <a:latin typeface="Twinkl" panose="02000000000000000000" pitchFamily="2" charset="0"/>
              </a:rPr>
              <a:t>Willow Base show </a:t>
            </a:r>
          </a:p>
        </p:txBody>
      </p:sp>
      <p:sp>
        <p:nvSpPr>
          <p:cNvPr id="46" name="TextBox 45">
            <a:extLst>
              <a:ext uri="{FF2B5EF4-FFF2-40B4-BE49-F238E27FC236}">
                <a16:creationId xmlns:a16="http://schemas.microsoft.com/office/drawing/2014/main" id="{7DBAD133-9C1E-9A33-DDD9-5995C0916C63}"/>
              </a:ext>
            </a:extLst>
          </p:cNvPr>
          <p:cNvSpPr txBox="1"/>
          <p:nvPr/>
        </p:nvSpPr>
        <p:spPr>
          <a:xfrm>
            <a:off x="7998858" y="4954663"/>
            <a:ext cx="1618283" cy="1446550"/>
          </a:xfrm>
          <a:prstGeom prst="rect">
            <a:avLst/>
          </a:prstGeom>
          <a:noFill/>
        </p:spPr>
        <p:txBody>
          <a:bodyPr wrap="square" rtlCol="0">
            <a:spAutoFit/>
          </a:bodyPr>
          <a:lstStyle/>
          <a:p>
            <a:r>
              <a:rPr lang="en-GB" sz="1100" dirty="0">
                <a:latin typeface="Twinkl" panose="02000000000000000000" pitchFamily="2" charset="0"/>
              </a:rPr>
              <a:t>Willow 1 will still be sent homework on Wednesdays, as well as new project set for this half term. </a:t>
            </a:r>
          </a:p>
          <a:p>
            <a:r>
              <a:rPr lang="en-GB" sz="1100" dirty="0">
                <a:latin typeface="Twinkl" panose="02000000000000000000" pitchFamily="2" charset="0"/>
              </a:rPr>
              <a:t>Please continue to read with your child daily!</a:t>
            </a:r>
          </a:p>
        </p:txBody>
      </p:sp>
      <p:pic>
        <p:nvPicPr>
          <p:cNvPr id="12" name="Picture 11">
            <a:extLst>
              <a:ext uri="{FF2B5EF4-FFF2-40B4-BE49-F238E27FC236}">
                <a16:creationId xmlns:a16="http://schemas.microsoft.com/office/drawing/2014/main" id="{39AD57CB-DCCB-528B-1F4D-5BD50EDC87A6}"/>
              </a:ext>
            </a:extLst>
          </p:cNvPr>
          <p:cNvPicPr>
            <a:picLocks noChangeAspect="1"/>
          </p:cNvPicPr>
          <p:nvPr/>
        </p:nvPicPr>
        <p:blipFill>
          <a:blip r:embed="rId4"/>
          <a:stretch>
            <a:fillRect/>
          </a:stretch>
        </p:blipFill>
        <p:spPr>
          <a:xfrm>
            <a:off x="4258034" y="615335"/>
            <a:ext cx="974524" cy="945741"/>
          </a:xfrm>
          <a:prstGeom prst="rect">
            <a:avLst/>
          </a:prstGeom>
        </p:spPr>
      </p:pic>
      <p:pic>
        <p:nvPicPr>
          <p:cNvPr id="20" name="Picture 19">
            <a:extLst>
              <a:ext uri="{FF2B5EF4-FFF2-40B4-BE49-F238E27FC236}">
                <a16:creationId xmlns:a16="http://schemas.microsoft.com/office/drawing/2014/main" id="{22754BCC-54BD-7320-7E5E-CBA787D37A8A}"/>
              </a:ext>
            </a:extLst>
          </p:cNvPr>
          <p:cNvPicPr>
            <a:picLocks noChangeAspect="1"/>
          </p:cNvPicPr>
          <p:nvPr/>
        </p:nvPicPr>
        <p:blipFill>
          <a:blip r:embed="rId5"/>
          <a:stretch>
            <a:fillRect/>
          </a:stretch>
        </p:blipFill>
        <p:spPr>
          <a:xfrm>
            <a:off x="4262967" y="3013979"/>
            <a:ext cx="695997" cy="528690"/>
          </a:xfrm>
          <a:prstGeom prst="rect">
            <a:avLst/>
          </a:prstGeom>
        </p:spPr>
      </p:pic>
      <p:sp>
        <p:nvSpPr>
          <p:cNvPr id="29" name="TextBox 28">
            <a:extLst>
              <a:ext uri="{FF2B5EF4-FFF2-40B4-BE49-F238E27FC236}">
                <a16:creationId xmlns:a16="http://schemas.microsoft.com/office/drawing/2014/main" id="{D6261F32-7003-4EB4-91B5-4B7F4EB6B0B5}"/>
              </a:ext>
            </a:extLst>
          </p:cNvPr>
          <p:cNvSpPr txBox="1"/>
          <p:nvPr/>
        </p:nvSpPr>
        <p:spPr>
          <a:xfrm>
            <a:off x="5446618" y="2597793"/>
            <a:ext cx="2025656" cy="1323439"/>
          </a:xfrm>
          <a:prstGeom prst="rect">
            <a:avLst/>
          </a:prstGeom>
          <a:noFill/>
        </p:spPr>
        <p:txBody>
          <a:bodyPr wrap="square">
            <a:spAutoFit/>
          </a:bodyPr>
          <a:lstStyle/>
          <a:p>
            <a:pPr>
              <a:buNone/>
            </a:pPr>
            <a:r>
              <a:rPr lang="en-US" sz="1000" dirty="0">
                <a:effectLst/>
                <a:latin typeface="Twinkl" panose="02000000000000000000" pitchFamily="2" charset="0"/>
                <a:ea typeface="Calibri" panose="020F0502020204030204" pitchFamily="34" charset="0"/>
                <a:cs typeface="Times New Roman" panose="02020603050405020304" pitchFamily="18" charset="0"/>
              </a:rPr>
              <a:t>we will be learning about mechanisms; linkages, pivots, rotations and levers. We will use what we learn about these mechanisms to plan, design and make a moving story book. This will include learning about different fonts and graphics. </a:t>
            </a:r>
            <a:endParaRPr lang="en-GB" sz="1000" dirty="0">
              <a:effectLst/>
              <a:latin typeface="Twinkl" panose="02000000000000000000" pitchFamily="2" charset="0"/>
              <a:ea typeface="Calibri" panose="020F0502020204030204" pitchFamily="34" charset="0"/>
              <a:cs typeface="Times New Roman" panose="02020603050405020304" pitchFamily="18" charset="0"/>
            </a:endParaRPr>
          </a:p>
        </p:txBody>
      </p:sp>
      <p:sp>
        <p:nvSpPr>
          <p:cNvPr id="62" name="TextBox 61">
            <a:extLst>
              <a:ext uri="{FF2B5EF4-FFF2-40B4-BE49-F238E27FC236}">
                <a16:creationId xmlns:a16="http://schemas.microsoft.com/office/drawing/2014/main" id="{247BF05F-9805-4319-A156-8084A83BF434}"/>
              </a:ext>
            </a:extLst>
          </p:cNvPr>
          <p:cNvSpPr txBox="1"/>
          <p:nvPr/>
        </p:nvSpPr>
        <p:spPr>
          <a:xfrm>
            <a:off x="7506489" y="456787"/>
            <a:ext cx="1876493" cy="1384995"/>
          </a:xfrm>
          <a:prstGeom prst="rect">
            <a:avLst/>
          </a:prstGeom>
          <a:noFill/>
        </p:spPr>
        <p:txBody>
          <a:bodyPr wrap="square">
            <a:spAutoFit/>
          </a:bodyPr>
          <a:lstStyle/>
          <a:p>
            <a:pPr>
              <a:buNone/>
            </a:pPr>
            <a:r>
              <a:rPr lang="en-US" sz="1200" dirty="0">
                <a:effectLst/>
                <a:latin typeface="Twinkl" panose="02000000000000000000" pitchFamily="2" charset="0"/>
                <a:ea typeface="Calibri" panose="020F0502020204030204" pitchFamily="34" charset="0"/>
                <a:cs typeface="Times New Roman" panose="02020603050405020304" pitchFamily="18" charset="0"/>
              </a:rPr>
              <a:t>This half term we will be learning about changes in Britain from the Stone Age to the Iron Age. This will include:</a:t>
            </a:r>
            <a:endParaRPr lang="en-GB" sz="1200" dirty="0">
              <a:effectLst/>
              <a:latin typeface="Twinkl" panose="02000000000000000000" pitchFamily="2" charset="0"/>
              <a:ea typeface="Calibri" panose="020F0502020204030204" pitchFamily="34" charset="0"/>
              <a:cs typeface="Times New Roman" panose="02020603050405020304" pitchFamily="18" charset="0"/>
            </a:endParaRPr>
          </a:p>
          <a:p>
            <a:pPr>
              <a:buNone/>
            </a:pPr>
            <a:r>
              <a:rPr lang="x-none" sz="1200" dirty="0">
                <a:effectLst/>
                <a:latin typeface="Twinkl" panose="02000000000000000000" pitchFamily="2" charset="0"/>
                <a:ea typeface="Calibri" panose="020F0502020204030204" pitchFamily="34" charset="0"/>
                <a:cs typeface="Times New Roman" panose="02020603050405020304" pitchFamily="18" charset="0"/>
              </a:rPr>
              <a:t>·</a:t>
            </a:r>
            <a:r>
              <a:rPr lang="en-US" sz="1200" dirty="0">
                <a:effectLst/>
                <a:latin typeface="Twinkl" panose="02000000000000000000" pitchFamily="2" charset="0"/>
                <a:ea typeface="Calibri" panose="020F0502020204030204" pitchFamily="34" charset="0"/>
                <a:cs typeface="Times New Roman" panose="02020603050405020304" pitchFamily="18" charset="0"/>
              </a:rPr>
              <a:t> Who lived in Britain in the ‘old’ Stone Age</a:t>
            </a:r>
            <a:endParaRPr lang="en-GB" sz="1200" dirty="0">
              <a:latin typeface="Twinkl" panose="02000000000000000000" pitchFamily="2" charset="0"/>
            </a:endParaRPr>
          </a:p>
        </p:txBody>
      </p:sp>
      <p:pic>
        <p:nvPicPr>
          <p:cNvPr id="68" name="Picture 67">
            <a:extLst>
              <a:ext uri="{FF2B5EF4-FFF2-40B4-BE49-F238E27FC236}">
                <a16:creationId xmlns:a16="http://schemas.microsoft.com/office/drawing/2014/main" id="{4ED07DDC-5EC8-B06C-B208-849EB79E73EC}"/>
              </a:ext>
            </a:extLst>
          </p:cNvPr>
          <p:cNvPicPr>
            <a:picLocks noChangeAspect="1"/>
          </p:cNvPicPr>
          <p:nvPr/>
        </p:nvPicPr>
        <p:blipFill>
          <a:blip r:embed="rId6"/>
          <a:stretch>
            <a:fillRect/>
          </a:stretch>
        </p:blipFill>
        <p:spPr>
          <a:xfrm>
            <a:off x="1909200" y="5324438"/>
            <a:ext cx="3323358" cy="972365"/>
          </a:xfrm>
          <a:prstGeom prst="rect">
            <a:avLst/>
          </a:prstGeom>
        </p:spPr>
      </p:pic>
    </p:spTree>
    <p:extLst>
      <p:ext uri="{BB962C8B-B14F-4D97-AF65-F5344CB8AC3E}">
        <p14:creationId xmlns:p14="http://schemas.microsoft.com/office/powerpoint/2010/main" val="1332283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1cd9dc6-16c1-46e7-9090-804b14aa1d04" xsi:nil="true"/>
    <lcf76f155ced4ddcb4097134ff3c332f xmlns="c843f58c-f14a-493a-9e58-1ff4391d547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15FD74B395F04AB9B462569D71B7CF" ma:contentTypeVersion="17" ma:contentTypeDescription="Create a new document." ma:contentTypeScope="" ma:versionID="00320b3e497d8cdfa69b12b1d2444a8e">
  <xsd:schema xmlns:xsd="http://www.w3.org/2001/XMLSchema" xmlns:xs="http://www.w3.org/2001/XMLSchema" xmlns:p="http://schemas.microsoft.com/office/2006/metadata/properties" xmlns:ns2="c843f58c-f14a-493a-9e58-1ff4391d547f" xmlns:ns3="f1cd9dc6-16c1-46e7-9090-804b14aa1d04" targetNamespace="http://schemas.microsoft.com/office/2006/metadata/properties" ma:root="true" ma:fieldsID="88a1a175b96b96ef390f22e2a014b435" ns2:_="" ns3:_="">
    <xsd:import namespace="c843f58c-f14a-493a-9e58-1ff4391d547f"/>
    <xsd:import namespace="f1cd9dc6-16c1-46e7-9090-804b14aa1d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3f58c-f14a-493a-9e58-1ff4391d5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7b682ba-9967-4e49-9333-6f0cbdfb351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cd9dc6-16c1-46e7-9090-804b14aa1d0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71afdac3-0969-43ea-9f59-ac9dad720935}" ma:internalName="TaxCatchAll" ma:showField="CatchAllData" ma:web="f1cd9dc6-16c1-46e7-9090-804b14aa1d0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978E23-7A2E-4D88-B9FF-5B421DD93A0A}">
  <ds:schemaRefs>
    <ds:schemaRef ds:uri="http://schemas.microsoft.com/sharepoint/v3/contenttype/forms"/>
  </ds:schemaRefs>
</ds:datastoreItem>
</file>

<file path=customXml/itemProps2.xml><?xml version="1.0" encoding="utf-8"?>
<ds:datastoreItem xmlns:ds="http://schemas.openxmlformats.org/officeDocument/2006/customXml" ds:itemID="{76474B8C-D2E4-4AEC-AA99-D0225355590B}">
  <ds:schemaRefs>
    <ds:schemaRef ds:uri="87e6c9c7-8e8c-4acc-9c1f-82008440bf15"/>
    <ds:schemaRef ds:uri="http://purl.org/dc/terms/"/>
    <ds:schemaRef ds:uri="cf9d56e4-e324-409a-acb2-ea0374009f76"/>
    <ds:schemaRef ds:uri="http://www.w3.org/XML/1998/namespace"/>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9B2C6A3F-711C-4A30-85E2-09468A0CAC0E}"/>
</file>

<file path=docProps/app.xml><?xml version="1.0" encoding="utf-8"?>
<Properties xmlns="http://schemas.openxmlformats.org/officeDocument/2006/extended-properties" xmlns:vt="http://schemas.openxmlformats.org/officeDocument/2006/docPropsVTypes">
  <Template>Office 2013 - 2022 Theme</Template>
  <TotalTime>209</TotalTime>
  <Words>377</Words>
  <Application>Microsoft Office PowerPoint</Application>
  <PresentationFormat>A4 Paper (210x297 mm)</PresentationFormat>
  <Paragraphs>41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Twinkl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Smith</dc:creator>
  <cp:lastModifiedBy>Mrs Goodfellow</cp:lastModifiedBy>
  <cp:revision>9</cp:revision>
  <cp:lastPrinted>2024-07-25T14:33:55Z</cp:lastPrinted>
  <dcterms:created xsi:type="dcterms:W3CDTF">2024-07-07T16:41:45Z</dcterms:created>
  <dcterms:modified xsi:type="dcterms:W3CDTF">2026-02-24T09:51:40Z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0x0101001515FD74B395F04AB9B462569D71B7CF</vt:lpwstr>
  </property>
  <property fmtid="{D5CDD505-2E9C-101B-9397-08002B2CF9AE}" pid="3" name="MediaServiceImageTags">
    <vt:lpwstr/>
  </property>
</Properties>
</file>