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77D11-91E9-4057-885F-4741035898E9}" v="3" dt="2026-03-23T10:26:31.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31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Watts" userId="3e251823-f914-486d-a417-940ab6b9d6cb" providerId="ADAL" clId="{EBF9C162-6A0E-425D-B151-82E683FFFD1D}"/>
    <pc:docChg chg="custSel modSld">
      <pc:chgData name="Miss Watts" userId="3e251823-f914-486d-a417-940ab6b9d6cb" providerId="ADAL" clId="{EBF9C162-6A0E-425D-B151-82E683FFFD1D}" dt="2026-03-23T16:40:13.689" v="346" actId="20577"/>
      <pc:docMkLst>
        <pc:docMk/>
      </pc:docMkLst>
      <pc:sldChg chg="addSp delSp modSp mod">
        <pc:chgData name="Miss Watts" userId="3e251823-f914-486d-a417-940ab6b9d6cb" providerId="ADAL" clId="{EBF9C162-6A0E-425D-B151-82E683FFFD1D}" dt="2026-03-23T16:40:13.689" v="346" actId="20577"/>
        <pc:sldMkLst>
          <pc:docMk/>
          <pc:sldMk cId="1332283618" sldId="256"/>
        </pc:sldMkLst>
        <pc:spChg chg="mod">
          <ac:chgData name="Miss Watts" userId="3e251823-f914-486d-a417-940ab6b9d6cb" providerId="ADAL" clId="{EBF9C162-6A0E-425D-B151-82E683FFFD1D}" dt="2026-03-23T10:26:14.007" v="5" actId="20577"/>
          <ac:spMkLst>
            <pc:docMk/>
            <pc:sldMk cId="1332283618" sldId="256"/>
            <ac:spMk id="5" creationId="{C2115F84-A0BB-868F-9512-3D0E576DA8F9}"/>
          </ac:spMkLst>
        </pc:spChg>
        <pc:spChg chg="mod">
          <ac:chgData name="Miss Watts" userId="3e251823-f914-486d-a417-940ab6b9d6cb" providerId="ADAL" clId="{EBF9C162-6A0E-425D-B151-82E683FFFD1D}" dt="2026-03-23T10:50:57.909" v="121" actId="1076"/>
          <ac:spMkLst>
            <pc:docMk/>
            <pc:sldMk cId="1332283618" sldId="256"/>
            <ac:spMk id="9" creationId="{C21DB4FD-34EB-5936-8C05-CA44703A1CEE}"/>
          </ac:spMkLst>
        </pc:spChg>
        <pc:spChg chg="mod">
          <ac:chgData name="Miss Watts" userId="3e251823-f914-486d-a417-940ab6b9d6cb" providerId="ADAL" clId="{EBF9C162-6A0E-425D-B151-82E683FFFD1D}" dt="2026-03-23T10:49:56.473" v="95" actId="20577"/>
          <ac:spMkLst>
            <pc:docMk/>
            <pc:sldMk cId="1332283618" sldId="256"/>
            <ac:spMk id="10" creationId="{3A6DC1B7-4BC4-EDBC-C360-1283DBAA0230}"/>
          </ac:spMkLst>
        </pc:spChg>
        <pc:spChg chg="mod">
          <ac:chgData name="Miss Watts" userId="3e251823-f914-486d-a417-940ab6b9d6cb" providerId="ADAL" clId="{EBF9C162-6A0E-425D-B151-82E683FFFD1D}" dt="2026-03-23T10:53:13.887" v="290" actId="20577"/>
          <ac:spMkLst>
            <pc:docMk/>
            <pc:sldMk cId="1332283618" sldId="256"/>
            <ac:spMk id="11" creationId="{4D1F6288-02EF-96B8-6BDA-809820F1C0B3}"/>
          </ac:spMkLst>
        </pc:spChg>
        <pc:spChg chg="mod">
          <ac:chgData name="Miss Watts" userId="3e251823-f914-486d-a417-940ab6b9d6cb" providerId="ADAL" clId="{EBF9C162-6A0E-425D-B151-82E683FFFD1D}" dt="2026-03-23T10:50:06.055" v="107" actId="20577"/>
          <ac:spMkLst>
            <pc:docMk/>
            <pc:sldMk cId="1332283618" sldId="256"/>
            <ac:spMk id="23" creationId="{FA371D33-B57C-A502-D430-DCB80D057B96}"/>
          </ac:spMkLst>
        </pc:spChg>
        <pc:spChg chg="add mod">
          <ac:chgData name="Miss Watts" userId="3e251823-f914-486d-a417-940ab6b9d6cb" providerId="ADAL" clId="{EBF9C162-6A0E-425D-B151-82E683FFFD1D}" dt="2026-03-23T10:50:48.968" v="119" actId="20577"/>
          <ac:spMkLst>
            <pc:docMk/>
            <pc:sldMk cId="1332283618" sldId="256"/>
            <ac:spMk id="28" creationId="{99F12347-E13C-194C-8767-89AF6148EA98}"/>
          </ac:spMkLst>
        </pc:spChg>
        <pc:spChg chg="mod">
          <ac:chgData name="Miss Watts" userId="3e251823-f914-486d-a417-940ab6b9d6cb" providerId="ADAL" clId="{EBF9C162-6A0E-425D-B151-82E683FFFD1D}" dt="2026-03-23T10:53:39.108" v="293" actId="1076"/>
          <ac:spMkLst>
            <pc:docMk/>
            <pc:sldMk cId="1332283618" sldId="256"/>
            <ac:spMk id="29" creationId="{D6261F32-7003-4EB4-91B5-4B7F4EB6B0B5}"/>
          </ac:spMkLst>
        </pc:spChg>
        <pc:spChg chg="mod">
          <ac:chgData name="Miss Watts" userId="3e251823-f914-486d-a417-940ab6b9d6cb" providerId="ADAL" clId="{EBF9C162-6A0E-425D-B151-82E683FFFD1D}" dt="2026-03-23T16:40:13.689" v="346" actId="20577"/>
          <ac:spMkLst>
            <pc:docMk/>
            <pc:sldMk cId="1332283618" sldId="256"/>
            <ac:spMk id="30" creationId="{3305C042-75AF-A890-AE56-50174B309E75}"/>
          </ac:spMkLst>
        </pc:spChg>
        <pc:spChg chg="mod">
          <ac:chgData name="Miss Watts" userId="3e251823-f914-486d-a417-940ab6b9d6cb" providerId="ADAL" clId="{EBF9C162-6A0E-425D-B151-82E683FFFD1D}" dt="2026-03-23T10:52:58.170" v="273" actId="20577"/>
          <ac:spMkLst>
            <pc:docMk/>
            <pc:sldMk cId="1332283618" sldId="256"/>
            <ac:spMk id="40" creationId="{43404919-5BE3-7DF2-8ABB-8E7C776B7E09}"/>
          </ac:spMkLst>
        </pc:spChg>
        <pc:spChg chg="mod">
          <ac:chgData name="Miss Watts" userId="3e251823-f914-486d-a417-940ab6b9d6cb" providerId="ADAL" clId="{EBF9C162-6A0E-425D-B151-82E683FFFD1D}" dt="2026-03-23T10:51:05.322" v="126" actId="20577"/>
          <ac:spMkLst>
            <pc:docMk/>
            <pc:sldMk cId="1332283618" sldId="256"/>
            <ac:spMk id="43" creationId="{621F8170-CC6D-ADF9-03BB-3BBED4DFAD3C}"/>
          </ac:spMkLst>
        </pc:spChg>
        <pc:spChg chg="del mod">
          <ac:chgData name="Miss Watts" userId="3e251823-f914-486d-a417-940ab6b9d6cb" providerId="ADAL" clId="{EBF9C162-6A0E-425D-B151-82E683FFFD1D}" dt="2026-03-23T10:50:06.851" v="109"/>
          <ac:spMkLst>
            <pc:docMk/>
            <pc:sldMk cId="1332283618" sldId="256"/>
            <ac:spMk id="62" creationId="{247BF05F-9805-4319-A156-8084A83BF434}"/>
          </ac:spMkLst>
        </pc:spChg>
        <pc:spChg chg="mod">
          <ac:chgData name="Miss Watts" userId="3e251823-f914-486d-a417-940ab6b9d6cb" providerId="ADAL" clId="{EBF9C162-6A0E-425D-B151-82E683FFFD1D}" dt="2026-03-23T10:54:53.151" v="329" actId="20577"/>
          <ac:spMkLst>
            <pc:docMk/>
            <pc:sldMk cId="1332283618" sldId="256"/>
            <ac:spMk id="74" creationId="{D7B2DD0E-65FC-B66E-69A9-FD3D46CA686E}"/>
          </ac:spMkLst>
        </pc:spChg>
        <pc:spChg chg="mod">
          <ac:chgData name="Miss Watts" userId="3e251823-f914-486d-a417-940ab6b9d6cb" providerId="ADAL" clId="{EBF9C162-6A0E-425D-B151-82E683FFFD1D}" dt="2026-03-23T10:40:14.524" v="85" actId="20577"/>
          <ac:spMkLst>
            <pc:docMk/>
            <pc:sldMk cId="1332283618" sldId="256"/>
            <ac:spMk id="76" creationId="{BA3A1D3B-8188-0C36-00A1-7689601DE2A5}"/>
          </ac:spMkLst>
        </pc:spChg>
        <pc:grpChg chg="mod">
          <ac:chgData name="Miss Watts" userId="3e251823-f914-486d-a417-940ab6b9d6cb" providerId="ADAL" clId="{EBF9C162-6A0E-425D-B151-82E683FFFD1D}" dt="2026-03-23T10:50:54.205" v="120" actId="1076"/>
          <ac:grpSpMkLst>
            <pc:docMk/>
            <pc:sldMk cId="1332283618" sldId="256"/>
            <ac:grpSpMk id="75" creationId="{83FE2135-7651-19A4-F95C-D1F01E6F617A}"/>
          </ac:grpSpMkLst>
        </pc:grpChg>
        <pc:graphicFrameChg chg="add del mod">
          <ac:chgData name="Miss Watts" userId="3e251823-f914-486d-a417-940ab6b9d6cb" providerId="ADAL" clId="{EBF9C162-6A0E-425D-B151-82E683FFFD1D}" dt="2026-03-23T10:26:00.175" v="1" actId="478"/>
          <ac:graphicFrameMkLst>
            <pc:docMk/>
            <pc:sldMk cId="1332283618" sldId="256"/>
            <ac:graphicFrameMk id="7" creationId="{E356DDD6-50A9-F54C-9428-7A9A5D4648FC}"/>
          </ac:graphicFrameMkLst>
        </pc:graphicFrameChg>
        <pc:picChg chg="add mod">
          <ac:chgData name="Miss Watts" userId="3e251823-f914-486d-a417-940ab6b9d6cb" providerId="ADAL" clId="{EBF9C162-6A0E-425D-B151-82E683FFFD1D}" dt="2026-03-23T10:26:41.737" v="11" actId="1076"/>
          <ac:picMkLst>
            <pc:docMk/>
            <pc:sldMk cId="1332283618" sldId="256"/>
            <ac:picMk id="8" creationId="{AAA9395E-1E3F-5E2E-49FC-F068ACDF85B9}"/>
          </ac:picMkLst>
        </pc:picChg>
        <pc:picChg chg="del">
          <ac:chgData name="Miss Watts" userId="3e251823-f914-486d-a417-940ab6b9d6cb" providerId="ADAL" clId="{EBF9C162-6A0E-425D-B151-82E683FFFD1D}" dt="2026-03-23T10:26:15.938" v="6" actId="478"/>
          <ac:picMkLst>
            <pc:docMk/>
            <pc:sldMk cId="1332283618" sldId="256"/>
            <ac:picMk id="12" creationId="{39AD57CB-DCCB-528B-1F4D-5BD50EDC87A6}"/>
          </ac:picMkLst>
        </pc:picChg>
        <pc:picChg chg="add mod">
          <ac:chgData name="Miss Watts" userId="3e251823-f914-486d-a417-940ab6b9d6cb" providerId="ADAL" clId="{EBF9C162-6A0E-425D-B151-82E683FFFD1D}" dt="2026-03-23T10:54:42.217" v="298" actId="1076"/>
          <ac:picMkLst>
            <pc:docMk/>
            <pc:sldMk cId="1332283618" sldId="256"/>
            <ac:picMk id="47" creationId="{07AF19C1-A4F5-2C8A-1491-B088754352A3}"/>
          </ac:picMkLst>
        </pc:picChg>
        <pc:picChg chg="del">
          <ac:chgData name="Miss Watts" userId="3e251823-f914-486d-a417-940ab6b9d6cb" providerId="ADAL" clId="{EBF9C162-6A0E-425D-B151-82E683FFFD1D}" dt="2026-03-23T10:53:00.010" v="274" actId="478"/>
          <ac:picMkLst>
            <pc:docMk/>
            <pc:sldMk cId="1332283618" sldId="256"/>
            <ac:picMk id="68" creationId="{4ED07DDC-5EC8-B06C-B208-849EB79E73E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23/03/2026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23/03/2026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23/03/2026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23/03/2026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23/03/2026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 Summer 1 </a:t>
            </a:r>
          </a:p>
          <a:p>
            <a:pPr algn="ctr"/>
            <a:endParaRPr lang="en-GB" dirty="0"/>
          </a:p>
          <a:p>
            <a:pPr algn="ctr"/>
            <a:r>
              <a:rPr lang="en-GB" sz="3200" dirty="0">
                <a:latin typeface="Twinkl" panose="02000000000000000000" pitchFamily="2" charset="0"/>
              </a:rPr>
              <a:t> Willow 1 </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395541" y="63054"/>
            <a:ext cx="7987441" cy="2000430"/>
            <a:chOff x="1722919" y="152876"/>
            <a:chExt cx="7987441" cy="2000430"/>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1983474"/>
              <a:chOff x="5025731" y="1623233"/>
              <a:chExt cx="3990640" cy="1983474"/>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43970"/>
                <a:ext cx="3990640" cy="1862737"/>
                <a:chOff x="3334700" y="2341762"/>
                <a:chExt cx="3990640" cy="1862737"/>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70843" y="2341762"/>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endParaRPr lang="en-GB" sz="1050" b="1" dirty="0">
                    <a:solidFill>
                      <a:schemeClr val="tx1"/>
                    </a:solidFill>
                    <a:latin typeface="Twinkl"/>
                  </a:endParaRP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53567" y="152876"/>
              <a:ext cx="1856793" cy="1981027"/>
              <a:chOff x="5061873" y="1609818"/>
              <a:chExt cx="1856793" cy="1981027"/>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61873" y="1743970"/>
                <a:ext cx="1856793" cy="1846875"/>
                <a:chOff x="3370842" y="2341762"/>
                <a:chExt cx="1856793" cy="1846875"/>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421973" y="1609818"/>
                <a:ext cx="1360513" cy="251925"/>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Geography</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37441" y="166290"/>
              <a:ext cx="1856793" cy="1967612"/>
              <a:chOff x="5061873" y="1623233"/>
              <a:chExt cx="1856793" cy="1967612"/>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61873" y="1743970"/>
                <a:ext cx="1856793" cy="1846875"/>
                <a:chOff x="3370842" y="2341762"/>
                <a:chExt cx="1856793" cy="1846875"/>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GB" sz="1000" dirty="0">
                    <a:solidFill>
                      <a:schemeClr val="tx1"/>
                    </a:solidFill>
                    <a:latin typeface="Twinkl" panose="02000000000000000000" pitchFamily="2" charset="0"/>
                  </a:endParaRP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Science</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391514" y="2242711"/>
            <a:ext cx="7991468" cy="1985148"/>
            <a:chOff x="1718893" y="2326933"/>
            <a:chExt cx="7991468" cy="1985148"/>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7853568" y="2326934"/>
              <a:ext cx="1856793" cy="1967612"/>
              <a:chOff x="5061873" y="1623233"/>
              <a:chExt cx="1856793" cy="1967612"/>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5061873" y="1743970"/>
                <a:ext cx="1856793" cy="1846875"/>
                <a:chOff x="3370842" y="2341762"/>
                <a:chExt cx="1856793" cy="1846875"/>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5236431" y="1623233"/>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58" name="Group 57">
              <a:extLst>
                <a:ext uri="{FF2B5EF4-FFF2-40B4-BE49-F238E27FC236}">
                  <a16:creationId xmlns:a16="http://schemas.microsoft.com/office/drawing/2014/main" id="{90C8A2FC-1C44-AF18-AB5E-0DF7EAA97F3D}"/>
                </a:ext>
              </a:extLst>
            </p:cNvPr>
            <p:cNvGrpSpPr/>
            <p:nvPr/>
          </p:nvGrpSpPr>
          <p:grpSpPr>
            <a:xfrm>
              <a:off x="1718893" y="2326933"/>
              <a:ext cx="5975342" cy="1985148"/>
              <a:chOff x="1718893" y="2326933"/>
              <a:chExt cx="5975342" cy="1985148"/>
            </a:xfrm>
          </p:grpSpPr>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nvGrpSpPr>
              <p:cNvPr id="41" name="Group 40">
                <a:extLst>
                  <a:ext uri="{FF2B5EF4-FFF2-40B4-BE49-F238E27FC236}">
                    <a16:creationId xmlns:a16="http://schemas.microsoft.com/office/drawing/2014/main" id="{42C35004-DB46-CD59-7DC7-02C6A99B4AD7}"/>
                  </a:ext>
                </a:extLst>
              </p:cNvPr>
              <p:cNvGrpSpPr/>
              <p:nvPr/>
            </p:nvGrpSpPr>
            <p:grpSpPr>
              <a:xfrm>
                <a:off x="5837442" y="2326933"/>
                <a:ext cx="1856793" cy="1967612"/>
                <a:chOff x="5061873" y="1623233"/>
                <a:chExt cx="1856793" cy="1967612"/>
              </a:xfrm>
            </p:grpSpPr>
            <p:grpSp>
              <p:nvGrpSpPr>
                <p:cNvPr id="42" name="Group 41">
                  <a:extLst>
                    <a:ext uri="{FF2B5EF4-FFF2-40B4-BE49-F238E27FC236}">
                      <a16:creationId xmlns:a16="http://schemas.microsoft.com/office/drawing/2014/main" id="{E9B919D3-86EA-3AFC-24B7-296A079705FC}"/>
                    </a:ext>
                  </a:extLst>
                </p:cNvPr>
                <p:cNvGrpSpPr/>
                <p:nvPr/>
              </p:nvGrpSpPr>
              <p:grpSpPr>
                <a:xfrm>
                  <a:off x="5061873" y="1743970"/>
                  <a:ext cx="1856793" cy="1846875"/>
                  <a:chOff x="3370842" y="2341762"/>
                  <a:chExt cx="1856793" cy="1846875"/>
                </a:xfrm>
              </p:grpSpPr>
              <p:sp>
                <p:nvSpPr>
                  <p:cNvPr id="44" name="Flowchart: Alternate Process 43">
                    <a:extLst>
                      <a:ext uri="{FF2B5EF4-FFF2-40B4-BE49-F238E27FC236}">
                        <a16:creationId xmlns:a16="http://schemas.microsoft.com/office/drawing/2014/main" id="{CA38C479-1CD0-A869-D1CA-F004A8A5B812}"/>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Alternate Process 44">
                    <a:extLst>
                      <a:ext uri="{FF2B5EF4-FFF2-40B4-BE49-F238E27FC236}">
                        <a16:creationId xmlns:a16="http://schemas.microsoft.com/office/drawing/2014/main" id="{B38BDF95-7FC7-AC82-B83F-A4577A6327AE}"/>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Flowchart: Alternate Process 42">
                  <a:extLst>
                    <a:ext uri="{FF2B5EF4-FFF2-40B4-BE49-F238E27FC236}">
                      <a16:creationId xmlns:a16="http://schemas.microsoft.com/office/drawing/2014/main" id="{621F8170-CC6D-ADF9-03BB-3BBED4DFAD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Art</a:t>
                  </a:r>
                </a:p>
              </p:txBody>
            </p:sp>
          </p:gr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710660" y="4546090"/>
            <a:ext cx="5951326" cy="2150084"/>
            <a:chOff x="1742909" y="2330475"/>
            <a:chExt cx="5951326" cy="2150084"/>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898211"/>
                <a:ext cx="3934306" cy="1875106"/>
                <a:chOff x="3354689" y="2496003"/>
                <a:chExt cx="3934306" cy="1875106"/>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21774" y="2496003"/>
                  <a:ext cx="3740670"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winkl" panose="02000000000000000000" pitchFamily="2" charset="0"/>
                    </a:rPr>
                    <a:t>In Maths we will be looking at Angles, Shapes and Measures:</a:t>
                  </a:r>
                </a:p>
                <a:p>
                  <a:pPr algn="ctr"/>
                  <a:endParaRPr lang="en-GB" dirty="0"/>
                </a:p>
                <a:p>
                  <a:pPr algn="ctr"/>
                  <a:endParaRPr lang="en-GB" dirty="0"/>
                </a:p>
                <a:p>
                  <a:pPr algn="ctr"/>
                  <a:endParaRPr lang="en-GB" dirty="0"/>
                </a:p>
                <a:p>
                  <a:pPr algn="ctr"/>
                  <a:endParaRPr lang="en-GB" dirty="0"/>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837442" y="2447670"/>
              <a:ext cx="1856793" cy="1846875"/>
              <a:chOff x="3370842" y="2341762"/>
              <a:chExt cx="1856793" cy="1846875"/>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54058" y="4871319"/>
            <a:ext cx="1420379" cy="1869844"/>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sz="900" dirty="0">
              <a:solidFill>
                <a:schemeClr val="tx1"/>
              </a:solidFill>
              <a:latin typeface="Twinkl" panose="02000000000000000000" pitchFamily="2" charset="0"/>
            </a:endParaRPr>
          </a:p>
          <a:p>
            <a:pPr algn="ctr"/>
            <a:r>
              <a:rPr lang="en-GB" sz="900" dirty="0">
                <a:solidFill>
                  <a:schemeClr val="tx1"/>
                </a:solidFill>
                <a:latin typeface="Twinkl" panose="02000000000000000000" pitchFamily="2" charset="0"/>
              </a:rPr>
              <a:t>Hey everyone, </a:t>
            </a:r>
          </a:p>
          <a:p>
            <a:pPr algn="ctr"/>
            <a:r>
              <a:rPr lang="en-GB" sz="900" dirty="0">
                <a:solidFill>
                  <a:schemeClr val="tx1"/>
                </a:solidFill>
                <a:latin typeface="Twinkl" panose="02000000000000000000" pitchFamily="2" charset="0"/>
              </a:rPr>
              <a:t>Summer one is here!</a:t>
            </a:r>
          </a:p>
          <a:p>
            <a:pPr algn="ctr"/>
            <a:endParaRPr lang="en-GB" sz="900" dirty="0">
              <a:solidFill>
                <a:schemeClr val="tx1"/>
              </a:solidFill>
              <a:latin typeface="Twinkl" panose="02000000000000000000" pitchFamily="2" charset="0"/>
            </a:endParaRPr>
          </a:p>
          <a:p>
            <a:pPr algn="ctr"/>
            <a:r>
              <a:rPr lang="en-GB" sz="900" dirty="0">
                <a:solidFill>
                  <a:schemeClr val="tx1"/>
                </a:solidFill>
                <a:latin typeface="Twinkl" panose="02000000000000000000" pitchFamily="2" charset="0"/>
              </a:rPr>
              <a:t>As always if you ever need anything, don’t hesitate to come and chat </a:t>
            </a:r>
            <a:r>
              <a:rPr lang="en-GB" sz="900" dirty="0">
                <a:solidFill>
                  <a:schemeClr val="tx1"/>
                </a:solidFill>
                <a:latin typeface="Twinkl" panose="02000000000000000000" pitchFamily="2" charset="0"/>
                <a:sym typeface="Wingdings" panose="05000000000000000000" pitchFamily="2" charset="2"/>
              </a:rPr>
              <a:t> </a:t>
            </a:r>
          </a:p>
          <a:p>
            <a:pPr algn="ctr"/>
            <a:endParaRPr lang="en-GB" sz="900" dirty="0">
              <a:solidFill>
                <a:schemeClr val="tx1"/>
              </a:solidFill>
              <a:latin typeface="Twinkl" panose="02000000000000000000" pitchFamily="2" charset="0"/>
              <a:sym typeface="Wingdings" panose="05000000000000000000" pitchFamily="2" charset="2"/>
            </a:endParaRPr>
          </a:p>
          <a:p>
            <a:pPr algn="ctr"/>
            <a:r>
              <a:rPr lang="en-GB" sz="900" dirty="0">
                <a:solidFill>
                  <a:schemeClr val="tx1"/>
                </a:solidFill>
                <a:latin typeface="Twinkl" panose="02000000000000000000" pitchFamily="2" charset="0"/>
                <a:sym typeface="Wingdings" panose="05000000000000000000" pitchFamily="2" charset="2"/>
              </a:rPr>
              <a:t>Miss Watts </a:t>
            </a:r>
            <a:endParaRPr lang="en-GB" sz="900" dirty="0">
              <a:solidFill>
                <a:schemeClr val="tx1"/>
              </a:solidFill>
              <a:latin typeface="Twinkl" panose="02000000000000000000" pitchFamily="2" charset="0"/>
            </a:endParaRPr>
          </a:p>
        </p:txBody>
      </p:sp>
      <p:sp>
        <p:nvSpPr>
          <p:cNvPr id="78" name="TextBox 77">
            <a:extLst>
              <a:ext uri="{FF2B5EF4-FFF2-40B4-BE49-F238E27FC236}">
                <a16:creationId xmlns:a16="http://schemas.microsoft.com/office/drawing/2014/main" id="{244092AF-CB4E-3DF5-889C-892575EFC661}"/>
              </a:ext>
            </a:extLst>
          </p:cNvPr>
          <p:cNvSpPr txBox="1"/>
          <p:nvPr/>
        </p:nvSpPr>
        <p:spPr>
          <a:xfrm>
            <a:off x="5847660" y="4882468"/>
            <a:ext cx="1993680"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dirty="0">
              <a:solidFill>
                <a:prstClr val="black"/>
              </a:solidFill>
              <a:latin typeface="Twinkl"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dirty="0">
              <a:solidFill>
                <a:prstClr val="black"/>
              </a:solidFill>
              <a:latin typeface="Twinkl"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1" dirty="0">
              <a:solidFill>
                <a:prstClr val="black"/>
              </a:solidFill>
              <a:latin typeface="Twinkl"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1" dirty="0">
              <a:solidFill>
                <a:prstClr val="black"/>
              </a:solidFill>
              <a:latin typeface="Twinkl" panose="02000000000000000000" pitchFamily="2" charset="0"/>
            </a:endParaRP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6102708" y="4657314"/>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Wider curriculum</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35922" y="4771493"/>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7278" y="4639788"/>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Twinkl" panose="02000000000000000000" pitchFamily="2" charset="0"/>
              </a:rPr>
              <a:t>Home learning</a:t>
            </a:r>
            <a:endParaRPr lang="en-GB" sz="1200" dirty="0">
              <a:solidFill>
                <a:schemeClr val="bg1"/>
              </a:solidFill>
              <a:latin typeface="Twinkl" panose="02000000000000000000" pitchFamily="2" charset="0"/>
            </a:endParaRP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Miss Watts </a:t>
            </a:r>
          </a:p>
        </p:txBody>
      </p:sp>
      <p:sp>
        <p:nvSpPr>
          <p:cNvPr id="5" name="TextBox 4">
            <a:extLst>
              <a:ext uri="{FF2B5EF4-FFF2-40B4-BE49-F238E27FC236}">
                <a16:creationId xmlns:a16="http://schemas.microsoft.com/office/drawing/2014/main" id="{C2115F84-A0BB-868F-9512-3D0E576DA8F9}"/>
              </a:ext>
            </a:extLst>
          </p:cNvPr>
          <p:cNvSpPr txBox="1"/>
          <p:nvPr/>
        </p:nvSpPr>
        <p:spPr>
          <a:xfrm>
            <a:off x="1468117" y="372723"/>
            <a:ext cx="2885769" cy="1446550"/>
          </a:xfrm>
          <a:prstGeom prst="rect">
            <a:avLst/>
          </a:prstGeom>
          <a:noFill/>
        </p:spPr>
        <p:txBody>
          <a:bodyPr wrap="square" rtlCol="0">
            <a:spAutoFit/>
          </a:bodyPr>
          <a:lstStyle/>
          <a:p>
            <a:r>
              <a:rPr lang="en-GB" sz="1100" dirty="0">
                <a:latin typeface="Twinkl" panose="02000000000000000000" pitchFamily="2" charset="0"/>
              </a:rPr>
              <a:t>In our current writing unit, Year 3 are exploring the short film Ride of Passage. The children are learning how to describe characters and settings using rich and imaginative vocabulary, write clear sentences using conjunctions and accurate punctuation, and understand how adventure stories are structured. </a:t>
            </a:r>
          </a:p>
        </p:txBody>
      </p:sp>
      <p:sp>
        <p:nvSpPr>
          <p:cNvPr id="9" name="TextBox 8">
            <a:extLst>
              <a:ext uri="{FF2B5EF4-FFF2-40B4-BE49-F238E27FC236}">
                <a16:creationId xmlns:a16="http://schemas.microsoft.com/office/drawing/2014/main" id="{C21DB4FD-34EB-5936-8C05-CA44703A1CEE}"/>
              </a:ext>
            </a:extLst>
          </p:cNvPr>
          <p:cNvSpPr txBox="1"/>
          <p:nvPr/>
        </p:nvSpPr>
        <p:spPr>
          <a:xfrm>
            <a:off x="1497926" y="2618916"/>
            <a:ext cx="2813561" cy="1569660"/>
          </a:xfrm>
          <a:prstGeom prst="rect">
            <a:avLst/>
          </a:prstGeom>
          <a:noFill/>
        </p:spPr>
        <p:txBody>
          <a:bodyPr wrap="square">
            <a:spAutoFit/>
          </a:bodyPr>
          <a:lstStyle/>
          <a:p>
            <a:pPr algn="ctr"/>
            <a:r>
              <a:rPr lang="en-US" sz="1200" dirty="0">
                <a:solidFill>
                  <a:schemeClr val="tx1"/>
                </a:solidFill>
                <a:latin typeface="Twinkl" panose="02000000000000000000"/>
              </a:rPr>
              <a:t>In reading lessons, Year </a:t>
            </a:r>
            <a:r>
              <a:rPr lang="en-US" sz="1200" dirty="0">
                <a:latin typeface="Twinkl" panose="02000000000000000000"/>
              </a:rPr>
              <a:t>3 </a:t>
            </a:r>
            <a:r>
              <a:rPr lang="en-US" sz="1200" dirty="0">
                <a:solidFill>
                  <a:schemeClr val="tx1"/>
                </a:solidFill>
                <a:latin typeface="Twinkl" panose="02000000000000000000"/>
              </a:rPr>
              <a:t>will take part in our twice-weekly ‘Reading Theatre’ sessions, where they will </a:t>
            </a:r>
            <a:r>
              <a:rPr lang="en-US" sz="1200" dirty="0">
                <a:latin typeface="Twinkl" panose="02000000000000000000"/>
              </a:rPr>
              <a:t>learn</a:t>
            </a:r>
            <a:r>
              <a:rPr lang="en-US" sz="1200" dirty="0">
                <a:solidFill>
                  <a:schemeClr val="tx1"/>
                </a:solidFill>
                <a:latin typeface="Twinkl" panose="02000000000000000000"/>
              </a:rPr>
              <a:t> to build confidence and skill in reading aloud, developing their pace, fluency, expression, and prosody. Books will also be coming home weekly.</a:t>
            </a:r>
            <a:endParaRPr lang="en-GB" sz="1200" dirty="0">
              <a:solidFill>
                <a:schemeClr val="tx1"/>
              </a:solidFill>
              <a:latin typeface="Twinkl" panose="02000000000000000000"/>
            </a:endParaRPr>
          </a:p>
        </p:txBody>
      </p:sp>
      <p:sp>
        <p:nvSpPr>
          <p:cNvPr id="10" name="TextBox 9">
            <a:extLst>
              <a:ext uri="{FF2B5EF4-FFF2-40B4-BE49-F238E27FC236}">
                <a16:creationId xmlns:a16="http://schemas.microsoft.com/office/drawing/2014/main" id="{3A6DC1B7-4BC4-EDBC-C360-1283DBAA0230}"/>
              </a:ext>
            </a:extLst>
          </p:cNvPr>
          <p:cNvSpPr txBox="1"/>
          <p:nvPr/>
        </p:nvSpPr>
        <p:spPr>
          <a:xfrm>
            <a:off x="5654055" y="347841"/>
            <a:ext cx="1618283" cy="1869743"/>
          </a:xfrm>
          <a:prstGeom prst="rect">
            <a:avLst/>
          </a:prstGeom>
          <a:noFill/>
        </p:spPr>
        <p:txBody>
          <a:bodyPr wrap="square" rtlCol="0">
            <a:spAutoFit/>
          </a:bodyPr>
          <a:lstStyle/>
          <a:p>
            <a:r>
              <a:rPr lang="en-GB" sz="1050" dirty="0">
                <a:latin typeface="Twinkl" panose="02000000000000000000" pitchFamily="2" charset="0"/>
              </a:rPr>
              <a:t>Our science topic this half term is “Plants”. We will be learning about the functions of parts of flowering plants. The requirements of plants for life and growth. The way in which water is transported within plants.</a:t>
            </a:r>
          </a:p>
        </p:txBody>
      </p:sp>
      <p:sp>
        <p:nvSpPr>
          <p:cNvPr id="26" name="AutoShape 2" descr="Pyramid In Egypt Wallpapers - Wallpaper Cave">
            <a:extLst>
              <a:ext uri="{FF2B5EF4-FFF2-40B4-BE49-F238E27FC236}">
                <a16:creationId xmlns:a16="http://schemas.microsoft.com/office/drawing/2014/main" id="{CA9333F8-9D5E-01CD-23DC-11D7948460C5}"/>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AutoShape 4" descr="Pyramid In Egypt Wallpapers - Wallpaper Cave">
            <a:extLst>
              <a:ext uri="{FF2B5EF4-FFF2-40B4-BE49-F238E27FC236}">
                <a16:creationId xmlns:a16="http://schemas.microsoft.com/office/drawing/2014/main" id="{72445123-4651-DEC9-1371-C5AF092395E5}"/>
              </a:ext>
            </a:extLst>
          </p:cNvPr>
          <p:cNvSpPr>
            <a:spLocks noChangeAspect="1" noChangeArrowheads="1"/>
          </p:cNvSpPr>
          <p:nvPr/>
        </p:nvSpPr>
        <p:spPr bwMode="auto">
          <a:xfrm>
            <a:off x="4953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TextBox 29">
            <a:extLst>
              <a:ext uri="{FF2B5EF4-FFF2-40B4-BE49-F238E27FC236}">
                <a16:creationId xmlns:a16="http://schemas.microsoft.com/office/drawing/2014/main" id="{3305C042-75AF-A890-AE56-50174B309E75}"/>
              </a:ext>
            </a:extLst>
          </p:cNvPr>
          <p:cNvSpPr txBox="1"/>
          <p:nvPr/>
        </p:nvSpPr>
        <p:spPr>
          <a:xfrm>
            <a:off x="7653094" y="2516553"/>
            <a:ext cx="1618283" cy="1446550"/>
          </a:xfrm>
          <a:prstGeom prst="rect">
            <a:avLst/>
          </a:prstGeom>
          <a:noFill/>
        </p:spPr>
        <p:txBody>
          <a:bodyPr wrap="square" rtlCol="0">
            <a:spAutoFit/>
          </a:bodyPr>
          <a:lstStyle/>
          <a:p>
            <a:r>
              <a:rPr lang="en-GB" sz="1100" dirty="0">
                <a:latin typeface="Twinkl" panose="02000000000000000000" pitchFamily="2" charset="0"/>
              </a:rPr>
              <a:t>In PE we are going to be doing Striking and Fielding</a:t>
            </a:r>
          </a:p>
          <a:p>
            <a:r>
              <a:rPr lang="en-GB" sz="1100" dirty="0">
                <a:latin typeface="Twinkl" panose="02000000000000000000" pitchFamily="2" charset="0"/>
              </a:rPr>
              <a:t> (</a:t>
            </a:r>
            <a:r>
              <a:rPr lang="en-GB" sz="1100" dirty="0">
                <a:solidFill>
                  <a:srgbClr val="FF0000"/>
                </a:solidFill>
                <a:latin typeface="Twinkl" panose="02000000000000000000" pitchFamily="2" charset="0"/>
              </a:rPr>
              <a:t>outdoor/ Miss Watts</a:t>
            </a:r>
            <a:r>
              <a:rPr lang="en-GB" sz="1100" dirty="0">
                <a:latin typeface="Twinkl" panose="02000000000000000000" pitchFamily="2" charset="0"/>
              </a:rPr>
              <a:t>)  on </a:t>
            </a:r>
            <a:r>
              <a:rPr lang="en-GB" sz="1100" dirty="0">
                <a:highlight>
                  <a:srgbClr val="FFFF00"/>
                </a:highlight>
                <a:latin typeface="Twinkl" panose="02000000000000000000" pitchFamily="2" charset="0"/>
              </a:rPr>
              <a:t>Friday</a:t>
            </a:r>
            <a:endParaRPr lang="en-GB" sz="1100" dirty="0">
              <a:latin typeface="Twinkl" panose="02000000000000000000" pitchFamily="2" charset="0"/>
            </a:endParaRPr>
          </a:p>
          <a:p>
            <a:r>
              <a:rPr lang="en-GB" sz="1100" dirty="0">
                <a:latin typeface="Twinkl" panose="02000000000000000000" pitchFamily="2" charset="0"/>
              </a:rPr>
              <a:t>and OOA (</a:t>
            </a:r>
            <a:r>
              <a:rPr lang="en-GB" sz="1100" dirty="0">
                <a:solidFill>
                  <a:srgbClr val="FF0000"/>
                </a:solidFill>
                <a:latin typeface="Twinkl" panose="02000000000000000000" pitchFamily="2" charset="0"/>
              </a:rPr>
              <a:t>outdoor/ Miss Watts</a:t>
            </a:r>
            <a:r>
              <a:rPr lang="en-GB" sz="1100" dirty="0">
                <a:latin typeface="Twinkl" panose="02000000000000000000" pitchFamily="2" charset="0"/>
              </a:rPr>
              <a:t>) on </a:t>
            </a:r>
            <a:r>
              <a:rPr lang="en-GB" sz="1100" dirty="0">
                <a:highlight>
                  <a:srgbClr val="FFFF00"/>
                </a:highlight>
                <a:latin typeface="Twinkl" panose="02000000000000000000" pitchFamily="2" charset="0"/>
              </a:rPr>
              <a:t>Thursdays.</a:t>
            </a:r>
          </a:p>
        </p:txBody>
      </p:sp>
      <p:sp>
        <p:nvSpPr>
          <p:cNvPr id="40" name="TextBox 39">
            <a:extLst>
              <a:ext uri="{FF2B5EF4-FFF2-40B4-BE49-F238E27FC236}">
                <a16:creationId xmlns:a16="http://schemas.microsoft.com/office/drawing/2014/main" id="{43404919-5BE3-7DF2-8ABB-8E7C776B7E09}"/>
              </a:ext>
            </a:extLst>
          </p:cNvPr>
          <p:cNvSpPr txBox="1"/>
          <p:nvPr/>
        </p:nvSpPr>
        <p:spPr>
          <a:xfrm>
            <a:off x="5933638" y="4957590"/>
            <a:ext cx="1618283" cy="1200329"/>
          </a:xfrm>
          <a:prstGeom prst="rect">
            <a:avLst/>
          </a:prstGeom>
          <a:noFill/>
        </p:spPr>
        <p:txBody>
          <a:bodyPr wrap="square" rtlCol="0">
            <a:spAutoFit/>
          </a:bodyPr>
          <a:lstStyle/>
          <a:p>
            <a:r>
              <a:rPr lang="en-GB" sz="900" b="1" dirty="0">
                <a:latin typeface="Twinkl" panose="02000000000000000000" pitchFamily="2" charset="0"/>
              </a:rPr>
              <a:t>Computing:</a:t>
            </a:r>
          </a:p>
          <a:p>
            <a:r>
              <a:rPr lang="en-GB" sz="900" dirty="0">
                <a:latin typeface="Twinkl" panose="02000000000000000000" pitchFamily="2" charset="0"/>
              </a:rPr>
              <a:t>Word Processing</a:t>
            </a:r>
          </a:p>
          <a:p>
            <a:r>
              <a:rPr lang="en-GB" sz="900" b="1" dirty="0">
                <a:latin typeface="Twinkl" panose="02000000000000000000" pitchFamily="2" charset="0"/>
              </a:rPr>
              <a:t>Re:</a:t>
            </a:r>
          </a:p>
          <a:p>
            <a:r>
              <a:rPr lang="en-GB" sz="900" dirty="0">
                <a:latin typeface="Twinkl" panose="02000000000000000000" pitchFamily="2" charset="0"/>
              </a:rPr>
              <a:t>Sikhism </a:t>
            </a:r>
          </a:p>
          <a:p>
            <a:r>
              <a:rPr lang="en-GB" sz="900" b="1" dirty="0">
                <a:latin typeface="Twinkl" panose="02000000000000000000" pitchFamily="2" charset="0"/>
              </a:rPr>
              <a:t>PSHE: </a:t>
            </a:r>
          </a:p>
          <a:p>
            <a:r>
              <a:rPr lang="en-GB" sz="900" dirty="0">
                <a:latin typeface="Twinkl" panose="02000000000000000000" pitchFamily="2" charset="0"/>
              </a:rPr>
              <a:t>Being my best</a:t>
            </a:r>
          </a:p>
          <a:p>
            <a:r>
              <a:rPr lang="en-GB" sz="900" b="1" dirty="0">
                <a:latin typeface="Twinkl" panose="02000000000000000000" pitchFamily="2" charset="0"/>
              </a:rPr>
              <a:t>Music:</a:t>
            </a:r>
          </a:p>
          <a:p>
            <a:r>
              <a:rPr lang="en-GB" sz="900" dirty="0">
                <a:latin typeface="Twinkl" panose="02000000000000000000" pitchFamily="2" charset="0"/>
              </a:rPr>
              <a:t>Recorders </a:t>
            </a:r>
          </a:p>
        </p:txBody>
      </p:sp>
      <p:sp>
        <p:nvSpPr>
          <p:cNvPr id="46" name="TextBox 45">
            <a:extLst>
              <a:ext uri="{FF2B5EF4-FFF2-40B4-BE49-F238E27FC236}">
                <a16:creationId xmlns:a16="http://schemas.microsoft.com/office/drawing/2014/main" id="{7DBAD133-9C1E-9A33-DDD9-5995C0916C63}"/>
              </a:ext>
            </a:extLst>
          </p:cNvPr>
          <p:cNvSpPr txBox="1"/>
          <p:nvPr/>
        </p:nvSpPr>
        <p:spPr>
          <a:xfrm>
            <a:off x="7998858" y="4954663"/>
            <a:ext cx="1618283" cy="1446550"/>
          </a:xfrm>
          <a:prstGeom prst="rect">
            <a:avLst/>
          </a:prstGeom>
          <a:noFill/>
        </p:spPr>
        <p:txBody>
          <a:bodyPr wrap="square" rtlCol="0">
            <a:spAutoFit/>
          </a:bodyPr>
          <a:lstStyle/>
          <a:p>
            <a:r>
              <a:rPr lang="en-GB" sz="1100" dirty="0">
                <a:latin typeface="Twinkl" panose="02000000000000000000" pitchFamily="2" charset="0"/>
              </a:rPr>
              <a:t>Willow 1 will still be sent homework on Wednesdays, as well as new project set for this half term. </a:t>
            </a:r>
          </a:p>
          <a:p>
            <a:r>
              <a:rPr lang="en-GB" sz="1100" dirty="0">
                <a:latin typeface="Twinkl" panose="02000000000000000000" pitchFamily="2" charset="0"/>
              </a:rPr>
              <a:t>Please continue to read with your child daily!</a:t>
            </a:r>
          </a:p>
        </p:txBody>
      </p:sp>
      <p:pic>
        <p:nvPicPr>
          <p:cNvPr id="20" name="Picture 19">
            <a:extLst>
              <a:ext uri="{FF2B5EF4-FFF2-40B4-BE49-F238E27FC236}">
                <a16:creationId xmlns:a16="http://schemas.microsoft.com/office/drawing/2014/main" id="{22754BCC-54BD-7320-7E5E-CBA787D37A8A}"/>
              </a:ext>
            </a:extLst>
          </p:cNvPr>
          <p:cNvPicPr>
            <a:picLocks noChangeAspect="1"/>
          </p:cNvPicPr>
          <p:nvPr/>
        </p:nvPicPr>
        <p:blipFill>
          <a:blip r:embed="rId4"/>
          <a:stretch>
            <a:fillRect/>
          </a:stretch>
        </p:blipFill>
        <p:spPr>
          <a:xfrm>
            <a:off x="4262967" y="3013979"/>
            <a:ext cx="695997" cy="528690"/>
          </a:xfrm>
          <a:prstGeom prst="rect">
            <a:avLst/>
          </a:prstGeom>
        </p:spPr>
      </p:pic>
      <p:sp>
        <p:nvSpPr>
          <p:cNvPr id="29" name="TextBox 28">
            <a:extLst>
              <a:ext uri="{FF2B5EF4-FFF2-40B4-BE49-F238E27FC236}">
                <a16:creationId xmlns:a16="http://schemas.microsoft.com/office/drawing/2014/main" id="{D6261F32-7003-4EB4-91B5-4B7F4EB6B0B5}"/>
              </a:ext>
            </a:extLst>
          </p:cNvPr>
          <p:cNvSpPr txBox="1"/>
          <p:nvPr/>
        </p:nvSpPr>
        <p:spPr>
          <a:xfrm>
            <a:off x="5558223" y="2578108"/>
            <a:ext cx="1820187" cy="1323439"/>
          </a:xfrm>
          <a:prstGeom prst="rect">
            <a:avLst/>
          </a:prstGeom>
          <a:noFill/>
        </p:spPr>
        <p:txBody>
          <a:bodyPr wrap="square">
            <a:spAutoFit/>
          </a:bodyPr>
          <a:lstStyle/>
          <a:p>
            <a:pPr>
              <a:buNone/>
            </a:pPr>
            <a:r>
              <a:rPr lang="en-GB" sz="1000" dirty="0">
                <a:effectLst/>
                <a:latin typeface="Twinkl" panose="02000000000000000000" pitchFamily="2" charset="0"/>
                <a:ea typeface="Calibri" panose="020F0502020204030204" pitchFamily="34" charset="0"/>
                <a:cs typeface="Times New Roman" panose="02020603050405020304" pitchFamily="18" charset="0"/>
              </a:rPr>
              <a:t>In Art we will be learning about sculpture and perspective. We will learn about the sculptor, John Chamberlain. We will then design and create our own sculpture using a wire armature and foil</a:t>
            </a:r>
          </a:p>
        </p:txBody>
      </p:sp>
      <p:pic>
        <p:nvPicPr>
          <p:cNvPr id="8" name="Picture 7">
            <a:extLst>
              <a:ext uri="{FF2B5EF4-FFF2-40B4-BE49-F238E27FC236}">
                <a16:creationId xmlns:a16="http://schemas.microsoft.com/office/drawing/2014/main" id="{AAA9395E-1E3F-5E2E-49FC-F068ACDF85B9}"/>
              </a:ext>
            </a:extLst>
          </p:cNvPr>
          <p:cNvPicPr>
            <a:picLocks noChangeAspect="1"/>
          </p:cNvPicPr>
          <p:nvPr/>
        </p:nvPicPr>
        <p:blipFill>
          <a:blip r:embed="rId5"/>
          <a:stretch>
            <a:fillRect/>
          </a:stretch>
        </p:blipFill>
        <p:spPr>
          <a:xfrm>
            <a:off x="4246510" y="585613"/>
            <a:ext cx="858890" cy="865548"/>
          </a:xfrm>
          <a:prstGeom prst="rect">
            <a:avLst/>
          </a:prstGeom>
        </p:spPr>
      </p:pic>
      <p:sp>
        <p:nvSpPr>
          <p:cNvPr id="28" name="TextBox 27">
            <a:extLst>
              <a:ext uri="{FF2B5EF4-FFF2-40B4-BE49-F238E27FC236}">
                <a16:creationId xmlns:a16="http://schemas.microsoft.com/office/drawing/2014/main" id="{99F12347-E13C-194C-8767-89AF6148EA98}"/>
              </a:ext>
            </a:extLst>
          </p:cNvPr>
          <p:cNvSpPr txBox="1"/>
          <p:nvPr/>
        </p:nvSpPr>
        <p:spPr>
          <a:xfrm>
            <a:off x="7699699" y="383709"/>
            <a:ext cx="1578595" cy="1384995"/>
          </a:xfrm>
          <a:prstGeom prst="rect">
            <a:avLst/>
          </a:prstGeom>
          <a:noFill/>
        </p:spPr>
        <p:txBody>
          <a:bodyPr wrap="square">
            <a:spAutoFit/>
          </a:bodyPr>
          <a:lstStyle/>
          <a:p>
            <a:pPr>
              <a:buNone/>
            </a:pPr>
            <a:r>
              <a:rPr lang="en-US" sz="1050" dirty="0">
                <a:effectLst/>
                <a:latin typeface="Twinkl" panose="02000000000000000000" pitchFamily="2" charset="0"/>
                <a:ea typeface="Calibri" panose="020F0502020204030204" pitchFamily="34" charset="0"/>
                <a:cs typeface="Times New Roman" panose="02020603050405020304" pitchFamily="18" charset="0"/>
              </a:rPr>
              <a:t>This half term we will be learning about weather and climate. We will learn about: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1050" dirty="0">
                <a:effectLst/>
                <a:latin typeface="Twinkl" panose="02000000000000000000" pitchFamily="2" charset="0"/>
                <a:ea typeface="Calibri" panose="020F0502020204030204" pitchFamily="34" charset="0"/>
                <a:cs typeface="Times New Roman" panose="02020603050405020304" pitchFamily="18" charset="0"/>
              </a:rPr>
              <a:t>The different regions of the UK and the weather patterns in these regions.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7" name="Picture 46">
            <a:extLst>
              <a:ext uri="{FF2B5EF4-FFF2-40B4-BE49-F238E27FC236}">
                <a16:creationId xmlns:a16="http://schemas.microsoft.com/office/drawing/2014/main" id="{07AF19C1-A4F5-2C8A-1491-B088754352A3}"/>
              </a:ext>
            </a:extLst>
          </p:cNvPr>
          <p:cNvPicPr>
            <a:picLocks noChangeAspect="1"/>
          </p:cNvPicPr>
          <p:nvPr/>
        </p:nvPicPr>
        <p:blipFill>
          <a:blip r:embed="rId6"/>
          <a:stretch>
            <a:fillRect/>
          </a:stretch>
        </p:blipFill>
        <p:spPr>
          <a:xfrm>
            <a:off x="1897905" y="5407065"/>
            <a:ext cx="3556798" cy="955009"/>
          </a:xfrm>
          <a:prstGeom prst="rect">
            <a:avLst/>
          </a:prstGeom>
        </p:spPr>
      </p:pic>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78E23-7A2E-4D88-B9FF-5B421DD93A0A}">
  <ds:schemaRefs>
    <ds:schemaRef ds:uri="http://schemas.microsoft.com/sharepoint/v3/contenttype/forms"/>
  </ds:schemaRefs>
</ds:datastoreItem>
</file>

<file path=customXml/itemProps2.xml><?xml version="1.0" encoding="utf-8"?>
<ds:datastoreItem xmlns:ds="http://schemas.openxmlformats.org/officeDocument/2006/customXml" ds:itemID="{76474B8C-D2E4-4AEC-AA99-D0225355590B}">
  <ds:schemaRefs>
    <ds:schemaRef ds:uri="87e6c9c7-8e8c-4acc-9c1f-82008440bf15"/>
    <ds:schemaRef ds:uri="http://purl.org/dc/terms/"/>
    <ds:schemaRef ds:uri="cf9d56e4-e324-409a-acb2-ea0374009f76"/>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454D03F3-C83D-457F-BC5E-D876377F5E93}"/>
</file>

<file path=docProps/app.xml><?xml version="1.0" encoding="utf-8"?>
<Properties xmlns="http://schemas.openxmlformats.org/officeDocument/2006/extended-properties" xmlns:vt="http://schemas.openxmlformats.org/officeDocument/2006/docPropsVTypes">
  <Template>Office 2013 - 2022 Theme</Template>
  <TotalTime>239</TotalTime>
  <Words>347</Words>
  <Application>Microsoft Office PowerPoint</Application>
  <PresentationFormat>A4 Paper (210x297 mm)</PresentationFormat>
  <Paragraphs>44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Miss Watts</cp:lastModifiedBy>
  <cp:revision>10</cp:revision>
  <cp:lastPrinted>2024-07-25T14:33:55Z</cp:lastPrinted>
  <dcterms:created xsi:type="dcterms:W3CDTF">2024-07-07T16:41:45Z</dcterms:created>
  <dcterms:modified xsi:type="dcterms:W3CDTF">2026-03-23T16:40:17Z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