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9906000" cy="6858000" type="A4"/>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498A"/>
    <a:srgbClr val="E6D6F2"/>
    <a:srgbClr val="B68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06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Goodfellow" userId="bf825c24-253f-4576-94b4-3e5dd517f633" providerId="ADAL" clId="{FFFF30B4-168E-4B37-BD39-DC76B0A6087A}"/>
    <pc:docChg chg="custSel modSld">
      <pc:chgData name="Mrs Goodfellow" userId="bf825c24-253f-4576-94b4-3e5dd517f633" providerId="ADAL" clId="{FFFF30B4-168E-4B37-BD39-DC76B0A6087A}" dt="2026-02-24T09:49:34.938" v="18" actId="14100"/>
      <pc:docMkLst>
        <pc:docMk/>
      </pc:docMkLst>
      <pc:sldChg chg="modSp mod">
        <pc:chgData name="Mrs Goodfellow" userId="bf825c24-253f-4576-94b4-3e5dd517f633" providerId="ADAL" clId="{FFFF30B4-168E-4B37-BD39-DC76B0A6087A}" dt="2026-02-24T09:49:34.938" v="18" actId="14100"/>
        <pc:sldMkLst>
          <pc:docMk/>
          <pc:sldMk cId="1332283618" sldId="256"/>
        </pc:sldMkLst>
        <pc:spChg chg="mod">
          <ac:chgData name="Mrs Goodfellow" userId="bf825c24-253f-4576-94b4-3e5dd517f633" providerId="ADAL" clId="{FFFF30B4-168E-4B37-BD39-DC76B0A6087A}" dt="2026-02-24T09:49:34.938" v="18" actId="14100"/>
          <ac:spMkLst>
            <pc:docMk/>
            <pc:sldMk cId="1332283618" sldId="256"/>
            <ac:spMk id="23" creationId="{FA371D33-B57C-A502-D430-DCB80D057B96}"/>
          </ac:spMkLst>
        </pc:spChg>
        <pc:spChg chg="mod">
          <ac:chgData name="Mrs Goodfellow" userId="bf825c24-253f-4576-94b4-3e5dd517f633" providerId="ADAL" clId="{FFFF30B4-168E-4B37-BD39-DC76B0A6087A}" dt="2026-02-24T09:49:13.683" v="4" actId="313"/>
          <ac:spMkLst>
            <pc:docMk/>
            <pc:sldMk cId="1332283618" sldId="256"/>
            <ac:spMk id="35" creationId="{055E25DD-67E8-7C32-B26A-E0030F27A824}"/>
          </ac:spMkLst>
        </pc:spChg>
      </pc:sldChg>
    </pc:docChg>
  </pc:docChgLst>
  <pc:docChgLst>
    <pc:chgData name="Miss Rogers" userId="0af76df7-a3a7-44f8-9df5-5423cc0e83ff" providerId="ADAL" clId="{B77A5486-24D0-4A96-8727-EA9069D06E57}"/>
    <pc:docChg chg="custSel modSld">
      <pc:chgData name="Miss Rogers" userId="0af76df7-a3a7-44f8-9df5-5423cc0e83ff" providerId="ADAL" clId="{B77A5486-24D0-4A96-8727-EA9069D06E57}" dt="2026-02-11T11:21:13.157" v="1042" actId="20577"/>
      <pc:docMkLst>
        <pc:docMk/>
      </pc:docMkLst>
      <pc:sldChg chg="modSp mod">
        <pc:chgData name="Miss Rogers" userId="0af76df7-a3a7-44f8-9df5-5423cc0e83ff" providerId="ADAL" clId="{B77A5486-24D0-4A96-8727-EA9069D06E57}" dt="2026-02-11T11:21:13.157" v="1042" actId="20577"/>
        <pc:sldMkLst>
          <pc:docMk/>
          <pc:sldMk cId="1332283618" sldId="256"/>
        </pc:sldMkLst>
        <pc:spChg chg="mod">
          <ac:chgData name="Miss Rogers" userId="0af76df7-a3a7-44f8-9df5-5423cc0e83ff" providerId="ADAL" clId="{B77A5486-24D0-4A96-8727-EA9069D06E57}" dt="2026-02-11T11:19:34.755" v="826" actId="20577"/>
          <ac:spMkLst>
            <pc:docMk/>
            <pc:sldMk cId="1332283618" sldId="256"/>
            <ac:spMk id="6" creationId="{8066027F-23A6-E007-5F11-CAC51D275B58}"/>
          </ac:spMkLst>
        </pc:spChg>
        <pc:spChg chg="mod">
          <ac:chgData name="Miss Rogers" userId="0af76df7-a3a7-44f8-9df5-5423cc0e83ff" providerId="ADAL" clId="{B77A5486-24D0-4A96-8727-EA9069D06E57}" dt="2026-02-11T11:20:01.912" v="842" actId="20577"/>
          <ac:spMkLst>
            <pc:docMk/>
            <pc:sldMk cId="1332283618" sldId="256"/>
            <ac:spMk id="11" creationId="{4D1F6288-02EF-96B8-6BDA-809820F1C0B3}"/>
          </ac:spMkLst>
        </pc:spChg>
        <pc:spChg chg="mod">
          <ac:chgData name="Miss Rogers" userId="0af76df7-a3a7-44f8-9df5-5423cc0e83ff" providerId="ADAL" clId="{B77A5486-24D0-4A96-8727-EA9069D06E57}" dt="2026-02-11T11:12:54.487" v="204" actId="20577"/>
          <ac:spMkLst>
            <pc:docMk/>
            <pc:sldMk cId="1332283618" sldId="256"/>
            <ac:spMk id="16" creationId="{2B108275-972F-732D-B440-D50D20C23834}"/>
          </ac:spMkLst>
        </pc:spChg>
        <pc:spChg chg="mod">
          <ac:chgData name="Miss Rogers" userId="0af76df7-a3a7-44f8-9df5-5423cc0e83ff" providerId="ADAL" clId="{B77A5486-24D0-4A96-8727-EA9069D06E57}" dt="2026-02-11T11:21:13.157" v="1042" actId="20577"/>
          <ac:spMkLst>
            <pc:docMk/>
            <pc:sldMk cId="1332283618" sldId="256"/>
            <ac:spMk id="23" creationId="{FA371D33-B57C-A502-D430-DCB80D057B96}"/>
          </ac:spMkLst>
        </pc:spChg>
        <pc:spChg chg="mod">
          <ac:chgData name="Miss Rogers" userId="0af76df7-a3a7-44f8-9df5-5423cc0e83ff" providerId="ADAL" clId="{B77A5486-24D0-4A96-8727-EA9069D06E57}" dt="2026-02-11T11:21:03.708" v="1031" actId="20577"/>
          <ac:spMkLst>
            <pc:docMk/>
            <pc:sldMk cId="1332283618" sldId="256"/>
            <ac:spMk id="25" creationId="{CF2C145C-743A-BFD0-D5E0-6DAD50EC47EB}"/>
          </ac:spMkLst>
        </pc:spChg>
        <pc:spChg chg="mod">
          <ac:chgData name="Miss Rogers" userId="0af76df7-a3a7-44f8-9df5-5423cc0e83ff" providerId="ADAL" clId="{B77A5486-24D0-4A96-8727-EA9069D06E57}" dt="2026-02-11T11:13:17.364" v="216" actId="1076"/>
          <ac:spMkLst>
            <pc:docMk/>
            <pc:sldMk cId="1332283618" sldId="256"/>
            <ac:spMk id="33" creationId="{25D0BAFC-C9F2-9337-E951-7AB4422155B8}"/>
          </ac:spMkLst>
        </pc:spChg>
        <pc:spChg chg="mod">
          <ac:chgData name="Miss Rogers" userId="0af76df7-a3a7-44f8-9df5-5423cc0e83ff" providerId="ADAL" clId="{B77A5486-24D0-4A96-8727-EA9069D06E57}" dt="2026-02-11T11:15:48.203" v="265" actId="20577"/>
          <ac:spMkLst>
            <pc:docMk/>
            <pc:sldMk cId="1332283618" sldId="256"/>
            <ac:spMk id="35" creationId="{055E25DD-67E8-7C32-B26A-E0030F27A824}"/>
          </ac:spMkLst>
        </pc:spChg>
        <pc:spChg chg="mod">
          <ac:chgData name="Miss Rogers" userId="0af76df7-a3a7-44f8-9df5-5423cc0e83ff" providerId="ADAL" clId="{B77A5486-24D0-4A96-8727-EA9069D06E57}" dt="2026-02-11T11:16:31.742" v="408" actId="20577"/>
          <ac:spMkLst>
            <pc:docMk/>
            <pc:sldMk cId="1332283618" sldId="256"/>
            <ac:spMk id="45" creationId="{B38BDF95-7FC7-AC82-B83F-A4577A6327AE}"/>
          </ac:spMkLst>
        </pc:spChg>
        <pc:spChg chg="mod">
          <ac:chgData name="Miss Rogers" userId="0af76df7-a3a7-44f8-9df5-5423cc0e83ff" providerId="ADAL" clId="{B77A5486-24D0-4A96-8727-EA9069D06E57}" dt="2026-02-11T11:17:06.389" v="497" actId="20577"/>
          <ac:spMkLst>
            <pc:docMk/>
            <pc:sldMk cId="1332283618" sldId="256"/>
            <ac:spMk id="53" creationId="{77DDAC35-DAD0-1785-0F92-CA7CEBE5A06D}"/>
          </ac:spMkLst>
        </pc:spChg>
        <pc:spChg chg="mod">
          <ac:chgData name="Miss Rogers" userId="0af76df7-a3a7-44f8-9df5-5423cc0e83ff" providerId="ADAL" clId="{B77A5486-24D0-4A96-8727-EA9069D06E57}" dt="2026-02-11T11:17:59.146" v="599" actId="20577"/>
          <ac:spMkLst>
            <pc:docMk/>
            <pc:sldMk cId="1332283618" sldId="256"/>
            <ac:spMk id="74" creationId="{D7B2DD0E-65FC-B66E-69A9-FD3D46CA686E}"/>
          </ac:spMkLst>
        </pc:spChg>
        <pc:spChg chg="mod">
          <ac:chgData name="Miss Rogers" userId="0af76df7-a3a7-44f8-9df5-5423cc0e83ff" providerId="ADAL" clId="{B77A5486-24D0-4A96-8727-EA9069D06E57}" dt="2026-02-11T11:20:08.435" v="843" actId="1076"/>
          <ac:spMkLst>
            <pc:docMk/>
            <pc:sldMk cId="1332283618" sldId="256"/>
            <ac:spMk id="76" creationId="{BA3A1D3B-8188-0C36-00A1-7689601DE2A5}"/>
          </ac:spMkLst>
        </pc:spChg>
        <pc:spChg chg="mod">
          <ac:chgData name="Miss Rogers" userId="0af76df7-a3a7-44f8-9df5-5423cc0e83ff" providerId="ADAL" clId="{B77A5486-24D0-4A96-8727-EA9069D06E57}" dt="2026-02-11T11:19:00.499" v="729" actId="20577"/>
          <ac:spMkLst>
            <pc:docMk/>
            <pc:sldMk cId="1332283618" sldId="256"/>
            <ac:spMk id="78" creationId="{244092AF-CB4E-3DF5-889C-892575EFC66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68849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76774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11998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9073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3714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CF2CD2-5C44-4D65-99CD-3F8DB7B25030}" type="datetimeFigureOut">
              <a:rPr lang="en-GB" smtClean="0"/>
              <a:t>24/02/2026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71122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CF2CD2-5C44-4D65-99CD-3F8DB7B25030}" type="datetimeFigureOut">
              <a:rPr lang="en-GB" smtClean="0"/>
              <a:t>24/02/2026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8707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CF2CD2-5C44-4D65-99CD-3F8DB7B25030}" type="datetimeFigureOut">
              <a:rPr lang="en-GB" smtClean="0"/>
              <a:t>24/02/2026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90625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F2CD2-5C44-4D65-99CD-3F8DB7B25030}" type="datetimeFigureOut">
              <a:rPr lang="en-GB" smtClean="0"/>
              <a:t>24/02/2026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98979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24/02/2026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48060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24/02/2026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59141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F2CD2-5C44-4D65-99CD-3F8DB7B25030}" type="datetimeFigureOut">
              <a:rPr lang="en-GB" smtClean="0"/>
              <a:t>24/02/2026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31DB5-7B60-4DC6-B406-35AF9965CC7A}" type="slidenum">
              <a:rPr lang="en-GB" smtClean="0"/>
              <a:t>‹#›</a:t>
            </a:fld>
            <a:endParaRPr lang="en-GB"/>
          </a:p>
        </p:txBody>
      </p:sp>
    </p:spTree>
    <p:extLst>
      <p:ext uri="{BB962C8B-B14F-4D97-AF65-F5344CB8AC3E}">
        <p14:creationId xmlns:p14="http://schemas.microsoft.com/office/powerpoint/2010/main" val="1739243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11" name="Arrow: Chevron 10">
            <a:extLst>
              <a:ext uri="{FF2B5EF4-FFF2-40B4-BE49-F238E27FC236}">
                <a16:creationId xmlns:a16="http://schemas.microsoft.com/office/drawing/2014/main" id="{4D1F6288-02EF-96B8-6BDA-809820F1C0B3}"/>
              </a:ext>
            </a:extLst>
          </p:cNvPr>
          <p:cNvSpPr/>
          <p:nvPr/>
        </p:nvSpPr>
        <p:spPr>
          <a:xfrm rot="16200000">
            <a:off x="-2084617" y="1408253"/>
            <a:ext cx="5601917" cy="1124564"/>
          </a:xfrm>
          <a:prstGeom prst="chevron">
            <a:avLst>
              <a:gd name="adj" fmla="val 20619"/>
            </a:avLst>
          </a:prstGeom>
          <a:solidFill>
            <a:srgbClr val="B686DA"/>
          </a:solidFill>
          <a:ln>
            <a:solidFill>
              <a:schemeClr val="tx1"/>
            </a:solidFill>
          </a:ln>
          <a:effectLst>
            <a:outerShdw blurRad="50800" dist="1016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Twinkl" panose="02000000000000000000" pitchFamily="2" charset="0"/>
              </a:rPr>
              <a:t>Curriuculum newsletter: Spring 2</a:t>
            </a:r>
          </a:p>
          <a:p>
            <a:pPr algn="ctr"/>
            <a:endParaRPr lang="en-GB" dirty="0"/>
          </a:p>
          <a:p>
            <a:pPr algn="ctr"/>
            <a:r>
              <a:rPr lang="en-GB" sz="3200" dirty="0">
                <a:latin typeface="Twinkl" panose="02000000000000000000" pitchFamily="2" charset="0"/>
              </a:rPr>
              <a:t>Willow 2 </a:t>
            </a:r>
          </a:p>
        </p:txBody>
      </p:sp>
      <p:grpSp>
        <p:nvGrpSpPr>
          <p:cNvPr id="36" name="Group 35">
            <a:extLst>
              <a:ext uri="{FF2B5EF4-FFF2-40B4-BE49-F238E27FC236}">
                <a16:creationId xmlns:a16="http://schemas.microsoft.com/office/drawing/2014/main" id="{516D6BFA-10B2-8AE2-8155-240CFA2A00CB}"/>
              </a:ext>
            </a:extLst>
          </p:cNvPr>
          <p:cNvGrpSpPr/>
          <p:nvPr/>
        </p:nvGrpSpPr>
        <p:grpSpPr>
          <a:xfrm>
            <a:off x="1361745" y="86044"/>
            <a:ext cx="7987441" cy="2043231"/>
            <a:chOff x="1722919" y="166291"/>
            <a:chExt cx="7987441" cy="2043231"/>
          </a:xfrm>
        </p:grpSpPr>
        <p:grpSp>
          <p:nvGrpSpPr>
            <p:cNvPr id="19" name="Group 18">
              <a:extLst>
                <a:ext uri="{FF2B5EF4-FFF2-40B4-BE49-F238E27FC236}">
                  <a16:creationId xmlns:a16="http://schemas.microsoft.com/office/drawing/2014/main" id="{A9C6187D-BA52-F20D-0603-BA1DFF8DD606}"/>
                </a:ext>
              </a:extLst>
            </p:cNvPr>
            <p:cNvGrpSpPr/>
            <p:nvPr/>
          </p:nvGrpSpPr>
          <p:grpSpPr>
            <a:xfrm>
              <a:off x="1722919" y="169832"/>
              <a:ext cx="3990640" cy="1983474"/>
              <a:chOff x="5025731" y="1623233"/>
              <a:chExt cx="3990640" cy="1983474"/>
            </a:xfrm>
          </p:grpSpPr>
          <p:grpSp>
            <p:nvGrpSpPr>
              <p:cNvPr id="17" name="Group 16">
                <a:extLst>
                  <a:ext uri="{FF2B5EF4-FFF2-40B4-BE49-F238E27FC236}">
                    <a16:creationId xmlns:a16="http://schemas.microsoft.com/office/drawing/2014/main" id="{3B324B29-32E2-8D3C-F5C2-F2ED6FECA7A7}"/>
                  </a:ext>
                </a:extLst>
              </p:cNvPr>
              <p:cNvGrpSpPr/>
              <p:nvPr/>
            </p:nvGrpSpPr>
            <p:grpSpPr>
              <a:xfrm>
                <a:off x="5025731" y="1743970"/>
                <a:ext cx="3990640" cy="1862737"/>
                <a:chOff x="3334700" y="2341762"/>
                <a:chExt cx="3990640" cy="1862737"/>
              </a:xfrm>
            </p:grpSpPr>
            <p:sp>
              <p:nvSpPr>
                <p:cNvPr id="15" name="Flowchart: Alternate Process 14">
                  <a:extLst>
                    <a:ext uri="{FF2B5EF4-FFF2-40B4-BE49-F238E27FC236}">
                      <a16:creationId xmlns:a16="http://schemas.microsoft.com/office/drawing/2014/main" id="{00E7D125-904F-9334-8127-72F680A33A5E}"/>
                    </a:ext>
                  </a:extLst>
                </p:cNvPr>
                <p:cNvSpPr/>
                <p:nvPr/>
              </p:nvSpPr>
              <p:spPr>
                <a:xfrm>
                  <a:off x="3334700" y="2357625"/>
                  <a:ext cx="399064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Alternate Process 15">
                  <a:extLst>
                    <a:ext uri="{FF2B5EF4-FFF2-40B4-BE49-F238E27FC236}">
                      <a16:creationId xmlns:a16="http://schemas.microsoft.com/office/drawing/2014/main" id="{2B108275-972F-732D-B440-D50D20C23834}"/>
                    </a:ext>
                  </a:extLst>
                </p:cNvPr>
                <p:cNvSpPr/>
                <p:nvPr/>
              </p:nvSpPr>
              <p:spPr>
                <a:xfrm>
                  <a:off x="3370843" y="2341762"/>
                  <a:ext cx="369480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r>
                    <a:rPr lang="en-GB" sz="1200" dirty="0">
                      <a:solidFill>
                        <a:schemeClr val="tx1"/>
                      </a:solidFill>
                      <a:latin typeface="Twinkl"/>
                    </a:rPr>
                    <a:t>This half term in writing we are going to be building up to write a non-fiction biography on the life of the famous tennis player Billie-Jean King. The children will learn about the issues she faced in her career and organise her life events in a biography format.</a:t>
                  </a:r>
                </a:p>
              </p:txBody>
            </p:sp>
          </p:grpSp>
          <p:sp>
            <p:nvSpPr>
              <p:cNvPr id="18" name="Flowchart: Alternate Process 17">
                <a:extLst>
                  <a:ext uri="{FF2B5EF4-FFF2-40B4-BE49-F238E27FC236}">
                    <a16:creationId xmlns:a16="http://schemas.microsoft.com/office/drawing/2014/main" id="{C842FEAF-D6C8-2B0A-70C5-7255BC892640}"/>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Writing</a:t>
                </a:r>
              </a:p>
            </p:txBody>
          </p:sp>
        </p:grpSp>
        <p:grpSp>
          <p:nvGrpSpPr>
            <p:cNvPr id="21" name="Group 20">
              <a:extLst>
                <a:ext uri="{FF2B5EF4-FFF2-40B4-BE49-F238E27FC236}">
                  <a16:creationId xmlns:a16="http://schemas.microsoft.com/office/drawing/2014/main" id="{575CFB4C-197B-10B3-33AC-A4E217D1D150}"/>
                </a:ext>
              </a:extLst>
            </p:cNvPr>
            <p:cNvGrpSpPr/>
            <p:nvPr/>
          </p:nvGrpSpPr>
          <p:grpSpPr>
            <a:xfrm>
              <a:off x="7853567" y="166291"/>
              <a:ext cx="1856793" cy="1967612"/>
              <a:chOff x="5061873" y="1623233"/>
              <a:chExt cx="1856793" cy="1967612"/>
            </a:xfrm>
          </p:grpSpPr>
          <p:grpSp>
            <p:nvGrpSpPr>
              <p:cNvPr id="22" name="Group 21">
                <a:extLst>
                  <a:ext uri="{FF2B5EF4-FFF2-40B4-BE49-F238E27FC236}">
                    <a16:creationId xmlns:a16="http://schemas.microsoft.com/office/drawing/2014/main" id="{423A6929-D416-51D9-18AE-2BB627100723}"/>
                  </a:ext>
                </a:extLst>
              </p:cNvPr>
              <p:cNvGrpSpPr/>
              <p:nvPr/>
            </p:nvGrpSpPr>
            <p:grpSpPr>
              <a:xfrm>
                <a:off x="5061873" y="1743970"/>
                <a:ext cx="1856793" cy="1846875"/>
                <a:chOff x="3370842" y="2341762"/>
                <a:chExt cx="1856793" cy="1846875"/>
              </a:xfrm>
            </p:grpSpPr>
            <p:sp>
              <p:nvSpPr>
                <p:cNvPr id="24" name="Flowchart: Alternate Process 23">
                  <a:extLst>
                    <a:ext uri="{FF2B5EF4-FFF2-40B4-BE49-F238E27FC236}">
                      <a16:creationId xmlns:a16="http://schemas.microsoft.com/office/drawing/2014/main" id="{53ED1856-76AD-8C18-1290-F90B0B64172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Alternate Process 24">
                  <a:extLst>
                    <a:ext uri="{FF2B5EF4-FFF2-40B4-BE49-F238E27FC236}">
                      <a16:creationId xmlns:a16="http://schemas.microsoft.com/office/drawing/2014/main" id="{CF2C145C-743A-BFD0-D5E0-6DAD50EC47EB}"/>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50" dirty="0">
                    <a:solidFill>
                      <a:schemeClr val="tx1"/>
                    </a:solidFill>
                    <a:latin typeface="Twinkl" panose="02000000000000000000" pitchFamily="2" charset="0"/>
                  </a:endParaRPr>
                </a:p>
                <a:p>
                  <a:r>
                    <a:rPr lang="en-US" sz="1050" dirty="0">
                      <a:solidFill>
                        <a:schemeClr val="tx1"/>
                      </a:solidFill>
                      <a:latin typeface="Twinkl" panose="02000000000000000000" pitchFamily="2" charset="0"/>
                    </a:rPr>
                    <a:t>This half term, Willow Base are working on their performance of Pirates vs Mermaids. The children will be practicing their oracy skills and acting skills as they build up to the end of term performance!</a:t>
                  </a:r>
                  <a:endParaRPr lang="en-GB" dirty="0"/>
                </a:p>
              </p:txBody>
            </p:sp>
          </p:grpSp>
          <p:sp>
            <p:nvSpPr>
              <p:cNvPr id="23" name="Flowchart: Alternate Process 22">
                <a:extLst>
                  <a:ext uri="{FF2B5EF4-FFF2-40B4-BE49-F238E27FC236}">
                    <a16:creationId xmlns:a16="http://schemas.microsoft.com/office/drawing/2014/main" id="{FA371D33-B57C-A502-D430-DCB80D057B96}"/>
                  </a:ext>
                </a:extLst>
              </p:cNvPr>
              <p:cNvSpPr/>
              <p:nvPr/>
            </p:nvSpPr>
            <p:spPr>
              <a:xfrm>
                <a:off x="5269179" y="1623233"/>
                <a:ext cx="1425244" cy="251925"/>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Performance</a:t>
                </a:r>
              </a:p>
            </p:txBody>
          </p:sp>
        </p:grpSp>
        <p:grpSp>
          <p:nvGrpSpPr>
            <p:cNvPr id="31" name="Group 30">
              <a:extLst>
                <a:ext uri="{FF2B5EF4-FFF2-40B4-BE49-F238E27FC236}">
                  <a16:creationId xmlns:a16="http://schemas.microsoft.com/office/drawing/2014/main" id="{BD6F0302-1C9F-6222-B8B2-B10C334765D7}"/>
                </a:ext>
              </a:extLst>
            </p:cNvPr>
            <p:cNvGrpSpPr/>
            <p:nvPr/>
          </p:nvGrpSpPr>
          <p:grpSpPr>
            <a:xfrm>
              <a:off x="5837441" y="208960"/>
              <a:ext cx="1885996" cy="2000562"/>
              <a:chOff x="5061873" y="1665903"/>
              <a:chExt cx="1885996" cy="2000562"/>
            </a:xfrm>
          </p:grpSpPr>
          <p:grpSp>
            <p:nvGrpSpPr>
              <p:cNvPr id="32" name="Group 31">
                <a:extLst>
                  <a:ext uri="{FF2B5EF4-FFF2-40B4-BE49-F238E27FC236}">
                    <a16:creationId xmlns:a16="http://schemas.microsoft.com/office/drawing/2014/main" id="{38858FB0-3942-B999-65C5-DD208E11FA3D}"/>
                  </a:ext>
                </a:extLst>
              </p:cNvPr>
              <p:cNvGrpSpPr/>
              <p:nvPr/>
            </p:nvGrpSpPr>
            <p:grpSpPr>
              <a:xfrm>
                <a:off x="5061873" y="1743971"/>
                <a:ext cx="1885996" cy="1922494"/>
                <a:chOff x="3370842" y="2341763"/>
                <a:chExt cx="1885996" cy="1922494"/>
              </a:xfrm>
            </p:grpSpPr>
            <p:sp>
              <p:nvSpPr>
                <p:cNvPr id="34" name="Flowchart: Alternate Process 33">
                  <a:extLst>
                    <a:ext uri="{FF2B5EF4-FFF2-40B4-BE49-F238E27FC236}">
                      <a16:creationId xmlns:a16="http://schemas.microsoft.com/office/drawing/2014/main" id="{75AC9F29-13CE-E0E3-9FB1-88CA5497A19A}"/>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Alternate Process 34">
                  <a:extLst>
                    <a:ext uri="{FF2B5EF4-FFF2-40B4-BE49-F238E27FC236}">
                      <a16:creationId xmlns:a16="http://schemas.microsoft.com/office/drawing/2014/main" id="{055E25DD-67E8-7C32-B26A-E0030F27A824}"/>
                    </a:ext>
                  </a:extLst>
                </p:cNvPr>
                <p:cNvSpPr/>
                <p:nvPr/>
              </p:nvSpPr>
              <p:spPr>
                <a:xfrm>
                  <a:off x="3400046" y="2417383"/>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en-US" sz="1000" dirty="0">
                    <a:solidFill>
                      <a:schemeClr val="tx1"/>
                    </a:solidFill>
                    <a:latin typeface="Twinkl" panose="02000000000000000000" pitchFamily="2" charset="0"/>
                  </a:endParaRPr>
                </a:p>
                <a:p>
                  <a:endParaRPr lang="en-US" sz="1000" dirty="0">
                    <a:solidFill>
                      <a:schemeClr val="tx1"/>
                    </a:solidFill>
                    <a:latin typeface="Twinkl" panose="02000000000000000000" pitchFamily="2" charset="0"/>
                  </a:endParaRPr>
                </a:p>
                <a:p>
                  <a:endParaRPr lang="en-US" sz="1000" dirty="0">
                    <a:solidFill>
                      <a:schemeClr val="tx1"/>
                    </a:solidFill>
                    <a:latin typeface="Twinkl" panose="02000000000000000000" pitchFamily="2" charset="0"/>
                  </a:endParaRPr>
                </a:p>
                <a:p>
                  <a:r>
                    <a:rPr lang="en-US" sz="1000" dirty="0">
                      <a:solidFill>
                        <a:schemeClr val="tx1"/>
                      </a:solidFill>
                      <a:latin typeface="Twinkl" panose="02000000000000000000" pitchFamily="2" charset="0"/>
                    </a:rPr>
                    <a:t>This half term, we will be studying ‘Global Zones’. We will learn about lines of longitude and latitude including the Equator, Tropic of Cancer, Tropic of Capricorn and the Arctic and Antarctic Circles. We will discuss how these lines are important in our lives today. For example, how they affect navigation and technology.</a:t>
                  </a:r>
                </a:p>
                <a:p>
                  <a:endParaRPr lang="en-US" sz="1100" dirty="0"/>
                </a:p>
                <a:p>
                  <a:endParaRPr lang="en-GB" sz="1000" dirty="0">
                    <a:solidFill>
                      <a:schemeClr val="tx1"/>
                    </a:solidFill>
                    <a:latin typeface="Twinkl" panose="02000000000000000000" pitchFamily="2" charset="0"/>
                  </a:endParaRPr>
                </a:p>
              </p:txBody>
            </p:sp>
          </p:grpSp>
          <p:sp>
            <p:nvSpPr>
              <p:cNvPr id="33" name="Flowchart: Alternate Process 32">
                <a:extLst>
                  <a:ext uri="{FF2B5EF4-FFF2-40B4-BE49-F238E27FC236}">
                    <a16:creationId xmlns:a16="http://schemas.microsoft.com/office/drawing/2014/main" id="{25D0BAFC-C9F2-9337-E951-7AB4422155B8}"/>
                  </a:ext>
                </a:extLst>
              </p:cNvPr>
              <p:cNvSpPr/>
              <p:nvPr/>
            </p:nvSpPr>
            <p:spPr>
              <a:xfrm>
                <a:off x="5404212" y="1665903"/>
                <a:ext cx="1265745" cy="255468"/>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Geography</a:t>
                </a:r>
              </a:p>
            </p:txBody>
          </p:sp>
        </p:grpSp>
      </p:grpSp>
      <p:grpSp>
        <p:nvGrpSpPr>
          <p:cNvPr id="75" name="Group 74">
            <a:extLst>
              <a:ext uri="{FF2B5EF4-FFF2-40B4-BE49-F238E27FC236}">
                <a16:creationId xmlns:a16="http://schemas.microsoft.com/office/drawing/2014/main" id="{83FE2135-7651-19A4-F95C-D1F01E6F617A}"/>
              </a:ext>
            </a:extLst>
          </p:cNvPr>
          <p:cNvGrpSpPr/>
          <p:nvPr/>
        </p:nvGrpSpPr>
        <p:grpSpPr>
          <a:xfrm>
            <a:off x="1457136" y="2305992"/>
            <a:ext cx="8025639" cy="1985148"/>
            <a:chOff x="1718893" y="2326933"/>
            <a:chExt cx="8025639" cy="1985148"/>
          </a:xfrm>
        </p:grpSpPr>
        <p:grpSp>
          <p:nvGrpSpPr>
            <p:cNvPr id="39" name="Group 38">
              <a:extLst>
                <a:ext uri="{FF2B5EF4-FFF2-40B4-BE49-F238E27FC236}">
                  <a16:creationId xmlns:a16="http://schemas.microsoft.com/office/drawing/2014/main" id="{4588710A-FB7F-0D3D-3825-3F1DE5DAEA10}"/>
                </a:ext>
              </a:extLst>
            </p:cNvPr>
            <p:cNvGrpSpPr/>
            <p:nvPr/>
          </p:nvGrpSpPr>
          <p:grpSpPr>
            <a:xfrm>
              <a:off x="7853568" y="2326934"/>
              <a:ext cx="1890964" cy="1967612"/>
              <a:chOff x="5061873" y="1623233"/>
              <a:chExt cx="1890964" cy="1967612"/>
            </a:xfrm>
          </p:grpSpPr>
          <p:grpSp>
            <p:nvGrpSpPr>
              <p:cNvPr id="50" name="Group 49">
                <a:extLst>
                  <a:ext uri="{FF2B5EF4-FFF2-40B4-BE49-F238E27FC236}">
                    <a16:creationId xmlns:a16="http://schemas.microsoft.com/office/drawing/2014/main" id="{965E5587-9332-BC03-3CA1-698393E07A2D}"/>
                  </a:ext>
                </a:extLst>
              </p:cNvPr>
              <p:cNvGrpSpPr/>
              <p:nvPr/>
            </p:nvGrpSpPr>
            <p:grpSpPr>
              <a:xfrm>
                <a:off x="5061873" y="1697758"/>
                <a:ext cx="1890964" cy="1893087"/>
                <a:chOff x="3370842" y="2295550"/>
                <a:chExt cx="1890964" cy="1893087"/>
              </a:xfrm>
            </p:grpSpPr>
            <p:sp>
              <p:nvSpPr>
                <p:cNvPr id="52" name="Flowchart: Alternate Process 51">
                  <a:extLst>
                    <a:ext uri="{FF2B5EF4-FFF2-40B4-BE49-F238E27FC236}">
                      <a16:creationId xmlns:a16="http://schemas.microsoft.com/office/drawing/2014/main" id="{455DEE6D-CA4C-6571-6CCF-7BB89F5667A6}"/>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lowchart: Alternate Process 52">
                  <a:extLst>
                    <a:ext uri="{FF2B5EF4-FFF2-40B4-BE49-F238E27FC236}">
                      <a16:creationId xmlns:a16="http://schemas.microsoft.com/office/drawing/2014/main" id="{77DDAC35-DAD0-1785-0F92-CA7CEBE5A06D}"/>
                    </a:ext>
                  </a:extLst>
                </p:cNvPr>
                <p:cNvSpPr/>
                <p:nvPr/>
              </p:nvSpPr>
              <p:spPr>
                <a:xfrm>
                  <a:off x="3405014" y="2295550"/>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winkl" panose="02000000000000000000" pitchFamily="2" charset="0"/>
                    </a:rPr>
                    <a:t>PE lessons will be </a:t>
                  </a:r>
                  <a:r>
                    <a:rPr lang="en-GB" sz="1100" dirty="0">
                      <a:solidFill>
                        <a:schemeClr val="tx1"/>
                      </a:solidFill>
                      <a:latin typeface="Twinkl" panose="02000000000000000000" pitchFamily="2" charset="0"/>
                    </a:rPr>
                    <a:t>every WEDNESDAY and THURSDAY where we will be learning the units of handball and OOA.</a:t>
                  </a:r>
                  <a:endParaRPr lang="en-GB" sz="1200" dirty="0">
                    <a:solidFill>
                      <a:schemeClr val="tx1"/>
                    </a:solidFill>
                    <a:latin typeface="Twinkl" panose="02000000000000000000" pitchFamily="2" charset="0"/>
                  </a:endParaRPr>
                </a:p>
              </p:txBody>
            </p:sp>
          </p:grpSp>
          <p:sp>
            <p:nvSpPr>
              <p:cNvPr id="51" name="Flowchart: Alternate Process 50">
                <a:extLst>
                  <a:ext uri="{FF2B5EF4-FFF2-40B4-BE49-F238E27FC236}">
                    <a16:creationId xmlns:a16="http://schemas.microsoft.com/office/drawing/2014/main" id="{FA6F20F3-0137-FDE1-F109-2450ECEB511E}"/>
                  </a:ext>
                </a:extLst>
              </p:cNvPr>
              <p:cNvSpPr/>
              <p:nvPr/>
            </p:nvSpPr>
            <p:spPr>
              <a:xfrm>
                <a:off x="5236431" y="1623233"/>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PE</a:t>
                </a:r>
              </a:p>
            </p:txBody>
          </p:sp>
        </p:grpSp>
        <p:grpSp>
          <p:nvGrpSpPr>
            <p:cNvPr id="58" name="Group 57">
              <a:extLst>
                <a:ext uri="{FF2B5EF4-FFF2-40B4-BE49-F238E27FC236}">
                  <a16:creationId xmlns:a16="http://schemas.microsoft.com/office/drawing/2014/main" id="{90C8A2FC-1C44-AF18-AB5E-0DF7EAA97F3D}"/>
                </a:ext>
              </a:extLst>
            </p:cNvPr>
            <p:cNvGrpSpPr/>
            <p:nvPr/>
          </p:nvGrpSpPr>
          <p:grpSpPr>
            <a:xfrm>
              <a:off x="1718893" y="2326933"/>
              <a:ext cx="6123120" cy="1985148"/>
              <a:chOff x="1718893" y="2326933"/>
              <a:chExt cx="6123120" cy="1985148"/>
            </a:xfrm>
          </p:grpSpPr>
          <p:grpSp>
            <p:nvGrpSpPr>
              <p:cNvPr id="38" name="Group 37">
                <a:extLst>
                  <a:ext uri="{FF2B5EF4-FFF2-40B4-BE49-F238E27FC236}">
                    <a16:creationId xmlns:a16="http://schemas.microsoft.com/office/drawing/2014/main" id="{C65FD8C8-3C1F-AB39-A501-6135E0CC6010}"/>
                  </a:ext>
                </a:extLst>
              </p:cNvPr>
              <p:cNvGrpSpPr/>
              <p:nvPr/>
            </p:nvGrpSpPr>
            <p:grpSpPr>
              <a:xfrm>
                <a:off x="1718893" y="2330475"/>
                <a:ext cx="4011180" cy="1981606"/>
                <a:chOff x="5021704" y="1623233"/>
                <a:chExt cx="4011180" cy="1981606"/>
              </a:xfrm>
            </p:grpSpPr>
            <p:grpSp>
              <p:nvGrpSpPr>
                <p:cNvPr id="54" name="Group 53">
                  <a:extLst>
                    <a:ext uri="{FF2B5EF4-FFF2-40B4-BE49-F238E27FC236}">
                      <a16:creationId xmlns:a16="http://schemas.microsoft.com/office/drawing/2014/main" id="{E18A4BD8-0B73-82AD-4F2F-6F7286468918}"/>
                    </a:ext>
                  </a:extLst>
                </p:cNvPr>
                <p:cNvGrpSpPr/>
                <p:nvPr/>
              </p:nvGrpSpPr>
              <p:grpSpPr>
                <a:xfrm>
                  <a:off x="5021704" y="1743970"/>
                  <a:ext cx="4011180" cy="1860869"/>
                  <a:chOff x="3330673" y="2341762"/>
                  <a:chExt cx="4011180" cy="1860869"/>
                </a:xfrm>
              </p:grpSpPr>
              <p:sp>
                <p:nvSpPr>
                  <p:cNvPr id="56" name="Flowchart: Alternate Process 55">
                    <a:extLst>
                      <a:ext uri="{FF2B5EF4-FFF2-40B4-BE49-F238E27FC236}">
                        <a16:creationId xmlns:a16="http://schemas.microsoft.com/office/drawing/2014/main" id="{FB531165-04C4-5C97-D9AF-D6F80862F29F}"/>
                      </a:ext>
                    </a:extLst>
                  </p:cNvPr>
                  <p:cNvSpPr/>
                  <p:nvPr/>
                </p:nvSpPr>
                <p:spPr>
                  <a:xfrm>
                    <a:off x="3330673" y="2355757"/>
                    <a:ext cx="401118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lowchart: Alternate Process 56">
                    <a:extLst>
                      <a:ext uri="{FF2B5EF4-FFF2-40B4-BE49-F238E27FC236}">
                        <a16:creationId xmlns:a16="http://schemas.microsoft.com/office/drawing/2014/main" id="{E3EF2DF5-3BD5-D882-7E37-737E8B95AFA0}"/>
                      </a:ext>
                    </a:extLst>
                  </p:cNvPr>
                  <p:cNvSpPr/>
                  <p:nvPr/>
                </p:nvSpPr>
                <p:spPr>
                  <a:xfrm>
                    <a:off x="3370842" y="2341762"/>
                    <a:ext cx="3688711"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Twinkl" panose="02000000000000000000" pitchFamily="2" charset="0"/>
                    </a:endParaRPr>
                  </a:p>
                  <a:p>
                    <a:pPr algn="ctr"/>
                    <a:r>
                      <a:rPr lang="en-GB" sz="1200" dirty="0">
                        <a:solidFill>
                          <a:schemeClr val="tx1"/>
                        </a:solidFill>
                        <a:latin typeface="Twinkl" panose="02000000000000000000" pitchFamily="2" charset="0"/>
                      </a:rPr>
                      <a:t>We will be covering Year 4 reading objectives through our texts, concentrating on the skills of visualising and clarifying. We will look closely at the words authors have chosen to inspire and engage the reader which help us to imagine the world they have created, and how the presentation of a text helps us to understand its meaning.</a:t>
                    </a:r>
                    <a:endParaRPr lang="en-US" sz="1200" dirty="0">
                      <a:solidFill>
                        <a:schemeClr val="tx1"/>
                      </a:solidFill>
                      <a:latin typeface="Twinkl" panose="02000000000000000000" pitchFamily="2" charset="0"/>
                    </a:endParaRPr>
                  </a:p>
                  <a:p>
                    <a:pPr algn="ctr"/>
                    <a:endParaRPr lang="en-GB" dirty="0"/>
                  </a:p>
                </p:txBody>
              </p:sp>
            </p:grpSp>
            <p:sp>
              <p:nvSpPr>
                <p:cNvPr id="55" name="Flowchart: Alternate Process 54">
                  <a:extLst>
                    <a:ext uri="{FF2B5EF4-FFF2-40B4-BE49-F238E27FC236}">
                      <a16:creationId xmlns:a16="http://schemas.microsoft.com/office/drawing/2014/main" id="{183CA8E6-9C71-8717-2D32-C0513E7F0E2A}"/>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Reading</a:t>
                  </a:r>
                </a:p>
              </p:txBody>
            </p:sp>
          </p:grpSp>
          <p:grpSp>
            <p:nvGrpSpPr>
              <p:cNvPr id="41" name="Group 40">
                <a:extLst>
                  <a:ext uri="{FF2B5EF4-FFF2-40B4-BE49-F238E27FC236}">
                    <a16:creationId xmlns:a16="http://schemas.microsoft.com/office/drawing/2014/main" id="{42C35004-DB46-CD59-7DC7-02C6A99B4AD7}"/>
                  </a:ext>
                </a:extLst>
              </p:cNvPr>
              <p:cNvGrpSpPr/>
              <p:nvPr/>
            </p:nvGrpSpPr>
            <p:grpSpPr>
              <a:xfrm>
                <a:off x="5837442" y="2326933"/>
                <a:ext cx="2004571" cy="1967612"/>
                <a:chOff x="5061873" y="1623233"/>
                <a:chExt cx="2004571" cy="1967612"/>
              </a:xfrm>
            </p:grpSpPr>
            <p:grpSp>
              <p:nvGrpSpPr>
                <p:cNvPr id="42" name="Group 41">
                  <a:extLst>
                    <a:ext uri="{FF2B5EF4-FFF2-40B4-BE49-F238E27FC236}">
                      <a16:creationId xmlns:a16="http://schemas.microsoft.com/office/drawing/2014/main" id="{E9B919D3-86EA-3AFC-24B7-296A079705FC}"/>
                    </a:ext>
                  </a:extLst>
                </p:cNvPr>
                <p:cNvGrpSpPr/>
                <p:nvPr/>
              </p:nvGrpSpPr>
              <p:grpSpPr>
                <a:xfrm>
                  <a:off x="5061873" y="1743970"/>
                  <a:ext cx="2004571" cy="1846875"/>
                  <a:chOff x="3370842" y="2341762"/>
                  <a:chExt cx="2004571" cy="1846875"/>
                </a:xfrm>
              </p:grpSpPr>
              <p:sp>
                <p:nvSpPr>
                  <p:cNvPr id="44" name="Flowchart: Alternate Process 43">
                    <a:extLst>
                      <a:ext uri="{FF2B5EF4-FFF2-40B4-BE49-F238E27FC236}">
                        <a16:creationId xmlns:a16="http://schemas.microsoft.com/office/drawing/2014/main" id="{CA38C479-1CD0-A869-D1CA-F004A8A5B812}"/>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owchart: Alternate Process 44">
                    <a:extLst>
                      <a:ext uri="{FF2B5EF4-FFF2-40B4-BE49-F238E27FC236}">
                        <a16:creationId xmlns:a16="http://schemas.microsoft.com/office/drawing/2014/main" id="{B38BDF95-7FC7-AC82-B83F-A4577A6327AE}"/>
                      </a:ext>
                    </a:extLst>
                  </p:cNvPr>
                  <p:cNvSpPr/>
                  <p:nvPr/>
                </p:nvSpPr>
                <p:spPr>
                  <a:xfrm>
                    <a:off x="3370843" y="2341762"/>
                    <a:ext cx="2004570"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latin typeface="Twinkl" panose="02000000000000000000" pitchFamily="2" charset="0"/>
                    </a:endParaRPr>
                  </a:p>
                  <a:p>
                    <a:r>
                      <a:rPr lang="en-US" sz="1050" dirty="0">
                        <a:solidFill>
                          <a:schemeClr val="tx1"/>
                        </a:solidFill>
                        <a:latin typeface="Twinkl" panose="02000000000000000000" pitchFamily="2" charset="0"/>
                      </a:rPr>
                      <a:t>Throughout this half term, we will be looking at paper </a:t>
                    </a:r>
                    <a:r>
                      <a:rPr lang="en-US" sz="1050" dirty="0" err="1">
                        <a:solidFill>
                          <a:schemeClr val="tx1"/>
                        </a:solidFill>
                        <a:latin typeface="Twinkl" panose="02000000000000000000" pitchFamily="2" charset="0"/>
                      </a:rPr>
                      <a:t>mache</a:t>
                    </a:r>
                    <a:r>
                      <a:rPr lang="en-US" sz="1050" dirty="0">
                        <a:solidFill>
                          <a:schemeClr val="tx1"/>
                        </a:solidFill>
                        <a:latin typeface="Twinkl" panose="02000000000000000000" pitchFamily="2" charset="0"/>
                      </a:rPr>
                      <a:t>. The children will be designing their own face masks, using paper </a:t>
                    </a:r>
                    <a:r>
                      <a:rPr lang="en-US" sz="1050" dirty="0" err="1">
                        <a:solidFill>
                          <a:schemeClr val="tx1"/>
                        </a:solidFill>
                        <a:latin typeface="Twinkl" panose="02000000000000000000" pitchFamily="2" charset="0"/>
                      </a:rPr>
                      <a:t>mache</a:t>
                    </a:r>
                    <a:r>
                      <a:rPr lang="en-US" sz="1050" dirty="0">
                        <a:solidFill>
                          <a:schemeClr val="tx1"/>
                        </a:solidFill>
                        <a:latin typeface="Twinkl" panose="02000000000000000000" pitchFamily="2" charset="0"/>
                      </a:rPr>
                      <a:t> to sculpt the shape and then painting them to decorate.</a:t>
                    </a:r>
                    <a:endParaRPr lang="en-GB" dirty="0"/>
                  </a:p>
                </p:txBody>
              </p:sp>
            </p:grpSp>
            <p:sp>
              <p:nvSpPr>
                <p:cNvPr id="43" name="Flowchart: Alternate Process 42">
                  <a:extLst>
                    <a:ext uri="{FF2B5EF4-FFF2-40B4-BE49-F238E27FC236}">
                      <a16:creationId xmlns:a16="http://schemas.microsoft.com/office/drawing/2014/main" id="{621F8170-CC6D-ADF9-03BB-3BBED4DFAD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Art</a:t>
                  </a:r>
                </a:p>
              </p:txBody>
            </p:sp>
          </p:grpSp>
        </p:grpSp>
      </p:grpSp>
      <p:grpSp>
        <p:nvGrpSpPr>
          <p:cNvPr id="59" name="Group 58">
            <a:extLst>
              <a:ext uri="{FF2B5EF4-FFF2-40B4-BE49-F238E27FC236}">
                <a16:creationId xmlns:a16="http://schemas.microsoft.com/office/drawing/2014/main" id="{1C49FBD0-FCED-A002-BC2C-1EB329B4ACB1}"/>
              </a:ext>
            </a:extLst>
          </p:cNvPr>
          <p:cNvGrpSpPr/>
          <p:nvPr/>
        </p:nvGrpSpPr>
        <p:grpSpPr>
          <a:xfrm>
            <a:off x="1612695" y="4450320"/>
            <a:ext cx="5951326" cy="2150084"/>
            <a:chOff x="1742909" y="2330475"/>
            <a:chExt cx="5951326" cy="2150084"/>
          </a:xfrm>
        </p:grpSpPr>
        <p:grpSp>
          <p:nvGrpSpPr>
            <p:cNvPr id="60" name="Group 59">
              <a:extLst>
                <a:ext uri="{FF2B5EF4-FFF2-40B4-BE49-F238E27FC236}">
                  <a16:creationId xmlns:a16="http://schemas.microsoft.com/office/drawing/2014/main" id="{45FA73A2-4B05-6D62-6BDF-A0C642DECA5D}"/>
                </a:ext>
              </a:extLst>
            </p:cNvPr>
            <p:cNvGrpSpPr/>
            <p:nvPr/>
          </p:nvGrpSpPr>
          <p:grpSpPr>
            <a:xfrm>
              <a:off x="1742909" y="2330475"/>
              <a:ext cx="3934306" cy="2150084"/>
              <a:chOff x="5045720" y="1623233"/>
              <a:chExt cx="3934306" cy="2150084"/>
            </a:xfrm>
          </p:grpSpPr>
          <p:grpSp>
            <p:nvGrpSpPr>
              <p:cNvPr id="71" name="Group 70">
                <a:extLst>
                  <a:ext uri="{FF2B5EF4-FFF2-40B4-BE49-F238E27FC236}">
                    <a16:creationId xmlns:a16="http://schemas.microsoft.com/office/drawing/2014/main" id="{AE4D4779-F9C8-E90F-8632-B856B30F9B24}"/>
                  </a:ext>
                </a:extLst>
              </p:cNvPr>
              <p:cNvGrpSpPr/>
              <p:nvPr/>
            </p:nvGrpSpPr>
            <p:grpSpPr>
              <a:xfrm>
                <a:off x="5045720" y="1752820"/>
                <a:ext cx="3934306" cy="2020497"/>
                <a:chOff x="3354689" y="2350612"/>
                <a:chExt cx="3934306" cy="2020497"/>
              </a:xfrm>
            </p:grpSpPr>
            <p:sp>
              <p:nvSpPr>
                <p:cNvPr id="73" name="Flowchart: Alternate Process 72">
                  <a:extLst>
                    <a:ext uri="{FF2B5EF4-FFF2-40B4-BE49-F238E27FC236}">
                      <a16:creationId xmlns:a16="http://schemas.microsoft.com/office/drawing/2014/main" id="{1C0E618F-C968-AE68-A204-0F5B6CF31590}"/>
                    </a:ext>
                  </a:extLst>
                </p:cNvPr>
                <p:cNvSpPr/>
                <p:nvPr/>
              </p:nvSpPr>
              <p:spPr>
                <a:xfrm>
                  <a:off x="3354689" y="2524235"/>
                  <a:ext cx="3934306"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lowchart: Alternate Process 73">
                  <a:extLst>
                    <a:ext uri="{FF2B5EF4-FFF2-40B4-BE49-F238E27FC236}">
                      <a16:creationId xmlns:a16="http://schemas.microsoft.com/office/drawing/2014/main" id="{D7B2DD0E-65FC-B66E-69A9-FD3D46CA686E}"/>
                    </a:ext>
                  </a:extLst>
                </p:cNvPr>
                <p:cNvSpPr/>
                <p:nvPr/>
              </p:nvSpPr>
              <p:spPr>
                <a:xfrm>
                  <a:off x="3412995" y="2350612"/>
                  <a:ext cx="3740670"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winkl" panose="02000000000000000000" pitchFamily="2" charset="0"/>
                    </a:rPr>
                    <a:t>This half term we will continue to calculate problems including fractions. We will also be learning how to work out the time from analogue and digital clocks. We will continue to work through the 8 times tables and move onto the 9 times tables booklet in our number sense sessions.</a:t>
                  </a:r>
                </a:p>
              </p:txBody>
            </p:sp>
          </p:grpSp>
          <p:sp>
            <p:nvSpPr>
              <p:cNvPr id="72" name="Flowchart: Alternate Process 71">
                <a:extLst>
                  <a:ext uri="{FF2B5EF4-FFF2-40B4-BE49-F238E27FC236}">
                    <a16:creationId xmlns:a16="http://schemas.microsoft.com/office/drawing/2014/main" id="{F66A9C17-2D82-BC80-1D03-C2306E3002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Maths</a:t>
                </a:r>
              </a:p>
            </p:txBody>
          </p:sp>
        </p:grpSp>
        <p:grpSp>
          <p:nvGrpSpPr>
            <p:cNvPr id="63" name="Group 62">
              <a:extLst>
                <a:ext uri="{FF2B5EF4-FFF2-40B4-BE49-F238E27FC236}">
                  <a16:creationId xmlns:a16="http://schemas.microsoft.com/office/drawing/2014/main" id="{FCB81285-0525-1D42-1E4B-769AF4752894}"/>
                </a:ext>
              </a:extLst>
            </p:cNvPr>
            <p:cNvGrpSpPr/>
            <p:nvPr/>
          </p:nvGrpSpPr>
          <p:grpSpPr>
            <a:xfrm>
              <a:off x="5837442" y="2447670"/>
              <a:ext cx="1856793" cy="1846875"/>
              <a:chOff x="3370842" y="2341762"/>
              <a:chExt cx="1856793" cy="1846875"/>
            </a:xfrm>
          </p:grpSpPr>
          <p:sp>
            <p:nvSpPr>
              <p:cNvPr id="65" name="Flowchart: Alternate Process 64">
                <a:extLst>
                  <a:ext uri="{FF2B5EF4-FFF2-40B4-BE49-F238E27FC236}">
                    <a16:creationId xmlns:a16="http://schemas.microsoft.com/office/drawing/2014/main" id="{23B69978-60B3-75CD-5939-F04BA7979EA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lowchart: Alternate Process 65">
                <a:extLst>
                  <a:ext uri="{FF2B5EF4-FFF2-40B4-BE49-F238E27FC236}">
                    <a16:creationId xmlns:a16="http://schemas.microsoft.com/office/drawing/2014/main" id="{05D0D975-BBC8-4EEF-0FE6-B81D8E01E5C5}"/>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6" name="Flowchart: Alternate Process 75">
            <a:extLst>
              <a:ext uri="{FF2B5EF4-FFF2-40B4-BE49-F238E27FC236}">
                <a16:creationId xmlns:a16="http://schemas.microsoft.com/office/drawing/2014/main" id="{BA3A1D3B-8188-0C36-00A1-7689601DE2A5}"/>
              </a:ext>
            </a:extLst>
          </p:cNvPr>
          <p:cNvSpPr/>
          <p:nvPr/>
        </p:nvSpPr>
        <p:spPr>
          <a:xfrm>
            <a:off x="163163" y="4761971"/>
            <a:ext cx="1420379" cy="1869844"/>
          </a:xfrm>
          <a:prstGeom prst="flowChartAlternateProcess">
            <a:avLst/>
          </a:prstGeom>
          <a:solidFill>
            <a:srgbClr val="E6D6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100" dirty="0">
                <a:solidFill>
                  <a:schemeClr val="tx1"/>
                </a:solidFill>
                <a:latin typeface="Twinkl" panose="02000000000000000000" pitchFamily="2" charset="0"/>
              </a:rPr>
              <a:t>Please log onto TTRS and complete a soundcheck as much as you can. Please continue to read daily at home!</a:t>
            </a:r>
          </a:p>
        </p:txBody>
      </p:sp>
      <p:sp>
        <p:nvSpPr>
          <p:cNvPr id="78" name="TextBox 77">
            <a:extLst>
              <a:ext uri="{FF2B5EF4-FFF2-40B4-BE49-F238E27FC236}">
                <a16:creationId xmlns:a16="http://schemas.microsoft.com/office/drawing/2014/main" id="{244092AF-CB4E-3DF5-889C-892575EFC661}"/>
              </a:ext>
            </a:extLst>
          </p:cNvPr>
          <p:cNvSpPr txBox="1"/>
          <p:nvPr/>
        </p:nvSpPr>
        <p:spPr>
          <a:xfrm>
            <a:off x="5716042" y="4915505"/>
            <a:ext cx="1960545" cy="1107996"/>
          </a:xfrm>
          <a:prstGeom prst="rect">
            <a:avLst/>
          </a:prstGeom>
          <a:noFill/>
        </p:spPr>
        <p:txBody>
          <a:bodyPr wrap="square">
            <a:spAutoFit/>
          </a:bodyPr>
          <a:lstStyle/>
          <a:p>
            <a:r>
              <a:rPr lang="en-US" sz="1100" b="1" dirty="0">
                <a:latin typeface="Twinkl" panose="02000000000000000000" pitchFamily="2" charset="0"/>
              </a:rPr>
              <a:t>Music: </a:t>
            </a:r>
            <a:r>
              <a:rPr lang="en-US" sz="1100" dirty="0">
                <a:latin typeface="Twinkl" panose="02000000000000000000" pitchFamily="2" charset="0"/>
              </a:rPr>
              <a:t>We will be learning our songs for our Willow Base play.</a:t>
            </a:r>
          </a:p>
          <a:p>
            <a:r>
              <a:rPr lang="en-US" sz="1100" b="1" dirty="0">
                <a:latin typeface="Twinkl" panose="02000000000000000000" pitchFamily="2" charset="0"/>
              </a:rPr>
              <a:t>RE: </a:t>
            </a:r>
            <a:r>
              <a:rPr lang="en-US" sz="1100" dirty="0">
                <a:latin typeface="Twinkl" panose="02000000000000000000" pitchFamily="2" charset="0"/>
              </a:rPr>
              <a:t>The easter story will be recapped looking at the Last Supper and easter symbols.</a:t>
            </a:r>
            <a:endParaRPr lang="en-GB" sz="1050" dirty="0">
              <a:solidFill>
                <a:prstClr val="black"/>
              </a:solidFill>
              <a:latin typeface="Twinkl" panose="02000000000000000000" pitchFamily="2" charset="0"/>
            </a:endParaRPr>
          </a:p>
        </p:txBody>
      </p:sp>
      <p:pic>
        <p:nvPicPr>
          <p:cNvPr id="3" name="Picture 2" descr="A white bear on a purple background&#10;&#10;AI-generated content may be incorrect.">
            <a:extLst>
              <a:ext uri="{FF2B5EF4-FFF2-40B4-BE49-F238E27FC236}">
                <a16:creationId xmlns:a16="http://schemas.microsoft.com/office/drawing/2014/main" id="{2900DA25-28B5-929C-AE6A-91CAF0D83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71" y="3584331"/>
            <a:ext cx="876104" cy="876104"/>
          </a:xfrm>
          <a:prstGeom prst="rect">
            <a:avLst/>
          </a:prstGeom>
        </p:spPr>
      </p:pic>
      <p:sp>
        <p:nvSpPr>
          <p:cNvPr id="2" name="Flowchart: Alternate Process 1">
            <a:extLst>
              <a:ext uri="{FF2B5EF4-FFF2-40B4-BE49-F238E27FC236}">
                <a16:creationId xmlns:a16="http://schemas.microsoft.com/office/drawing/2014/main" id="{3ECDD775-3D99-5988-D7F8-EB2CEBC766D8}"/>
              </a:ext>
            </a:extLst>
          </p:cNvPr>
          <p:cNvSpPr/>
          <p:nvPr/>
        </p:nvSpPr>
        <p:spPr>
          <a:xfrm>
            <a:off x="6102708" y="4657314"/>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Wider curriculum</a:t>
            </a:r>
          </a:p>
        </p:txBody>
      </p:sp>
      <p:sp>
        <p:nvSpPr>
          <p:cNvPr id="4" name="Flowchart: Alternate Process 3">
            <a:extLst>
              <a:ext uri="{FF2B5EF4-FFF2-40B4-BE49-F238E27FC236}">
                <a16:creationId xmlns:a16="http://schemas.microsoft.com/office/drawing/2014/main" id="{528CCFD8-8F08-063E-887A-75B26422F26D}"/>
              </a:ext>
            </a:extLst>
          </p:cNvPr>
          <p:cNvSpPr/>
          <p:nvPr/>
        </p:nvSpPr>
        <p:spPr>
          <a:xfrm rot="607037">
            <a:off x="7847478" y="4796135"/>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Alternate Process 5">
            <a:extLst>
              <a:ext uri="{FF2B5EF4-FFF2-40B4-BE49-F238E27FC236}">
                <a16:creationId xmlns:a16="http://schemas.microsoft.com/office/drawing/2014/main" id="{8066027F-23A6-E007-5F11-CAC51D275B58}"/>
              </a:ext>
            </a:extLst>
          </p:cNvPr>
          <p:cNvSpPr/>
          <p:nvPr/>
        </p:nvSpPr>
        <p:spPr>
          <a:xfrm>
            <a:off x="7844158" y="4749926"/>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Twinkl" panose="02000000000000000000" pitchFamily="2" charset="0"/>
              </a:rPr>
              <a:t>PSHE: </a:t>
            </a:r>
            <a:r>
              <a:rPr lang="en-US" sz="1000" dirty="0">
                <a:solidFill>
                  <a:schemeClr val="tx1"/>
                </a:solidFill>
                <a:latin typeface="Twinkl" panose="02000000000000000000" pitchFamily="2" charset="0"/>
              </a:rPr>
              <a:t>This half term the focus is being healthy, where we will look at some unhealthy </a:t>
            </a:r>
            <a:r>
              <a:rPr lang="en-US" sz="1000" dirty="0" err="1">
                <a:solidFill>
                  <a:schemeClr val="tx1"/>
                </a:solidFill>
                <a:latin typeface="Twinkl" panose="02000000000000000000" pitchFamily="2" charset="0"/>
              </a:rPr>
              <a:t>behaviours</a:t>
            </a:r>
            <a:r>
              <a:rPr lang="en-US" sz="1000" dirty="0">
                <a:solidFill>
                  <a:schemeClr val="tx1"/>
                </a:solidFill>
                <a:latin typeface="Twinkl" panose="02000000000000000000" pitchFamily="2" charset="0"/>
              </a:rPr>
              <a:t> and how to remain healthy.</a:t>
            </a:r>
            <a:endParaRPr lang="en-GB" dirty="0"/>
          </a:p>
        </p:txBody>
      </p:sp>
      <p:sp>
        <p:nvSpPr>
          <p:cNvPr id="14" name="Flowchart: Alternate Process 13">
            <a:extLst>
              <a:ext uri="{FF2B5EF4-FFF2-40B4-BE49-F238E27FC236}">
                <a16:creationId xmlns:a16="http://schemas.microsoft.com/office/drawing/2014/main" id="{71D5DFF7-AEBF-CBF6-D26E-AAB861AD73FB}"/>
              </a:ext>
            </a:extLst>
          </p:cNvPr>
          <p:cNvSpPr/>
          <p:nvPr/>
        </p:nvSpPr>
        <p:spPr>
          <a:xfrm>
            <a:off x="8107278" y="4639788"/>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Wider curriculum</a:t>
            </a:r>
          </a:p>
        </p:txBody>
      </p:sp>
      <p:sp>
        <p:nvSpPr>
          <p:cNvPr id="79" name="Flowchart: Alternate Process 78">
            <a:extLst>
              <a:ext uri="{FF2B5EF4-FFF2-40B4-BE49-F238E27FC236}">
                <a16:creationId xmlns:a16="http://schemas.microsoft.com/office/drawing/2014/main" id="{6349EC1D-EC9D-9419-7C89-BF382396223E}"/>
              </a:ext>
            </a:extLst>
          </p:cNvPr>
          <p:cNvSpPr/>
          <p:nvPr/>
        </p:nvSpPr>
        <p:spPr>
          <a:xfrm>
            <a:off x="162936" y="4827495"/>
            <a:ext cx="1457992" cy="346402"/>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A message from Miss Rogers</a:t>
            </a:r>
          </a:p>
        </p:txBody>
      </p:sp>
    </p:spTree>
    <p:extLst>
      <p:ext uri="{BB962C8B-B14F-4D97-AF65-F5344CB8AC3E}">
        <p14:creationId xmlns:p14="http://schemas.microsoft.com/office/powerpoint/2010/main" val="1332283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cd9dc6-16c1-46e7-9090-804b14aa1d04" xsi:nil="true"/>
    <lcf76f155ced4ddcb4097134ff3c332f xmlns="c843f58c-f14a-493a-9e58-1ff4391d547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15FD74B395F04AB9B462569D71B7CF" ma:contentTypeVersion="17" ma:contentTypeDescription="Create a new document." ma:contentTypeScope="" ma:versionID="00320b3e497d8cdfa69b12b1d2444a8e">
  <xsd:schema xmlns:xsd="http://www.w3.org/2001/XMLSchema" xmlns:xs="http://www.w3.org/2001/XMLSchema" xmlns:p="http://schemas.microsoft.com/office/2006/metadata/properties" xmlns:ns2="c843f58c-f14a-493a-9e58-1ff4391d547f" xmlns:ns3="f1cd9dc6-16c1-46e7-9090-804b14aa1d04" targetNamespace="http://schemas.microsoft.com/office/2006/metadata/properties" ma:root="true" ma:fieldsID="88a1a175b96b96ef390f22e2a014b435" ns2:_="" ns3:_="">
    <xsd:import namespace="c843f58c-f14a-493a-9e58-1ff4391d547f"/>
    <xsd:import namespace="f1cd9dc6-16c1-46e7-9090-804b14aa1d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3f58c-f14a-493a-9e58-1ff4391d5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7b682ba-9967-4e49-9333-6f0cbdfb351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cd9dc6-16c1-46e7-9090-804b14aa1d0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1afdac3-0969-43ea-9f59-ac9dad720935}" ma:internalName="TaxCatchAll" ma:showField="CatchAllData" ma:web="f1cd9dc6-16c1-46e7-9090-804b14aa1d0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474B8C-D2E4-4AEC-AA99-D0225355590B}">
  <ds:schemaRefs>
    <ds:schemaRef ds:uri="87e6c9c7-8e8c-4acc-9c1f-82008440bf15"/>
    <ds:schemaRef ds:uri="http://purl.org/dc/terms/"/>
    <ds:schemaRef ds:uri="cf9d56e4-e324-409a-acb2-ea0374009f76"/>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59526286-99E0-4090-9C46-2CFA8100A438}"/>
</file>

<file path=customXml/itemProps3.xml><?xml version="1.0" encoding="utf-8"?>
<ds:datastoreItem xmlns:ds="http://schemas.openxmlformats.org/officeDocument/2006/customXml" ds:itemID="{77978E23-7A2E-4D88-B9FF-5B421DD93A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17444</TotalTime>
  <Words>423</Words>
  <Application>Microsoft Office PowerPoint</Application>
  <PresentationFormat>A4 Paper (210x297 mm)</PresentationFormat>
  <Paragraphs>30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Twinkl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Smith</dc:creator>
  <cp:lastModifiedBy>Mrs Goodfellow</cp:lastModifiedBy>
  <cp:revision>9</cp:revision>
  <cp:lastPrinted>2024-07-25T14:33:55Z</cp:lastPrinted>
  <dcterms:created xsi:type="dcterms:W3CDTF">2024-07-07T16:41:45Z</dcterms:created>
  <dcterms:modified xsi:type="dcterms:W3CDTF">2026-02-24T09:49:35Z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0x0101001515FD74B395F04AB9B462569D71B7CF</vt:lpwstr>
  </property>
  <property fmtid="{D5CDD505-2E9C-101B-9397-08002B2CF9AE}" pid="3" name="MediaServiceImageTags">
    <vt:lpwstr/>
  </property>
</Properties>
</file>