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Lst>
  <p:sldSz cx="9906000" cy="6858000" type="A4"/>
  <p:notesSz cx="9926638" cy="67976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498A"/>
    <a:srgbClr val="E6D6F2"/>
    <a:srgbClr val="B686D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13FCE7A-D480-4E5D-90C5-9E9F9AE65F84}" v="3" dt="2026-03-23T10:53:42.4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58" d="100"/>
          <a:sy n="58" d="100"/>
        </p:scale>
        <p:origin x="82" y="4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11" Type="http://schemas.microsoft.com/office/2015/10/relationships/revisionInfo" Target="revisionInfo.xml"/><Relationship Id="rId5" Type="http://schemas.openxmlformats.org/officeDocument/2006/relationships/slide" Target="slides/slide1.xml"/><Relationship Id="rId10"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ss Rogers" userId="0af76df7-a3a7-44f8-9df5-5423cc0e83ff" providerId="ADAL" clId="{1005A0B6-7E2B-47C9-95D9-33F92F6BC852}"/>
    <pc:docChg chg="custSel modSld">
      <pc:chgData name="Miss Rogers" userId="0af76df7-a3a7-44f8-9df5-5423cc0e83ff" providerId="ADAL" clId="{1005A0B6-7E2B-47C9-95D9-33F92F6BC852}" dt="2026-03-23T10:55:43.541" v="927" actId="20577"/>
      <pc:docMkLst>
        <pc:docMk/>
      </pc:docMkLst>
      <pc:sldChg chg="modSp mod">
        <pc:chgData name="Miss Rogers" userId="0af76df7-a3a7-44f8-9df5-5423cc0e83ff" providerId="ADAL" clId="{1005A0B6-7E2B-47C9-95D9-33F92F6BC852}" dt="2026-03-23T10:55:43.541" v="927" actId="20577"/>
        <pc:sldMkLst>
          <pc:docMk/>
          <pc:sldMk cId="1332283618" sldId="256"/>
        </pc:sldMkLst>
        <pc:spChg chg="mod">
          <ac:chgData name="Miss Rogers" userId="0af76df7-a3a7-44f8-9df5-5423cc0e83ff" providerId="ADAL" clId="{1005A0B6-7E2B-47C9-95D9-33F92F6BC852}" dt="2026-03-23T10:47:51.819" v="301" actId="20577"/>
          <ac:spMkLst>
            <pc:docMk/>
            <pc:sldMk cId="1332283618" sldId="256"/>
            <ac:spMk id="6" creationId="{8066027F-23A6-E007-5F11-CAC51D275B58}"/>
          </ac:spMkLst>
        </pc:spChg>
        <pc:spChg chg="mod">
          <ac:chgData name="Miss Rogers" userId="0af76df7-a3a7-44f8-9df5-5423cc0e83ff" providerId="ADAL" clId="{1005A0B6-7E2B-47C9-95D9-33F92F6BC852}" dt="2026-03-23T10:55:43.541" v="927" actId="20577"/>
          <ac:spMkLst>
            <pc:docMk/>
            <pc:sldMk cId="1332283618" sldId="256"/>
            <ac:spMk id="11" creationId="{4D1F6288-02EF-96B8-6BDA-809820F1C0B3}"/>
          </ac:spMkLst>
        </pc:spChg>
        <pc:spChg chg="mod">
          <ac:chgData name="Miss Rogers" userId="0af76df7-a3a7-44f8-9df5-5423cc0e83ff" providerId="ADAL" clId="{1005A0B6-7E2B-47C9-95D9-33F92F6BC852}" dt="2026-03-23T10:55:32.844" v="911" actId="20577"/>
          <ac:spMkLst>
            <pc:docMk/>
            <pc:sldMk cId="1332283618" sldId="256"/>
            <ac:spMk id="16" creationId="{2B108275-972F-732D-B440-D50D20C23834}"/>
          </ac:spMkLst>
        </pc:spChg>
        <pc:spChg chg="mod">
          <ac:chgData name="Miss Rogers" userId="0af76df7-a3a7-44f8-9df5-5423cc0e83ff" providerId="ADAL" clId="{1005A0B6-7E2B-47C9-95D9-33F92F6BC852}" dt="2026-03-23T10:46:06.883" v="35" actId="20577"/>
          <ac:spMkLst>
            <pc:docMk/>
            <pc:sldMk cId="1332283618" sldId="256"/>
            <ac:spMk id="23" creationId="{FA371D33-B57C-A502-D430-DCB80D057B96}"/>
          </ac:spMkLst>
        </pc:spChg>
        <pc:spChg chg="mod">
          <ac:chgData name="Miss Rogers" userId="0af76df7-a3a7-44f8-9df5-5423cc0e83ff" providerId="ADAL" clId="{1005A0B6-7E2B-47C9-95D9-33F92F6BC852}" dt="2026-03-23T10:46:40.163" v="175" actId="20577"/>
          <ac:spMkLst>
            <pc:docMk/>
            <pc:sldMk cId="1332283618" sldId="256"/>
            <ac:spMk id="25" creationId="{CF2C145C-743A-BFD0-D5E0-6DAD50EC47EB}"/>
          </ac:spMkLst>
        </pc:spChg>
        <pc:spChg chg="mod">
          <ac:chgData name="Miss Rogers" userId="0af76df7-a3a7-44f8-9df5-5423cc0e83ff" providerId="ADAL" clId="{1005A0B6-7E2B-47C9-95D9-33F92F6BC852}" dt="2026-03-23T10:45:55.225" v="17" actId="20577"/>
          <ac:spMkLst>
            <pc:docMk/>
            <pc:sldMk cId="1332283618" sldId="256"/>
            <ac:spMk id="33" creationId="{25D0BAFC-C9F2-9337-E951-7AB4422155B8}"/>
          </ac:spMkLst>
        </pc:spChg>
        <pc:spChg chg="mod">
          <ac:chgData name="Miss Rogers" userId="0af76df7-a3a7-44f8-9df5-5423cc0e83ff" providerId="ADAL" clId="{1005A0B6-7E2B-47C9-95D9-33F92F6BC852}" dt="2026-03-23T10:45:46.226" v="3" actId="207"/>
          <ac:spMkLst>
            <pc:docMk/>
            <pc:sldMk cId="1332283618" sldId="256"/>
            <ac:spMk id="35" creationId="{055E25DD-67E8-7C32-B26A-E0030F27A824}"/>
          </ac:spMkLst>
        </pc:spChg>
        <pc:spChg chg="mod">
          <ac:chgData name="Miss Rogers" userId="0af76df7-a3a7-44f8-9df5-5423cc0e83ff" providerId="ADAL" clId="{1005A0B6-7E2B-47C9-95D9-33F92F6BC852}" dt="2026-03-23T10:50:22.262" v="614" actId="1076"/>
          <ac:spMkLst>
            <pc:docMk/>
            <pc:sldMk cId="1332283618" sldId="256"/>
            <ac:spMk id="43" creationId="{621F8170-CC6D-ADF9-03BB-3BBED4DFAD3C}"/>
          </ac:spMkLst>
        </pc:spChg>
        <pc:spChg chg="mod">
          <ac:chgData name="Miss Rogers" userId="0af76df7-a3a7-44f8-9df5-5423cc0e83ff" providerId="ADAL" clId="{1005A0B6-7E2B-47C9-95D9-33F92F6BC852}" dt="2026-03-23T10:50:33.605" v="629" actId="20577"/>
          <ac:spMkLst>
            <pc:docMk/>
            <pc:sldMk cId="1332283618" sldId="256"/>
            <ac:spMk id="45" creationId="{B38BDF95-7FC7-AC82-B83F-A4577A6327AE}"/>
          </ac:spMkLst>
        </pc:spChg>
        <pc:spChg chg="mod">
          <ac:chgData name="Miss Rogers" userId="0af76df7-a3a7-44f8-9df5-5423cc0e83ff" providerId="ADAL" clId="{1005A0B6-7E2B-47C9-95D9-33F92F6BC852}" dt="2026-03-23T10:53:14.909" v="652" actId="20577"/>
          <ac:spMkLst>
            <pc:docMk/>
            <pc:sldMk cId="1332283618" sldId="256"/>
            <ac:spMk id="53" creationId="{77DDAC35-DAD0-1785-0F92-CA7CEBE5A06D}"/>
          </ac:spMkLst>
        </pc:spChg>
        <pc:spChg chg="mod">
          <ac:chgData name="Miss Rogers" userId="0af76df7-a3a7-44f8-9df5-5423cc0e83ff" providerId="ADAL" clId="{1005A0B6-7E2B-47C9-95D9-33F92F6BC852}" dt="2026-03-23T10:48:28.644" v="388" actId="20577"/>
          <ac:spMkLst>
            <pc:docMk/>
            <pc:sldMk cId="1332283618" sldId="256"/>
            <ac:spMk id="74" creationId="{D7B2DD0E-65FC-B66E-69A9-FD3D46CA686E}"/>
          </ac:spMkLst>
        </pc:spChg>
        <pc:spChg chg="mod">
          <ac:chgData name="Miss Rogers" userId="0af76df7-a3a7-44f8-9df5-5423cc0e83ff" providerId="ADAL" clId="{1005A0B6-7E2B-47C9-95D9-33F92F6BC852}" dt="2026-03-23T10:53:50.717" v="658" actId="404"/>
          <ac:spMkLst>
            <pc:docMk/>
            <pc:sldMk cId="1332283618" sldId="256"/>
            <ac:spMk id="78" creationId="{244092AF-CB4E-3DF5-889C-892575EFC661}"/>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8CF2CD2-5C44-4D65-99CD-3F8DB7B25030}" type="datetimeFigureOut">
              <a:rPr lang="en-GB" smtClean="0"/>
              <a:t>23/03/2026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B31DB5-7B60-4DC6-B406-35AF9965CC7A}" type="slidenum">
              <a:rPr lang="en-GB" smtClean="0"/>
              <a:t>‹#›</a:t>
            </a:fld>
            <a:endParaRPr lang="en-GB"/>
          </a:p>
        </p:txBody>
      </p:sp>
    </p:spTree>
    <p:extLst>
      <p:ext uri="{BB962C8B-B14F-4D97-AF65-F5344CB8AC3E}">
        <p14:creationId xmlns:p14="http://schemas.microsoft.com/office/powerpoint/2010/main" val="688498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CF2CD2-5C44-4D65-99CD-3F8DB7B25030}" type="datetimeFigureOut">
              <a:rPr lang="en-GB" smtClean="0"/>
              <a:t>23/03/2026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B31DB5-7B60-4DC6-B406-35AF9965CC7A}" type="slidenum">
              <a:rPr lang="en-GB" smtClean="0"/>
              <a:t>‹#›</a:t>
            </a:fld>
            <a:endParaRPr lang="en-GB"/>
          </a:p>
        </p:txBody>
      </p:sp>
    </p:spTree>
    <p:extLst>
      <p:ext uri="{BB962C8B-B14F-4D97-AF65-F5344CB8AC3E}">
        <p14:creationId xmlns:p14="http://schemas.microsoft.com/office/powerpoint/2010/main" val="767744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CF2CD2-5C44-4D65-99CD-3F8DB7B25030}" type="datetimeFigureOut">
              <a:rPr lang="en-GB" smtClean="0"/>
              <a:t>23/03/2026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B31DB5-7B60-4DC6-B406-35AF9965CC7A}" type="slidenum">
              <a:rPr lang="en-GB" smtClean="0"/>
              <a:t>‹#›</a:t>
            </a:fld>
            <a:endParaRPr lang="en-GB"/>
          </a:p>
        </p:txBody>
      </p:sp>
    </p:spTree>
    <p:extLst>
      <p:ext uri="{BB962C8B-B14F-4D97-AF65-F5344CB8AC3E}">
        <p14:creationId xmlns:p14="http://schemas.microsoft.com/office/powerpoint/2010/main" val="119988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CF2CD2-5C44-4D65-99CD-3F8DB7B25030}" type="datetimeFigureOut">
              <a:rPr lang="en-GB" smtClean="0"/>
              <a:t>23/03/2026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B31DB5-7B60-4DC6-B406-35AF9965CC7A}" type="slidenum">
              <a:rPr lang="en-GB" smtClean="0"/>
              <a:t>‹#›</a:t>
            </a:fld>
            <a:endParaRPr lang="en-GB"/>
          </a:p>
        </p:txBody>
      </p:sp>
    </p:spTree>
    <p:extLst>
      <p:ext uri="{BB962C8B-B14F-4D97-AF65-F5344CB8AC3E}">
        <p14:creationId xmlns:p14="http://schemas.microsoft.com/office/powerpoint/2010/main" val="2907308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8CF2CD2-5C44-4D65-99CD-3F8DB7B25030}" type="datetimeFigureOut">
              <a:rPr lang="en-GB" smtClean="0"/>
              <a:t>23/03/2026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B31DB5-7B60-4DC6-B406-35AF9965CC7A}" type="slidenum">
              <a:rPr lang="en-GB" smtClean="0"/>
              <a:t>‹#›</a:t>
            </a:fld>
            <a:endParaRPr lang="en-GB"/>
          </a:p>
        </p:txBody>
      </p:sp>
    </p:spTree>
    <p:extLst>
      <p:ext uri="{BB962C8B-B14F-4D97-AF65-F5344CB8AC3E}">
        <p14:creationId xmlns:p14="http://schemas.microsoft.com/office/powerpoint/2010/main" val="2337143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1038"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14913"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8CF2CD2-5C44-4D65-99CD-3F8DB7B25030}" type="datetimeFigureOut">
              <a:rPr lang="en-GB" smtClean="0"/>
              <a:t>23/03/2026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6B31DB5-7B60-4DC6-B406-35AF9965CC7A}" type="slidenum">
              <a:rPr lang="en-GB" smtClean="0"/>
              <a:t>‹#›</a:t>
            </a:fld>
            <a:endParaRPr lang="en-GB"/>
          </a:p>
        </p:txBody>
      </p:sp>
    </p:spTree>
    <p:extLst>
      <p:ext uri="{BB962C8B-B14F-4D97-AF65-F5344CB8AC3E}">
        <p14:creationId xmlns:p14="http://schemas.microsoft.com/office/powerpoint/2010/main" val="37112206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8CF2CD2-5C44-4D65-99CD-3F8DB7B25030}" type="datetimeFigureOut">
              <a:rPr lang="en-GB" smtClean="0"/>
              <a:t>23/03/2026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6B31DB5-7B60-4DC6-B406-35AF9965CC7A}" type="slidenum">
              <a:rPr lang="en-GB" smtClean="0"/>
              <a:t>‹#›</a:t>
            </a:fld>
            <a:endParaRPr lang="en-GB"/>
          </a:p>
        </p:txBody>
      </p:sp>
    </p:spTree>
    <p:extLst>
      <p:ext uri="{BB962C8B-B14F-4D97-AF65-F5344CB8AC3E}">
        <p14:creationId xmlns:p14="http://schemas.microsoft.com/office/powerpoint/2010/main" val="2387077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8CF2CD2-5C44-4D65-99CD-3F8DB7B25030}" type="datetimeFigureOut">
              <a:rPr lang="en-GB" smtClean="0"/>
              <a:t>23/03/2026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6B31DB5-7B60-4DC6-B406-35AF9965CC7A}" type="slidenum">
              <a:rPr lang="en-GB" smtClean="0"/>
              <a:t>‹#›</a:t>
            </a:fld>
            <a:endParaRPr lang="en-GB"/>
          </a:p>
        </p:txBody>
      </p:sp>
    </p:spTree>
    <p:extLst>
      <p:ext uri="{BB962C8B-B14F-4D97-AF65-F5344CB8AC3E}">
        <p14:creationId xmlns:p14="http://schemas.microsoft.com/office/powerpoint/2010/main" val="906255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CF2CD2-5C44-4D65-99CD-3F8DB7B25030}" type="datetimeFigureOut">
              <a:rPr lang="en-GB" smtClean="0"/>
              <a:t>23/03/2026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6B31DB5-7B60-4DC6-B406-35AF9965CC7A}" type="slidenum">
              <a:rPr lang="en-GB" smtClean="0"/>
              <a:t>‹#›</a:t>
            </a:fld>
            <a:endParaRPr lang="en-GB"/>
          </a:p>
        </p:txBody>
      </p:sp>
    </p:spTree>
    <p:extLst>
      <p:ext uri="{BB962C8B-B14F-4D97-AF65-F5344CB8AC3E}">
        <p14:creationId xmlns:p14="http://schemas.microsoft.com/office/powerpoint/2010/main" val="39897919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8CF2CD2-5C44-4D65-99CD-3F8DB7B25030}" type="datetimeFigureOut">
              <a:rPr lang="en-GB" smtClean="0"/>
              <a:t>23/03/2026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6B31DB5-7B60-4DC6-B406-35AF9965CC7A}" type="slidenum">
              <a:rPr lang="en-GB" smtClean="0"/>
              <a:t>‹#›</a:t>
            </a:fld>
            <a:endParaRPr lang="en-GB"/>
          </a:p>
        </p:txBody>
      </p:sp>
    </p:spTree>
    <p:extLst>
      <p:ext uri="{BB962C8B-B14F-4D97-AF65-F5344CB8AC3E}">
        <p14:creationId xmlns:p14="http://schemas.microsoft.com/office/powerpoint/2010/main" val="2480600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8CF2CD2-5C44-4D65-99CD-3F8DB7B25030}" type="datetimeFigureOut">
              <a:rPr lang="en-GB" smtClean="0"/>
              <a:t>23/03/2026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6B31DB5-7B60-4DC6-B406-35AF9965CC7A}" type="slidenum">
              <a:rPr lang="en-GB" smtClean="0"/>
              <a:t>‹#›</a:t>
            </a:fld>
            <a:endParaRPr lang="en-GB"/>
          </a:p>
        </p:txBody>
      </p:sp>
    </p:spTree>
    <p:extLst>
      <p:ext uri="{BB962C8B-B14F-4D97-AF65-F5344CB8AC3E}">
        <p14:creationId xmlns:p14="http://schemas.microsoft.com/office/powerpoint/2010/main" val="3591413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CF2CD2-5C44-4D65-99CD-3F8DB7B25030}" type="datetimeFigureOut">
              <a:rPr lang="en-GB" smtClean="0"/>
              <a:t>23/03/2026</a:t>
            </a:fld>
            <a:endParaRPr lang="en-GB"/>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B31DB5-7B60-4DC6-B406-35AF9965CC7A}" type="slidenum">
              <a:rPr lang="en-GB" smtClean="0"/>
              <a:t>‹#›</a:t>
            </a:fld>
            <a:endParaRPr lang="en-GB"/>
          </a:p>
        </p:txBody>
      </p:sp>
    </p:spTree>
    <p:extLst>
      <p:ext uri="{BB962C8B-B14F-4D97-AF65-F5344CB8AC3E}">
        <p14:creationId xmlns:p14="http://schemas.microsoft.com/office/powerpoint/2010/main" val="17392435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tile tx="0" ty="0" sx="100000" sy="100000" flip="none" algn="tl"/>
        </a:blipFill>
        <a:effectLst/>
      </p:bgPr>
    </p:bg>
    <p:spTree>
      <p:nvGrpSpPr>
        <p:cNvPr id="1" name=""/>
        <p:cNvGrpSpPr/>
        <p:nvPr/>
      </p:nvGrpSpPr>
      <p:grpSpPr>
        <a:xfrm>
          <a:off x="0" y="0"/>
          <a:ext cx="0" cy="0"/>
          <a:chOff x="0" y="0"/>
          <a:chExt cx="0" cy="0"/>
        </a:xfrm>
      </p:grpSpPr>
      <p:sp>
        <p:nvSpPr>
          <p:cNvPr id="11" name="Arrow: Chevron 10">
            <a:extLst>
              <a:ext uri="{FF2B5EF4-FFF2-40B4-BE49-F238E27FC236}">
                <a16:creationId xmlns:a16="http://schemas.microsoft.com/office/drawing/2014/main" id="{4D1F6288-02EF-96B8-6BDA-809820F1C0B3}"/>
              </a:ext>
            </a:extLst>
          </p:cNvPr>
          <p:cNvSpPr/>
          <p:nvPr/>
        </p:nvSpPr>
        <p:spPr>
          <a:xfrm rot="16200000">
            <a:off x="-2084617" y="1408253"/>
            <a:ext cx="5601917" cy="1124564"/>
          </a:xfrm>
          <a:prstGeom prst="chevron">
            <a:avLst>
              <a:gd name="adj" fmla="val 20619"/>
            </a:avLst>
          </a:prstGeom>
          <a:solidFill>
            <a:srgbClr val="B686DA"/>
          </a:solidFill>
          <a:ln>
            <a:solidFill>
              <a:schemeClr val="tx1"/>
            </a:solidFill>
          </a:ln>
          <a:effectLst>
            <a:outerShdw blurRad="50800" dist="1016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latin typeface="Twinkl" panose="02000000000000000000" pitchFamily="2" charset="0"/>
              </a:rPr>
              <a:t>Curriuculum newsletter: Summer 1</a:t>
            </a:r>
          </a:p>
          <a:p>
            <a:pPr algn="ctr"/>
            <a:endParaRPr lang="en-GB" dirty="0"/>
          </a:p>
          <a:p>
            <a:pPr algn="ctr"/>
            <a:r>
              <a:rPr lang="en-GB" sz="3200" dirty="0">
                <a:latin typeface="Twinkl" panose="02000000000000000000" pitchFamily="2" charset="0"/>
              </a:rPr>
              <a:t>Willow 2 </a:t>
            </a:r>
          </a:p>
        </p:txBody>
      </p:sp>
      <p:grpSp>
        <p:nvGrpSpPr>
          <p:cNvPr id="36" name="Group 35">
            <a:extLst>
              <a:ext uri="{FF2B5EF4-FFF2-40B4-BE49-F238E27FC236}">
                <a16:creationId xmlns:a16="http://schemas.microsoft.com/office/drawing/2014/main" id="{516D6BFA-10B2-8AE2-8155-240CFA2A00CB}"/>
              </a:ext>
            </a:extLst>
          </p:cNvPr>
          <p:cNvGrpSpPr/>
          <p:nvPr/>
        </p:nvGrpSpPr>
        <p:grpSpPr>
          <a:xfrm>
            <a:off x="1361745" y="86044"/>
            <a:ext cx="7987441" cy="2043231"/>
            <a:chOff x="1722919" y="166291"/>
            <a:chExt cx="7987441" cy="2043231"/>
          </a:xfrm>
        </p:grpSpPr>
        <p:grpSp>
          <p:nvGrpSpPr>
            <p:cNvPr id="19" name="Group 18">
              <a:extLst>
                <a:ext uri="{FF2B5EF4-FFF2-40B4-BE49-F238E27FC236}">
                  <a16:creationId xmlns:a16="http://schemas.microsoft.com/office/drawing/2014/main" id="{A9C6187D-BA52-F20D-0603-BA1DFF8DD606}"/>
                </a:ext>
              </a:extLst>
            </p:cNvPr>
            <p:cNvGrpSpPr/>
            <p:nvPr/>
          </p:nvGrpSpPr>
          <p:grpSpPr>
            <a:xfrm>
              <a:off x="1722919" y="169832"/>
              <a:ext cx="3990640" cy="1983474"/>
              <a:chOff x="5025731" y="1623233"/>
              <a:chExt cx="3990640" cy="1983474"/>
            </a:xfrm>
          </p:grpSpPr>
          <p:grpSp>
            <p:nvGrpSpPr>
              <p:cNvPr id="17" name="Group 16">
                <a:extLst>
                  <a:ext uri="{FF2B5EF4-FFF2-40B4-BE49-F238E27FC236}">
                    <a16:creationId xmlns:a16="http://schemas.microsoft.com/office/drawing/2014/main" id="{3B324B29-32E2-8D3C-F5C2-F2ED6FECA7A7}"/>
                  </a:ext>
                </a:extLst>
              </p:cNvPr>
              <p:cNvGrpSpPr/>
              <p:nvPr/>
            </p:nvGrpSpPr>
            <p:grpSpPr>
              <a:xfrm>
                <a:off x="5025731" y="1743970"/>
                <a:ext cx="3990640" cy="1862737"/>
                <a:chOff x="3334700" y="2341762"/>
                <a:chExt cx="3990640" cy="1862737"/>
              </a:xfrm>
            </p:grpSpPr>
            <p:sp>
              <p:nvSpPr>
                <p:cNvPr id="15" name="Flowchart: Alternate Process 14">
                  <a:extLst>
                    <a:ext uri="{FF2B5EF4-FFF2-40B4-BE49-F238E27FC236}">
                      <a16:creationId xmlns:a16="http://schemas.microsoft.com/office/drawing/2014/main" id="{00E7D125-904F-9334-8127-72F680A33A5E}"/>
                    </a:ext>
                  </a:extLst>
                </p:cNvPr>
                <p:cNvSpPr/>
                <p:nvPr/>
              </p:nvSpPr>
              <p:spPr>
                <a:xfrm>
                  <a:off x="3334700" y="2357625"/>
                  <a:ext cx="3990640" cy="1846874"/>
                </a:xfrm>
                <a:prstGeom prst="flowChartAlternateProcess">
                  <a:avLst/>
                </a:prstGeom>
                <a:solidFill>
                  <a:srgbClr val="5749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lowchart: Alternate Process 15">
                  <a:extLst>
                    <a:ext uri="{FF2B5EF4-FFF2-40B4-BE49-F238E27FC236}">
                      <a16:creationId xmlns:a16="http://schemas.microsoft.com/office/drawing/2014/main" id="{2B108275-972F-732D-B440-D50D20C23834}"/>
                    </a:ext>
                  </a:extLst>
                </p:cNvPr>
                <p:cNvSpPr/>
                <p:nvPr/>
              </p:nvSpPr>
              <p:spPr>
                <a:xfrm>
                  <a:off x="3370843" y="2341762"/>
                  <a:ext cx="3694802" cy="1846874"/>
                </a:xfrm>
                <a:prstGeom prst="flowChartAlternateProcess">
                  <a:avLst/>
                </a:prstGeom>
                <a:solidFill>
                  <a:srgbClr val="E6D6F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45720" rIns="0" bIns="45720" rtlCol="0" anchor="ctr"/>
                <a:lstStyle/>
                <a:p>
                  <a:r>
                    <a:rPr lang="en-GB" sz="1200" dirty="0">
                      <a:solidFill>
                        <a:schemeClr val="tx1"/>
                      </a:solidFill>
                      <a:latin typeface="Twinkl"/>
                    </a:rPr>
                    <a:t>This half term in writing we are going to be building up to write a newspaper report based on the book ‘</a:t>
                  </a:r>
                  <a:r>
                    <a:rPr lang="en-GB" sz="1200" dirty="0" err="1">
                      <a:solidFill>
                        <a:schemeClr val="tx1"/>
                      </a:solidFill>
                      <a:latin typeface="Twinkl"/>
                    </a:rPr>
                    <a:t>Weslandia</a:t>
                  </a:r>
                  <a:r>
                    <a:rPr lang="en-GB" sz="1200" dirty="0">
                      <a:solidFill>
                        <a:schemeClr val="tx1"/>
                      </a:solidFill>
                      <a:latin typeface="Twinkl"/>
                    </a:rPr>
                    <a:t>’ where the children will be able to apply their non-fiction writing techniques to help them become a reporter and inform the local area of this new land that has taken over.</a:t>
                  </a:r>
                </a:p>
              </p:txBody>
            </p:sp>
          </p:grpSp>
          <p:sp>
            <p:nvSpPr>
              <p:cNvPr id="18" name="Flowchart: Alternate Process 17">
                <a:extLst>
                  <a:ext uri="{FF2B5EF4-FFF2-40B4-BE49-F238E27FC236}">
                    <a16:creationId xmlns:a16="http://schemas.microsoft.com/office/drawing/2014/main" id="{C842FEAF-D6C8-2B0A-70C5-7255BC892640}"/>
                  </a:ext>
                </a:extLst>
              </p:cNvPr>
              <p:cNvSpPr/>
              <p:nvPr/>
            </p:nvSpPr>
            <p:spPr>
              <a:xfrm>
                <a:off x="5528095" y="1623233"/>
                <a:ext cx="1166327" cy="251926"/>
              </a:xfrm>
              <a:prstGeom prst="flowChartAlternateProcess">
                <a:avLst/>
              </a:prstGeom>
              <a:solidFill>
                <a:srgbClr val="5749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latin typeface="Twinkl" panose="02000000000000000000" pitchFamily="2" charset="0"/>
                  </a:rPr>
                  <a:t>Writing</a:t>
                </a:r>
              </a:p>
            </p:txBody>
          </p:sp>
        </p:grpSp>
        <p:grpSp>
          <p:nvGrpSpPr>
            <p:cNvPr id="21" name="Group 20">
              <a:extLst>
                <a:ext uri="{FF2B5EF4-FFF2-40B4-BE49-F238E27FC236}">
                  <a16:creationId xmlns:a16="http://schemas.microsoft.com/office/drawing/2014/main" id="{575CFB4C-197B-10B3-33AC-A4E217D1D150}"/>
                </a:ext>
              </a:extLst>
            </p:cNvPr>
            <p:cNvGrpSpPr/>
            <p:nvPr/>
          </p:nvGrpSpPr>
          <p:grpSpPr>
            <a:xfrm>
              <a:off x="7853567" y="166291"/>
              <a:ext cx="1856793" cy="1967612"/>
              <a:chOff x="5061873" y="1623233"/>
              <a:chExt cx="1856793" cy="1967612"/>
            </a:xfrm>
          </p:grpSpPr>
          <p:grpSp>
            <p:nvGrpSpPr>
              <p:cNvPr id="22" name="Group 21">
                <a:extLst>
                  <a:ext uri="{FF2B5EF4-FFF2-40B4-BE49-F238E27FC236}">
                    <a16:creationId xmlns:a16="http://schemas.microsoft.com/office/drawing/2014/main" id="{423A6929-D416-51D9-18AE-2BB627100723}"/>
                  </a:ext>
                </a:extLst>
              </p:cNvPr>
              <p:cNvGrpSpPr/>
              <p:nvPr/>
            </p:nvGrpSpPr>
            <p:grpSpPr>
              <a:xfrm>
                <a:off x="5061873" y="1743970"/>
                <a:ext cx="1856793" cy="1846875"/>
                <a:chOff x="3370842" y="2341762"/>
                <a:chExt cx="1856793" cy="1846875"/>
              </a:xfrm>
            </p:grpSpPr>
            <p:sp>
              <p:nvSpPr>
                <p:cNvPr id="24" name="Flowchart: Alternate Process 23">
                  <a:extLst>
                    <a:ext uri="{FF2B5EF4-FFF2-40B4-BE49-F238E27FC236}">
                      <a16:creationId xmlns:a16="http://schemas.microsoft.com/office/drawing/2014/main" id="{53ED1856-76AD-8C18-1290-F90B0B641723}"/>
                    </a:ext>
                  </a:extLst>
                </p:cNvPr>
                <p:cNvSpPr/>
                <p:nvPr/>
              </p:nvSpPr>
              <p:spPr>
                <a:xfrm rot="607037">
                  <a:off x="3370842" y="2341763"/>
                  <a:ext cx="1856792" cy="1846874"/>
                </a:xfrm>
                <a:prstGeom prst="flowChartAlternateProcess">
                  <a:avLst/>
                </a:prstGeom>
                <a:solidFill>
                  <a:srgbClr val="5749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Flowchart: Alternate Process 24">
                  <a:extLst>
                    <a:ext uri="{FF2B5EF4-FFF2-40B4-BE49-F238E27FC236}">
                      <a16:creationId xmlns:a16="http://schemas.microsoft.com/office/drawing/2014/main" id="{CF2C145C-743A-BFD0-D5E0-6DAD50EC47EB}"/>
                    </a:ext>
                  </a:extLst>
                </p:cNvPr>
                <p:cNvSpPr/>
                <p:nvPr/>
              </p:nvSpPr>
              <p:spPr>
                <a:xfrm>
                  <a:off x="3370843" y="2341762"/>
                  <a:ext cx="1856792" cy="1846874"/>
                </a:xfrm>
                <a:prstGeom prst="flowChartAlternateProcess">
                  <a:avLst/>
                </a:prstGeom>
                <a:solidFill>
                  <a:srgbClr val="E6D6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sz="1050" dirty="0">
                    <a:solidFill>
                      <a:schemeClr val="tx1"/>
                    </a:solidFill>
                    <a:latin typeface="Twinkl" panose="02000000000000000000" pitchFamily="2" charset="0"/>
                  </a:endParaRPr>
                </a:p>
                <a:p>
                  <a:r>
                    <a:rPr lang="en-US" sz="1050" dirty="0">
                      <a:solidFill>
                        <a:schemeClr val="tx1"/>
                      </a:solidFill>
                      <a:latin typeface="Twinkl" panose="02000000000000000000" pitchFamily="2" charset="0"/>
                    </a:rPr>
                    <a:t>This half term, Willow2 are learning greetings and numbers in Spanish to enable them to learn the basics needed to communicate in Spanish-speaking countries.</a:t>
                  </a:r>
                  <a:endParaRPr lang="en-GB" dirty="0"/>
                </a:p>
              </p:txBody>
            </p:sp>
          </p:grpSp>
          <p:sp>
            <p:nvSpPr>
              <p:cNvPr id="23" name="Flowchart: Alternate Process 22">
                <a:extLst>
                  <a:ext uri="{FF2B5EF4-FFF2-40B4-BE49-F238E27FC236}">
                    <a16:creationId xmlns:a16="http://schemas.microsoft.com/office/drawing/2014/main" id="{FA371D33-B57C-A502-D430-DCB80D057B96}"/>
                  </a:ext>
                </a:extLst>
              </p:cNvPr>
              <p:cNvSpPr/>
              <p:nvPr/>
            </p:nvSpPr>
            <p:spPr>
              <a:xfrm>
                <a:off x="5269179" y="1623233"/>
                <a:ext cx="1425244" cy="251925"/>
              </a:xfrm>
              <a:prstGeom prst="flowChartAlternateProcess">
                <a:avLst/>
              </a:prstGeom>
              <a:solidFill>
                <a:srgbClr val="5749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latin typeface="Twinkl" panose="02000000000000000000" pitchFamily="2" charset="0"/>
                  </a:rPr>
                  <a:t>Spanish</a:t>
                </a:r>
              </a:p>
            </p:txBody>
          </p:sp>
        </p:grpSp>
        <p:grpSp>
          <p:nvGrpSpPr>
            <p:cNvPr id="31" name="Group 30">
              <a:extLst>
                <a:ext uri="{FF2B5EF4-FFF2-40B4-BE49-F238E27FC236}">
                  <a16:creationId xmlns:a16="http://schemas.microsoft.com/office/drawing/2014/main" id="{BD6F0302-1C9F-6222-B8B2-B10C334765D7}"/>
                </a:ext>
              </a:extLst>
            </p:cNvPr>
            <p:cNvGrpSpPr/>
            <p:nvPr/>
          </p:nvGrpSpPr>
          <p:grpSpPr>
            <a:xfrm>
              <a:off x="5837441" y="208960"/>
              <a:ext cx="1885996" cy="2000562"/>
              <a:chOff x="5061873" y="1665903"/>
              <a:chExt cx="1885996" cy="2000562"/>
            </a:xfrm>
          </p:grpSpPr>
          <p:grpSp>
            <p:nvGrpSpPr>
              <p:cNvPr id="32" name="Group 31">
                <a:extLst>
                  <a:ext uri="{FF2B5EF4-FFF2-40B4-BE49-F238E27FC236}">
                    <a16:creationId xmlns:a16="http://schemas.microsoft.com/office/drawing/2014/main" id="{38858FB0-3942-B999-65C5-DD208E11FA3D}"/>
                  </a:ext>
                </a:extLst>
              </p:cNvPr>
              <p:cNvGrpSpPr/>
              <p:nvPr/>
            </p:nvGrpSpPr>
            <p:grpSpPr>
              <a:xfrm>
                <a:off x="5061873" y="1743971"/>
                <a:ext cx="1885996" cy="1922494"/>
                <a:chOff x="3370842" y="2341763"/>
                <a:chExt cx="1885996" cy="1922494"/>
              </a:xfrm>
            </p:grpSpPr>
            <p:sp>
              <p:nvSpPr>
                <p:cNvPr id="34" name="Flowchart: Alternate Process 33">
                  <a:extLst>
                    <a:ext uri="{FF2B5EF4-FFF2-40B4-BE49-F238E27FC236}">
                      <a16:creationId xmlns:a16="http://schemas.microsoft.com/office/drawing/2014/main" id="{75AC9F29-13CE-E0E3-9FB1-88CA5497A19A}"/>
                    </a:ext>
                  </a:extLst>
                </p:cNvPr>
                <p:cNvSpPr/>
                <p:nvPr/>
              </p:nvSpPr>
              <p:spPr>
                <a:xfrm rot="607037">
                  <a:off x="3370842" y="2341763"/>
                  <a:ext cx="1856792" cy="1846874"/>
                </a:xfrm>
                <a:prstGeom prst="flowChartAlternateProcess">
                  <a:avLst/>
                </a:prstGeom>
                <a:solidFill>
                  <a:srgbClr val="5749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Flowchart: Alternate Process 34">
                  <a:extLst>
                    <a:ext uri="{FF2B5EF4-FFF2-40B4-BE49-F238E27FC236}">
                      <a16:creationId xmlns:a16="http://schemas.microsoft.com/office/drawing/2014/main" id="{055E25DD-67E8-7C32-B26A-E0030F27A824}"/>
                    </a:ext>
                  </a:extLst>
                </p:cNvPr>
                <p:cNvSpPr/>
                <p:nvPr/>
              </p:nvSpPr>
              <p:spPr>
                <a:xfrm>
                  <a:off x="3400046" y="2417383"/>
                  <a:ext cx="1856792" cy="1846874"/>
                </a:xfrm>
                <a:prstGeom prst="flowChartAlternateProcess">
                  <a:avLst/>
                </a:prstGeom>
                <a:solidFill>
                  <a:srgbClr val="E6D6F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endParaRPr lang="en-US" sz="1000" dirty="0">
                    <a:solidFill>
                      <a:schemeClr val="tx1"/>
                    </a:solidFill>
                    <a:latin typeface="Twinkl" panose="02000000000000000000" pitchFamily="2" charset="0"/>
                  </a:endParaRPr>
                </a:p>
                <a:p>
                  <a:endParaRPr lang="en-US" sz="1000" dirty="0">
                    <a:solidFill>
                      <a:schemeClr val="tx1"/>
                    </a:solidFill>
                    <a:latin typeface="Twinkl" panose="02000000000000000000" pitchFamily="2" charset="0"/>
                  </a:endParaRPr>
                </a:p>
                <a:p>
                  <a:endParaRPr lang="en-US" sz="1000" dirty="0">
                    <a:solidFill>
                      <a:schemeClr val="tx1"/>
                    </a:solidFill>
                    <a:latin typeface="Twinkl" panose="02000000000000000000" pitchFamily="2" charset="0"/>
                  </a:endParaRPr>
                </a:p>
                <a:p>
                  <a:r>
                    <a:rPr lang="en-GB" sz="900" dirty="0">
                      <a:solidFill>
                        <a:schemeClr val="tx1"/>
                      </a:solidFill>
                      <a:latin typeface="Twinkl" panose="02000000000000000000" pitchFamily="2" charset="0"/>
                    </a:rPr>
                    <a:t>This half term in History, Willow 2 will be learning about ‘Journeys’. Children will be plotting famous explorers from history on a timeline and will look in depth at the journeys of Ernest Shackleton and Christopher Columbus. We will be comparing and contrasting their journeys which are separated by over 400 years.</a:t>
                  </a:r>
                  <a:endParaRPr lang="en-US" sz="900" b="1" dirty="0">
                    <a:solidFill>
                      <a:schemeClr val="tx1"/>
                    </a:solidFill>
                    <a:latin typeface="Twinkl" panose="02000000000000000000" pitchFamily="2" charset="0"/>
                  </a:endParaRPr>
                </a:p>
                <a:p>
                  <a:endParaRPr lang="en-US" sz="900" dirty="0">
                    <a:solidFill>
                      <a:schemeClr val="tx1"/>
                    </a:solidFill>
                    <a:latin typeface="Twinkl" panose="02000000000000000000" pitchFamily="2" charset="0"/>
                  </a:endParaRPr>
                </a:p>
                <a:p>
                  <a:endParaRPr lang="en-GB" sz="1000" dirty="0">
                    <a:solidFill>
                      <a:schemeClr val="tx1"/>
                    </a:solidFill>
                    <a:latin typeface="Twinkl" panose="02000000000000000000" pitchFamily="2" charset="0"/>
                  </a:endParaRPr>
                </a:p>
              </p:txBody>
            </p:sp>
          </p:grpSp>
          <p:sp>
            <p:nvSpPr>
              <p:cNvPr id="33" name="Flowchart: Alternate Process 32">
                <a:extLst>
                  <a:ext uri="{FF2B5EF4-FFF2-40B4-BE49-F238E27FC236}">
                    <a16:creationId xmlns:a16="http://schemas.microsoft.com/office/drawing/2014/main" id="{25D0BAFC-C9F2-9337-E951-7AB4422155B8}"/>
                  </a:ext>
                </a:extLst>
              </p:cNvPr>
              <p:cNvSpPr/>
              <p:nvPr/>
            </p:nvSpPr>
            <p:spPr>
              <a:xfrm>
                <a:off x="5404212" y="1665903"/>
                <a:ext cx="1265745" cy="255468"/>
              </a:xfrm>
              <a:prstGeom prst="flowChartAlternateProcess">
                <a:avLst/>
              </a:prstGeom>
              <a:solidFill>
                <a:srgbClr val="5749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latin typeface="Twinkl" panose="02000000000000000000" pitchFamily="2" charset="0"/>
                  </a:rPr>
                  <a:t>History</a:t>
                </a:r>
              </a:p>
            </p:txBody>
          </p:sp>
        </p:grpSp>
      </p:grpSp>
      <p:grpSp>
        <p:nvGrpSpPr>
          <p:cNvPr id="75" name="Group 74">
            <a:extLst>
              <a:ext uri="{FF2B5EF4-FFF2-40B4-BE49-F238E27FC236}">
                <a16:creationId xmlns:a16="http://schemas.microsoft.com/office/drawing/2014/main" id="{83FE2135-7651-19A4-F95C-D1F01E6F617A}"/>
              </a:ext>
            </a:extLst>
          </p:cNvPr>
          <p:cNvGrpSpPr/>
          <p:nvPr/>
        </p:nvGrpSpPr>
        <p:grpSpPr>
          <a:xfrm>
            <a:off x="1457136" y="2305993"/>
            <a:ext cx="8025639" cy="1985147"/>
            <a:chOff x="1718893" y="2326934"/>
            <a:chExt cx="8025639" cy="1985147"/>
          </a:xfrm>
        </p:grpSpPr>
        <p:grpSp>
          <p:nvGrpSpPr>
            <p:cNvPr id="39" name="Group 38">
              <a:extLst>
                <a:ext uri="{FF2B5EF4-FFF2-40B4-BE49-F238E27FC236}">
                  <a16:creationId xmlns:a16="http://schemas.microsoft.com/office/drawing/2014/main" id="{4588710A-FB7F-0D3D-3825-3F1DE5DAEA10}"/>
                </a:ext>
              </a:extLst>
            </p:cNvPr>
            <p:cNvGrpSpPr/>
            <p:nvPr/>
          </p:nvGrpSpPr>
          <p:grpSpPr>
            <a:xfrm>
              <a:off x="7853568" y="2326934"/>
              <a:ext cx="1890964" cy="1967612"/>
              <a:chOff x="5061873" y="1623233"/>
              <a:chExt cx="1890964" cy="1967612"/>
            </a:xfrm>
          </p:grpSpPr>
          <p:grpSp>
            <p:nvGrpSpPr>
              <p:cNvPr id="50" name="Group 49">
                <a:extLst>
                  <a:ext uri="{FF2B5EF4-FFF2-40B4-BE49-F238E27FC236}">
                    <a16:creationId xmlns:a16="http://schemas.microsoft.com/office/drawing/2014/main" id="{965E5587-9332-BC03-3CA1-698393E07A2D}"/>
                  </a:ext>
                </a:extLst>
              </p:cNvPr>
              <p:cNvGrpSpPr/>
              <p:nvPr/>
            </p:nvGrpSpPr>
            <p:grpSpPr>
              <a:xfrm>
                <a:off x="5061873" y="1697758"/>
                <a:ext cx="1890964" cy="1893087"/>
                <a:chOff x="3370842" y="2295550"/>
                <a:chExt cx="1890964" cy="1893087"/>
              </a:xfrm>
            </p:grpSpPr>
            <p:sp>
              <p:nvSpPr>
                <p:cNvPr id="52" name="Flowchart: Alternate Process 51">
                  <a:extLst>
                    <a:ext uri="{FF2B5EF4-FFF2-40B4-BE49-F238E27FC236}">
                      <a16:creationId xmlns:a16="http://schemas.microsoft.com/office/drawing/2014/main" id="{455DEE6D-CA4C-6571-6CCF-7BB89F5667A6}"/>
                    </a:ext>
                  </a:extLst>
                </p:cNvPr>
                <p:cNvSpPr/>
                <p:nvPr/>
              </p:nvSpPr>
              <p:spPr>
                <a:xfrm rot="607037">
                  <a:off x="3370842" y="2341763"/>
                  <a:ext cx="1856792" cy="1846874"/>
                </a:xfrm>
                <a:prstGeom prst="flowChartAlternateProcess">
                  <a:avLst/>
                </a:prstGeom>
                <a:solidFill>
                  <a:srgbClr val="5749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Flowchart: Alternate Process 52">
                  <a:extLst>
                    <a:ext uri="{FF2B5EF4-FFF2-40B4-BE49-F238E27FC236}">
                      <a16:creationId xmlns:a16="http://schemas.microsoft.com/office/drawing/2014/main" id="{77DDAC35-DAD0-1785-0F92-CA7CEBE5A06D}"/>
                    </a:ext>
                  </a:extLst>
                </p:cNvPr>
                <p:cNvSpPr/>
                <p:nvPr/>
              </p:nvSpPr>
              <p:spPr>
                <a:xfrm>
                  <a:off x="3405014" y="2295550"/>
                  <a:ext cx="1856792" cy="1846874"/>
                </a:xfrm>
                <a:prstGeom prst="flowChartAlternateProcess">
                  <a:avLst/>
                </a:prstGeom>
                <a:solidFill>
                  <a:srgbClr val="E6D6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Twinkl" panose="02000000000000000000" pitchFamily="2" charset="0"/>
                    </a:rPr>
                    <a:t>PE lessons will be </a:t>
                  </a:r>
                  <a:r>
                    <a:rPr lang="en-GB" sz="1100" dirty="0">
                      <a:solidFill>
                        <a:schemeClr val="tx1"/>
                      </a:solidFill>
                      <a:latin typeface="Twinkl" panose="02000000000000000000" pitchFamily="2" charset="0"/>
                    </a:rPr>
                    <a:t>every WEDNESDAY and THURSDAY where we will be learning the units of golf and rounders.</a:t>
                  </a:r>
                  <a:endParaRPr lang="en-GB" sz="1200" dirty="0">
                    <a:solidFill>
                      <a:schemeClr val="tx1"/>
                    </a:solidFill>
                    <a:latin typeface="Twinkl" panose="02000000000000000000" pitchFamily="2" charset="0"/>
                  </a:endParaRPr>
                </a:p>
              </p:txBody>
            </p:sp>
          </p:grpSp>
          <p:sp>
            <p:nvSpPr>
              <p:cNvPr id="51" name="Flowchart: Alternate Process 50">
                <a:extLst>
                  <a:ext uri="{FF2B5EF4-FFF2-40B4-BE49-F238E27FC236}">
                    <a16:creationId xmlns:a16="http://schemas.microsoft.com/office/drawing/2014/main" id="{FA6F20F3-0137-FDE1-F109-2450ECEB511E}"/>
                  </a:ext>
                </a:extLst>
              </p:cNvPr>
              <p:cNvSpPr/>
              <p:nvPr/>
            </p:nvSpPr>
            <p:spPr>
              <a:xfrm>
                <a:off x="5236431" y="1623233"/>
                <a:ext cx="1457992" cy="251926"/>
              </a:xfrm>
              <a:prstGeom prst="flowChartAlternateProcess">
                <a:avLst/>
              </a:prstGeom>
              <a:solidFill>
                <a:srgbClr val="5749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bg1"/>
                    </a:solidFill>
                    <a:latin typeface="Twinkl" panose="02000000000000000000" pitchFamily="2" charset="0"/>
                  </a:rPr>
                  <a:t>PE</a:t>
                </a:r>
              </a:p>
            </p:txBody>
          </p:sp>
        </p:grpSp>
        <p:grpSp>
          <p:nvGrpSpPr>
            <p:cNvPr id="58" name="Group 57">
              <a:extLst>
                <a:ext uri="{FF2B5EF4-FFF2-40B4-BE49-F238E27FC236}">
                  <a16:creationId xmlns:a16="http://schemas.microsoft.com/office/drawing/2014/main" id="{90C8A2FC-1C44-AF18-AB5E-0DF7EAA97F3D}"/>
                </a:ext>
              </a:extLst>
            </p:cNvPr>
            <p:cNvGrpSpPr/>
            <p:nvPr/>
          </p:nvGrpSpPr>
          <p:grpSpPr>
            <a:xfrm>
              <a:off x="1718893" y="2330475"/>
              <a:ext cx="6123120" cy="1981606"/>
              <a:chOff x="1718893" y="2330475"/>
              <a:chExt cx="6123120" cy="1981606"/>
            </a:xfrm>
          </p:grpSpPr>
          <p:grpSp>
            <p:nvGrpSpPr>
              <p:cNvPr id="38" name="Group 37">
                <a:extLst>
                  <a:ext uri="{FF2B5EF4-FFF2-40B4-BE49-F238E27FC236}">
                    <a16:creationId xmlns:a16="http://schemas.microsoft.com/office/drawing/2014/main" id="{C65FD8C8-3C1F-AB39-A501-6135E0CC6010}"/>
                  </a:ext>
                </a:extLst>
              </p:cNvPr>
              <p:cNvGrpSpPr/>
              <p:nvPr/>
            </p:nvGrpSpPr>
            <p:grpSpPr>
              <a:xfrm>
                <a:off x="1718893" y="2330475"/>
                <a:ext cx="4011180" cy="1981606"/>
                <a:chOff x="5021704" y="1623233"/>
                <a:chExt cx="4011180" cy="1981606"/>
              </a:xfrm>
            </p:grpSpPr>
            <p:grpSp>
              <p:nvGrpSpPr>
                <p:cNvPr id="54" name="Group 53">
                  <a:extLst>
                    <a:ext uri="{FF2B5EF4-FFF2-40B4-BE49-F238E27FC236}">
                      <a16:creationId xmlns:a16="http://schemas.microsoft.com/office/drawing/2014/main" id="{E18A4BD8-0B73-82AD-4F2F-6F7286468918}"/>
                    </a:ext>
                  </a:extLst>
                </p:cNvPr>
                <p:cNvGrpSpPr/>
                <p:nvPr/>
              </p:nvGrpSpPr>
              <p:grpSpPr>
                <a:xfrm>
                  <a:off x="5021704" y="1743970"/>
                  <a:ext cx="4011180" cy="1860869"/>
                  <a:chOff x="3330673" y="2341762"/>
                  <a:chExt cx="4011180" cy="1860869"/>
                </a:xfrm>
              </p:grpSpPr>
              <p:sp>
                <p:nvSpPr>
                  <p:cNvPr id="56" name="Flowchart: Alternate Process 55">
                    <a:extLst>
                      <a:ext uri="{FF2B5EF4-FFF2-40B4-BE49-F238E27FC236}">
                        <a16:creationId xmlns:a16="http://schemas.microsoft.com/office/drawing/2014/main" id="{FB531165-04C4-5C97-D9AF-D6F80862F29F}"/>
                      </a:ext>
                    </a:extLst>
                  </p:cNvPr>
                  <p:cNvSpPr/>
                  <p:nvPr/>
                </p:nvSpPr>
                <p:spPr>
                  <a:xfrm>
                    <a:off x="3330673" y="2355757"/>
                    <a:ext cx="4011180" cy="1846874"/>
                  </a:xfrm>
                  <a:prstGeom prst="flowChartAlternateProcess">
                    <a:avLst/>
                  </a:prstGeom>
                  <a:solidFill>
                    <a:srgbClr val="5749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Flowchart: Alternate Process 56">
                    <a:extLst>
                      <a:ext uri="{FF2B5EF4-FFF2-40B4-BE49-F238E27FC236}">
                        <a16:creationId xmlns:a16="http://schemas.microsoft.com/office/drawing/2014/main" id="{E3EF2DF5-3BD5-D882-7E37-737E8B95AFA0}"/>
                      </a:ext>
                    </a:extLst>
                  </p:cNvPr>
                  <p:cNvSpPr/>
                  <p:nvPr/>
                </p:nvSpPr>
                <p:spPr>
                  <a:xfrm>
                    <a:off x="3370842" y="2341762"/>
                    <a:ext cx="3688711" cy="1846874"/>
                  </a:xfrm>
                  <a:prstGeom prst="flowChartAlternateProcess">
                    <a:avLst/>
                  </a:prstGeom>
                  <a:solidFill>
                    <a:srgbClr val="E6D6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200" dirty="0">
                      <a:solidFill>
                        <a:schemeClr val="tx1"/>
                      </a:solidFill>
                      <a:latin typeface="Twinkl" panose="02000000000000000000" pitchFamily="2" charset="0"/>
                    </a:endParaRPr>
                  </a:p>
                  <a:p>
                    <a:pPr algn="ctr"/>
                    <a:r>
                      <a:rPr lang="en-GB" sz="1200" dirty="0">
                        <a:solidFill>
                          <a:schemeClr val="tx1"/>
                        </a:solidFill>
                        <a:latin typeface="Twinkl" panose="02000000000000000000" pitchFamily="2" charset="0"/>
                      </a:rPr>
                      <a:t>We will be covering Year 4 reading objectives through our texts, concentrating on the skills of visualising and clarifying. We will look closely at the words authors have chosen to inspire and engage the reader which help us to imagine the world they have created, and how the presentation of a text helps us to understand its meaning.</a:t>
                    </a:r>
                    <a:endParaRPr lang="en-US" sz="1200" dirty="0">
                      <a:solidFill>
                        <a:schemeClr val="tx1"/>
                      </a:solidFill>
                      <a:latin typeface="Twinkl" panose="02000000000000000000" pitchFamily="2" charset="0"/>
                    </a:endParaRPr>
                  </a:p>
                  <a:p>
                    <a:pPr algn="ctr"/>
                    <a:endParaRPr lang="en-GB" dirty="0"/>
                  </a:p>
                </p:txBody>
              </p:sp>
            </p:grpSp>
            <p:sp>
              <p:nvSpPr>
                <p:cNvPr id="55" name="Flowchart: Alternate Process 54">
                  <a:extLst>
                    <a:ext uri="{FF2B5EF4-FFF2-40B4-BE49-F238E27FC236}">
                      <a16:creationId xmlns:a16="http://schemas.microsoft.com/office/drawing/2014/main" id="{183CA8E6-9C71-8717-2D32-C0513E7F0E2A}"/>
                    </a:ext>
                  </a:extLst>
                </p:cNvPr>
                <p:cNvSpPr/>
                <p:nvPr/>
              </p:nvSpPr>
              <p:spPr>
                <a:xfrm>
                  <a:off x="5528095" y="1623233"/>
                  <a:ext cx="1166327" cy="251926"/>
                </a:xfrm>
                <a:prstGeom prst="flowChartAlternateProcess">
                  <a:avLst/>
                </a:prstGeom>
                <a:solidFill>
                  <a:srgbClr val="5749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latin typeface="Twinkl" panose="02000000000000000000" pitchFamily="2" charset="0"/>
                    </a:rPr>
                    <a:t>Reading</a:t>
                  </a:r>
                </a:p>
              </p:txBody>
            </p:sp>
          </p:grpSp>
          <p:grpSp>
            <p:nvGrpSpPr>
              <p:cNvPr id="41" name="Group 40">
                <a:extLst>
                  <a:ext uri="{FF2B5EF4-FFF2-40B4-BE49-F238E27FC236}">
                    <a16:creationId xmlns:a16="http://schemas.microsoft.com/office/drawing/2014/main" id="{42C35004-DB46-CD59-7DC7-02C6A99B4AD7}"/>
                  </a:ext>
                </a:extLst>
              </p:cNvPr>
              <p:cNvGrpSpPr/>
              <p:nvPr/>
            </p:nvGrpSpPr>
            <p:grpSpPr>
              <a:xfrm>
                <a:off x="5837442" y="2339243"/>
                <a:ext cx="2004571" cy="1955302"/>
                <a:chOff x="5061873" y="1635543"/>
                <a:chExt cx="2004571" cy="1955302"/>
              </a:xfrm>
            </p:grpSpPr>
            <p:grpSp>
              <p:nvGrpSpPr>
                <p:cNvPr id="42" name="Group 41">
                  <a:extLst>
                    <a:ext uri="{FF2B5EF4-FFF2-40B4-BE49-F238E27FC236}">
                      <a16:creationId xmlns:a16="http://schemas.microsoft.com/office/drawing/2014/main" id="{E9B919D3-86EA-3AFC-24B7-296A079705FC}"/>
                    </a:ext>
                  </a:extLst>
                </p:cNvPr>
                <p:cNvGrpSpPr/>
                <p:nvPr/>
              </p:nvGrpSpPr>
              <p:grpSpPr>
                <a:xfrm>
                  <a:off x="5061873" y="1743970"/>
                  <a:ext cx="2004571" cy="1846875"/>
                  <a:chOff x="3370842" y="2341762"/>
                  <a:chExt cx="2004571" cy="1846875"/>
                </a:xfrm>
              </p:grpSpPr>
              <p:sp>
                <p:nvSpPr>
                  <p:cNvPr id="44" name="Flowchart: Alternate Process 43">
                    <a:extLst>
                      <a:ext uri="{FF2B5EF4-FFF2-40B4-BE49-F238E27FC236}">
                        <a16:creationId xmlns:a16="http://schemas.microsoft.com/office/drawing/2014/main" id="{CA38C479-1CD0-A869-D1CA-F004A8A5B812}"/>
                      </a:ext>
                    </a:extLst>
                  </p:cNvPr>
                  <p:cNvSpPr/>
                  <p:nvPr/>
                </p:nvSpPr>
                <p:spPr>
                  <a:xfrm rot="607037">
                    <a:off x="3370842" y="2341763"/>
                    <a:ext cx="1856792" cy="1846874"/>
                  </a:xfrm>
                  <a:prstGeom prst="flowChartAlternateProcess">
                    <a:avLst/>
                  </a:prstGeom>
                  <a:solidFill>
                    <a:srgbClr val="5749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Flowchart: Alternate Process 44">
                    <a:extLst>
                      <a:ext uri="{FF2B5EF4-FFF2-40B4-BE49-F238E27FC236}">
                        <a16:creationId xmlns:a16="http://schemas.microsoft.com/office/drawing/2014/main" id="{B38BDF95-7FC7-AC82-B83F-A4577A6327AE}"/>
                      </a:ext>
                    </a:extLst>
                  </p:cNvPr>
                  <p:cNvSpPr/>
                  <p:nvPr/>
                </p:nvSpPr>
                <p:spPr>
                  <a:xfrm>
                    <a:off x="3370843" y="2341762"/>
                    <a:ext cx="2004570" cy="1846874"/>
                  </a:xfrm>
                  <a:prstGeom prst="flowChartAlternateProcess">
                    <a:avLst/>
                  </a:prstGeom>
                  <a:solidFill>
                    <a:srgbClr val="E6D6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050" dirty="0">
                        <a:solidFill>
                          <a:schemeClr val="tx1"/>
                        </a:solidFill>
                        <a:latin typeface="Twinkl" panose="02000000000000000000" pitchFamily="2" charset="0"/>
                      </a:rPr>
                      <a:t>This half term, Willow 2 will be learning about circuits and electricity as part of their science learning. Then they will practically apply this in their DT sessions to create their own light-up box.</a:t>
                    </a:r>
                    <a:endParaRPr lang="en-US" sz="1050" dirty="0">
                      <a:solidFill>
                        <a:schemeClr val="tx1"/>
                      </a:solidFill>
                      <a:latin typeface="Twinkl" panose="02000000000000000000" pitchFamily="2" charset="0"/>
                    </a:endParaRPr>
                  </a:p>
                </p:txBody>
              </p:sp>
            </p:grpSp>
            <p:sp>
              <p:nvSpPr>
                <p:cNvPr id="43" name="Flowchart: Alternate Process 42">
                  <a:extLst>
                    <a:ext uri="{FF2B5EF4-FFF2-40B4-BE49-F238E27FC236}">
                      <a16:creationId xmlns:a16="http://schemas.microsoft.com/office/drawing/2014/main" id="{621F8170-CC6D-ADF9-03BB-3BBED4DFAD3C}"/>
                    </a:ext>
                  </a:extLst>
                </p:cNvPr>
                <p:cNvSpPr/>
                <p:nvPr/>
              </p:nvSpPr>
              <p:spPr>
                <a:xfrm>
                  <a:off x="5357107" y="1635543"/>
                  <a:ext cx="1320356" cy="251927"/>
                </a:xfrm>
                <a:prstGeom prst="flowChartAlternateProcess">
                  <a:avLst/>
                </a:prstGeom>
                <a:solidFill>
                  <a:srgbClr val="5749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latin typeface="Twinkl" panose="02000000000000000000" pitchFamily="2" charset="0"/>
                    </a:rPr>
                    <a:t>Science/DT</a:t>
                  </a:r>
                </a:p>
              </p:txBody>
            </p:sp>
          </p:grpSp>
        </p:grpSp>
      </p:grpSp>
      <p:grpSp>
        <p:nvGrpSpPr>
          <p:cNvPr id="59" name="Group 58">
            <a:extLst>
              <a:ext uri="{FF2B5EF4-FFF2-40B4-BE49-F238E27FC236}">
                <a16:creationId xmlns:a16="http://schemas.microsoft.com/office/drawing/2014/main" id="{1C49FBD0-FCED-A002-BC2C-1EB329B4ACB1}"/>
              </a:ext>
            </a:extLst>
          </p:cNvPr>
          <p:cNvGrpSpPr/>
          <p:nvPr/>
        </p:nvGrpSpPr>
        <p:grpSpPr>
          <a:xfrm>
            <a:off x="1612695" y="4450320"/>
            <a:ext cx="5951326" cy="2150084"/>
            <a:chOff x="1742909" y="2330475"/>
            <a:chExt cx="5951326" cy="2150084"/>
          </a:xfrm>
        </p:grpSpPr>
        <p:grpSp>
          <p:nvGrpSpPr>
            <p:cNvPr id="60" name="Group 59">
              <a:extLst>
                <a:ext uri="{FF2B5EF4-FFF2-40B4-BE49-F238E27FC236}">
                  <a16:creationId xmlns:a16="http://schemas.microsoft.com/office/drawing/2014/main" id="{45FA73A2-4B05-6D62-6BDF-A0C642DECA5D}"/>
                </a:ext>
              </a:extLst>
            </p:cNvPr>
            <p:cNvGrpSpPr/>
            <p:nvPr/>
          </p:nvGrpSpPr>
          <p:grpSpPr>
            <a:xfrm>
              <a:off x="1742909" y="2330475"/>
              <a:ext cx="3934306" cy="2150084"/>
              <a:chOff x="5045720" y="1623233"/>
              <a:chExt cx="3934306" cy="2150084"/>
            </a:xfrm>
          </p:grpSpPr>
          <p:grpSp>
            <p:nvGrpSpPr>
              <p:cNvPr id="71" name="Group 70">
                <a:extLst>
                  <a:ext uri="{FF2B5EF4-FFF2-40B4-BE49-F238E27FC236}">
                    <a16:creationId xmlns:a16="http://schemas.microsoft.com/office/drawing/2014/main" id="{AE4D4779-F9C8-E90F-8632-B856B30F9B24}"/>
                  </a:ext>
                </a:extLst>
              </p:cNvPr>
              <p:cNvGrpSpPr/>
              <p:nvPr/>
            </p:nvGrpSpPr>
            <p:grpSpPr>
              <a:xfrm>
                <a:off x="5045720" y="1752820"/>
                <a:ext cx="3934306" cy="2020497"/>
                <a:chOff x="3354689" y="2350612"/>
                <a:chExt cx="3934306" cy="2020497"/>
              </a:xfrm>
            </p:grpSpPr>
            <p:sp>
              <p:nvSpPr>
                <p:cNvPr id="73" name="Flowchart: Alternate Process 72">
                  <a:extLst>
                    <a:ext uri="{FF2B5EF4-FFF2-40B4-BE49-F238E27FC236}">
                      <a16:creationId xmlns:a16="http://schemas.microsoft.com/office/drawing/2014/main" id="{1C0E618F-C968-AE68-A204-0F5B6CF31590}"/>
                    </a:ext>
                  </a:extLst>
                </p:cNvPr>
                <p:cNvSpPr/>
                <p:nvPr/>
              </p:nvSpPr>
              <p:spPr>
                <a:xfrm>
                  <a:off x="3354689" y="2524235"/>
                  <a:ext cx="3934306" cy="1846874"/>
                </a:xfrm>
                <a:prstGeom prst="flowChartAlternateProcess">
                  <a:avLst/>
                </a:prstGeom>
                <a:solidFill>
                  <a:srgbClr val="5749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Flowchart: Alternate Process 73">
                  <a:extLst>
                    <a:ext uri="{FF2B5EF4-FFF2-40B4-BE49-F238E27FC236}">
                      <a16:creationId xmlns:a16="http://schemas.microsoft.com/office/drawing/2014/main" id="{D7B2DD0E-65FC-B66E-69A9-FD3D46CA686E}"/>
                    </a:ext>
                  </a:extLst>
                </p:cNvPr>
                <p:cNvSpPr/>
                <p:nvPr/>
              </p:nvSpPr>
              <p:spPr>
                <a:xfrm>
                  <a:off x="3412995" y="2350612"/>
                  <a:ext cx="3740670" cy="1846874"/>
                </a:xfrm>
                <a:prstGeom prst="flowChartAlternateProcess">
                  <a:avLst/>
                </a:prstGeom>
                <a:solidFill>
                  <a:srgbClr val="E6D6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Twinkl" panose="02000000000000000000" pitchFamily="2" charset="0"/>
                    </a:rPr>
                    <a:t>This half term we will continue to calculate problems including decimals and converting numbers from decimals to fractions. We will continue to work through the 11 times tables and move onto the 12 times tables booklet in our number sense sessions.</a:t>
                  </a:r>
                </a:p>
              </p:txBody>
            </p:sp>
          </p:grpSp>
          <p:sp>
            <p:nvSpPr>
              <p:cNvPr id="72" name="Flowchart: Alternate Process 71">
                <a:extLst>
                  <a:ext uri="{FF2B5EF4-FFF2-40B4-BE49-F238E27FC236}">
                    <a16:creationId xmlns:a16="http://schemas.microsoft.com/office/drawing/2014/main" id="{F66A9C17-2D82-BC80-1D03-C2306E30023C}"/>
                  </a:ext>
                </a:extLst>
              </p:cNvPr>
              <p:cNvSpPr/>
              <p:nvPr/>
            </p:nvSpPr>
            <p:spPr>
              <a:xfrm>
                <a:off x="5528095" y="1623233"/>
                <a:ext cx="1166327" cy="251926"/>
              </a:xfrm>
              <a:prstGeom prst="flowChartAlternateProcess">
                <a:avLst/>
              </a:prstGeom>
              <a:solidFill>
                <a:srgbClr val="5749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latin typeface="Twinkl" panose="02000000000000000000" pitchFamily="2" charset="0"/>
                  </a:rPr>
                  <a:t>Maths</a:t>
                </a:r>
              </a:p>
            </p:txBody>
          </p:sp>
        </p:grpSp>
        <p:grpSp>
          <p:nvGrpSpPr>
            <p:cNvPr id="63" name="Group 62">
              <a:extLst>
                <a:ext uri="{FF2B5EF4-FFF2-40B4-BE49-F238E27FC236}">
                  <a16:creationId xmlns:a16="http://schemas.microsoft.com/office/drawing/2014/main" id="{FCB81285-0525-1D42-1E4B-769AF4752894}"/>
                </a:ext>
              </a:extLst>
            </p:cNvPr>
            <p:cNvGrpSpPr/>
            <p:nvPr/>
          </p:nvGrpSpPr>
          <p:grpSpPr>
            <a:xfrm>
              <a:off x="5837442" y="2447670"/>
              <a:ext cx="1856793" cy="1846875"/>
              <a:chOff x="3370842" y="2341762"/>
              <a:chExt cx="1856793" cy="1846875"/>
            </a:xfrm>
          </p:grpSpPr>
          <p:sp>
            <p:nvSpPr>
              <p:cNvPr id="65" name="Flowchart: Alternate Process 64">
                <a:extLst>
                  <a:ext uri="{FF2B5EF4-FFF2-40B4-BE49-F238E27FC236}">
                    <a16:creationId xmlns:a16="http://schemas.microsoft.com/office/drawing/2014/main" id="{23B69978-60B3-75CD-5939-F04BA7979EA3}"/>
                  </a:ext>
                </a:extLst>
              </p:cNvPr>
              <p:cNvSpPr/>
              <p:nvPr/>
            </p:nvSpPr>
            <p:spPr>
              <a:xfrm rot="607037">
                <a:off x="3370842" y="2341763"/>
                <a:ext cx="1856792" cy="1846874"/>
              </a:xfrm>
              <a:prstGeom prst="flowChartAlternateProcess">
                <a:avLst/>
              </a:prstGeom>
              <a:solidFill>
                <a:srgbClr val="5749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Flowchart: Alternate Process 65">
                <a:extLst>
                  <a:ext uri="{FF2B5EF4-FFF2-40B4-BE49-F238E27FC236}">
                    <a16:creationId xmlns:a16="http://schemas.microsoft.com/office/drawing/2014/main" id="{05D0D975-BBC8-4EEF-0FE6-B81D8E01E5C5}"/>
                  </a:ext>
                </a:extLst>
              </p:cNvPr>
              <p:cNvSpPr/>
              <p:nvPr/>
            </p:nvSpPr>
            <p:spPr>
              <a:xfrm>
                <a:off x="3370843" y="2341762"/>
                <a:ext cx="1856792" cy="1846874"/>
              </a:xfrm>
              <a:prstGeom prst="flowChartAlternateProcess">
                <a:avLst/>
              </a:prstGeom>
              <a:solidFill>
                <a:srgbClr val="E6D6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76" name="Flowchart: Alternate Process 75">
            <a:extLst>
              <a:ext uri="{FF2B5EF4-FFF2-40B4-BE49-F238E27FC236}">
                <a16:creationId xmlns:a16="http://schemas.microsoft.com/office/drawing/2014/main" id="{BA3A1D3B-8188-0C36-00A1-7689601DE2A5}"/>
              </a:ext>
            </a:extLst>
          </p:cNvPr>
          <p:cNvSpPr/>
          <p:nvPr/>
        </p:nvSpPr>
        <p:spPr>
          <a:xfrm>
            <a:off x="163163" y="4761971"/>
            <a:ext cx="1420379" cy="1869844"/>
          </a:xfrm>
          <a:prstGeom prst="flowChartAlternateProcess">
            <a:avLst/>
          </a:prstGeom>
          <a:solidFill>
            <a:srgbClr val="E6D6F2"/>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GB" sz="1100" dirty="0">
                <a:solidFill>
                  <a:schemeClr val="tx1"/>
                </a:solidFill>
                <a:latin typeface="Twinkl" panose="02000000000000000000" pitchFamily="2" charset="0"/>
              </a:rPr>
              <a:t>Please log onto TTRS and complete a soundcheck as much as you can. Please continue to read daily at home!</a:t>
            </a:r>
          </a:p>
        </p:txBody>
      </p:sp>
      <p:sp>
        <p:nvSpPr>
          <p:cNvPr id="78" name="TextBox 77">
            <a:extLst>
              <a:ext uri="{FF2B5EF4-FFF2-40B4-BE49-F238E27FC236}">
                <a16:creationId xmlns:a16="http://schemas.microsoft.com/office/drawing/2014/main" id="{244092AF-CB4E-3DF5-889C-892575EFC661}"/>
              </a:ext>
            </a:extLst>
          </p:cNvPr>
          <p:cNvSpPr txBox="1"/>
          <p:nvPr/>
        </p:nvSpPr>
        <p:spPr>
          <a:xfrm>
            <a:off x="5716042" y="4915505"/>
            <a:ext cx="1960545" cy="1554272"/>
          </a:xfrm>
          <a:prstGeom prst="rect">
            <a:avLst/>
          </a:prstGeom>
          <a:noFill/>
        </p:spPr>
        <p:txBody>
          <a:bodyPr wrap="square">
            <a:spAutoFit/>
          </a:bodyPr>
          <a:lstStyle/>
          <a:p>
            <a:r>
              <a:rPr lang="en-US" sz="1100" b="1" dirty="0">
                <a:latin typeface="Twinkl" panose="02000000000000000000" pitchFamily="2" charset="0"/>
              </a:rPr>
              <a:t>Music: </a:t>
            </a:r>
            <a:r>
              <a:rPr lang="en-US" sz="800" dirty="0">
                <a:latin typeface="Twinkl" panose="02000000000000000000" pitchFamily="2" charset="0"/>
              </a:rPr>
              <a:t>Children will learn about how an orchestra is </a:t>
            </a:r>
            <a:r>
              <a:rPr lang="en-US" sz="800" dirty="0" err="1">
                <a:latin typeface="Twinkl" panose="02000000000000000000" pitchFamily="2" charset="0"/>
              </a:rPr>
              <a:t>organised</a:t>
            </a:r>
            <a:r>
              <a:rPr lang="en-US" sz="800" dirty="0">
                <a:latin typeface="Twinkl" panose="02000000000000000000" pitchFamily="2" charset="0"/>
              </a:rPr>
              <a:t> into families of instruments with a conductor at the front. They will notate short melodies using blobs and play simple melodies that follow blob and traditional notation.</a:t>
            </a:r>
          </a:p>
          <a:p>
            <a:r>
              <a:rPr lang="en-US" sz="1100" b="1" dirty="0">
                <a:latin typeface="Twinkl" panose="02000000000000000000" pitchFamily="2" charset="0"/>
              </a:rPr>
              <a:t>RE: </a:t>
            </a:r>
            <a:r>
              <a:rPr lang="en-US" sz="1100" dirty="0">
                <a:latin typeface="Twinkl" panose="02000000000000000000" pitchFamily="2" charset="0"/>
              </a:rPr>
              <a:t>Willow 2 will be learning about rites of passage in Judaism. </a:t>
            </a:r>
            <a:endParaRPr lang="en-GB" sz="1050" dirty="0">
              <a:solidFill>
                <a:prstClr val="black"/>
              </a:solidFill>
              <a:latin typeface="Twinkl" panose="02000000000000000000" pitchFamily="2" charset="0"/>
            </a:endParaRPr>
          </a:p>
        </p:txBody>
      </p:sp>
      <p:pic>
        <p:nvPicPr>
          <p:cNvPr id="3" name="Picture 2" descr="A white bear on a purple background&#10;&#10;AI-generated content may be incorrect.">
            <a:extLst>
              <a:ext uri="{FF2B5EF4-FFF2-40B4-BE49-F238E27FC236}">
                <a16:creationId xmlns:a16="http://schemas.microsoft.com/office/drawing/2014/main" id="{2900DA25-28B5-929C-AE6A-91CAF0D837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571" y="3584331"/>
            <a:ext cx="876104" cy="876104"/>
          </a:xfrm>
          <a:prstGeom prst="rect">
            <a:avLst/>
          </a:prstGeom>
        </p:spPr>
      </p:pic>
      <p:sp>
        <p:nvSpPr>
          <p:cNvPr id="2" name="Flowchart: Alternate Process 1">
            <a:extLst>
              <a:ext uri="{FF2B5EF4-FFF2-40B4-BE49-F238E27FC236}">
                <a16:creationId xmlns:a16="http://schemas.microsoft.com/office/drawing/2014/main" id="{3ECDD775-3D99-5988-D7F8-EB2CEBC766D8}"/>
              </a:ext>
            </a:extLst>
          </p:cNvPr>
          <p:cNvSpPr/>
          <p:nvPr/>
        </p:nvSpPr>
        <p:spPr>
          <a:xfrm>
            <a:off x="6102708" y="4657314"/>
            <a:ext cx="1457992" cy="251926"/>
          </a:xfrm>
          <a:prstGeom prst="flowChartAlternateProcess">
            <a:avLst/>
          </a:prstGeom>
          <a:solidFill>
            <a:srgbClr val="5749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bg1"/>
                </a:solidFill>
                <a:latin typeface="Twinkl" panose="02000000000000000000" pitchFamily="2" charset="0"/>
              </a:rPr>
              <a:t>Wider curriculum</a:t>
            </a:r>
          </a:p>
        </p:txBody>
      </p:sp>
      <p:sp>
        <p:nvSpPr>
          <p:cNvPr id="4" name="Flowchart: Alternate Process 3">
            <a:extLst>
              <a:ext uri="{FF2B5EF4-FFF2-40B4-BE49-F238E27FC236}">
                <a16:creationId xmlns:a16="http://schemas.microsoft.com/office/drawing/2014/main" id="{528CCFD8-8F08-063E-887A-75B26422F26D}"/>
              </a:ext>
            </a:extLst>
          </p:cNvPr>
          <p:cNvSpPr/>
          <p:nvPr/>
        </p:nvSpPr>
        <p:spPr>
          <a:xfrm rot="607037">
            <a:off x="7847478" y="4796135"/>
            <a:ext cx="1856792" cy="1846874"/>
          </a:xfrm>
          <a:prstGeom prst="flowChartAlternateProcess">
            <a:avLst/>
          </a:prstGeom>
          <a:solidFill>
            <a:srgbClr val="5749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lowchart: Alternate Process 5">
            <a:extLst>
              <a:ext uri="{FF2B5EF4-FFF2-40B4-BE49-F238E27FC236}">
                <a16:creationId xmlns:a16="http://schemas.microsoft.com/office/drawing/2014/main" id="{8066027F-23A6-E007-5F11-CAC51D275B58}"/>
              </a:ext>
            </a:extLst>
          </p:cNvPr>
          <p:cNvSpPr/>
          <p:nvPr/>
        </p:nvSpPr>
        <p:spPr>
          <a:xfrm>
            <a:off x="7844158" y="4749926"/>
            <a:ext cx="1856792" cy="1846874"/>
          </a:xfrm>
          <a:prstGeom prst="flowChartAlternateProcess">
            <a:avLst/>
          </a:prstGeom>
          <a:solidFill>
            <a:srgbClr val="E6D6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Twinkl" panose="02000000000000000000" pitchFamily="2" charset="0"/>
              </a:rPr>
              <a:t>PSHE: </a:t>
            </a:r>
            <a:r>
              <a:rPr lang="en-US" sz="1000" dirty="0">
                <a:solidFill>
                  <a:schemeClr val="tx1"/>
                </a:solidFill>
                <a:latin typeface="Twinkl" panose="02000000000000000000" pitchFamily="2" charset="0"/>
              </a:rPr>
              <a:t>This half term the focus is relationships, looking at what might make relationships, healthy and unhealthy.</a:t>
            </a:r>
            <a:endParaRPr lang="en-GB" dirty="0"/>
          </a:p>
        </p:txBody>
      </p:sp>
      <p:sp>
        <p:nvSpPr>
          <p:cNvPr id="14" name="Flowchart: Alternate Process 13">
            <a:extLst>
              <a:ext uri="{FF2B5EF4-FFF2-40B4-BE49-F238E27FC236}">
                <a16:creationId xmlns:a16="http://schemas.microsoft.com/office/drawing/2014/main" id="{71D5DFF7-AEBF-CBF6-D26E-AAB861AD73FB}"/>
              </a:ext>
            </a:extLst>
          </p:cNvPr>
          <p:cNvSpPr/>
          <p:nvPr/>
        </p:nvSpPr>
        <p:spPr>
          <a:xfrm>
            <a:off x="8107278" y="4639788"/>
            <a:ext cx="1457992" cy="251926"/>
          </a:xfrm>
          <a:prstGeom prst="flowChartAlternateProcess">
            <a:avLst/>
          </a:prstGeom>
          <a:solidFill>
            <a:srgbClr val="5749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bg1"/>
                </a:solidFill>
                <a:latin typeface="Twinkl" panose="02000000000000000000" pitchFamily="2" charset="0"/>
              </a:rPr>
              <a:t>Wider curriculum</a:t>
            </a:r>
          </a:p>
        </p:txBody>
      </p:sp>
      <p:sp>
        <p:nvSpPr>
          <p:cNvPr id="79" name="Flowchart: Alternate Process 78">
            <a:extLst>
              <a:ext uri="{FF2B5EF4-FFF2-40B4-BE49-F238E27FC236}">
                <a16:creationId xmlns:a16="http://schemas.microsoft.com/office/drawing/2014/main" id="{6349EC1D-EC9D-9419-7C89-BF382396223E}"/>
              </a:ext>
            </a:extLst>
          </p:cNvPr>
          <p:cNvSpPr/>
          <p:nvPr/>
        </p:nvSpPr>
        <p:spPr>
          <a:xfrm>
            <a:off x="162936" y="4827495"/>
            <a:ext cx="1457992" cy="346402"/>
          </a:xfrm>
          <a:prstGeom prst="flowChartAlternateProcess">
            <a:avLst/>
          </a:prstGeom>
          <a:solidFill>
            <a:srgbClr val="5749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bg1"/>
                </a:solidFill>
                <a:latin typeface="Twinkl" panose="02000000000000000000" pitchFamily="2" charset="0"/>
              </a:rPr>
              <a:t>A message from Miss Rogers</a:t>
            </a:r>
          </a:p>
        </p:txBody>
      </p:sp>
    </p:spTree>
    <p:extLst>
      <p:ext uri="{BB962C8B-B14F-4D97-AF65-F5344CB8AC3E}">
        <p14:creationId xmlns:p14="http://schemas.microsoft.com/office/powerpoint/2010/main" val="13322836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515FD74B395F04AB9B462569D71B7CF" ma:contentTypeVersion="17" ma:contentTypeDescription="Create a new document." ma:contentTypeScope="" ma:versionID="00320b3e497d8cdfa69b12b1d2444a8e">
  <xsd:schema xmlns:xsd="http://www.w3.org/2001/XMLSchema" xmlns:xs="http://www.w3.org/2001/XMLSchema" xmlns:p="http://schemas.microsoft.com/office/2006/metadata/properties" xmlns:ns2="c843f58c-f14a-493a-9e58-1ff4391d547f" xmlns:ns3="f1cd9dc6-16c1-46e7-9090-804b14aa1d04" targetNamespace="http://schemas.microsoft.com/office/2006/metadata/properties" ma:root="true" ma:fieldsID="88a1a175b96b96ef390f22e2a014b435" ns2:_="" ns3:_="">
    <xsd:import namespace="c843f58c-f14a-493a-9e58-1ff4391d547f"/>
    <xsd:import namespace="f1cd9dc6-16c1-46e7-9090-804b14aa1d0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43f58c-f14a-493a-9e58-1ff4391d547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c7b682ba-9967-4e49-9333-6f0cbdfb351c"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2" nillable="true" ma:displayName="Location" ma:description="" ma:indexed="true" ma:internalName="MediaServiceLocation" ma:readOnly="true">
      <xsd:simpleType>
        <xsd:restriction base="dms:Text"/>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1cd9dc6-16c1-46e7-9090-804b14aa1d04"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71afdac3-0969-43ea-9f59-ac9dad720935}" ma:internalName="TaxCatchAll" ma:showField="CatchAllData" ma:web="f1cd9dc6-16c1-46e7-9090-804b14aa1d04">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f1cd9dc6-16c1-46e7-9090-804b14aa1d04" xsi:nil="true"/>
    <lcf76f155ced4ddcb4097134ff3c332f xmlns="c843f58c-f14a-493a-9e58-1ff4391d547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7978E23-7A2E-4D88-B9FF-5B421DD93A0A}">
  <ds:schemaRefs>
    <ds:schemaRef ds:uri="http://schemas.microsoft.com/sharepoint/v3/contenttype/forms"/>
  </ds:schemaRefs>
</ds:datastoreItem>
</file>

<file path=customXml/itemProps2.xml><?xml version="1.0" encoding="utf-8"?>
<ds:datastoreItem xmlns:ds="http://schemas.openxmlformats.org/officeDocument/2006/customXml" ds:itemID="{F6B64979-F705-4CD2-9805-B4DC99585EAF}"/>
</file>

<file path=customXml/itemProps3.xml><?xml version="1.0" encoding="utf-8"?>
<ds:datastoreItem xmlns:ds="http://schemas.openxmlformats.org/officeDocument/2006/customXml" ds:itemID="{76474B8C-D2E4-4AEC-AA99-D0225355590B}">
  <ds:schemaRefs>
    <ds:schemaRef ds:uri="87e6c9c7-8e8c-4acc-9c1f-82008440bf15"/>
    <ds:schemaRef ds:uri="http://purl.org/dc/terms/"/>
    <ds:schemaRef ds:uri="cf9d56e4-e324-409a-acb2-ea0374009f76"/>
    <ds:schemaRef ds:uri="http://www.w3.org/XML/1998/namespace"/>
    <ds:schemaRef ds:uri="http://schemas.openxmlformats.org/package/2006/metadata/core-properties"/>
    <ds:schemaRef ds:uri="http://purl.org/dc/dcmitype/"/>
    <ds:schemaRef ds:uri="http://purl.org/dc/elements/1.1/"/>
    <ds:schemaRef ds:uri="http://schemas.microsoft.com/office/2006/metadata/properties"/>
    <ds:schemaRef ds:uri="http://schemas.microsoft.com/office/2006/documentManagement/typ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17456</TotalTime>
  <Words>423</Words>
  <Application>Microsoft Office PowerPoint</Application>
  <PresentationFormat>A4 Paper (210x297 mm)</PresentationFormat>
  <Paragraphs>29</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Twinkl</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Mrs Smith</dc:creator>
  <cp:lastModifiedBy>Miss Rogers</cp:lastModifiedBy>
  <cp:revision>10</cp:revision>
  <cp:lastPrinted>2024-07-25T14:33:55Z</cp:lastPrinted>
  <dcterms:created xsi:type="dcterms:W3CDTF">2024-07-07T16:41:45Z</dcterms:created>
  <dcterms:modified xsi:type="dcterms:W3CDTF">2026-03-23T10:55:48Z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0x0101001515FD74B395F04AB9B462569D71B7CF</vt:lpwstr>
  </property>
  <property fmtid="{D5CDD505-2E9C-101B-9397-08002B2CF9AE}" pid="3" name="MediaServiceImageTags">
    <vt:lpwstr/>
  </property>
</Properties>
</file>