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Barker" userId="f03bcf7d-06e9-41e0-b72c-46f50b081f6c" providerId="ADAL" clId="{8A1B8E74-7AD2-4CB2-905A-0D914A17AAC8}"/>
    <pc:docChg chg="undo custSel modSld">
      <pc:chgData name="Donna Barker" userId="f03bcf7d-06e9-41e0-b72c-46f50b081f6c" providerId="ADAL" clId="{8A1B8E74-7AD2-4CB2-905A-0D914A17AAC8}" dt="2026-01-28T16:18:56.206" v="780" actId="14100"/>
      <pc:docMkLst>
        <pc:docMk/>
      </pc:docMkLst>
      <pc:sldChg chg="modSp mod">
        <pc:chgData name="Donna Barker" userId="f03bcf7d-06e9-41e0-b72c-46f50b081f6c" providerId="ADAL" clId="{8A1B8E74-7AD2-4CB2-905A-0D914A17AAC8}" dt="2026-01-28T05:32:12.227" v="1" actId="1076"/>
        <pc:sldMkLst>
          <pc:docMk/>
          <pc:sldMk cId="2495400003" sldId="261"/>
        </pc:sldMkLst>
        <pc:spChg chg="mod">
          <ac:chgData name="Donna Barker" userId="f03bcf7d-06e9-41e0-b72c-46f50b081f6c" providerId="ADAL" clId="{8A1B8E74-7AD2-4CB2-905A-0D914A17AAC8}" dt="2026-01-28T05:32:12.227" v="1" actId="1076"/>
          <ac:spMkLst>
            <pc:docMk/>
            <pc:sldMk cId="2495400003" sldId="261"/>
            <ac:spMk id="9" creationId="{02FD0DA7-4C1C-E532-C802-09E2225BD5EE}"/>
          </ac:spMkLst>
        </pc:spChg>
      </pc:sldChg>
      <pc:sldChg chg="modSp mod">
        <pc:chgData name="Donna Barker" userId="f03bcf7d-06e9-41e0-b72c-46f50b081f6c" providerId="ADAL" clId="{8A1B8E74-7AD2-4CB2-905A-0D914A17AAC8}" dt="2026-01-28T05:50:42.031" v="115" actId="20577"/>
        <pc:sldMkLst>
          <pc:docMk/>
          <pc:sldMk cId="3428418763" sldId="262"/>
        </pc:sldMkLst>
        <pc:spChg chg="mod">
          <ac:chgData name="Donna Barker" userId="f03bcf7d-06e9-41e0-b72c-46f50b081f6c" providerId="ADAL" clId="{8A1B8E74-7AD2-4CB2-905A-0D914A17AAC8}" dt="2026-01-28T05:50:42.031" v="115" actId="20577"/>
          <ac:spMkLst>
            <pc:docMk/>
            <pc:sldMk cId="3428418763" sldId="262"/>
            <ac:spMk id="10" creationId="{85035052-56D6-3214-0214-BA56997BDF20}"/>
          </ac:spMkLst>
        </pc:spChg>
      </pc:sldChg>
      <pc:sldChg chg="modSp mod">
        <pc:chgData name="Donna Barker" userId="f03bcf7d-06e9-41e0-b72c-46f50b081f6c" providerId="ADAL" clId="{8A1B8E74-7AD2-4CB2-905A-0D914A17AAC8}" dt="2026-01-28T11:56:16.179" v="768" actId="20577"/>
        <pc:sldMkLst>
          <pc:docMk/>
          <pc:sldMk cId="668576916" sldId="263"/>
        </pc:sldMkLst>
        <pc:spChg chg="mod">
          <ac:chgData name="Donna Barker" userId="f03bcf7d-06e9-41e0-b72c-46f50b081f6c" providerId="ADAL" clId="{8A1B8E74-7AD2-4CB2-905A-0D914A17AAC8}" dt="2026-01-28T11:56:16.179" v="768" actId="20577"/>
          <ac:spMkLst>
            <pc:docMk/>
            <pc:sldMk cId="668576916" sldId="263"/>
            <ac:spMk id="10" creationId="{85035052-56D6-3214-0214-BA56997BDF20}"/>
          </ac:spMkLst>
        </pc:spChg>
        <pc:spChg chg="mod">
          <ac:chgData name="Donna Barker" userId="f03bcf7d-06e9-41e0-b72c-46f50b081f6c" providerId="ADAL" clId="{8A1B8E74-7AD2-4CB2-905A-0D914A17AAC8}" dt="2026-01-28T11:44:32.361" v="377" actId="20577"/>
          <ac:spMkLst>
            <pc:docMk/>
            <pc:sldMk cId="668576916" sldId="263"/>
            <ac:spMk id="11" creationId="{0E506E44-C58A-7D44-49EA-59E92654410F}"/>
          </ac:spMkLst>
        </pc:spChg>
      </pc:sldChg>
      <pc:sldChg chg="modSp mod">
        <pc:chgData name="Donna Barker" userId="f03bcf7d-06e9-41e0-b72c-46f50b081f6c" providerId="ADAL" clId="{8A1B8E74-7AD2-4CB2-905A-0D914A17AAC8}" dt="2026-01-28T16:18:56.206" v="780" actId="14100"/>
        <pc:sldMkLst>
          <pc:docMk/>
          <pc:sldMk cId="317177730" sldId="265"/>
        </pc:sldMkLst>
        <pc:spChg chg="mod">
          <ac:chgData name="Donna Barker" userId="f03bcf7d-06e9-41e0-b72c-46f50b081f6c" providerId="ADAL" clId="{8A1B8E74-7AD2-4CB2-905A-0D914A17AAC8}" dt="2026-01-28T16:18:56.206" v="780" actId="14100"/>
          <ac:spMkLst>
            <pc:docMk/>
            <pc:sldMk cId="317177730" sldId="265"/>
            <ac:spMk id="10" creationId="{85035052-56D6-3214-0214-BA56997BDF20}"/>
          </ac:spMkLst>
        </pc:spChg>
      </pc:sldChg>
      <pc:sldChg chg="modSp mod">
        <pc:chgData name="Donna Barker" userId="f03bcf7d-06e9-41e0-b72c-46f50b081f6c" providerId="ADAL" clId="{8A1B8E74-7AD2-4CB2-905A-0D914A17AAC8}" dt="2026-01-28T11:49:36.017" v="678" actId="14100"/>
        <pc:sldMkLst>
          <pc:docMk/>
          <pc:sldMk cId="2358220493" sldId="266"/>
        </pc:sldMkLst>
        <pc:spChg chg="mod">
          <ac:chgData name="Donna Barker" userId="f03bcf7d-06e9-41e0-b72c-46f50b081f6c" providerId="ADAL" clId="{8A1B8E74-7AD2-4CB2-905A-0D914A17AAC8}" dt="2026-01-28T11:49:36.017" v="678" actId="14100"/>
          <ac:spMkLst>
            <pc:docMk/>
            <pc:sldMk cId="2358220493" sldId="266"/>
            <ac:spMk id="10" creationId="{85035052-56D6-3214-0214-BA56997BDF20}"/>
          </ac:spMkLst>
        </pc:spChg>
        <pc:picChg chg="mod">
          <ac:chgData name="Donna Barker" userId="f03bcf7d-06e9-41e0-b72c-46f50b081f6c" providerId="ADAL" clId="{8A1B8E74-7AD2-4CB2-905A-0D914A17AAC8}" dt="2026-01-28T11:49:32.614" v="677" actId="14100"/>
          <ac:picMkLst>
            <pc:docMk/>
            <pc:sldMk cId="2358220493" sldId="266"/>
            <ac:picMk id="22" creationId="{50EE7E2A-A2E1-31EE-94F1-52CCE799A57A}"/>
          </ac:picMkLst>
        </pc:picChg>
      </pc:sldChg>
      <pc:sldChg chg="modSp mod">
        <pc:chgData name="Donna Barker" userId="f03bcf7d-06e9-41e0-b72c-46f50b081f6c" providerId="ADAL" clId="{8A1B8E74-7AD2-4CB2-905A-0D914A17AAC8}" dt="2026-01-28T11:50:08.653" v="717" actId="20577"/>
        <pc:sldMkLst>
          <pc:docMk/>
          <pc:sldMk cId="3469036690" sldId="267"/>
        </pc:sldMkLst>
        <pc:spChg chg="mod">
          <ac:chgData name="Donna Barker" userId="f03bcf7d-06e9-41e0-b72c-46f50b081f6c" providerId="ADAL" clId="{8A1B8E74-7AD2-4CB2-905A-0D914A17AAC8}" dt="2026-01-28T11:50:08.653" v="717" actId="20577"/>
          <ac:spMkLst>
            <pc:docMk/>
            <pc:sldMk cId="3469036690" sldId="267"/>
            <ac:spMk id="10" creationId="{85035052-56D6-3214-0214-BA56997BDF20}"/>
          </ac:spMkLst>
        </pc:spChg>
      </pc:sldChg>
    </pc:docChg>
  </pc:docChgLst>
  <pc:docChgLst>
    <pc:chgData name="Tracy Metcalfe" userId="S::tmetcalfe@themast.co.uk::1d8c85ae-6b59-44ba-ba76-af5f90bad061" providerId="AD" clId="Web-{AB9FC930-3B2F-6EDE-ECFA-298667A919C6}"/>
    <pc:docChg chg="modSld">
      <pc:chgData name="Tracy Metcalfe" userId="S::tmetcalfe@themast.co.uk::1d8c85ae-6b59-44ba-ba76-af5f90bad061" providerId="AD" clId="Web-{AB9FC930-3B2F-6EDE-ECFA-298667A919C6}" dt="2026-01-26T11:57:52.930" v="59" actId="20577"/>
      <pc:docMkLst>
        <pc:docMk/>
      </pc:docMkLst>
      <pc:sldChg chg="modSp">
        <pc:chgData name="Tracy Metcalfe" userId="S::tmetcalfe@themast.co.uk::1d8c85ae-6b59-44ba-ba76-af5f90bad061" providerId="AD" clId="Web-{AB9FC930-3B2F-6EDE-ECFA-298667A919C6}" dt="2026-01-26T11:57:52.930" v="59" actId="20577"/>
        <pc:sldMkLst>
          <pc:docMk/>
          <pc:sldMk cId="3428418763" sldId="262"/>
        </pc:sldMkLst>
        <pc:spChg chg="mod">
          <ac:chgData name="Tracy Metcalfe" userId="S::tmetcalfe@themast.co.uk::1d8c85ae-6b59-44ba-ba76-af5f90bad061" providerId="AD" clId="Web-{AB9FC930-3B2F-6EDE-ECFA-298667A919C6}" dt="2026-01-26T11:57:52.930" v="59" actId="20577"/>
          <ac:spMkLst>
            <pc:docMk/>
            <pc:sldMk cId="3428418763" sldId="262"/>
            <ac:spMk id="10" creationId="{85035052-56D6-3214-0214-BA56997BDF20}"/>
          </ac:spMkLst>
        </pc:spChg>
      </pc:sldChg>
    </pc:docChg>
  </pc:docChgLst>
  <pc:docChgLst>
    <pc:chgData name="Tracy Metcalfe" userId="1d8c85ae-6b59-44ba-ba76-af5f90bad061" providerId="ADAL" clId="{4C5A13AC-4E6B-42DB-823E-984F9B98750D}"/>
    <pc:docChg chg="modSld">
      <pc:chgData name="Tracy Metcalfe" userId="1d8c85ae-6b59-44ba-ba76-af5f90bad061" providerId="ADAL" clId="{4C5A13AC-4E6B-42DB-823E-984F9B98750D}" dt="2026-02-03T15:17:41.749" v="20" actId="20577"/>
      <pc:docMkLst>
        <pc:docMk/>
      </pc:docMkLst>
      <pc:sldChg chg="modSp mod">
        <pc:chgData name="Tracy Metcalfe" userId="1d8c85ae-6b59-44ba-ba76-af5f90bad061" providerId="ADAL" clId="{4C5A13AC-4E6B-42DB-823E-984F9B98750D}" dt="2026-02-03T15:17:41.749" v="20" actId="20577"/>
        <pc:sldMkLst>
          <pc:docMk/>
          <pc:sldMk cId="3428418763" sldId="262"/>
        </pc:sldMkLst>
        <pc:spChg chg="mod">
          <ac:chgData name="Tracy Metcalfe" userId="1d8c85ae-6b59-44ba-ba76-af5f90bad061" providerId="ADAL" clId="{4C5A13AC-4E6B-42DB-823E-984F9B98750D}" dt="2026-02-03T15:17:41.749" v="20" actId="20577"/>
          <ac:spMkLst>
            <pc:docMk/>
            <pc:sldMk cId="3428418763" sldId="262"/>
            <ac:spMk id="11" creationId="{0E506E44-C58A-7D44-49EA-59E92654410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566B-494B-6D32-7131-5E8E05E55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F9522-4B85-5558-34D1-A8C554FD9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16218-B024-0A83-6965-8115BE60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7F94-FFD8-4E59-B6EF-B35EF90667DD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A519A-1FCD-D276-B5C5-E8951284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825B4-1042-EF2D-FE2F-500CE964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C29-DDA0-4B67-A9EB-EB2C6EC0F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71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6554-537B-3614-737B-BD62971E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3D510-13EF-7D4D-675C-BE3750EEC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7C23B-53AB-D9DE-2391-80539260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7F94-FFD8-4E59-B6EF-B35EF90667DD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8FC8F-ADE6-1AF4-3DED-F70FDCDF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293BD-9F62-28B3-4C14-43CF8FFA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C29-DDA0-4B67-A9EB-EB2C6EC0F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86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9D99A-AE79-F9CB-E375-EBF57AB5B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FBDC5-5BD7-CFAC-2C47-501F0D0EE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F4277-0683-CFF8-D161-FFBC4056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7F94-FFD8-4E59-B6EF-B35EF90667DD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8AFAD-2358-3699-D442-E57DAB02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F20AC-5EEF-6B7C-67EE-51AEC166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C29-DDA0-4B67-A9EB-EB2C6EC0F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56E7-0221-75B5-8897-7B32AE37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FCF87-E436-C285-9E97-392EA17D9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E0B88-9FC4-775D-C0EB-865BBA61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7F94-FFD8-4E59-B6EF-B35EF90667DD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6A828-B773-3EDD-8657-BC1B78BF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84432-47FD-8EE2-1A90-623CBE45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C29-DDA0-4B67-A9EB-EB2C6EC0F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5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0F90-EEF2-53C5-F13C-9FFAFEA6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FCAAF-0B91-8AC1-A5F0-0A96418C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9FEC1-AAE7-CA12-07A8-F88E7B4E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7F94-FFD8-4E59-B6EF-B35EF90667DD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9B236-B120-DAF7-5AA3-542AB257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6A75E-C639-E83C-F391-EF18E766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C29-DDA0-4B67-A9EB-EB2C6EC0F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2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BCA2-AD9D-26BF-BCB1-2EC137E8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187DC-7714-9707-337B-D5BFC3C89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DD84D-0281-6CB9-25E7-2B0C6D8D1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EBEF3-F340-E872-40FA-8E7CC8B1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7F94-FFD8-4E59-B6EF-B35EF90667DD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5800D-C3F6-E5C6-9384-76A18677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E4045-FE1F-B532-FF04-8631AFAE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C29-DDA0-4B67-A9EB-EB2C6EC0F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8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04FE-77A0-C734-462C-EC0EFCC6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161A2-3C52-C287-C95F-48C6A57F8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7FCDD-7D7A-303D-75D3-5CAC1A671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77BB2-722B-2E76-6BFB-48992C094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37758-52AB-8550-380B-8995BBD2D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7F1F9D-F6A5-3511-C1C1-75181525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7F94-FFD8-4E59-B6EF-B35EF90667DD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4B8E8-DA4D-BA1F-291C-3FB6DEA1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C3B6F-5CF2-287F-A796-F333FA95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C29-DDA0-4B67-A9EB-EB2C6EC0F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3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190F-593D-A268-B30B-CF1FDD18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70F167-CF22-C367-AEFD-11FE09A0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7F94-FFD8-4E59-B6EF-B35EF90667DD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8CF21-77CC-26B6-DEB3-F1324F5B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C936E-1966-3883-8C4A-81A3B62F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C29-DDA0-4B67-A9EB-EB2C6EC0F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1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73427-EAFB-5EE6-2206-4E07EBE6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7F94-FFD8-4E59-B6EF-B35EF90667DD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36E98-8371-36AB-2DB7-FC7C903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D8BE5-0769-73DF-C155-87274CC9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C29-DDA0-4B67-A9EB-EB2C6EC0F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9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B9E3-A49E-0A55-64FB-03C040A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8E9CE-F7F1-F62F-80ED-5D65C29FA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4C8F6-AD7D-7682-019C-1E70D9C10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AAFF6-89AE-05E3-FAA7-8B9DC420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7F94-FFD8-4E59-B6EF-B35EF90667DD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631CB-D505-3562-8CF5-0325BA9E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AC54A-E2E4-D239-225B-6300350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C29-DDA0-4B67-A9EB-EB2C6EC0F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7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F94D-901A-CEAC-538E-E7D357F5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752C6-EAE6-8A8A-149B-0EB2EE7FF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8CE6D-94BC-155C-F6DC-CB40F9FE3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AD24B-0732-0C4B-A358-DE9C08C4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7F94-FFD8-4E59-B6EF-B35EF90667DD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49556-8B0C-5931-2974-E151A910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4ECC-A87D-93FB-7861-2F51FC63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C29-DDA0-4B67-A9EB-EB2C6EC0F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5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BC0E5-C537-DF5B-7C79-F4898F789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22A89-A69B-FE72-D722-BEF58B387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6C33F-9505-0083-A60F-52DBE3B07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FD7F94-FFD8-4E59-B6EF-B35EF90667DD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0610B-D58A-D4AF-AC58-11FBBA1E9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1EBB-2897-8858-8F1A-8CE0ABE83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F21C29-DDA0-4B67-A9EB-EB2C6EC0F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BE7DC-1C7B-4AFB-DE87-F7FAA383CC47}"/>
              </a:ext>
            </a:extLst>
          </p:cNvPr>
          <p:cNvSpPr/>
          <p:nvPr/>
        </p:nvSpPr>
        <p:spPr>
          <a:xfrm>
            <a:off x="240890" y="213852"/>
            <a:ext cx="11710220" cy="6430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06E44-C58A-7D44-49EA-59E92654410F}"/>
              </a:ext>
            </a:extLst>
          </p:cNvPr>
          <p:cNvSpPr txBox="1"/>
          <p:nvPr/>
        </p:nvSpPr>
        <p:spPr>
          <a:xfrm>
            <a:off x="3907687" y="5346210"/>
            <a:ext cx="8171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Don’t forget…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Look out for Parents Evening Booking information coming out this month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Wednesday 1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st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October – Harvest Festival Assembly 9am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Class 3 will kick off our first of the Class Assemblies next month on Friday 24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October at 3pm</a:t>
            </a:r>
          </a:p>
        </p:txBody>
      </p:sp>
      <p:pic>
        <p:nvPicPr>
          <p:cNvPr id="16" name="Picture 15" descr="A group of colorful leaves&#10;&#10;Description automatically generated">
            <a:extLst>
              <a:ext uri="{FF2B5EF4-FFF2-40B4-BE49-F238E27FC236}">
                <a16:creationId xmlns:a16="http://schemas.microsoft.com/office/drawing/2014/main" id="{F49A8D98-A922-02FF-24FC-15AA4EF091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71618">
            <a:off x="208198" y="410006"/>
            <a:ext cx="5500572" cy="24204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761908-A5F7-F319-7E62-75AB9B6A5FCE}"/>
              </a:ext>
            </a:extLst>
          </p:cNvPr>
          <p:cNvSpPr txBox="1"/>
          <p:nvPr/>
        </p:nvSpPr>
        <p:spPr>
          <a:xfrm>
            <a:off x="112944" y="851733"/>
            <a:ext cx="5353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Hello September…</a:t>
            </a:r>
          </a:p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…thanks for the reminder that change can be beautiful!</a:t>
            </a:r>
            <a:endParaRPr lang="en-GB" b="1">
              <a:solidFill>
                <a:schemeClr val="accent2">
                  <a:lumMod val="75000"/>
                </a:schemeClr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8D7FE-478A-A4F8-9B47-D33596DDC4C7}"/>
              </a:ext>
            </a:extLst>
          </p:cNvPr>
          <p:cNvSpPr txBox="1"/>
          <p:nvPr/>
        </p:nvSpPr>
        <p:spPr>
          <a:xfrm>
            <a:off x="329146" y="3013687"/>
            <a:ext cx="372846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>
              <a:latin typeface="Lucida Handwriting" panose="03010101010101010101" pitchFamily="66" charset="0"/>
            </a:endParaRPr>
          </a:p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</a:rPr>
              <a:t>Subject Spotlight this month:</a:t>
            </a:r>
          </a:p>
          <a:p>
            <a:pPr algn="ctr"/>
            <a:endParaRPr lang="en-US" sz="3600" b="1">
              <a:latin typeface="Lucida Handwriting" panose="03010101010101010101" pitchFamily="66" charset="0"/>
            </a:endParaRPr>
          </a:p>
          <a:p>
            <a:pPr algn="ctr"/>
            <a:r>
              <a:rPr lang="en-US" sz="3600" b="1">
                <a:latin typeface="Lucida Handwriting" panose="03010101010101010101" pitchFamily="66" charset="0"/>
              </a:rPr>
              <a:t>English</a:t>
            </a:r>
            <a:endParaRPr lang="en-US" sz="4400"/>
          </a:p>
        </p:txBody>
      </p:sp>
      <p:pic>
        <p:nvPicPr>
          <p:cNvPr id="22" name="Picture 21" descr="A stack of colorful post-it notes&#10;&#10;Description automatically generated">
            <a:extLst>
              <a:ext uri="{FF2B5EF4-FFF2-40B4-BE49-F238E27FC236}">
                <a16:creationId xmlns:a16="http://schemas.microsoft.com/office/drawing/2014/main" id="{50EE7E2A-A2E1-31EE-94F1-52CCE799A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22" y="63609"/>
            <a:ext cx="5041322" cy="55506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035052-56D6-3214-0214-BA56997BDF20}"/>
              </a:ext>
            </a:extLst>
          </p:cNvPr>
          <p:cNvSpPr txBox="1"/>
          <p:nvPr/>
        </p:nvSpPr>
        <p:spPr>
          <a:xfrm rot="21371977">
            <a:off x="7380922" y="1167027"/>
            <a:ext cx="4433146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u="sng">
                <a:latin typeface="Ink Free" panose="03080402000500000000" pitchFamily="66" charset="0"/>
                <a:cs typeface="Arial" panose="020B0604020202020204" pitchFamily="34" charset="0"/>
              </a:rPr>
              <a:t>Dates for the diary this month:</a:t>
            </a:r>
          </a:p>
          <a:p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Monday 1</a:t>
            </a:r>
            <a:r>
              <a:rPr lang="en-US" sz="1200" b="1" baseline="30000">
                <a:latin typeface="Ink Free" panose="03080402000500000000" pitchFamily="66" charset="0"/>
                <a:cs typeface="Arial" panose="020B0604020202020204" pitchFamily="34" charset="0"/>
              </a:rPr>
              <a:t>st</a:t>
            </a:r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200">
                <a:latin typeface="Ink Free" panose="03080402000500000000" pitchFamily="66" charset="0"/>
                <a:cs typeface="Arial" panose="020B0604020202020204" pitchFamily="34" charset="0"/>
              </a:rPr>
              <a:t>School Closed – INSET Day</a:t>
            </a:r>
            <a:endParaRPr lang="en-US" sz="1200" b="1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200" b="1">
                <a:latin typeface="Ink Free"/>
                <a:cs typeface="Arial"/>
              </a:rPr>
              <a:t>Tuesday 2nd: </a:t>
            </a:r>
            <a:r>
              <a:rPr lang="en-US" sz="1200">
                <a:latin typeface="Ink Free"/>
                <a:cs typeface="Arial"/>
              </a:rPr>
              <a:t>All children return to school. Reception Children visit 9:30am – 12:30pm. Non-Uniform WOW day for all! </a:t>
            </a:r>
          </a:p>
          <a:p>
            <a:r>
              <a:rPr lang="en-US" sz="1200" b="1">
                <a:latin typeface="Ink Free"/>
                <a:cs typeface="Arial"/>
              </a:rPr>
              <a:t>Tuesday 2nd : </a:t>
            </a:r>
            <a:r>
              <a:rPr lang="en-US" sz="1200">
                <a:latin typeface="Ink Free"/>
                <a:cs typeface="Arial"/>
              </a:rPr>
              <a:t>Swimming for Class 3 starts every Tuesday</a:t>
            </a:r>
            <a:endParaRPr lang="en-US" sz="1200" b="1">
              <a:latin typeface="Ink Free"/>
              <a:cs typeface="Arial"/>
            </a:endParaRPr>
          </a:p>
          <a:p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Friday 5</a:t>
            </a:r>
            <a:r>
              <a:rPr lang="en-US" sz="1200" b="1" baseline="3000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200">
                <a:latin typeface="Ink Free" panose="03080402000500000000" pitchFamily="66" charset="0"/>
                <a:cs typeface="Arial" panose="020B0604020202020204" pitchFamily="34" charset="0"/>
              </a:rPr>
              <a:t>3pm first Celebration Assembly of the school year. </a:t>
            </a:r>
          </a:p>
          <a:p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Monday 8</a:t>
            </a:r>
            <a:r>
              <a:rPr lang="en-US" sz="1200" b="1" baseline="3000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200">
                <a:latin typeface="Ink Free" panose="03080402000500000000" pitchFamily="66" charset="0"/>
                <a:cs typeface="Arial" panose="020B0604020202020204" pitchFamily="34" charset="0"/>
              </a:rPr>
              <a:t>8:40am Wake Up Shake Up with Miss Barker begins every Monday</a:t>
            </a:r>
          </a:p>
          <a:p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Tuesday 9</a:t>
            </a:r>
            <a:r>
              <a:rPr lang="en-US" sz="1200" b="1" baseline="3000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200">
                <a:latin typeface="Ink Free" panose="03080402000500000000" pitchFamily="66" charset="0"/>
                <a:cs typeface="Arial" panose="020B0604020202020204" pitchFamily="34" charset="0"/>
              </a:rPr>
              <a:t>Tree Tots 9:15am starts back every Tuesday. </a:t>
            </a:r>
          </a:p>
          <a:p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Thursday 11</a:t>
            </a:r>
            <a:r>
              <a:rPr lang="en-US" sz="1200" b="1" baseline="3000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200">
                <a:latin typeface="Ink Free" panose="03080402000500000000" pitchFamily="66" charset="0"/>
                <a:cs typeface="Arial" panose="020B0604020202020204" pitchFamily="34" charset="0"/>
              </a:rPr>
              <a:t>Family Story Time starts again 3:15pm</a:t>
            </a:r>
            <a:endParaRPr lang="en-US" sz="1200" b="1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Tuesday 16</a:t>
            </a:r>
            <a:r>
              <a:rPr lang="en-US" sz="1200" b="1" baseline="3000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200">
                <a:latin typeface="Ink Free" panose="03080402000500000000" pitchFamily="66" charset="0"/>
                <a:cs typeface="Arial" panose="020B0604020202020204" pitchFamily="34" charset="0"/>
              </a:rPr>
              <a:t>Year 3,4,5 Cross Country 4pm Shelley College</a:t>
            </a:r>
          </a:p>
          <a:p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Wednesday 17</a:t>
            </a:r>
            <a:r>
              <a:rPr lang="en-US" sz="1200" b="1" baseline="3000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 &amp; Thursday 18</a:t>
            </a:r>
            <a:r>
              <a:rPr lang="en-US" sz="1200" b="1" baseline="3000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200">
                <a:latin typeface="Ink Free" panose="03080402000500000000" pitchFamily="66" charset="0"/>
                <a:cs typeface="Arial" panose="020B0604020202020204" pitchFamily="34" charset="0"/>
              </a:rPr>
              <a:t>Bike ability at Denby First for Y5</a:t>
            </a:r>
            <a:endParaRPr lang="en-US" sz="1200" b="1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Monday 22</a:t>
            </a:r>
            <a:r>
              <a:rPr lang="en-US" sz="1200" b="1" baseline="30000">
                <a:latin typeface="Ink Free" panose="03080402000500000000" pitchFamily="66" charset="0"/>
                <a:cs typeface="Arial" panose="020B0604020202020204" pitchFamily="34" charset="0"/>
              </a:rPr>
              <a:t>nd</a:t>
            </a:r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200">
                <a:latin typeface="Ink Free" panose="03080402000500000000" pitchFamily="66" charset="0"/>
                <a:cs typeface="Arial" panose="020B0604020202020204" pitchFamily="34" charset="0"/>
              </a:rPr>
              <a:t>Reading Enrichment Week in school – look out for further info.</a:t>
            </a:r>
            <a:endParaRPr lang="en-US" sz="1200" b="1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Tuesday 23</a:t>
            </a:r>
            <a:r>
              <a:rPr lang="en-US" sz="1200" b="1" baseline="30000">
                <a:latin typeface="Ink Free" panose="03080402000500000000" pitchFamily="66" charset="0"/>
                <a:cs typeface="Arial" panose="020B0604020202020204" pitchFamily="34" charset="0"/>
              </a:rPr>
              <a:t>rd</a:t>
            </a:r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200">
                <a:latin typeface="Ink Free" panose="03080402000500000000" pitchFamily="66" charset="0"/>
                <a:cs typeface="Arial" panose="020B0604020202020204" pitchFamily="34" charset="0"/>
              </a:rPr>
              <a:t>Reception, Year 1 and Year 2 Cross Country 4pm Shelley College. </a:t>
            </a:r>
          </a:p>
          <a:p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Friday 26th : </a:t>
            </a:r>
            <a:r>
              <a:rPr lang="en-US" sz="1200">
                <a:latin typeface="Ink Free" panose="03080402000500000000" pitchFamily="66" charset="0"/>
                <a:cs typeface="Arial" panose="020B0604020202020204" pitchFamily="34" charset="0"/>
              </a:rPr>
              <a:t>Macmillan Coffee Morning before assembly 2:30pm </a:t>
            </a:r>
          </a:p>
          <a:p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Monday 29</a:t>
            </a:r>
            <a:r>
              <a:rPr lang="en-US" sz="1200" b="1" baseline="3000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200">
                <a:latin typeface="Ink Free" panose="03080402000500000000" pitchFamily="66" charset="0"/>
                <a:cs typeface="Arial" panose="020B0604020202020204" pitchFamily="34" charset="0"/>
              </a:rPr>
              <a:t>Open Evening 5pm </a:t>
            </a:r>
            <a:endParaRPr lang="en-US" sz="1200" b="1"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1D82E-A68F-662D-EEB6-39171D520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79" y="1646239"/>
            <a:ext cx="3256274" cy="2630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D0DA7-4C1C-E532-C802-09E2225BD5EE}"/>
              </a:ext>
            </a:extLst>
          </p:cNvPr>
          <p:cNvSpPr txBox="1"/>
          <p:nvPr/>
        </p:nvSpPr>
        <p:spPr>
          <a:xfrm>
            <a:off x="3079332" y="3420945"/>
            <a:ext cx="556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September</a:t>
            </a:r>
            <a:endParaRPr lang="en-GB" sz="3200" b="1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CC0FCA9-57ED-961A-7D25-B0D2B6DE3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6" y="2819784"/>
            <a:ext cx="4049181" cy="13497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8905B2-D533-8AAF-2677-A7E888D3F44F}"/>
              </a:ext>
            </a:extLst>
          </p:cNvPr>
          <p:cNvSpPr txBox="1"/>
          <p:nvPr/>
        </p:nvSpPr>
        <p:spPr>
          <a:xfrm>
            <a:off x="193076" y="5282992"/>
            <a:ext cx="3560888" cy="144655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PE Kits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All children should come to school in PE Kits Mondays and Wednesdays.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Plain White T Shirts, Navy Blue/Black Shorts or tracksuit only. </a:t>
            </a:r>
          </a:p>
        </p:txBody>
      </p:sp>
    </p:spTree>
    <p:extLst>
      <p:ext uri="{BB962C8B-B14F-4D97-AF65-F5344CB8AC3E}">
        <p14:creationId xmlns:p14="http://schemas.microsoft.com/office/powerpoint/2010/main" val="127667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BE7DC-1C7B-4AFB-DE87-F7FAA383CC47}"/>
              </a:ext>
            </a:extLst>
          </p:cNvPr>
          <p:cNvSpPr/>
          <p:nvPr/>
        </p:nvSpPr>
        <p:spPr>
          <a:xfrm>
            <a:off x="240890" y="187520"/>
            <a:ext cx="11710220" cy="6430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06E44-C58A-7D44-49EA-59E92654410F}"/>
              </a:ext>
            </a:extLst>
          </p:cNvPr>
          <p:cNvSpPr txBox="1"/>
          <p:nvPr/>
        </p:nvSpPr>
        <p:spPr>
          <a:xfrm>
            <a:off x="3801482" y="5542662"/>
            <a:ext cx="7701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Don’t forget…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Class 1 have their second Class Assembly of the year coming up on Friday 3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rd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July 3pm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Year 5 Leavers Assembly Thursday 9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July 2:30pm </a:t>
            </a:r>
          </a:p>
        </p:txBody>
      </p:sp>
      <p:pic>
        <p:nvPicPr>
          <p:cNvPr id="22" name="Picture 21" descr="A stack of colorful post-it notes&#10;&#10;Description automatically generated">
            <a:extLst>
              <a:ext uri="{FF2B5EF4-FFF2-40B4-BE49-F238E27FC236}">
                <a16:creationId xmlns:a16="http://schemas.microsoft.com/office/drawing/2014/main" id="{50EE7E2A-A2E1-31EE-94F1-52CCE799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26" y="280143"/>
            <a:ext cx="5288716" cy="56978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035052-56D6-3214-0214-BA56997BDF20}"/>
              </a:ext>
            </a:extLst>
          </p:cNvPr>
          <p:cNvSpPr txBox="1"/>
          <p:nvPr/>
        </p:nvSpPr>
        <p:spPr>
          <a:xfrm rot="21371977">
            <a:off x="7454869" y="611646"/>
            <a:ext cx="462329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Ink Free" panose="03080402000500000000" pitchFamily="66" charset="0"/>
                <a:cs typeface="Arial" panose="020B0604020202020204" pitchFamily="34" charset="0"/>
              </a:rPr>
              <a:t>Dates for the diary this month: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Monday 1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st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INSET Day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School closed to all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5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Celebration Assembly starts again at 3pm</a:t>
            </a:r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Tuesday 9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Key Stage 2 Mixed </a:t>
            </a:r>
            <a:r>
              <a:rPr lang="en-US" sz="1400" dirty="0" err="1">
                <a:latin typeface="Ink Free" panose="03080402000500000000" pitchFamily="66" charset="0"/>
                <a:cs typeface="Arial" panose="020B0604020202020204" pitchFamily="34" charset="0"/>
              </a:rPr>
              <a:t>Kwick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 Cricket Tournament 9:30am – 12 Skelmanthorpe Cricket Club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Tuesday 9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Pupil Leadership Social Event 3:30pm – 4:30pm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Monday 15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Sports Week Enrichment in school including 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Sports Day Thursday 18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PM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Monday 15th: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Year 5 Music Festival – Rehearsal in the Day, Evening performance at Town Hall. </a:t>
            </a:r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Tuesday 16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Key Stage 2 Rounders Tournament Shelley College 1pm – 2:50pm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Wednesday 17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Key Stage 2 Girls Cricket Tournament 9:30am – 12:30am </a:t>
            </a:r>
            <a:r>
              <a:rPr lang="en-US" sz="1400" dirty="0" err="1">
                <a:latin typeface="Ink Free" panose="03080402000500000000" pitchFamily="66" charset="0"/>
                <a:cs typeface="Arial" panose="020B0604020202020204" pitchFamily="34" charset="0"/>
              </a:rPr>
              <a:t>Kirkburton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 Cricket Club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19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FoB Father’s Day Secret Shop</a:t>
            </a:r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Tuesday 23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rd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Year 3 Get Active Morning Shelley College 9:30am – 12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26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FoB Non Uniform Day for donation of chocolate or sweets for tombola </a:t>
            </a:r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Tuesday 30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Year 4 Get Active Morning Shelley College 9:30am – 12</a:t>
            </a:r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1D82E-A68F-662D-EEB6-39171D52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79" y="1646239"/>
            <a:ext cx="3256274" cy="2630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D0DA7-4C1C-E532-C802-09E2225BD5EE}"/>
              </a:ext>
            </a:extLst>
          </p:cNvPr>
          <p:cNvSpPr txBox="1"/>
          <p:nvPr/>
        </p:nvSpPr>
        <p:spPr>
          <a:xfrm>
            <a:off x="3313471" y="3246677"/>
            <a:ext cx="556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June</a:t>
            </a:r>
            <a:endParaRPr lang="en-GB" sz="5400" b="1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5" name="Picture 4" descr="A bouquet of flowers in a vase&#10;&#10;Description automatically generated">
            <a:extLst>
              <a:ext uri="{FF2B5EF4-FFF2-40B4-BE49-F238E27FC236}">
                <a16:creationId xmlns:a16="http://schemas.microsoft.com/office/drawing/2014/main" id="{7CAE5143-149D-3D90-2E6E-09A3CAA707F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5" y="438567"/>
            <a:ext cx="2820305" cy="28650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761908-A5F7-F319-7E62-75AB9B6A5FCE}"/>
              </a:ext>
            </a:extLst>
          </p:cNvPr>
          <p:cNvSpPr txBox="1"/>
          <p:nvPr/>
        </p:nvSpPr>
        <p:spPr>
          <a:xfrm>
            <a:off x="411322" y="691978"/>
            <a:ext cx="4016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June is the pearl of summer, shining with warmth and joy. </a:t>
            </a:r>
            <a:endParaRPr lang="en-GB" sz="2000" b="1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9FEF4-8748-53CE-EEF8-F0082554C457}"/>
              </a:ext>
            </a:extLst>
          </p:cNvPr>
          <p:cNvSpPr txBox="1"/>
          <p:nvPr/>
        </p:nvSpPr>
        <p:spPr>
          <a:xfrm>
            <a:off x="507474" y="2787418"/>
            <a:ext cx="372846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>
              <a:latin typeface="Lucida Handwriting" panose="03010101010101010101" pitchFamily="66" charset="0"/>
            </a:endParaRPr>
          </a:p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</a:rPr>
              <a:t>Subject Spotlight this month:</a:t>
            </a:r>
          </a:p>
          <a:p>
            <a:pPr algn="ctr"/>
            <a:r>
              <a:rPr lang="en-US" sz="3600" b="1">
                <a:latin typeface="Lucida Handwriting" panose="03010101010101010101" pitchFamily="66" charset="0"/>
              </a:rPr>
              <a:t>Physical Education</a:t>
            </a:r>
            <a:endParaRPr lang="en-US" sz="4400"/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FC927D7-3CA4-D408-4B31-F23CA2E46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2" y="2820280"/>
            <a:ext cx="4049181" cy="1349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A653B-9D87-5DAF-8F6B-E89C98D9E832}"/>
              </a:ext>
            </a:extLst>
          </p:cNvPr>
          <p:cNvSpPr txBox="1"/>
          <p:nvPr/>
        </p:nvSpPr>
        <p:spPr>
          <a:xfrm>
            <a:off x="193076" y="5282992"/>
            <a:ext cx="3560888" cy="144655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PE Kits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All children should come to school in PE Kits Mondays and Wednesdays.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Plain White T Shirts, Navy Blue/Black Shorts or tracksuit only. </a:t>
            </a:r>
          </a:p>
        </p:txBody>
      </p:sp>
    </p:spTree>
    <p:extLst>
      <p:ext uri="{BB962C8B-B14F-4D97-AF65-F5344CB8AC3E}">
        <p14:creationId xmlns:p14="http://schemas.microsoft.com/office/powerpoint/2010/main" val="235822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BE7DC-1C7B-4AFB-DE87-F7FAA383CC47}"/>
              </a:ext>
            </a:extLst>
          </p:cNvPr>
          <p:cNvSpPr/>
          <p:nvPr/>
        </p:nvSpPr>
        <p:spPr>
          <a:xfrm>
            <a:off x="240890" y="187520"/>
            <a:ext cx="11710220" cy="6430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06E44-C58A-7D44-49EA-59E92654410F}"/>
              </a:ext>
            </a:extLst>
          </p:cNvPr>
          <p:cNvSpPr txBox="1"/>
          <p:nvPr/>
        </p:nvSpPr>
        <p:spPr>
          <a:xfrm>
            <a:off x="4152689" y="5201455"/>
            <a:ext cx="7701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Don’t forget…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School Summer Holidays being on Monday 20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 July (Monday 20th being INSET Day) until Friday 29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August.</a:t>
            </a:r>
          </a:p>
        </p:txBody>
      </p:sp>
      <p:pic>
        <p:nvPicPr>
          <p:cNvPr id="22" name="Picture 21" descr="A stack of colorful post-it notes&#10;&#10;Description automatically generated">
            <a:extLst>
              <a:ext uri="{FF2B5EF4-FFF2-40B4-BE49-F238E27FC236}">
                <a16:creationId xmlns:a16="http://schemas.microsoft.com/office/drawing/2014/main" id="{50EE7E2A-A2E1-31EE-94F1-52CCE799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38" y="280144"/>
            <a:ext cx="4862720" cy="49316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035052-56D6-3214-0214-BA56997BDF20}"/>
              </a:ext>
            </a:extLst>
          </p:cNvPr>
          <p:cNvSpPr txBox="1"/>
          <p:nvPr/>
        </p:nvSpPr>
        <p:spPr>
          <a:xfrm rot="21371977">
            <a:off x="7584008" y="985020"/>
            <a:ext cx="41113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Ink Free" panose="03080402000500000000" pitchFamily="66" charset="0"/>
                <a:cs typeface="Arial" panose="020B0604020202020204" pitchFamily="34" charset="0"/>
              </a:rPr>
              <a:t>Dates for the diary this month:</a:t>
            </a:r>
          </a:p>
          <a:p>
            <a:pPr algn="ctr"/>
            <a:endParaRPr lang="en-US" b="1" u="sng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Wednesday 1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st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FoB </a:t>
            </a:r>
            <a:r>
              <a:rPr lang="en-US" sz="1400">
                <a:latin typeface="Ink Free" panose="03080402000500000000" pitchFamily="66" charset="0"/>
                <a:cs typeface="Arial" panose="020B0604020202020204" pitchFamily="34" charset="0"/>
              </a:rPr>
              <a:t>Summer Fair</a:t>
            </a:r>
          </a:p>
          <a:p>
            <a:r>
              <a:rPr lang="en-US" sz="1400" b="1">
                <a:latin typeface="Ink Free" panose="03080402000500000000" pitchFamily="66" charset="0"/>
                <a:cs typeface="Arial" panose="020B0604020202020204" pitchFamily="34" charset="0"/>
              </a:rPr>
              <a:t>Friday 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3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rd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Class 1 Class Assembly 3pm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Tuesday 7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KS2 Forget Me Not Fun Run 4pm – 5pm Shelley College </a:t>
            </a:r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Thursday 9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Year 5 Leavers Assembly 2:30pm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10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Year 5 Leavers Party during the afternoon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Monday 13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Transition Week in School for all children 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Monday 13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Reception New Starters Lunch Visit 11:30am – 12:30pm 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Tuesday 14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Reception New Starters Class Visit 9:30am – 11am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17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School Closes for the Summer Holiday </a:t>
            </a:r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1D82E-A68F-662D-EEB6-39171D52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79" y="1646239"/>
            <a:ext cx="3256274" cy="2630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D0DA7-4C1C-E532-C802-09E2225BD5EE}"/>
              </a:ext>
            </a:extLst>
          </p:cNvPr>
          <p:cNvSpPr txBox="1"/>
          <p:nvPr/>
        </p:nvSpPr>
        <p:spPr>
          <a:xfrm>
            <a:off x="3234912" y="3026634"/>
            <a:ext cx="556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July</a:t>
            </a:r>
            <a:endParaRPr lang="en-GB" sz="5400" b="1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6" name="Picture 5" descr="A beach scene with fruit and umbrellas&#10;&#10;Description automatically generated">
            <a:extLst>
              <a:ext uri="{FF2B5EF4-FFF2-40B4-BE49-F238E27FC236}">
                <a16:creationId xmlns:a16="http://schemas.microsoft.com/office/drawing/2014/main" id="{398B91EC-91ED-E2D8-9C5A-410C41B4F7F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2" y="452756"/>
            <a:ext cx="4989038" cy="28063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761908-A5F7-F319-7E62-75AB9B6A5FCE}"/>
              </a:ext>
            </a:extLst>
          </p:cNvPr>
          <p:cNvSpPr txBox="1"/>
          <p:nvPr/>
        </p:nvSpPr>
        <p:spPr>
          <a:xfrm>
            <a:off x="883687" y="1021713"/>
            <a:ext cx="3590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We must fly to reach high in July.  </a:t>
            </a:r>
            <a:endParaRPr lang="en-GB" sz="2400" b="1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C4F61-DB86-90D3-8068-A5065402ED7C}"/>
              </a:ext>
            </a:extLst>
          </p:cNvPr>
          <p:cNvSpPr txBox="1"/>
          <p:nvPr/>
        </p:nvSpPr>
        <p:spPr>
          <a:xfrm>
            <a:off x="497423" y="2973372"/>
            <a:ext cx="372846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>
              <a:latin typeface="Lucida Handwriting" panose="03010101010101010101" pitchFamily="66" charset="0"/>
            </a:endParaRPr>
          </a:p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</a:rPr>
              <a:t>Subject Spotlight this month:</a:t>
            </a:r>
          </a:p>
          <a:p>
            <a:pPr algn="ctr"/>
            <a:endParaRPr lang="en-US" sz="3600" b="1">
              <a:latin typeface="Lucida Handwriting" panose="03010101010101010101" pitchFamily="66" charset="0"/>
            </a:endParaRPr>
          </a:p>
          <a:p>
            <a:pPr algn="ctr"/>
            <a:r>
              <a:rPr lang="en-US" sz="3600" b="1">
                <a:latin typeface="Lucida Handwriting" panose="03010101010101010101" pitchFamily="66" charset="0"/>
              </a:rPr>
              <a:t>Computing</a:t>
            </a:r>
            <a:endParaRPr lang="en-US" sz="440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56B0C7D-0423-9E10-84C7-6FAF277A4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3" y="3289759"/>
            <a:ext cx="4049181" cy="1349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E92A73-04CE-0777-245F-B260CEA64D93}"/>
              </a:ext>
            </a:extLst>
          </p:cNvPr>
          <p:cNvSpPr txBox="1"/>
          <p:nvPr/>
        </p:nvSpPr>
        <p:spPr>
          <a:xfrm>
            <a:off x="193076" y="5282992"/>
            <a:ext cx="3560888" cy="144655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PE Kits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All children should come to school in PE Kits Mondays and Wednesdays.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Plain White T Shirts, Navy Blue/Black Shorts or tracksuit only. </a:t>
            </a:r>
          </a:p>
        </p:txBody>
      </p:sp>
    </p:spTree>
    <p:extLst>
      <p:ext uri="{BB962C8B-B14F-4D97-AF65-F5344CB8AC3E}">
        <p14:creationId xmlns:p14="http://schemas.microsoft.com/office/powerpoint/2010/main" val="34690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BE7DC-1C7B-4AFB-DE87-F7FAA383CC47}"/>
              </a:ext>
            </a:extLst>
          </p:cNvPr>
          <p:cNvSpPr/>
          <p:nvPr/>
        </p:nvSpPr>
        <p:spPr>
          <a:xfrm>
            <a:off x="240890" y="213852"/>
            <a:ext cx="11710220" cy="6430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06E44-C58A-7D44-49EA-59E92654410F}"/>
              </a:ext>
            </a:extLst>
          </p:cNvPr>
          <p:cNvSpPr txBox="1"/>
          <p:nvPr/>
        </p:nvSpPr>
        <p:spPr>
          <a:xfrm>
            <a:off x="3726426" y="5303045"/>
            <a:ext cx="7701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Don’t forget…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October Half Term Holiday Monday 27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October – Friday 31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st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October with Monday 3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rd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November INSET Day – school re-opens on Tuesday 4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Parents Evening Thursday 6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November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Swimming Every Tuesday for Class 3</a:t>
            </a:r>
          </a:p>
        </p:txBody>
      </p:sp>
      <p:pic>
        <p:nvPicPr>
          <p:cNvPr id="22" name="Picture 21" descr="A stack of colorful post-it notes&#10;&#10;Description automatically generated">
            <a:extLst>
              <a:ext uri="{FF2B5EF4-FFF2-40B4-BE49-F238E27FC236}">
                <a16:creationId xmlns:a16="http://schemas.microsoft.com/office/drawing/2014/main" id="{50EE7E2A-A2E1-31EE-94F1-52CCE799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38" y="280144"/>
            <a:ext cx="4862720" cy="49316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035052-56D6-3214-0214-BA56997BDF20}"/>
              </a:ext>
            </a:extLst>
          </p:cNvPr>
          <p:cNvSpPr txBox="1"/>
          <p:nvPr/>
        </p:nvSpPr>
        <p:spPr>
          <a:xfrm rot="21371977">
            <a:off x="7459693" y="915000"/>
            <a:ext cx="4111393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u="sng" dirty="0">
                <a:latin typeface="Ink Free"/>
                <a:cs typeface="Arial"/>
              </a:rPr>
              <a:t>Dates for the diary this month:</a:t>
            </a:r>
          </a:p>
          <a:p>
            <a:pPr algn="ctr"/>
            <a:endParaRPr lang="en-US" b="1" u="sng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/>
                <a:cs typeface="Arial"/>
              </a:rPr>
              <a:t>Wednesday 1</a:t>
            </a:r>
            <a:r>
              <a:rPr lang="en-US" sz="1400" b="1" baseline="30000" dirty="0">
                <a:latin typeface="Ink Free"/>
                <a:cs typeface="Arial"/>
              </a:rPr>
              <a:t>st</a:t>
            </a:r>
            <a:r>
              <a:rPr lang="en-US" sz="1400" b="1" dirty="0">
                <a:latin typeface="Ink Free"/>
                <a:cs typeface="Arial"/>
              </a:rPr>
              <a:t>: </a:t>
            </a:r>
            <a:r>
              <a:rPr lang="en-US" sz="1400" dirty="0">
                <a:latin typeface="Ink Free"/>
                <a:cs typeface="Arial"/>
              </a:rPr>
              <a:t>Harvest Celebration in School 9am, donations appreciated.</a:t>
            </a:r>
          </a:p>
          <a:p>
            <a:r>
              <a:rPr lang="en-US" sz="1400" b="1" dirty="0">
                <a:latin typeface="Ink Free"/>
                <a:cs typeface="Arial"/>
              </a:rPr>
              <a:t>Monday 6</a:t>
            </a:r>
            <a:r>
              <a:rPr lang="en-US" sz="1400" b="1" baseline="30000" dirty="0">
                <a:latin typeface="Ink Free"/>
                <a:cs typeface="Arial"/>
              </a:rPr>
              <a:t>th</a:t>
            </a:r>
            <a:r>
              <a:rPr lang="en-US" sz="1400" b="1" dirty="0">
                <a:latin typeface="Ink Free"/>
                <a:cs typeface="Arial"/>
              </a:rPr>
              <a:t>: </a:t>
            </a:r>
            <a:r>
              <a:rPr lang="en-US" sz="1400" dirty="0">
                <a:latin typeface="Ink Free"/>
                <a:cs typeface="Arial"/>
              </a:rPr>
              <a:t>Individual Photographs </a:t>
            </a:r>
          </a:p>
          <a:p>
            <a:r>
              <a:rPr lang="en-US" sz="1400" b="1" dirty="0">
                <a:latin typeface="Ink Free"/>
                <a:cs typeface="Arial"/>
              </a:rPr>
              <a:t>Tuesday 7</a:t>
            </a:r>
            <a:r>
              <a:rPr lang="en-US" sz="1400" b="1" baseline="30000" dirty="0">
                <a:latin typeface="Ink Free"/>
                <a:cs typeface="Arial"/>
              </a:rPr>
              <a:t>th</a:t>
            </a:r>
            <a:r>
              <a:rPr lang="en-US" sz="1400" b="1" dirty="0">
                <a:latin typeface="Ink Free"/>
                <a:cs typeface="Arial"/>
              </a:rPr>
              <a:t>: </a:t>
            </a:r>
            <a:r>
              <a:rPr lang="en-US" sz="1400" dirty="0">
                <a:latin typeface="Ink Free"/>
                <a:cs typeface="Arial"/>
              </a:rPr>
              <a:t>9:15am Tree Tots every Tuesday</a:t>
            </a:r>
            <a:endParaRPr lang="en-US" sz="1400" b="1" dirty="0">
              <a:latin typeface="Ink Free"/>
              <a:cs typeface="Arial"/>
            </a:endParaRPr>
          </a:p>
          <a:p>
            <a:r>
              <a:rPr lang="en-US" sz="1400" b="1" dirty="0">
                <a:latin typeface="Ink Free"/>
                <a:cs typeface="Arial"/>
              </a:rPr>
              <a:t>Tuesday 7th: </a:t>
            </a:r>
            <a:r>
              <a:rPr lang="en-US" sz="1400" dirty="0">
                <a:latin typeface="Ink Free"/>
                <a:cs typeface="Arial"/>
              </a:rPr>
              <a:t>Year 2 and 3 Girls Football 4pm – 5pm. Venue TBC</a:t>
            </a:r>
          </a:p>
          <a:p>
            <a:r>
              <a:rPr lang="en-US" sz="1400" b="1" dirty="0">
                <a:latin typeface="Ink Free"/>
                <a:cs typeface="Arial"/>
              </a:rPr>
              <a:t>Tuesday 14</a:t>
            </a:r>
            <a:r>
              <a:rPr lang="en-US" sz="1400" b="1" baseline="30000" dirty="0">
                <a:latin typeface="Ink Free"/>
                <a:cs typeface="Arial"/>
              </a:rPr>
              <a:t>th</a:t>
            </a:r>
            <a:r>
              <a:rPr lang="en-US" sz="1400" b="1" dirty="0">
                <a:latin typeface="Ink Free"/>
                <a:cs typeface="Arial"/>
              </a:rPr>
              <a:t>: </a:t>
            </a:r>
            <a:r>
              <a:rPr lang="en-US" sz="1400" dirty="0">
                <a:latin typeface="Ink Free"/>
                <a:cs typeface="Arial"/>
              </a:rPr>
              <a:t>Year 2 Multi-skills Shelley College 9:30am – 12. </a:t>
            </a:r>
          </a:p>
          <a:p>
            <a:r>
              <a:rPr lang="en-US" sz="1400" b="1" dirty="0">
                <a:latin typeface="Ink Free"/>
                <a:cs typeface="Arial"/>
              </a:rPr>
              <a:t>Friday 17</a:t>
            </a:r>
            <a:r>
              <a:rPr lang="en-US" sz="900" b="1" baseline="30000" dirty="0">
                <a:latin typeface="Ink Free"/>
                <a:cs typeface="Arial"/>
              </a:rPr>
              <a:t>th</a:t>
            </a:r>
            <a:r>
              <a:rPr lang="en-US" sz="1400" b="1" dirty="0">
                <a:latin typeface="Ink Free"/>
                <a:cs typeface="Arial"/>
              </a:rPr>
              <a:t> : </a:t>
            </a:r>
            <a:r>
              <a:rPr lang="en-US" sz="1400" dirty="0">
                <a:latin typeface="Ink Free"/>
                <a:cs typeface="Arial"/>
              </a:rPr>
              <a:t>Class 3 Class Assembly 3pm.</a:t>
            </a:r>
            <a:endParaRPr lang="en-US" dirty="0">
              <a:cs typeface="Arial"/>
            </a:endParaRPr>
          </a:p>
          <a:p>
            <a:r>
              <a:rPr lang="en-US" sz="1400" b="1" dirty="0">
                <a:latin typeface="Ink Free"/>
                <a:cs typeface="Arial"/>
              </a:rPr>
              <a:t>Monday 20th: </a:t>
            </a:r>
            <a:r>
              <a:rPr lang="en-US" sz="1400" dirty="0">
                <a:latin typeface="Ink Free"/>
                <a:cs typeface="Arial"/>
              </a:rPr>
              <a:t>Maths Enrichment Week starts in school</a:t>
            </a:r>
          </a:p>
          <a:p>
            <a:r>
              <a:rPr lang="en-US" sz="1400" b="1" dirty="0">
                <a:latin typeface="Ink Free"/>
                <a:cs typeface="Arial"/>
              </a:rPr>
              <a:t>Friday 24</a:t>
            </a:r>
            <a:r>
              <a:rPr lang="en-US" sz="1400" b="1" baseline="30000" dirty="0">
                <a:latin typeface="Ink Free"/>
                <a:cs typeface="Arial"/>
              </a:rPr>
              <a:t>th</a:t>
            </a:r>
            <a:r>
              <a:rPr lang="en-US" sz="1400" b="1" dirty="0">
                <a:latin typeface="Ink Free"/>
                <a:cs typeface="Arial"/>
              </a:rPr>
              <a:t> October: </a:t>
            </a:r>
            <a:r>
              <a:rPr lang="en-US" sz="1400" dirty="0">
                <a:latin typeface="Ink Free"/>
                <a:cs typeface="Arial"/>
              </a:rPr>
              <a:t>Dress as a Rock Star Day for Times Table Rock Stars. Celebration Assembly at 3pm as usual. </a:t>
            </a:r>
            <a:endParaRPr lang="en-US" sz="1400" b="1" dirty="0">
              <a:latin typeface="Ink Free"/>
              <a:cs typeface="Arial"/>
            </a:endParaRPr>
          </a:p>
          <a:p>
            <a:endParaRPr lang="en-US" sz="1400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1D82E-A68F-662D-EEB6-39171D52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79" y="1646239"/>
            <a:ext cx="3256274" cy="2630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D0DA7-4C1C-E532-C802-09E2225BD5EE}"/>
              </a:ext>
            </a:extLst>
          </p:cNvPr>
          <p:cNvSpPr txBox="1"/>
          <p:nvPr/>
        </p:nvSpPr>
        <p:spPr>
          <a:xfrm>
            <a:off x="3156073" y="3346856"/>
            <a:ext cx="5565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October</a:t>
            </a:r>
            <a:endParaRPr lang="en-GB" sz="3600" b="1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7" name="Picture 6" descr="A group of pumpkins on a plate&#10;&#10;Description automatically generated">
            <a:extLst>
              <a:ext uri="{FF2B5EF4-FFF2-40B4-BE49-F238E27FC236}">
                <a16:creationId xmlns:a16="http://schemas.microsoft.com/office/drawing/2014/main" id="{D77E98B3-EB4C-14B5-C5B0-9E9C6A0CFA9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960">
            <a:off x="77962" y="83794"/>
            <a:ext cx="4645873" cy="23229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761908-A5F7-F319-7E62-75AB9B6A5FCE}"/>
              </a:ext>
            </a:extLst>
          </p:cNvPr>
          <p:cNvSpPr txBox="1"/>
          <p:nvPr/>
        </p:nvSpPr>
        <p:spPr>
          <a:xfrm rot="20974324">
            <a:off x="-171476" y="953741"/>
            <a:ext cx="5353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October shows us how beautiful and satisfying it is to let go…</a:t>
            </a:r>
            <a:endParaRPr lang="en-GB" b="1"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E95E9-90D0-0909-C6C1-5C527FAD1851}"/>
              </a:ext>
            </a:extLst>
          </p:cNvPr>
          <p:cNvSpPr txBox="1"/>
          <p:nvPr/>
        </p:nvSpPr>
        <p:spPr>
          <a:xfrm>
            <a:off x="470720" y="2778896"/>
            <a:ext cx="372846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 dirty="0">
              <a:latin typeface="Lucida Handwriting" panose="03010101010101010101" pitchFamily="66" charset="0"/>
            </a:endParaRP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</a:rPr>
              <a:t>Subject Spotlight this month:</a:t>
            </a:r>
          </a:p>
          <a:p>
            <a:pPr algn="ctr"/>
            <a:endParaRPr lang="en-US" sz="3600" b="1" dirty="0">
              <a:latin typeface="Lucida Handwriting" panose="03010101010101010101" pitchFamily="66" charset="0"/>
            </a:endParaRPr>
          </a:p>
          <a:p>
            <a:pPr algn="ctr"/>
            <a:r>
              <a:rPr lang="en-US" sz="3600" b="1" dirty="0">
                <a:latin typeface="Lucida Handwriting" panose="03010101010101010101" pitchFamily="66" charset="0"/>
              </a:rPr>
              <a:t>Maths</a:t>
            </a:r>
            <a:endParaRPr lang="en-US" sz="4400" dirty="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65FD0CC-DB6B-0B2B-1679-A8259302F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8" y="2811758"/>
            <a:ext cx="4049181" cy="1349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006175-D965-D0A0-E088-E622F8FA7DF4}"/>
              </a:ext>
            </a:extLst>
          </p:cNvPr>
          <p:cNvSpPr txBox="1"/>
          <p:nvPr/>
        </p:nvSpPr>
        <p:spPr>
          <a:xfrm>
            <a:off x="193076" y="5282992"/>
            <a:ext cx="3560888" cy="144655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PE Kits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All children should come to school in PE Kits Mondays and Wednesdays.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Plain White T Shirts, Navy Blue/Black Shorts or tracksuit only. </a:t>
            </a:r>
          </a:p>
        </p:txBody>
      </p:sp>
    </p:spTree>
    <p:extLst>
      <p:ext uri="{BB962C8B-B14F-4D97-AF65-F5344CB8AC3E}">
        <p14:creationId xmlns:p14="http://schemas.microsoft.com/office/powerpoint/2010/main" val="138997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BE7DC-1C7B-4AFB-DE87-F7FAA383CC47}"/>
              </a:ext>
            </a:extLst>
          </p:cNvPr>
          <p:cNvSpPr/>
          <p:nvPr/>
        </p:nvSpPr>
        <p:spPr>
          <a:xfrm>
            <a:off x="235974" y="213852"/>
            <a:ext cx="11710220" cy="6430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06E44-C58A-7D44-49EA-59E92654410F}"/>
              </a:ext>
            </a:extLst>
          </p:cNvPr>
          <p:cNvSpPr txBox="1"/>
          <p:nvPr/>
        </p:nvSpPr>
        <p:spPr>
          <a:xfrm>
            <a:off x="4188542" y="4995226"/>
            <a:ext cx="7701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Don’t forget…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Friday 5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December is an INSET Day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To look out for Christmas Performance tickets and costumes information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Class 2 will lead the next class assembly on Friday 12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December 3pm</a:t>
            </a:r>
          </a:p>
        </p:txBody>
      </p:sp>
      <p:pic>
        <p:nvPicPr>
          <p:cNvPr id="22" name="Picture 21" descr="A stack of colorful post-it notes&#10;&#10;Description automatically generated">
            <a:extLst>
              <a:ext uri="{FF2B5EF4-FFF2-40B4-BE49-F238E27FC236}">
                <a16:creationId xmlns:a16="http://schemas.microsoft.com/office/drawing/2014/main" id="{50EE7E2A-A2E1-31EE-94F1-52CCE799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38" y="280144"/>
            <a:ext cx="4862720" cy="49316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035052-56D6-3214-0214-BA56997BDF20}"/>
              </a:ext>
            </a:extLst>
          </p:cNvPr>
          <p:cNvSpPr txBox="1"/>
          <p:nvPr/>
        </p:nvSpPr>
        <p:spPr>
          <a:xfrm rot="21371977">
            <a:off x="7449935" y="617540"/>
            <a:ext cx="41113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Ink Free" panose="03080402000500000000" pitchFamily="66" charset="0"/>
                <a:cs typeface="Arial" panose="020B0604020202020204" pitchFamily="34" charset="0"/>
              </a:rPr>
              <a:t>Dates for the diary this month: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Tuesday 4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School Re-opens after half term holiday. 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Tuesday 4th: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9:15am Tree Tots every Tuesday</a:t>
            </a:r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Thursday 6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Parents Evening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7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9am – 10am PINS Parent Workshop</a:t>
            </a:r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7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Celebration Assembly starts again Fridays 3pm. </a:t>
            </a:r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Monday 10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Arts Enrichment Week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Tuesday 11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Community Remembrance Service 10.30am.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14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November: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Children in Need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14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9am – 10am PINS Parent Workshop</a:t>
            </a:r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Monday 17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Anti Bullying Week – beginning with Odd Socks Day</a:t>
            </a:r>
          </a:p>
          <a:p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Wednesday 26</a:t>
            </a:r>
            <a:r>
              <a:rPr lang="en-US" sz="1400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: Friends of </a:t>
            </a:r>
            <a:r>
              <a:rPr lang="en-US" sz="1400" dirty="0" err="1">
                <a:latin typeface="Ink Free" panose="03080402000500000000" pitchFamily="66" charset="0"/>
                <a:cs typeface="Arial" panose="020B0604020202020204" pitchFamily="34" charset="0"/>
              </a:rPr>
              <a:t>Birdsedge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 Christmas Wreath Workshop 6pm – 8pm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28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9am – 10am PINS Parent Workshop – Boundaries and Demands</a:t>
            </a:r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1D82E-A68F-662D-EEB6-39171D52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79" y="1646239"/>
            <a:ext cx="3256274" cy="2630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D0DA7-4C1C-E532-C802-09E2225BD5EE}"/>
              </a:ext>
            </a:extLst>
          </p:cNvPr>
          <p:cNvSpPr txBox="1"/>
          <p:nvPr/>
        </p:nvSpPr>
        <p:spPr>
          <a:xfrm>
            <a:off x="3308555" y="3318371"/>
            <a:ext cx="5565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November</a:t>
            </a:r>
            <a:endParaRPr lang="en-GB" sz="2400" b="1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5" name="Picture 4" descr="A group of fireworks in the sky&#10;&#10;Description automatically generated">
            <a:extLst>
              <a:ext uri="{FF2B5EF4-FFF2-40B4-BE49-F238E27FC236}">
                <a16:creationId xmlns:a16="http://schemas.microsoft.com/office/drawing/2014/main" id="{52179606-1B52-80CD-0B7F-ADC4D107A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86" y="-50863"/>
            <a:ext cx="3809520" cy="38095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761908-A5F7-F319-7E62-75AB9B6A5FCE}"/>
              </a:ext>
            </a:extLst>
          </p:cNvPr>
          <p:cNvSpPr txBox="1"/>
          <p:nvPr/>
        </p:nvSpPr>
        <p:spPr>
          <a:xfrm rot="20804726">
            <a:off x="299658" y="861409"/>
            <a:ext cx="4942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November, the last month of Autumn but the beginning of the next adventure!</a:t>
            </a:r>
            <a:endParaRPr lang="en-GB" sz="1600" b="1">
              <a:solidFill>
                <a:srgbClr val="7030A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1F0CC-5F2F-CD1C-7641-6B1FB9BC4B52}"/>
              </a:ext>
            </a:extLst>
          </p:cNvPr>
          <p:cNvSpPr txBox="1"/>
          <p:nvPr/>
        </p:nvSpPr>
        <p:spPr>
          <a:xfrm>
            <a:off x="564256" y="3045764"/>
            <a:ext cx="372846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>
              <a:latin typeface="Lucida Handwriting" panose="03010101010101010101" pitchFamily="66" charset="0"/>
            </a:endParaRPr>
          </a:p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</a:rPr>
              <a:t>Subject Spotlight this month:</a:t>
            </a:r>
          </a:p>
          <a:p>
            <a:pPr algn="ctr"/>
            <a:r>
              <a:rPr lang="en-US" sz="3600" b="1">
                <a:latin typeface="Lucida Handwriting" panose="03010101010101010101" pitchFamily="66" charset="0"/>
              </a:rPr>
              <a:t>Art and Design</a:t>
            </a:r>
            <a:endParaRPr lang="en-US" sz="4400"/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1A085FC-0086-22B4-D0F7-151FC3AD2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4" y="3078626"/>
            <a:ext cx="4049181" cy="1349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11E63-1A61-933D-70E8-9B0B9A6FFFB5}"/>
              </a:ext>
            </a:extLst>
          </p:cNvPr>
          <p:cNvSpPr txBox="1"/>
          <p:nvPr/>
        </p:nvSpPr>
        <p:spPr>
          <a:xfrm>
            <a:off x="193076" y="5282992"/>
            <a:ext cx="3560888" cy="144655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PE Kits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All children should come to school in PE Kits Mondays and Wednesdays.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Plain White T Shirts, Navy Blue/Black Shorts or tracksuit only. </a:t>
            </a:r>
          </a:p>
        </p:txBody>
      </p:sp>
    </p:spTree>
    <p:extLst>
      <p:ext uri="{BB962C8B-B14F-4D97-AF65-F5344CB8AC3E}">
        <p14:creationId xmlns:p14="http://schemas.microsoft.com/office/powerpoint/2010/main" val="88348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BE7DC-1C7B-4AFB-DE87-F7FAA383CC47}"/>
              </a:ext>
            </a:extLst>
          </p:cNvPr>
          <p:cNvSpPr/>
          <p:nvPr/>
        </p:nvSpPr>
        <p:spPr>
          <a:xfrm>
            <a:off x="235974" y="213852"/>
            <a:ext cx="11710220" cy="6430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06E44-C58A-7D44-49EA-59E92654410F}"/>
              </a:ext>
            </a:extLst>
          </p:cNvPr>
          <p:cNvSpPr txBox="1"/>
          <p:nvPr/>
        </p:nvSpPr>
        <p:spPr>
          <a:xfrm>
            <a:off x="4188542" y="5466593"/>
            <a:ext cx="7701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Don’t forget…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Monday 22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nd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 December – Friday 2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nd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January - </a:t>
            </a:r>
            <a:r>
              <a:rPr lang="en-US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School Closed Christmas Holiday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Monday 5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January – </a:t>
            </a:r>
            <a:r>
              <a:rPr lang="en-US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Non Uniform WOW day for all children</a:t>
            </a:r>
            <a:endParaRPr lang="en-US" b="1">
              <a:latin typeface="Bradley Hand ITC" panose="03070402050302030203" pitchFamily="66" charset="0"/>
              <a:cs typeface="Dreaming Outloud Script Pro" panose="030505020403040507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>
              <a:latin typeface="Bradley Hand ITC" panose="03070402050302030203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22" name="Picture 21" descr="A stack of colorful post-it notes&#10;&#10;Description automatically generated">
            <a:extLst>
              <a:ext uri="{FF2B5EF4-FFF2-40B4-BE49-F238E27FC236}">
                <a16:creationId xmlns:a16="http://schemas.microsoft.com/office/drawing/2014/main" id="{50EE7E2A-A2E1-31EE-94F1-52CCE799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69" y="280144"/>
            <a:ext cx="4862720" cy="5409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035052-56D6-3214-0214-BA56997BDF20}"/>
              </a:ext>
            </a:extLst>
          </p:cNvPr>
          <p:cNvSpPr txBox="1"/>
          <p:nvPr/>
        </p:nvSpPr>
        <p:spPr>
          <a:xfrm rot="21371977">
            <a:off x="7562322" y="1119071"/>
            <a:ext cx="41113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Ink Free" panose="03080402000500000000" pitchFamily="66" charset="0"/>
                <a:cs typeface="Arial" panose="020B0604020202020204" pitchFamily="34" charset="0"/>
              </a:rPr>
              <a:t>Dates for the diary this month:</a:t>
            </a:r>
          </a:p>
          <a:p>
            <a:pPr algn="ctr"/>
            <a:endParaRPr lang="en-US" b="1" u="sng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Tuesday 2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nd 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Reception Open Morning 9am – 10:30am. 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Thursday 4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School Christmas Fair 3.30pm-5.45pm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5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INSET Day - School Closed to children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Wednesday 10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Christmas Production of Agent Frostbite &amp; the Search for Tinsel Tally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12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Class 2 Class Assembly 3pm</a:t>
            </a:r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Thursday 18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Christmas Performance 2pm and 5:30pm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19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Christmas Parties during the afternoon – non uniform day for all children. 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19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Celebration Assembly replaced with Family Carol Service from 2:45pm. Raffle and refreshments. </a:t>
            </a:r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1D82E-A68F-662D-EEB6-39171D52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18" y="1711160"/>
            <a:ext cx="3256274" cy="2630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D0DA7-4C1C-E532-C802-09E2225BD5EE}"/>
              </a:ext>
            </a:extLst>
          </p:cNvPr>
          <p:cNvSpPr txBox="1"/>
          <p:nvPr/>
        </p:nvSpPr>
        <p:spPr>
          <a:xfrm>
            <a:off x="3246981" y="3425098"/>
            <a:ext cx="556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December</a:t>
            </a:r>
            <a:endParaRPr lang="en-GB" sz="5400" b="1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8" name="Picture 7" descr="A wreath with pine cones and stars&#10;&#10;Description automatically generated">
            <a:extLst>
              <a:ext uri="{FF2B5EF4-FFF2-40B4-BE49-F238E27FC236}">
                <a16:creationId xmlns:a16="http://schemas.microsoft.com/office/drawing/2014/main" id="{526A2BA0-C8FB-C219-46D3-3DF1D611A76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6" y="33002"/>
            <a:ext cx="3068376" cy="32264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761908-A5F7-F319-7E62-75AB9B6A5FCE}"/>
              </a:ext>
            </a:extLst>
          </p:cNvPr>
          <p:cNvSpPr txBox="1"/>
          <p:nvPr/>
        </p:nvSpPr>
        <p:spPr>
          <a:xfrm rot="20818423">
            <a:off x="58448" y="965924"/>
            <a:ext cx="3960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December is the time for remembering the past and reaching towards the future. </a:t>
            </a:r>
            <a:endParaRPr lang="en-GB" sz="1600" b="1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8CBB08-CBA5-8A41-4425-54DBF8F31D83}"/>
              </a:ext>
            </a:extLst>
          </p:cNvPr>
          <p:cNvSpPr txBox="1"/>
          <p:nvPr/>
        </p:nvSpPr>
        <p:spPr>
          <a:xfrm>
            <a:off x="482963" y="3142564"/>
            <a:ext cx="372846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>
              <a:latin typeface="Lucida Handwriting" panose="03010101010101010101" pitchFamily="66" charset="0"/>
            </a:endParaRPr>
          </a:p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</a:rPr>
              <a:t>Subject Spotlight this month:</a:t>
            </a:r>
          </a:p>
          <a:p>
            <a:pPr algn="ctr"/>
            <a:endParaRPr lang="en-US" sz="3600" b="1">
              <a:latin typeface="Lucida Handwriting" panose="03010101010101010101" pitchFamily="66" charset="0"/>
            </a:endParaRPr>
          </a:p>
          <a:p>
            <a:pPr algn="ctr"/>
            <a:r>
              <a:rPr lang="en-US" sz="3600" b="1">
                <a:latin typeface="Lucida Handwriting" panose="03010101010101010101" pitchFamily="66" charset="0"/>
              </a:rPr>
              <a:t>Music</a:t>
            </a:r>
            <a:endParaRPr lang="en-US" sz="440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9F4444A-D52B-0332-64CC-1C51DC28A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1" y="3175426"/>
            <a:ext cx="4049181" cy="1349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F05084-FAD5-4A66-6B4F-4C91932E1D1C}"/>
              </a:ext>
            </a:extLst>
          </p:cNvPr>
          <p:cNvSpPr txBox="1"/>
          <p:nvPr/>
        </p:nvSpPr>
        <p:spPr>
          <a:xfrm>
            <a:off x="193076" y="5282992"/>
            <a:ext cx="3560888" cy="144655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PE Kits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All children should come to school in PE Kits Mondays and Wednesdays.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Plain White T Shirts, Navy Blue/Black Shorts or tracksuit only. </a:t>
            </a:r>
          </a:p>
        </p:txBody>
      </p:sp>
    </p:spTree>
    <p:extLst>
      <p:ext uri="{BB962C8B-B14F-4D97-AF65-F5344CB8AC3E}">
        <p14:creationId xmlns:p14="http://schemas.microsoft.com/office/powerpoint/2010/main" val="46189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BE7DC-1C7B-4AFB-DE87-F7FAA383CC47}"/>
              </a:ext>
            </a:extLst>
          </p:cNvPr>
          <p:cNvSpPr/>
          <p:nvPr/>
        </p:nvSpPr>
        <p:spPr>
          <a:xfrm>
            <a:off x="240890" y="187520"/>
            <a:ext cx="11710220" cy="6430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06E44-C58A-7D44-49EA-59E92654410F}"/>
              </a:ext>
            </a:extLst>
          </p:cNvPr>
          <p:cNvSpPr txBox="1"/>
          <p:nvPr/>
        </p:nvSpPr>
        <p:spPr>
          <a:xfrm>
            <a:off x="4001766" y="5295883"/>
            <a:ext cx="7701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Don’t forget…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Monday 9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February – </a:t>
            </a:r>
            <a:r>
              <a:rPr lang="en-US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Children’s Mental Health Week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Friday 13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February – </a:t>
            </a:r>
            <a:r>
              <a:rPr lang="en-US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Class 1 Class Assembly 3pm</a:t>
            </a:r>
            <a:endParaRPr lang="en-US" b="1">
              <a:latin typeface="Bradley Hand ITC" panose="03070402050302030203" pitchFamily="66" charset="0"/>
              <a:cs typeface="Dreaming Outloud Script Pro" panose="030505020403040507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February Half Term Break </a:t>
            </a:r>
            <a:r>
              <a:rPr lang="en-US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– Monday 16</a:t>
            </a:r>
            <a:r>
              <a:rPr lang="en-US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Feb – Friday 20</a:t>
            </a:r>
            <a:r>
              <a:rPr lang="en-US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Feb</a:t>
            </a:r>
            <a:endParaRPr lang="en-US" b="1">
              <a:latin typeface="Bradley Hand ITC" panose="03070402050302030203" pitchFamily="66" charset="0"/>
              <a:cs typeface="Dreaming Outloud Script Pro" panose="030505020403040507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u="sng">
              <a:latin typeface="Bradley Hand ITC" panose="03070402050302030203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22" name="Picture 21" descr="A stack of colorful post-it notes&#10;&#10;Description automatically generated">
            <a:extLst>
              <a:ext uri="{FF2B5EF4-FFF2-40B4-BE49-F238E27FC236}">
                <a16:creationId xmlns:a16="http://schemas.microsoft.com/office/drawing/2014/main" id="{50EE7E2A-A2E1-31EE-94F1-52CCE799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15" y="280143"/>
            <a:ext cx="5094743" cy="54815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035052-56D6-3214-0214-BA56997BDF20}"/>
              </a:ext>
            </a:extLst>
          </p:cNvPr>
          <p:cNvSpPr txBox="1"/>
          <p:nvPr/>
        </p:nvSpPr>
        <p:spPr>
          <a:xfrm rot="21371977">
            <a:off x="7268338" y="748923"/>
            <a:ext cx="445637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Ink Free" panose="03080402000500000000" pitchFamily="66" charset="0"/>
                <a:cs typeface="Arial" panose="020B0604020202020204" pitchFamily="34" charset="0"/>
              </a:rPr>
              <a:t>Dates for the diary this month:</a:t>
            </a:r>
          </a:p>
          <a:p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Monday 5</a:t>
            </a:r>
            <a:r>
              <a:rPr lang="en-US" sz="13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300" dirty="0">
                <a:latin typeface="Ink Free" panose="03080402000500000000" pitchFamily="66" charset="0"/>
                <a:cs typeface="Arial" panose="020B0604020202020204" pitchFamily="34" charset="0"/>
              </a:rPr>
              <a:t>School Re-opens to all children after the Christmas Holiday. Non-Uniform WOW day. </a:t>
            </a:r>
          </a:p>
          <a:p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Tuesday 6</a:t>
            </a:r>
            <a:r>
              <a:rPr lang="en-US" sz="13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300" dirty="0">
                <a:latin typeface="Ink Free" panose="03080402000500000000" pitchFamily="66" charset="0"/>
                <a:cs typeface="Arial" panose="020B0604020202020204" pitchFamily="34" charset="0"/>
              </a:rPr>
              <a:t>Tree Tots Starts again 9:15am every Tuesday</a:t>
            </a:r>
            <a:endParaRPr lang="en-US" sz="13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Thursday 8</a:t>
            </a:r>
            <a:r>
              <a:rPr lang="en-US" sz="13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300" dirty="0">
                <a:latin typeface="Ink Free" panose="03080402000500000000" pitchFamily="66" charset="0"/>
                <a:cs typeface="Arial" panose="020B0604020202020204" pitchFamily="34" charset="0"/>
              </a:rPr>
              <a:t>Family Story Time Starts Again every Thursday 3:15pm </a:t>
            </a:r>
          </a:p>
          <a:p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Friday 9</a:t>
            </a:r>
            <a:r>
              <a:rPr lang="en-US" sz="13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300" dirty="0">
                <a:latin typeface="Ink Free" panose="03080402000500000000" pitchFamily="66" charset="0"/>
                <a:cs typeface="Arial" panose="020B0604020202020204" pitchFamily="34" charset="0"/>
              </a:rPr>
              <a:t>9am – 10am PINS Parent Workshop – Executive Function</a:t>
            </a:r>
            <a:endParaRPr lang="en-US" sz="13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Friday 9</a:t>
            </a:r>
            <a:r>
              <a:rPr lang="en-US" sz="13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300" dirty="0">
                <a:latin typeface="Ink Free" panose="03080402000500000000" pitchFamily="66" charset="0"/>
                <a:cs typeface="Arial" panose="020B0604020202020204" pitchFamily="34" charset="0"/>
              </a:rPr>
              <a:t>First Celebration Assembly of the half term at 3pm</a:t>
            </a:r>
          </a:p>
          <a:p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Tuesday 13</a:t>
            </a:r>
            <a:r>
              <a:rPr lang="en-US" sz="13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300" dirty="0">
                <a:latin typeface="Ink Free" panose="03080402000500000000" pitchFamily="66" charset="0"/>
                <a:cs typeface="Arial" panose="020B0604020202020204" pitchFamily="34" charset="0"/>
              </a:rPr>
              <a:t>Pupil Leadership Social Event 3:30pm – 4:30pm </a:t>
            </a:r>
            <a:endParaRPr lang="en-US" sz="13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Friday 16</a:t>
            </a:r>
            <a:r>
              <a:rPr lang="en-US" sz="13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300" dirty="0">
                <a:latin typeface="Ink Free" panose="03080402000500000000" pitchFamily="66" charset="0"/>
                <a:cs typeface="Arial" panose="020B0604020202020204" pitchFamily="34" charset="0"/>
              </a:rPr>
              <a:t>9am – 10am PINS Parent Workshop – Behaviour </a:t>
            </a:r>
          </a:p>
          <a:p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Monday 19</a:t>
            </a:r>
            <a:r>
              <a:rPr lang="en-US" sz="13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300" dirty="0">
                <a:latin typeface="Ink Free" panose="03080402000500000000" pitchFamily="66" charset="0"/>
                <a:cs typeface="Arial" panose="020B0604020202020204" pitchFamily="34" charset="0"/>
              </a:rPr>
              <a:t>Religious Education Enrichment Week in school</a:t>
            </a:r>
          </a:p>
          <a:p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Thursday 22</a:t>
            </a:r>
            <a:r>
              <a:rPr lang="en-US" sz="13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nd</a:t>
            </a:r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  </a:t>
            </a:r>
            <a:r>
              <a:rPr lang="en-US" sz="1300" dirty="0">
                <a:latin typeface="Ink Free" panose="03080402000500000000" pitchFamily="66" charset="0"/>
                <a:cs typeface="Arial" panose="020B0604020202020204" pitchFamily="34" charset="0"/>
              </a:rPr>
              <a:t>Winning House Reward Pizza Night 3:30pm – 4:30pm. </a:t>
            </a:r>
            <a:endParaRPr lang="en-US" sz="13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Friday 23</a:t>
            </a:r>
            <a:r>
              <a:rPr lang="en-US" sz="13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rd</a:t>
            </a:r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300" dirty="0">
                <a:latin typeface="Ink Free" panose="03080402000500000000" pitchFamily="66" charset="0"/>
                <a:cs typeface="Arial" panose="020B0604020202020204" pitchFamily="34" charset="0"/>
              </a:rPr>
              <a:t>9am – 10am PINS Parent Workshop - Food</a:t>
            </a:r>
            <a:endParaRPr lang="en-US" sz="1300" dirty="0"/>
          </a:p>
          <a:p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Tuesday 27</a:t>
            </a:r>
            <a:r>
              <a:rPr lang="en-US" sz="13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300" dirty="0">
                <a:latin typeface="Ink Free" panose="03080402000500000000" pitchFamily="66" charset="0"/>
                <a:cs typeface="Arial" panose="020B0604020202020204" pitchFamily="34" charset="0"/>
              </a:rPr>
              <a:t>Year 1 Multi-skills 9:30am – 12 Shelley College</a:t>
            </a:r>
          </a:p>
          <a:p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Friday 30</a:t>
            </a:r>
            <a:r>
              <a:rPr lang="en-US" sz="13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3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300" dirty="0">
                <a:latin typeface="Ink Free" panose="03080402000500000000" pitchFamily="66" charset="0"/>
                <a:cs typeface="Arial" panose="020B0604020202020204" pitchFamily="34" charset="0"/>
              </a:rPr>
              <a:t>9am – 10am PINS Parent Workshop – with Dawn from PCAN</a:t>
            </a:r>
            <a:endParaRPr lang="en-US" sz="1300" b="1" dirty="0"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1D82E-A68F-662D-EEB6-39171D52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79" y="1646239"/>
            <a:ext cx="3256274" cy="2630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D0DA7-4C1C-E532-C802-09E2225BD5EE}"/>
              </a:ext>
            </a:extLst>
          </p:cNvPr>
          <p:cNvSpPr txBox="1"/>
          <p:nvPr/>
        </p:nvSpPr>
        <p:spPr>
          <a:xfrm>
            <a:off x="3241587" y="3127836"/>
            <a:ext cx="556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January</a:t>
            </a:r>
            <a:endParaRPr lang="en-GB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761908-A5F7-F319-7E62-75AB9B6A5FCE}"/>
              </a:ext>
            </a:extLst>
          </p:cNvPr>
          <p:cNvSpPr txBox="1"/>
          <p:nvPr/>
        </p:nvSpPr>
        <p:spPr>
          <a:xfrm>
            <a:off x="347172" y="576801"/>
            <a:ext cx="4862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January…a reminder that the magic of new beginnings is truly the most powerful of them all.</a:t>
            </a:r>
            <a:endParaRPr lang="en-GB" sz="1600" b="1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7" name="Picture 6" descr="A group of white snowflakes&#10;&#10;Description automatically generated">
            <a:extLst>
              <a:ext uri="{FF2B5EF4-FFF2-40B4-BE49-F238E27FC236}">
                <a16:creationId xmlns:a16="http://schemas.microsoft.com/office/drawing/2014/main" id="{F770490F-2D84-CA99-3CD8-D0B1799EE74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7041">
            <a:off x="452466" y="1213664"/>
            <a:ext cx="4901609" cy="1457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E3114C-4ACF-9336-7F03-096A9F440FF1}"/>
              </a:ext>
            </a:extLst>
          </p:cNvPr>
          <p:cNvSpPr txBox="1"/>
          <p:nvPr/>
        </p:nvSpPr>
        <p:spPr>
          <a:xfrm>
            <a:off x="514388" y="2672884"/>
            <a:ext cx="372846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>
              <a:latin typeface="Lucida Handwriting" panose="03010101010101010101" pitchFamily="66" charset="0"/>
            </a:endParaRPr>
          </a:p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</a:rPr>
              <a:t>Subject Spotlight this month:</a:t>
            </a:r>
          </a:p>
          <a:p>
            <a:pPr algn="ctr"/>
            <a:r>
              <a:rPr lang="en-US" sz="3600" b="1">
                <a:latin typeface="Lucida Handwriting" panose="03010101010101010101" pitchFamily="66" charset="0"/>
              </a:rPr>
              <a:t>Religious Education</a:t>
            </a:r>
            <a:endParaRPr lang="en-US" sz="440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8D75410-18C7-7024-5440-AE47CA6967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6" y="2705746"/>
            <a:ext cx="4049181" cy="1349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98D69-A155-E3E1-3193-C9A6E7ABD5B4}"/>
              </a:ext>
            </a:extLst>
          </p:cNvPr>
          <p:cNvSpPr txBox="1"/>
          <p:nvPr/>
        </p:nvSpPr>
        <p:spPr>
          <a:xfrm>
            <a:off x="193076" y="5282992"/>
            <a:ext cx="3560888" cy="144655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PE Kits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All children should come to school in PE Kits Mondays and Wednesdays.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Plain White T Shirts, Navy Blue/Black Shorts or tracksuit only. </a:t>
            </a:r>
          </a:p>
        </p:txBody>
      </p:sp>
    </p:spTree>
    <p:extLst>
      <p:ext uri="{BB962C8B-B14F-4D97-AF65-F5344CB8AC3E}">
        <p14:creationId xmlns:p14="http://schemas.microsoft.com/office/powerpoint/2010/main" val="249540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BE7DC-1C7B-4AFB-DE87-F7FAA383CC47}"/>
              </a:ext>
            </a:extLst>
          </p:cNvPr>
          <p:cNvSpPr/>
          <p:nvPr/>
        </p:nvSpPr>
        <p:spPr>
          <a:xfrm>
            <a:off x="240890" y="147560"/>
            <a:ext cx="11710220" cy="6430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06E44-C58A-7D44-49EA-59E92654410F}"/>
              </a:ext>
            </a:extLst>
          </p:cNvPr>
          <p:cNvSpPr txBox="1"/>
          <p:nvPr/>
        </p:nvSpPr>
        <p:spPr>
          <a:xfrm>
            <a:off x="4137237" y="5291068"/>
            <a:ext cx="7701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Don’t forget…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Bradley Hand ITC" panose="03070402050302030203" pitchFamily="66" charset="0"/>
                <a:cs typeface="Arial" panose="020B0604020202020204" pitchFamily="34" charset="0"/>
              </a:rPr>
              <a:t>Tuesday 3</a:t>
            </a:r>
            <a:r>
              <a:rPr lang="en-US" b="1" baseline="30000" dirty="0">
                <a:latin typeface="Bradley Hand ITC" panose="03070402050302030203" pitchFamily="66" charset="0"/>
                <a:cs typeface="Arial" panose="020B0604020202020204" pitchFamily="34" charset="0"/>
              </a:rPr>
              <a:t>rd</a:t>
            </a:r>
            <a:r>
              <a:rPr lang="en-US" b="1" dirty="0">
                <a:latin typeface="Bradley Hand ITC" panose="03070402050302030203" pitchFamily="66" charset="0"/>
                <a:cs typeface="Arial" panose="020B0604020202020204" pitchFamily="34" charset="0"/>
              </a:rPr>
              <a:t> March Year 4 Mixed Football Tournament 4pm – 5pm </a:t>
            </a:r>
            <a:endParaRPr lang="en-US" b="1" dirty="0">
              <a:latin typeface="Bradley Hand ITC" panose="03070402050302030203" pitchFamily="66" charset="0"/>
              <a:cs typeface="Dreaming Outloud Script Pro" panose="030505020403040507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Look out for communications related to Science Week activities next month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baseline="30000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Wednesday 4th</a:t>
            </a:r>
            <a:r>
              <a:rPr lang="en-US" b="1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March Parents Evening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Thursday 5</a:t>
            </a:r>
            <a:r>
              <a:rPr lang="en-US" b="1" baseline="30000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March World Book Day </a:t>
            </a:r>
          </a:p>
        </p:txBody>
      </p:sp>
      <p:pic>
        <p:nvPicPr>
          <p:cNvPr id="22" name="Picture 21" descr="A stack of colorful post-it notes&#10;&#10;Description automatically generated">
            <a:extLst>
              <a:ext uri="{FF2B5EF4-FFF2-40B4-BE49-F238E27FC236}">
                <a16:creationId xmlns:a16="http://schemas.microsoft.com/office/drawing/2014/main" id="{50EE7E2A-A2E1-31EE-94F1-52CCE799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37" y="156012"/>
            <a:ext cx="5140423" cy="5494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035052-56D6-3214-0214-BA56997BDF20}"/>
              </a:ext>
            </a:extLst>
          </p:cNvPr>
          <p:cNvSpPr txBox="1"/>
          <p:nvPr/>
        </p:nvSpPr>
        <p:spPr>
          <a:xfrm rot="21371977">
            <a:off x="7569661" y="1607311"/>
            <a:ext cx="4307217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u="sng" dirty="0">
                <a:latin typeface="Ink Free"/>
                <a:cs typeface="Arial"/>
              </a:rPr>
              <a:t>Dates for the diary this month:</a:t>
            </a:r>
          </a:p>
          <a:p>
            <a:pPr algn="ctr"/>
            <a:endParaRPr lang="en-US" b="1" u="sng" dirty="0">
              <a:latin typeface="Ink Free"/>
              <a:cs typeface="Arial"/>
            </a:endParaRPr>
          </a:p>
          <a:p>
            <a:r>
              <a:rPr lang="en-US" sz="1400" b="1" dirty="0">
                <a:latin typeface="Ink Free"/>
                <a:cs typeface="Arial"/>
              </a:rPr>
              <a:t>Friday 6</a:t>
            </a:r>
            <a:r>
              <a:rPr lang="en-US" sz="1400" b="1" baseline="30000" dirty="0">
                <a:latin typeface="Ink Free"/>
                <a:cs typeface="Arial"/>
              </a:rPr>
              <a:t>th</a:t>
            </a:r>
            <a:r>
              <a:rPr lang="en-US" sz="1400" b="1" dirty="0">
                <a:latin typeface="Ink Free"/>
                <a:cs typeface="Arial"/>
              </a:rPr>
              <a:t> : </a:t>
            </a:r>
            <a:r>
              <a:rPr lang="en-US" sz="1400" dirty="0">
                <a:latin typeface="Ink Free"/>
                <a:cs typeface="Arial"/>
              </a:rPr>
              <a:t>Cakes for sale after school in the hall for charity</a:t>
            </a:r>
            <a:endParaRPr lang="en-US" sz="1400" b="1" dirty="0">
              <a:latin typeface="Ink Free"/>
              <a:cs typeface="Arial"/>
            </a:endParaRPr>
          </a:p>
          <a:p>
            <a:r>
              <a:rPr lang="en-US" sz="1400" b="1" dirty="0">
                <a:latin typeface="Ink Free"/>
                <a:cs typeface="Arial"/>
              </a:rPr>
              <a:t>Monday 9</a:t>
            </a:r>
            <a:r>
              <a:rPr lang="en-US" sz="1400" b="1" baseline="30000" dirty="0">
                <a:latin typeface="Ink Free"/>
                <a:cs typeface="Arial"/>
              </a:rPr>
              <a:t>th</a:t>
            </a:r>
            <a:r>
              <a:rPr lang="en-US" sz="1400" b="1" dirty="0">
                <a:latin typeface="Ink Free"/>
                <a:cs typeface="Arial"/>
              </a:rPr>
              <a:t>: </a:t>
            </a:r>
            <a:r>
              <a:rPr lang="en-US" sz="1400" dirty="0">
                <a:latin typeface="Ink Free"/>
                <a:cs typeface="Arial"/>
              </a:rPr>
              <a:t>Children’s Mental Health Week</a:t>
            </a:r>
          </a:p>
          <a:p>
            <a:r>
              <a:rPr lang="en-US" sz="1400" b="1" dirty="0">
                <a:latin typeface="Ink Free"/>
                <a:cs typeface="Arial"/>
              </a:rPr>
              <a:t>Tuesday 10</a:t>
            </a:r>
            <a:r>
              <a:rPr lang="en-US" sz="1400" b="1" baseline="30000" dirty="0">
                <a:latin typeface="Ink Free"/>
                <a:cs typeface="Arial"/>
              </a:rPr>
              <a:t>th</a:t>
            </a:r>
            <a:r>
              <a:rPr lang="en-US" sz="1400" b="1" dirty="0">
                <a:latin typeface="Ink Free"/>
                <a:cs typeface="Arial"/>
              </a:rPr>
              <a:t>: </a:t>
            </a:r>
            <a:r>
              <a:rPr lang="en-US" sz="1400" dirty="0">
                <a:latin typeface="Ink Free"/>
                <a:cs typeface="Arial"/>
              </a:rPr>
              <a:t>Safer Internet Day</a:t>
            </a:r>
          </a:p>
          <a:p>
            <a:r>
              <a:rPr lang="en-US" sz="1400" b="1" dirty="0">
                <a:latin typeface="Ink Free"/>
                <a:cs typeface="Arial"/>
              </a:rPr>
              <a:t>Tuesday 12th </a:t>
            </a:r>
            <a:r>
              <a:rPr lang="en-US" sz="1400" dirty="0">
                <a:latin typeface="Ink Free"/>
                <a:cs typeface="Arial"/>
              </a:rPr>
              <a:t>FOB Valentine Disco 3.30pm-4.45pm</a:t>
            </a:r>
            <a:endParaRPr lang="en-US" sz="1400" baseline="30000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/>
                <a:cs typeface="Arial"/>
              </a:rPr>
              <a:t>Friday 13</a:t>
            </a:r>
            <a:r>
              <a:rPr lang="en-US" sz="1400" b="1" baseline="30000" dirty="0">
                <a:latin typeface="Ink Free"/>
                <a:cs typeface="Arial"/>
              </a:rPr>
              <a:t>th</a:t>
            </a:r>
            <a:r>
              <a:rPr lang="en-US" sz="1400" b="1" dirty="0">
                <a:latin typeface="Ink Free"/>
                <a:cs typeface="Arial"/>
              </a:rPr>
              <a:t>: </a:t>
            </a:r>
            <a:r>
              <a:rPr lang="en-US" sz="1400" dirty="0">
                <a:latin typeface="Ink Free"/>
                <a:cs typeface="Arial"/>
              </a:rPr>
              <a:t>Class 1 Assembly 3pm</a:t>
            </a:r>
          </a:p>
          <a:p>
            <a:r>
              <a:rPr lang="en-US" sz="1400" b="1" dirty="0">
                <a:latin typeface="Ink Free"/>
                <a:cs typeface="Arial"/>
              </a:rPr>
              <a:t>Friday 13</a:t>
            </a:r>
            <a:r>
              <a:rPr lang="en-US" sz="1400" b="1" baseline="30000" dirty="0">
                <a:latin typeface="Ink Free"/>
                <a:cs typeface="Arial"/>
              </a:rPr>
              <a:t>th</a:t>
            </a:r>
            <a:r>
              <a:rPr lang="en-US" sz="1400" b="1" dirty="0">
                <a:latin typeface="Ink Free"/>
                <a:cs typeface="Arial"/>
              </a:rPr>
              <a:t> : </a:t>
            </a:r>
            <a:r>
              <a:rPr lang="en-US" sz="1400" dirty="0">
                <a:latin typeface="Ink Free"/>
                <a:cs typeface="Arial"/>
              </a:rPr>
              <a:t>School Closes for one week February Half Term</a:t>
            </a:r>
          </a:p>
          <a:p>
            <a:r>
              <a:rPr lang="en-US" sz="1400" b="1" dirty="0">
                <a:latin typeface="Ink Free"/>
                <a:cs typeface="Arial"/>
              </a:rPr>
              <a:t>Monday 23</a:t>
            </a:r>
            <a:r>
              <a:rPr lang="en-US" sz="1400" b="1" baseline="30000" dirty="0">
                <a:latin typeface="Ink Free"/>
                <a:cs typeface="Arial"/>
              </a:rPr>
              <a:t>rd</a:t>
            </a:r>
            <a:r>
              <a:rPr lang="en-US" sz="1400" b="1" dirty="0">
                <a:latin typeface="Ink Free"/>
                <a:cs typeface="Arial"/>
              </a:rPr>
              <a:t> : </a:t>
            </a:r>
            <a:r>
              <a:rPr lang="en-US" sz="1400" dirty="0">
                <a:latin typeface="Ink Free"/>
                <a:cs typeface="Arial"/>
              </a:rPr>
              <a:t>School Re-opens to all children</a:t>
            </a:r>
            <a:endParaRPr lang="en-US" sz="1400" b="1" dirty="0">
              <a:latin typeface="Ink Free"/>
              <a:cs typeface="Arial"/>
            </a:endParaRPr>
          </a:p>
          <a:p>
            <a:r>
              <a:rPr lang="en-US" sz="1400" b="1" dirty="0">
                <a:latin typeface="Ink Free"/>
                <a:cs typeface="Arial"/>
              </a:rPr>
              <a:t>Tuesday 24</a:t>
            </a:r>
            <a:r>
              <a:rPr lang="en-US" sz="1400" b="1" baseline="30000" dirty="0">
                <a:latin typeface="Ink Free"/>
                <a:cs typeface="Arial"/>
              </a:rPr>
              <a:t>th</a:t>
            </a:r>
            <a:r>
              <a:rPr lang="en-US" sz="1400" b="1" dirty="0">
                <a:latin typeface="Ink Free"/>
                <a:cs typeface="Arial"/>
              </a:rPr>
              <a:t> : </a:t>
            </a:r>
            <a:r>
              <a:rPr lang="en-US" sz="1400" dirty="0">
                <a:latin typeface="Ink Free"/>
                <a:cs typeface="Arial"/>
              </a:rPr>
              <a:t>Year 3 Mixed Football Tournament 4pm – 5pm Venue TBC</a:t>
            </a:r>
          </a:p>
          <a:p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1D82E-A68F-662D-EEB6-39171D52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79" y="1646239"/>
            <a:ext cx="3256274" cy="2630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D0DA7-4C1C-E532-C802-09E2225BD5EE}"/>
              </a:ext>
            </a:extLst>
          </p:cNvPr>
          <p:cNvSpPr txBox="1"/>
          <p:nvPr/>
        </p:nvSpPr>
        <p:spPr>
          <a:xfrm>
            <a:off x="3163138" y="3301280"/>
            <a:ext cx="556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February</a:t>
            </a:r>
            <a:endParaRPr lang="en-GB" sz="3200" b="1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5" name="Picture 4" descr="A red rose with green leaves and a red ribbon&#10;&#10;Description automatically generated">
            <a:extLst>
              <a:ext uri="{FF2B5EF4-FFF2-40B4-BE49-F238E27FC236}">
                <a16:creationId xmlns:a16="http://schemas.microsoft.com/office/drawing/2014/main" id="{0A22638A-949F-00AF-7DF9-004342286C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1" y="445274"/>
            <a:ext cx="4256509" cy="26461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761908-A5F7-F319-7E62-75AB9B6A5FCE}"/>
              </a:ext>
            </a:extLst>
          </p:cNvPr>
          <p:cNvSpPr txBox="1"/>
          <p:nvPr/>
        </p:nvSpPr>
        <p:spPr>
          <a:xfrm>
            <a:off x="235974" y="635539"/>
            <a:ext cx="4862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If January is the month of change, February is the month of lasting change. </a:t>
            </a:r>
            <a:endParaRPr lang="en-GB" b="1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E97E5-3992-00C2-B5E7-8CBB8A48DD63}"/>
              </a:ext>
            </a:extLst>
          </p:cNvPr>
          <p:cNvSpPr txBox="1"/>
          <p:nvPr/>
        </p:nvSpPr>
        <p:spPr>
          <a:xfrm>
            <a:off x="475893" y="2799617"/>
            <a:ext cx="372846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>
              <a:latin typeface="Lucida Handwriting" panose="03010101010101010101" pitchFamily="66" charset="0"/>
            </a:endParaRPr>
          </a:p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</a:rPr>
              <a:t>Subject Spotlight this month:</a:t>
            </a:r>
          </a:p>
          <a:p>
            <a:pPr algn="ctr"/>
            <a:r>
              <a:rPr lang="en-US" sz="2400" b="1">
                <a:latin typeface="Lucida Handwriting" panose="03010101010101010101" pitchFamily="66" charset="0"/>
              </a:rPr>
              <a:t>Personal, Social and Health Education</a:t>
            </a:r>
            <a:endParaRPr lang="en-US" sz="3200"/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DEB958C-190B-861B-CB0A-13FC57C69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1" y="2832479"/>
            <a:ext cx="4049181" cy="1349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599796-8484-AC85-9BEC-DEFE7319C279}"/>
              </a:ext>
            </a:extLst>
          </p:cNvPr>
          <p:cNvSpPr txBox="1"/>
          <p:nvPr/>
        </p:nvSpPr>
        <p:spPr>
          <a:xfrm>
            <a:off x="193076" y="5282992"/>
            <a:ext cx="3560888" cy="144655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PE Kits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All children should come to school in PE Kits Mondays and Wednesdays.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Plain White T Shirts, Navy Blue/Black Shorts or tracksuit only. </a:t>
            </a:r>
          </a:p>
        </p:txBody>
      </p:sp>
    </p:spTree>
    <p:extLst>
      <p:ext uri="{BB962C8B-B14F-4D97-AF65-F5344CB8AC3E}">
        <p14:creationId xmlns:p14="http://schemas.microsoft.com/office/powerpoint/2010/main" val="342841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BE7DC-1C7B-4AFB-DE87-F7FAA383CC47}"/>
              </a:ext>
            </a:extLst>
          </p:cNvPr>
          <p:cNvSpPr/>
          <p:nvPr/>
        </p:nvSpPr>
        <p:spPr>
          <a:xfrm>
            <a:off x="240890" y="187520"/>
            <a:ext cx="11710220" cy="6430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06E44-C58A-7D44-49EA-59E92654410F}"/>
              </a:ext>
            </a:extLst>
          </p:cNvPr>
          <p:cNvSpPr txBox="1"/>
          <p:nvPr/>
        </p:nvSpPr>
        <p:spPr>
          <a:xfrm>
            <a:off x="4110717" y="5272225"/>
            <a:ext cx="7701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Don’t forget…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School  closes for the Easter Holiday Friday 27</a:t>
            </a:r>
            <a:r>
              <a:rPr lang="en-US" b="1" baseline="30000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March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School  Re-opens after the Easter Holiday Monday 13</a:t>
            </a:r>
            <a:r>
              <a:rPr lang="en-US" b="1" baseline="30000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April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Friday 1</a:t>
            </a:r>
            <a:r>
              <a:rPr lang="en-US" b="1" baseline="30000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st</a:t>
            </a:r>
            <a:r>
              <a:rPr lang="en-US" b="1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May – </a:t>
            </a:r>
            <a:r>
              <a:rPr lang="en-US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May Time Maypole Celebration 2pm </a:t>
            </a:r>
            <a:endParaRPr lang="en-US" b="1" dirty="0">
              <a:latin typeface="Bradley Hand ITC" panose="03070402050302030203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22" name="Picture 21" descr="A stack of colorful post-it notes&#10;&#10;Description automatically generated">
            <a:extLst>
              <a:ext uri="{FF2B5EF4-FFF2-40B4-BE49-F238E27FC236}">
                <a16:creationId xmlns:a16="http://schemas.microsoft.com/office/drawing/2014/main" id="{50EE7E2A-A2E1-31EE-94F1-52CCE799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38" y="280144"/>
            <a:ext cx="4862720" cy="49316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035052-56D6-3214-0214-BA56997BDF20}"/>
              </a:ext>
            </a:extLst>
          </p:cNvPr>
          <p:cNvSpPr txBox="1"/>
          <p:nvPr/>
        </p:nvSpPr>
        <p:spPr>
          <a:xfrm rot="21371977">
            <a:off x="7519393" y="872139"/>
            <a:ext cx="42478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Ink Free" panose="03080402000500000000" pitchFamily="66" charset="0"/>
                <a:cs typeface="Arial" panose="020B0604020202020204" pitchFamily="34" charset="0"/>
              </a:rPr>
              <a:t>Dates for the diary this month:</a:t>
            </a:r>
          </a:p>
          <a:p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Tuesday 3rd : </a:t>
            </a:r>
            <a:r>
              <a:rPr lang="en-US" sz="1200" dirty="0">
                <a:latin typeface="Ink Free" panose="03080402000500000000" pitchFamily="66" charset="0"/>
                <a:cs typeface="Arial" panose="020B0604020202020204" pitchFamily="34" charset="0"/>
              </a:rPr>
              <a:t>Year 4 Mixed Football Tournament 4pm – 5pm Venue TBC</a:t>
            </a:r>
          </a:p>
          <a:p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Wednesday 4th : </a:t>
            </a:r>
            <a:r>
              <a:rPr lang="en-US" sz="1200">
                <a:latin typeface="Ink Free" panose="03080402000500000000" pitchFamily="66" charset="0"/>
                <a:cs typeface="Arial" panose="020B0604020202020204" pitchFamily="34" charset="0"/>
              </a:rPr>
              <a:t>Parents Evening</a:t>
            </a:r>
            <a:endParaRPr lang="en-US" sz="12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Thursday 5</a:t>
            </a:r>
            <a:r>
              <a:rPr lang="en-US" sz="12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200" dirty="0">
                <a:latin typeface="Ink Free" panose="03080402000500000000" pitchFamily="66" charset="0"/>
                <a:cs typeface="Arial" panose="020B0604020202020204" pitchFamily="34" charset="0"/>
              </a:rPr>
              <a:t>World Book Day. </a:t>
            </a:r>
          </a:p>
          <a:p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Friday 6</a:t>
            </a:r>
            <a:r>
              <a:rPr lang="en-US" sz="12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200" dirty="0">
                <a:latin typeface="Ink Free" panose="03080402000500000000" pitchFamily="66" charset="0"/>
                <a:cs typeface="Arial" panose="020B0604020202020204" pitchFamily="34" charset="0"/>
              </a:rPr>
              <a:t>9am – 10am PINS Parent Workshop – Transitions </a:t>
            </a:r>
          </a:p>
          <a:p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Friday 6</a:t>
            </a:r>
            <a:r>
              <a:rPr lang="en-US" sz="12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 March: </a:t>
            </a:r>
            <a:r>
              <a:rPr lang="en-US" sz="1200" dirty="0">
                <a:latin typeface="Ink Free" panose="03080402000500000000" pitchFamily="66" charset="0"/>
                <a:cs typeface="Arial" panose="020B0604020202020204" pitchFamily="34" charset="0"/>
              </a:rPr>
              <a:t>Evening Singo Bingo FoB Fundraiser</a:t>
            </a:r>
            <a:endParaRPr lang="en-US" sz="12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Week Beginning 9</a:t>
            </a:r>
            <a:r>
              <a:rPr lang="en-US" sz="12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200" dirty="0">
                <a:latin typeface="Ink Free" panose="03080402000500000000" pitchFamily="66" charset="0"/>
                <a:cs typeface="Arial" panose="020B0604020202020204" pitchFamily="34" charset="0"/>
              </a:rPr>
              <a:t>Science Week – Look out for further info </a:t>
            </a:r>
          </a:p>
          <a:p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Tuesday 10</a:t>
            </a:r>
            <a:r>
              <a:rPr lang="en-US" sz="12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200" dirty="0">
                <a:latin typeface="Ink Free" panose="03080402000500000000" pitchFamily="66" charset="0"/>
                <a:cs typeface="Arial" panose="020B0604020202020204" pitchFamily="34" charset="0"/>
              </a:rPr>
              <a:t>Year 5 Mixed Football Tournament 4pm – 5pm Venue TBC</a:t>
            </a:r>
          </a:p>
          <a:p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Friday 13</a:t>
            </a:r>
            <a:r>
              <a:rPr lang="en-US" sz="12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 March: </a:t>
            </a:r>
            <a:r>
              <a:rPr lang="en-US" sz="1200" dirty="0">
                <a:latin typeface="Ink Free" panose="03080402000500000000" pitchFamily="66" charset="0"/>
                <a:cs typeface="Arial" panose="020B0604020202020204" pitchFamily="34" charset="0"/>
              </a:rPr>
              <a:t>FoB Mother’s Day Secret Shop</a:t>
            </a:r>
            <a:endParaRPr lang="en-US" sz="12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Tuesday 17</a:t>
            </a:r>
            <a:r>
              <a:rPr lang="en-US" sz="12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200" dirty="0">
                <a:latin typeface="Ink Free" panose="03080402000500000000" pitchFamily="66" charset="0"/>
                <a:cs typeface="Arial" panose="020B0604020202020204" pitchFamily="34" charset="0"/>
              </a:rPr>
              <a:t>Pupil Leadership Social Event 3:30pm – 4:30pm </a:t>
            </a:r>
            <a:endParaRPr lang="en-US" sz="12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Friday 20</a:t>
            </a:r>
            <a:r>
              <a:rPr lang="en-US" sz="12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200" dirty="0">
                <a:latin typeface="Ink Free" panose="03080402000500000000" pitchFamily="66" charset="0"/>
                <a:cs typeface="Arial" panose="020B0604020202020204" pitchFamily="34" charset="0"/>
              </a:rPr>
              <a:t>Red Nose Day – Wear something Red non uniform day for donation to Comic Relief</a:t>
            </a:r>
          </a:p>
          <a:p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Monday 23</a:t>
            </a:r>
            <a:r>
              <a:rPr lang="en-US" sz="12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rd</a:t>
            </a:r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200" dirty="0">
                <a:latin typeface="Ink Free" panose="03080402000500000000" pitchFamily="66" charset="0"/>
                <a:cs typeface="Arial" panose="020B0604020202020204" pitchFamily="34" charset="0"/>
              </a:rPr>
              <a:t>Decorate an Egg and Easter Bonnet Competition in school this week – entries to be brought by Friday for assembly </a:t>
            </a:r>
            <a:endParaRPr lang="en-US" sz="12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Friday 27</a:t>
            </a:r>
            <a:r>
              <a:rPr lang="en-US" sz="12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200" dirty="0">
                <a:latin typeface="Ink Free" panose="03080402000500000000" pitchFamily="66" charset="0"/>
                <a:cs typeface="Arial" panose="020B0604020202020204" pitchFamily="34" charset="0"/>
              </a:rPr>
              <a:t>Class 3 Class Assembly 3pm</a:t>
            </a:r>
          </a:p>
          <a:p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Friday 27</a:t>
            </a:r>
            <a:r>
              <a:rPr lang="en-US" sz="12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200" dirty="0">
                <a:latin typeface="Ink Free" panose="03080402000500000000" pitchFamily="66" charset="0"/>
                <a:cs typeface="Arial" panose="020B0604020202020204" pitchFamily="34" charset="0"/>
              </a:rPr>
              <a:t>FoB Easter Egg Hunt and Sponsored </a:t>
            </a:r>
            <a:r>
              <a:rPr lang="en-US" sz="1200" dirty="0" err="1">
                <a:latin typeface="Ink Free" panose="03080402000500000000" pitchFamily="66" charset="0"/>
                <a:cs typeface="Arial" panose="020B0604020202020204" pitchFamily="34" charset="0"/>
              </a:rPr>
              <a:t>Hopathon</a:t>
            </a:r>
            <a:r>
              <a:rPr lang="en-US" sz="1200" dirty="0">
                <a:latin typeface="Ink Free" panose="03080402000500000000" pitchFamily="66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1D82E-A68F-662D-EEB6-39171D52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79" y="1646239"/>
            <a:ext cx="3256274" cy="2630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D0DA7-4C1C-E532-C802-09E2225BD5EE}"/>
              </a:ext>
            </a:extLst>
          </p:cNvPr>
          <p:cNvSpPr txBox="1"/>
          <p:nvPr/>
        </p:nvSpPr>
        <p:spPr>
          <a:xfrm>
            <a:off x="3241587" y="3345425"/>
            <a:ext cx="556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March</a:t>
            </a:r>
            <a:endParaRPr lang="en-GB" sz="5400" b="1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8" name="Picture 7" descr="A group of white flowers and green grass&#10;&#10;Description automatically generated">
            <a:extLst>
              <a:ext uri="{FF2B5EF4-FFF2-40B4-BE49-F238E27FC236}">
                <a16:creationId xmlns:a16="http://schemas.microsoft.com/office/drawing/2014/main" id="{B6C75675-F824-3158-E923-CFC373F5AD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6" y="555805"/>
            <a:ext cx="4940547" cy="2678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761908-A5F7-F319-7E62-75AB9B6A5FCE}"/>
              </a:ext>
            </a:extLst>
          </p:cNvPr>
          <p:cNvSpPr txBox="1"/>
          <p:nvPr/>
        </p:nvSpPr>
        <p:spPr>
          <a:xfrm>
            <a:off x="418656" y="662445"/>
            <a:ext cx="4862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March is the end of the beginning- the best time to adjust your yearly goals and be amazing</a:t>
            </a:r>
            <a:endParaRPr lang="en-GB" b="1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6FFA4-F63D-F50F-588A-55B10D44B313}"/>
              </a:ext>
            </a:extLst>
          </p:cNvPr>
          <p:cNvSpPr txBox="1"/>
          <p:nvPr/>
        </p:nvSpPr>
        <p:spPr>
          <a:xfrm>
            <a:off x="563126" y="3056972"/>
            <a:ext cx="372846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>
              <a:latin typeface="Lucida Handwriting" panose="03010101010101010101" pitchFamily="66" charset="0"/>
            </a:endParaRPr>
          </a:p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</a:rPr>
              <a:t>Subject Spotlight this month:</a:t>
            </a:r>
          </a:p>
          <a:p>
            <a:pPr algn="ctr"/>
            <a:endParaRPr lang="en-US" sz="3600" b="1">
              <a:latin typeface="Lucida Handwriting" panose="03010101010101010101" pitchFamily="66" charset="0"/>
            </a:endParaRPr>
          </a:p>
          <a:p>
            <a:pPr algn="ctr"/>
            <a:r>
              <a:rPr lang="en-US" sz="3600" b="1">
                <a:latin typeface="Lucida Handwriting" panose="03010101010101010101" pitchFamily="66" charset="0"/>
              </a:rPr>
              <a:t>March</a:t>
            </a:r>
            <a:endParaRPr lang="en-US" sz="440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6442106-CCD3-4A0B-3EB8-EC87AFB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4" y="3089834"/>
            <a:ext cx="4049181" cy="1349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FE51D0-1072-2F7D-5A40-7C65C8360724}"/>
              </a:ext>
            </a:extLst>
          </p:cNvPr>
          <p:cNvSpPr txBox="1"/>
          <p:nvPr/>
        </p:nvSpPr>
        <p:spPr>
          <a:xfrm>
            <a:off x="193076" y="5282992"/>
            <a:ext cx="3560888" cy="144655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PE Kits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All children should come to school in PE Kits Mondays and Wednesdays.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Plain White T Shirts, Navy Blue/Black Shorts or tracksuit only. </a:t>
            </a:r>
          </a:p>
        </p:txBody>
      </p:sp>
    </p:spTree>
    <p:extLst>
      <p:ext uri="{BB962C8B-B14F-4D97-AF65-F5344CB8AC3E}">
        <p14:creationId xmlns:p14="http://schemas.microsoft.com/office/powerpoint/2010/main" val="66857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BE7DC-1C7B-4AFB-DE87-F7FAA383CC47}"/>
              </a:ext>
            </a:extLst>
          </p:cNvPr>
          <p:cNvSpPr/>
          <p:nvPr/>
        </p:nvSpPr>
        <p:spPr>
          <a:xfrm>
            <a:off x="240890" y="187520"/>
            <a:ext cx="11710220" cy="6430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06E44-C58A-7D44-49EA-59E92654410F}"/>
              </a:ext>
            </a:extLst>
          </p:cNvPr>
          <p:cNvSpPr txBox="1"/>
          <p:nvPr/>
        </p:nvSpPr>
        <p:spPr>
          <a:xfrm>
            <a:off x="4110717" y="5154998"/>
            <a:ext cx="7701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Don’t forget…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Friday 1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st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May – Maypole Celebration 2pm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Monday 4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May – School Closed Bank Holiday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Wednesday 6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May – 2 night Class 3 Residential Visit Cliffe House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Friday 22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nd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May – Class 2 Assembly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Friday 22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nd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May – School Closes for one week for half term holiday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>
              <a:latin typeface="Bradley Hand ITC" panose="03070402050302030203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22" name="Picture 21" descr="A stack of colorful post-it notes&#10;&#10;Description automatically generated">
            <a:extLst>
              <a:ext uri="{FF2B5EF4-FFF2-40B4-BE49-F238E27FC236}">
                <a16:creationId xmlns:a16="http://schemas.microsoft.com/office/drawing/2014/main" id="{50EE7E2A-A2E1-31EE-94F1-52CCE799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38" y="280144"/>
            <a:ext cx="4862720" cy="49316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035052-56D6-3214-0214-BA56997BDF20}"/>
              </a:ext>
            </a:extLst>
          </p:cNvPr>
          <p:cNvSpPr txBox="1"/>
          <p:nvPr/>
        </p:nvSpPr>
        <p:spPr>
          <a:xfrm rot="21371977">
            <a:off x="7584008" y="1523628"/>
            <a:ext cx="411139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latin typeface="Ink Free" panose="03080402000500000000" pitchFamily="66" charset="0"/>
                <a:cs typeface="Arial" panose="020B0604020202020204" pitchFamily="34" charset="0"/>
              </a:rPr>
              <a:t>Dates for the diary this month:</a:t>
            </a:r>
          </a:p>
          <a:p>
            <a:pPr algn="ctr"/>
            <a:endParaRPr lang="en-US" b="1" u="sng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>
                <a:latin typeface="Ink Free" panose="03080402000500000000" pitchFamily="66" charset="0"/>
                <a:cs typeface="Arial" panose="020B0604020202020204" pitchFamily="34" charset="0"/>
              </a:rPr>
              <a:t>Tuesday 14</a:t>
            </a:r>
            <a:r>
              <a:rPr lang="en-US" sz="1400" b="1" baseline="3000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>
                <a:latin typeface="Ink Free" panose="03080402000500000000" pitchFamily="66" charset="0"/>
                <a:cs typeface="Arial" panose="020B0604020202020204" pitchFamily="34" charset="0"/>
              </a:rPr>
              <a:t>Tree Tots Returns Every Tuesday 9:15am</a:t>
            </a:r>
          </a:p>
          <a:p>
            <a:r>
              <a:rPr lang="en-US" sz="1400" b="1">
                <a:latin typeface="Ink Free" panose="03080402000500000000" pitchFamily="66" charset="0"/>
                <a:cs typeface="Arial" panose="020B0604020202020204" pitchFamily="34" charset="0"/>
              </a:rPr>
              <a:t>Tuesday 14</a:t>
            </a:r>
            <a:r>
              <a:rPr lang="en-US" sz="1400" b="1" baseline="3000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>
                <a:latin typeface="Ink Free" panose="03080402000500000000" pitchFamily="66" charset="0"/>
                <a:cs typeface="Arial" panose="020B0604020202020204" pitchFamily="34" charset="0"/>
              </a:rPr>
              <a:t> l: </a:t>
            </a:r>
            <a:r>
              <a:rPr lang="en-US" sz="1400">
                <a:latin typeface="Ink Free" panose="03080402000500000000" pitchFamily="66" charset="0"/>
                <a:cs typeface="Arial" panose="020B0604020202020204" pitchFamily="34" charset="0"/>
              </a:rPr>
              <a:t>Key Stage 2 Hi 5 Netball Festival 4pm – 5:15pm Shelley College</a:t>
            </a:r>
          </a:p>
          <a:p>
            <a:r>
              <a:rPr lang="en-US" sz="1400" b="1">
                <a:latin typeface="Ink Free" panose="03080402000500000000" pitchFamily="66" charset="0"/>
                <a:cs typeface="Arial" panose="020B0604020202020204" pitchFamily="34" charset="0"/>
              </a:rPr>
              <a:t>Thursday 16</a:t>
            </a:r>
            <a:r>
              <a:rPr lang="en-US" sz="1400" b="1" baseline="3000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>
                <a:latin typeface="Ink Free" panose="03080402000500000000" pitchFamily="66" charset="0"/>
                <a:cs typeface="Arial" panose="020B0604020202020204" pitchFamily="34" charset="0"/>
              </a:rPr>
              <a:t>Family story time returns 3:15pm</a:t>
            </a:r>
            <a:endParaRPr lang="en-US" sz="1400" b="1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>
                <a:latin typeface="Ink Free" panose="03080402000500000000" pitchFamily="66" charset="0"/>
                <a:cs typeface="Arial" panose="020B0604020202020204" pitchFamily="34" charset="0"/>
              </a:rPr>
              <a:t>Friday 17</a:t>
            </a:r>
            <a:r>
              <a:rPr lang="en-US" sz="1400" b="1" baseline="3000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>
                <a:latin typeface="Ink Free" panose="03080402000500000000" pitchFamily="66" charset="0"/>
                <a:cs typeface="Arial" panose="020B0604020202020204" pitchFamily="34" charset="0"/>
              </a:rPr>
              <a:t>First Celebration Assembly of the term 3pm </a:t>
            </a:r>
            <a:endParaRPr lang="en-US" sz="1400" b="1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>
                <a:latin typeface="Ink Free" panose="03080402000500000000" pitchFamily="66" charset="0"/>
                <a:cs typeface="Arial" panose="020B0604020202020204" pitchFamily="34" charset="0"/>
              </a:rPr>
              <a:t>Wednesday 22</a:t>
            </a:r>
            <a:r>
              <a:rPr lang="en-US" sz="1400" b="1" baseline="30000">
                <a:latin typeface="Ink Free" panose="03080402000500000000" pitchFamily="66" charset="0"/>
                <a:cs typeface="Arial" panose="020B0604020202020204" pitchFamily="34" charset="0"/>
              </a:rPr>
              <a:t>nd</a:t>
            </a:r>
            <a:r>
              <a:rPr lang="en-US" sz="1400" b="1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>
                <a:latin typeface="Ink Free" panose="03080402000500000000" pitchFamily="66" charset="0"/>
                <a:cs typeface="Arial" panose="020B0604020202020204" pitchFamily="34" charset="0"/>
              </a:rPr>
              <a:t>Wear something Green Day for National Earth Day for a donation of a plant, packet of seeds, bulbs, compost, grow bag etc.</a:t>
            </a:r>
            <a:endParaRPr lang="en-US" sz="1400" b="1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endParaRPr lang="en-US" sz="1400" b="1"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1D82E-A68F-662D-EEB6-39171D52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79" y="1646239"/>
            <a:ext cx="3256274" cy="2630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D0DA7-4C1C-E532-C802-09E2225BD5EE}"/>
              </a:ext>
            </a:extLst>
          </p:cNvPr>
          <p:cNvSpPr txBox="1"/>
          <p:nvPr/>
        </p:nvSpPr>
        <p:spPr>
          <a:xfrm>
            <a:off x="3156073" y="3392816"/>
            <a:ext cx="5565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April</a:t>
            </a:r>
            <a:endParaRPr lang="en-GB" sz="2800" b="1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5" name="Picture 4" descr="A cartoon of a hand holding flowers&#10;&#10;Description automatically generated">
            <a:extLst>
              <a:ext uri="{FF2B5EF4-FFF2-40B4-BE49-F238E27FC236}">
                <a16:creationId xmlns:a16="http://schemas.microsoft.com/office/drawing/2014/main" id="{1390E2AA-3858-EEA7-7A9E-4571E4EB94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4" y="-175920"/>
            <a:ext cx="3695778" cy="36957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761908-A5F7-F319-7E62-75AB9B6A5FCE}"/>
              </a:ext>
            </a:extLst>
          </p:cNvPr>
          <p:cNvSpPr txBox="1"/>
          <p:nvPr/>
        </p:nvSpPr>
        <p:spPr>
          <a:xfrm>
            <a:off x="613233" y="853015"/>
            <a:ext cx="3454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April is a reminder that life is a beautiful, ever renewing cycle.</a:t>
            </a:r>
            <a:endParaRPr lang="en-GB" b="1">
              <a:ln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64D62-C354-21C1-2C67-88A7DFCEDF4B}"/>
              </a:ext>
            </a:extLst>
          </p:cNvPr>
          <p:cNvSpPr txBox="1"/>
          <p:nvPr/>
        </p:nvSpPr>
        <p:spPr>
          <a:xfrm>
            <a:off x="413080" y="3175572"/>
            <a:ext cx="372846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>
              <a:latin typeface="Lucida Handwriting" panose="03010101010101010101" pitchFamily="66" charset="0"/>
            </a:endParaRPr>
          </a:p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</a:rPr>
              <a:t>Subject Spotlight this month:</a:t>
            </a:r>
          </a:p>
          <a:p>
            <a:pPr algn="ctr"/>
            <a:endParaRPr lang="en-US" sz="3600" b="1">
              <a:latin typeface="Lucida Handwriting" panose="03010101010101010101" pitchFamily="66" charset="0"/>
            </a:endParaRPr>
          </a:p>
          <a:p>
            <a:pPr algn="ctr"/>
            <a:r>
              <a:rPr lang="en-US" sz="3600" b="1">
                <a:latin typeface="Lucida Handwriting" panose="03010101010101010101" pitchFamily="66" charset="0"/>
              </a:rPr>
              <a:t>Humanities</a:t>
            </a:r>
            <a:endParaRPr lang="en-US" sz="4400"/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88BC4AF-9432-2613-6216-9A818B0A3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8" y="3208434"/>
            <a:ext cx="4049181" cy="1349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70DC07-8407-1A81-C48D-CEFB0976B4EB}"/>
              </a:ext>
            </a:extLst>
          </p:cNvPr>
          <p:cNvSpPr txBox="1"/>
          <p:nvPr/>
        </p:nvSpPr>
        <p:spPr>
          <a:xfrm>
            <a:off x="193076" y="5282992"/>
            <a:ext cx="3560888" cy="144655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PE Kits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All children should come to school in PE Kits Mondays and Wednesdays.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Plain White T Shirts, Navy Blue/Black Shorts or tracksuit only. </a:t>
            </a:r>
          </a:p>
        </p:txBody>
      </p:sp>
    </p:spTree>
    <p:extLst>
      <p:ext uri="{BB962C8B-B14F-4D97-AF65-F5344CB8AC3E}">
        <p14:creationId xmlns:p14="http://schemas.microsoft.com/office/powerpoint/2010/main" val="238361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BE7DC-1C7B-4AFB-DE87-F7FAA383CC47}"/>
              </a:ext>
            </a:extLst>
          </p:cNvPr>
          <p:cNvSpPr/>
          <p:nvPr/>
        </p:nvSpPr>
        <p:spPr>
          <a:xfrm>
            <a:off x="240890" y="187520"/>
            <a:ext cx="11710220" cy="6430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06E44-C58A-7D44-49EA-59E92654410F}"/>
              </a:ext>
            </a:extLst>
          </p:cNvPr>
          <p:cNvSpPr txBox="1"/>
          <p:nvPr/>
        </p:nvSpPr>
        <p:spPr>
          <a:xfrm>
            <a:off x="4096438" y="5175230"/>
            <a:ext cx="7701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Don’t forget…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Monday 26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May – Friday 30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May School Closed for Half Term Holiday. Including Monday 1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st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June INSET – school re-opens to all on Tuesday 2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nd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June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Sports Day – Thursday 18</a:t>
            </a:r>
            <a:r>
              <a:rPr lang="en-US" b="1" baseline="3000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th</a:t>
            </a:r>
            <a:r>
              <a:rPr lang="en-US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 June afternoon</a:t>
            </a:r>
          </a:p>
        </p:txBody>
      </p:sp>
      <p:pic>
        <p:nvPicPr>
          <p:cNvPr id="22" name="Picture 21" descr="A stack of colorful post-it notes&#10;&#10;Description automatically generated">
            <a:extLst>
              <a:ext uri="{FF2B5EF4-FFF2-40B4-BE49-F238E27FC236}">
                <a16:creationId xmlns:a16="http://schemas.microsoft.com/office/drawing/2014/main" id="{50EE7E2A-A2E1-31EE-94F1-52CCE799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38" y="280144"/>
            <a:ext cx="4862720" cy="49316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035052-56D6-3214-0214-BA56997BDF20}"/>
              </a:ext>
            </a:extLst>
          </p:cNvPr>
          <p:cNvSpPr txBox="1"/>
          <p:nvPr/>
        </p:nvSpPr>
        <p:spPr>
          <a:xfrm rot="21371977">
            <a:off x="7583879" y="981116"/>
            <a:ext cx="42292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Ink Free" panose="03080402000500000000" pitchFamily="66" charset="0"/>
                <a:cs typeface="Arial" panose="020B0604020202020204" pitchFamily="34" charset="0"/>
              </a:rPr>
              <a:t>Dates for the diary this month:</a:t>
            </a:r>
          </a:p>
          <a:p>
            <a:pPr algn="ctr"/>
            <a:endParaRPr lang="en-US" b="1" u="sng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Friday 1</a:t>
            </a:r>
            <a:r>
              <a:rPr lang="en-US" sz="1400" b="1" baseline="30000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st:</a:t>
            </a:r>
            <a:r>
              <a:rPr lang="en-US" sz="1400" b="1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 </a:t>
            </a:r>
            <a:r>
              <a:rPr lang="en-US" sz="1400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Maypole Celebration 2pm </a:t>
            </a:r>
          </a:p>
          <a:p>
            <a:r>
              <a:rPr lang="en-US" sz="1400" b="1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Monday 4</a:t>
            </a:r>
            <a:r>
              <a:rPr lang="en-US" sz="1400" b="1" baseline="30000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th : </a:t>
            </a:r>
            <a:r>
              <a:rPr lang="en-US" sz="1400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School Closed Bank Holiday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Tuesday 5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Key Stage 2 Mixed Tag Rugby 4pm – 5pm </a:t>
            </a:r>
            <a:r>
              <a:rPr lang="en-US" sz="1400" dirty="0" err="1">
                <a:latin typeface="Ink Free" panose="03080402000500000000" pitchFamily="66" charset="0"/>
                <a:cs typeface="Arial" panose="020B0604020202020204" pitchFamily="34" charset="0"/>
              </a:rPr>
              <a:t>Scissett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 Middle School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Tuesday 5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Tree Tots Every Tuesday 9:15am</a:t>
            </a:r>
          </a:p>
          <a:p>
            <a:r>
              <a:rPr lang="en-US" sz="1400" b="1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Wednesday 6</a:t>
            </a:r>
            <a:r>
              <a:rPr lang="en-US" sz="1400" b="1" baseline="30000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2 night Class 3 Residential Visit Cliffe House</a:t>
            </a:r>
            <a:endParaRPr lang="en-US" sz="1400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Tuesday 12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Y2 – Y5 Cycling Event 4pm – 5pm </a:t>
            </a:r>
            <a:r>
              <a:rPr lang="en-US" sz="1400" dirty="0" err="1">
                <a:latin typeface="Ink Free" panose="03080402000500000000" pitchFamily="66" charset="0"/>
                <a:cs typeface="Arial" panose="020B0604020202020204" pitchFamily="34" charset="0"/>
              </a:rPr>
              <a:t>Scissett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 Middle School</a:t>
            </a:r>
          </a:p>
          <a:p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Friday 15</a:t>
            </a:r>
            <a:r>
              <a:rPr lang="en-US" sz="1400" b="1" baseline="30000" dirty="0">
                <a:latin typeface="Ink Free" panose="03080402000500000000" pitchFamily="66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Arial" panose="020B0604020202020204" pitchFamily="34" charset="0"/>
              </a:rPr>
              <a:t> May: </a:t>
            </a:r>
            <a:r>
              <a:rPr lang="en-US" sz="1400" dirty="0">
                <a:latin typeface="Ink Free" panose="03080402000500000000" pitchFamily="66" charset="0"/>
                <a:cs typeface="Arial" panose="020B0604020202020204" pitchFamily="34" charset="0"/>
              </a:rPr>
              <a:t>Evening FoB Race Night Fundraiser</a:t>
            </a:r>
            <a:endParaRPr lang="en-US" sz="1400" dirty="0">
              <a:latin typeface="Ink Free" panose="03080402000500000000" pitchFamily="66" charset="0"/>
              <a:cs typeface="Dreaming Outloud Script Pro" panose="03050502040304050704" pitchFamily="66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Monday 18</a:t>
            </a:r>
            <a:r>
              <a:rPr lang="en-US" sz="1400" b="1" baseline="30000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th</a:t>
            </a:r>
            <a:r>
              <a:rPr lang="en-US" sz="1400" b="1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Community Week – Enrichment in school look out for further info</a:t>
            </a:r>
            <a:endParaRPr lang="en-US" sz="1400" b="1" dirty="0">
              <a:latin typeface="Ink Free" panose="03080402000500000000" pitchFamily="66" charset="0"/>
              <a:cs typeface="Dreaming Outloud Script Pro" panose="03050502040304050704" pitchFamily="66" charset="0"/>
            </a:endParaRPr>
          </a:p>
          <a:p>
            <a:r>
              <a:rPr lang="en-US" sz="1400" b="1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Friday 22</a:t>
            </a:r>
            <a:r>
              <a:rPr lang="en-US" sz="1400" b="1" baseline="30000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nd</a:t>
            </a:r>
            <a:r>
              <a:rPr lang="en-US" sz="1400" b="1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Class 2 Assembly 3pm </a:t>
            </a:r>
          </a:p>
          <a:p>
            <a:r>
              <a:rPr lang="en-US" sz="1400" b="1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Friday 22</a:t>
            </a:r>
            <a:r>
              <a:rPr lang="en-US" sz="1400" b="1" baseline="30000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nd</a:t>
            </a:r>
            <a:r>
              <a:rPr lang="en-US" sz="1400" b="1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 : </a:t>
            </a:r>
            <a:r>
              <a:rPr lang="en-US" sz="1400" dirty="0">
                <a:latin typeface="Ink Free" panose="03080402000500000000" pitchFamily="66" charset="0"/>
                <a:cs typeface="Dreaming Outloud Script Pro" panose="03050502040304050704" pitchFamily="66" charset="0"/>
              </a:rPr>
              <a:t>School Closes for one week for half term holiday including 1 day INSET</a:t>
            </a:r>
          </a:p>
          <a:p>
            <a:endParaRPr lang="en-US" sz="1400" b="1" dirty="0"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1D82E-A68F-662D-EEB6-39171D52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79" y="1646239"/>
            <a:ext cx="3256274" cy="2630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D0DA7-4C1C-E532-C802-09E2225BD5EE}"/>
              </a:ext>
            </a:extLst>
          </p:cNvPr>
          <p:cNvSpPr txBox="1"/>
          <p:nvPr/>
        </p:nvSpPr>
        <p:spPr>
          <a:xfrm>
            <a:off x="3313471" y="3226461"/>
            <a:ext cx="5565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May</a:t>
            </a:r>
            <a:endParaRPr lang="en-GB" sz="5400" b="1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761908-A5F7-F319-7E62-75AB9B6A5FCE}"/>
              </a:ext>
            </a:extLst>
          </p:cNvPr>
          <p:cNvSpPr txBox="1"/>
          <p:nvPr/>
        </p:nvSpPr>
        <p:spPr>
          <a:xfrm>
            <a:off x="811245" y="778885"/>
            <a:ext cx="38769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Lucida Handwriting" panose="03010101010101010101" pitchFamily="66" charset="0"/>
                <a:cs typeface="Dreaming Outloud Script Pro" panose="03050502040304050704" pitchFamily="66" charset="0"/>
              </a:rPr>
              <a:t>May, the month of sunshine, blooming flowers and endless possibilities</a:t>
            </a:r>
            <a:endParaRPr lang="en-GB" sz="2800" b="1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Lucida Handwriting" panose="03010101010101010101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8" name="Picture 7" descr="A colorful tower with flowers&#10;&#10;Description automatically generated">
            <a:extLst>
              <a:ext uri="{FF2B5EF4-FFF2-40B4-BE49-F238E27FC236}">
                <a16:creationId xmlns:a16="http://schemas.microsoft.com/office/drawing/2014/main" id="{B2AC837C-7055-A817-C949-A0AFA83D272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25" y="479643"/>
            <a:ext cx="2611761" cy="2611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BC2173-F68E-794D-E578-2BCD012F702B}"/>
              </a:ext>
            </a:extLst>
          </p:cNvPr>
          <p:cNvSpPr txBox="1"/>
          <p:nvPr/>
        </p:nvSpPr>
        <p:spPr>
          <a:xfrm>
            <a:off x="520336" y="3255185"/>
            <a:ext cx="372846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>
              <a:latin typeface="Lucida Handwriting" panose="03010101010101010101" pitchFamily="66" charset="0"/>
            </a:endParaRPr>
          </a:p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Lucida Handwriting" panose="03010101010101010101" pitchFamily="66" charset="0"/>
              </a:rPr>
              <a:t>Subject Spotlight this month:</a:t>
            </a:r>
          </a:p>
          <a:p>
            <a:pPr algn="ctr"/>
            <a:r>
              <a:rPr lang="en-US" sz="3600" b="1">
                <a:latin typeface="Lucida Handwriting" panose="03010101010101010101" pitchFamily="66" charset="0"/>
              </a:rPr>
              <a:t>French</a:t>
            </a:r>
            <a:endParaRPr lang="en-US" sz="440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EEE2ADA-C839-CEC2-337B-590473657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2" y="3182559"/>
            <a:ext cx="4049181" cy="1349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BAADBA-9028-3965-4D78-DF68D69131C9}"/>
              </a:ext>
            </a:extLst>
          </p:cNvPr>
          <p:cNvSpPr txBox="1"/>
          <p:nvPr/>
        </p:nvSpPr>
        <p:spPr>
          <a:xfrm>
            <a:off x="193076" y="5282992"/>
            <a:ext cx="3560888" cy="144655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PE Kits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All children should come to school in PE Kits Mondays and Wednesdays.</a:t>
            </a:r>
          </a:p>
          <a:p>
            <a:pPr algn="ctr"/>
            <a:r>
              <a:rPr lang="en-US" sz="1600" b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Plain White T Shirts, Navy Blue/Black Shorts or tracksuit only. </a:t>
            </a:r>
          </a:p>
        </p:txBody>
      </p:sp>
    </p:spTree>
    <p:extLst>
      <p:ext uri="{BB962C8B-B14F-4D97-AF65-F5344CB8AC3E}">
        <p14:creationId xmlns:p14="http://schemas.microsoft.com/office/powerpoint/2010/main" val="31717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e1e092-d069-4f98-a11e-7c2194749016">
      <Terms xmlns="http://schemas.microsoft.com/office/infopath/2007/PartnerControls"/>
    </lcf76f155ced4ddcb4097134ff3c332f>
    <TaxCatchAll xmlns="2a1e6c1c-679d-417f-85fc-d638410c2a8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7541D10A68D4D8C0A0011C223C27E" ma:contentTypeVersion="16" ma:contentTypeDescription="Create a new document." ma:contentTypeScope="" ma:versionID="f85eae544684df399eba51b04d5b1e81">
  <xsd:schema xmlns:xsd="http://www.w3.org/2001/XMLSchema" xmlns:xs="http://www.w3.org/2001/XMLSchema" xmlns:p="http://schemas.microsoft.com/office/2006/metadata/properties" xmlns:ns2="19e1e092-d069-4f98-a11e-7c2194749016" xmlns:ns3="2a1e6c1c-679d-417f-85fc-d638410c2a83" targetNamespace="http://schemas.microsoft.com/office/2006/metadata/properties" ma:root="true" ma:fieldsID="6abfc9d0565c032324ac2bf7380a1b3c" ns2:_="" ns3:_="">
    <xsd:import namespace="19e1e092-d069-4f98-a11e-7c2194749016"/>
    <xsd:import namespace="2a1e6c1c-679d-417f-85fc-d638410c2a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1e092-d069-4f98-a11e-7c2194749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8b0e5ba-aed0-43b9-9741-703b462286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e6c1c-679d-417f-85fc-d638410c2a8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76683a5-fedc-4bdf-ba2b-db0ab395b7dd}" ma:internalName="TaxCatchAll" ma:showField="CatchAllData" ma:web="2a1e6c1c-679d-417f-85fc-d638410c2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36368-20A2-4216-A46D-47F7F4FF455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19e1e092-d069-4f98-a11e-7c2194749016"/>
    <ds:schemaRef ds:uri="http://schemas.openxmlformats.org/package/2006/metadata/core-properties"/>
    <ds:schemaRef ds:uri="http://schemas.microsoft.com/office/2006/documentManagement/types"/>
    <ds:schemaRef ds:uri="2a1e6c1c-679d-417f-85fc-d638410c2a8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E3CC8E-2C2F-424F-BB02-AAC65282B0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CAC4BE-54A3-4636-B6B4-07A61A567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e1e092-d069-4f98-a11e-7c2194749016"/>
    <ds:schemaRef ds:uri="2a1e6c1c-679d-417f-85fc-d638410c2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2241</Words>
  <Application>Microsoft Office PowerPoint</Application>
  <PresentationFormat>Widescreen</PresentationFormat>
  <Paragraphs>265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Bradley Hand ITC</vt:lpstr>
      <vt:lpstr>Courier New</vt:lpstr>
      <vt:lpstr>Ink Free</vt:lpstr>
      <vt:lpstr>Lucida Handwriting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Waddington</dc:creator>
  <cp:lastModifiedBy>Tracy Metcalfe</cp:lastModifiedBy>
  <cp:revision>13</cp:revision>
  <dcterms:created xsi:type="dcterms:W3CDTF">2024-07-08T09:26:32Z</dcterms:created>
  <dcterms:modified xsi:type="dcterms:W3CDTF">2026-02-03T15:18:21Z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0x0101001667541D10A68D4D8C0A0011C223C27E</vt:lpwstr>
  </property>
  <property fmtid="{D5CDD505-2E9C-101B-9397-08002B2CF9AE}" pid="3" name="MediaServiceImageTags">
    <vt:lpwstr/>
  </property>
</Properties>
</file>