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76" r:id="rId4"/>
    <p:sldId id="287" r:id="rId5"/>
    <p:sldId id="288" r:id="rId6"/>
    <p:sldId id="277" r:id="rId7"/>
    <p:sldId id="278" r:id="rId8"/>
    <p:sldId id="279" r:id="rId9"/>
    <p:sldId id="280" r:id="rId10"/>
    <p:sldId id="281" r:id="rId11"/>
    <p:sldId id="282" r:id="rId12"/>
    <p:sldId id="283" r:id="rId13"/>
    <p:sldId id="290" r:id="rId14"/>
    <p:sldId id="284" r:id="rId15"/>
    <p:sldId id="285" r:id="rId16"/>
    <p:sldId id="286"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B187B-1E16-40F2-A70C-A7E241B7A1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D1F765-D81D-442E-BADB-041D2E7F77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201C00F-4BE4-462F-9CB3-E9027C902AEA}"/>
              </a:ext>
            </a:extLst>
          </p:cNvPr>
          <p:cNvSpPr>
            <a:spLocks noGrp="1"/>
          </p:cNvSpPr>
          <p:nvPr>
            <p:ph type="dt" sz="half" idx="10"/>
          </p:nvPr>
        </p:nvSpPr>
        <p:spPr/>
        <p:txBody>
          <a:bodyPr/>
          <a:lstStyle/>
          <a:p>
            <a:fld id="{169C6C59-86DE-462A-8CD5-545CA9B5CF01}" type="datetimeFigureOut">
              <a:rPr lang="en-GB" smtClean="0"/>
              <a:t>19/03/2020</a:t>
            </a:fld>
            <a:endParaRPr lang="en-GB"/>
          </a:p>
        </p:txBody>
      </p:sp>
      <p:sp>
        <p:nvSpPr>
          <p:cNvPr id="5" name="Footer Placeholder 4">
            <a:extLst>
              <a:ext uri="{FF2B5EF4-FFF2-40B4-BE49-F238E27FC236}">
                <a16:creationId xmlns:a16="http://schemas.microsoft.com/office/drawing/2014/main" id="{CF304C06-9589-4CF3-99D7-49ACE7506D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B59911-CF6C-428F-9978-3ABFD7B2320B}"/>
              </a:ext>
            </a:extLst>
          </p:cNvPr>
          <p:cNvSpPr>
            <a:spLocks noGrp="1"/>
          </p:cNvSpPr>
          <p:nvPr>
            <p:ph type="sldNum" sz="quarter" idx="12"/>
          </p:nvPr>
        </p:nvSpPr>
        <p:spPr/>
        <p:txBody>
          <a:bodyPr/>
          <a:lstStyle/>
          <a:p>
            <a:fld id="{0A49391A-9E0F-4A32-AE94-7C8ED2591E27}" type="slidenum">
              <a:rPr lang="en-GB" smtClean="0"/>
              <a:t>‹#›</a:t>
            </a:fld>
            <a:endParaRPr lang="en-GB"/>
          </a:p>
        </p:txBody>
      </p:sp>
    </p:spTree>
    <p:extLst>
      <p:ext uri="{BB962C8B-B14F-4D97-AF65-F5344CB8AC3E}">
        <p14:creationId xmlns:p14="http://schemas.microsoft.com/office/powerpoint/2010/main" val="206630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F51BE-CF4E-4B2B-B727-803E9C9957C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C926AFD-CA2D-4496-AECB-2CDBF97D19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2D0EA0-C301-4854-B086-209B4CD90A8C}"/>
              </a:ext>
            </a:extLst>
          </p:cNvPr>
          <p:cNvSpPr>
            <a:spLocks noGrp="1"/>
          </p:cNvSpPr>
          <p:nvPr>
            <p:ph type="dt" sz="half" idx="10"/>
          </p:nvPr>
        </p:nvSpPr>
        <p:spPr/>
        <p:txBody>
          <a:bodyPr/>
          <a:lstStyle/>
          <a:p>
            <a:fld id="{169C6C59-86DE-462A-8CD5-545CA9B5CF01}" type="datetimeFigureOut">
              <a:rPr lang="en-GB" smtClean="0"/>
              <a:t>19/03/2020</a:t>
            </a:fld>
            <a:endParaRPr lang="en-GB"/>
          </a:p>
        </p:txBody>
      </p:sp>
      <p:sp>
        <p:nvSpPr>
          <p:cNvPr id="5" name="Footer Placeholder 4">
            <a:extLst>
              <a:ext uri="{FF2B5EF4-FFF2-40B4-BE49-F238E27FC236}">
                <a16:creationId xmlns:a16="http://schemas.microsoft.com/office/drawing/2014/main" id="{68364318-D549-4991-8D50-A7D56FAA54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B230A3-21C0-4910-BA4F-17C62AF07452}"/>
              </a:ext>
            </a:extLst>
          </p:cNvPr>
          <p:cNvSpPr>
            <a:spLocks noGrp="1"/>
          </p:cNvSpPr>
          <p:nvPr>
            <p:ph type="sldNum" sz="quarter" idx="12"/>
          </p:nvPr>
        </p:nvSpPr>
        <p:spPr/>
        <p:txBody>
          <a:bodyPr/>
          <a:lstStyle/>
          <a:p>
            <a:fld id="{0A49391A-9E0F-4A32-AE94-7C8ED2591E27}" type="slidenum">
              <a:rPr lang="en-GB" smtClean="0"/>
              <a:t>‹#›</a:t>
            </a:fld>
            <a:endParaRPr lang="en-GB"/>
          </a:p>
        </p:txBody>
      </p:sp>
    </p:spTree>
    <p:extLst>
      <p:ext uri="{BB962C8B-B14F-4D97-AF65-F5344CB8AC3E}">
        <p14:creationId xmlns:p14="http://schemas.microsoft.com/office/powerpoint/2010/main" val="227936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9AEA2D-DBB7-49F2-8709-FF93957762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F4C857-0567-4FA9-9DDA-B71A8382CA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DB68C4-E5B6-46AF-B278-CFF58EB37C3E}"/>
              </a:ext>
            </a:extLst>
          </p:cNvPr>
          <p:cNvSpPr>
            <a:spLocks noGrp="1"/>
          </p:cNvSpPr>
          <p:nvPr>
            <p:ph type="dt" sz="half" idx="10"/>
          </p:nvPr>
        </p:nvSpPr>
        <p:spPr/>
        <p:txBody>
          <a:bodyPr/>
          <a:lstStyle/>
          <a:p>
            <a:fld id="{169C6C59-86DE-462A-8CD5-545CA9B5CF01}" type="datetimeFigureOut">
              <a:rPr lang="en-GB" smtClean="0"/>
              <a:t>19/03/2020</a:t>
            </a:fld>
            <a:endParaRPr lang="en-GB"/>
          </a:p>
        </p:txBody>
      </p:sp>
      <p:sp>
        <p:nvSpPr>
          <p:cNvPr id="5" name="Footer Placeholder 4">
            <a:extLst>
              <a:ext uri="{FF2B5EF4-FFF2-40B4-BE49-F238E27FC236}">
                <a16:creationId xmlns:a16="http://schemas.microsoft.com/office/drawing/2014/main" id="{5B1F19AD-0E75-4B40-B0F1-A95C69F1E2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29752E-280A-4FA8-96EA-7F5CBE9189A6}"/>
              </a:ext>
            </a:extLst>
          </p:cNvPr>
          <p:cNvSpPr>
            <a:spLocks noGrp="1"/>
          </p:cNvSpPr>
          <p:nvPr>
            <p:ph type="sldNum" sz="quarter" idx="12"/>
          </p:nvPr>
        </p:nvSpPr>
        <p:spPr/>
        <p:txBody>
          <a:bodyPr/>
          <a:lstStyle/>
          <a:p>
            <a:fld id="{0A49391A-9E0F-4A32-AE94-7C8ED2591E27}" type="slidenum">
              <a:rPr lang="en-GB" smtClean="0"/>
              <a:t>‹#›</a:t>
            </a:fld>
            <a:endParaRPr lang="en-GB"/>
          </a:p>
        </p:txBody>
      </p:sp>
    </p:spTree>
    <p:extLst>
      <p:ext uri="{BB962C8B-B14F-4D97-AF65-F5344CB8AC3E}">
        <p14:creationId xmlns:p14="http://schemas.microsoft.com/office/powerpoint/2010/main" val="3234163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1F6CE-3CF9-4775-9273-BF9DADE3AC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4F3FDD-4305-4CAC-976B-F9569DF087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3302A6-F267-4A39-8E11-23ED086FA55E}"/>
              </a:ext>
            </a:extLst>
          </p:cNvPr>
          <p:cNvSpPr>
            <a:spLocks noGrp="1"/>
          </p:cNvSpPr>
          <p:nvPr>
            <p:ph type="dt" sz="half" idx="10"/>
          </p:nvPr>
        </p:nvSpPr>
        <p:spPr/>
        <p:txBody>
          <a:bodyPr/>
          <a:lstStyle/>
          <a:p>
            <a:fld id="{169C6C59-86DE-462A-8CD5-545CA9B5CF01}" type="datetimeFigureOut">
              <a:rPr lang="en-GB" smtClean="0"/>
              <a:t>19/03/2020</a:t>
            </a:fld>
            <a:endParaRPr lang="en-GB"/>
          </a:p>
        </p:txBody>
      </p:sp>
      <p:sp>
        <p:nvSpPr>
          <p:cNvPr id="5" name="Footer Placeholder 4">
            <a:extLst>
              <a:ext uri="{FF2B5EF4-FFF2-40B4-BE49-F238E27FC236}">
                <a16:creationId xmlns:a16="http://schemas.microsoft.com/office/drawing/2014/main" id="{4FE2CE13-2FE6-40F5-97C1-3D3BAC342F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57D02F-EC3C-43EE-B4DF-49D1356BCDE2}"/>
              </a:ext>
            </a:extLst>
          </p:cNvPr>
          <p:cNvSpPr>
            <a:spLocks noGrp="1"/>
          </p:cNvSpPr>
          <p:nvPr>
            <p:ph type="sldNum" sz="quarter" idx="12"/>
          </p:nvPr>
        </p:nvSpPr>
        <p:spPr/>
        <p:txBody>
          <a:bodyPr/>
          <a:lstStyle/>
          <a:p>
            <a:fld id="{0A49391A-9E0F-4A32-AE94-7C8ED2591E27}" type="slidenum">
              <a:rPr lang="en-GB" smtClean="0"/>
              <a:t>‹#›</a:t>
            </a:fld>
            <a:endParaRPr lang="en-GB"/>
          </a:p>
        </p:txBody>
      </p:sp>
    </p:spTree>
    <p:extLst>
      <p:ext uri="{BB962C8B-B14F-4D97-AF65-F5344CB8AC3E}">
        <p14:creationId xmlns:p14="http://schemas.microsoft.com/office/powerpoint/2010/main" val="55827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7F815-52C2-4041-87D7-FE2FC4D3F0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F84B21-489A-40F0-9C63-07EE234458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CBC09A-F929-476A-B578-A30884405E16}"/>
              </a:ext>
            </a:extLst>
          </p:cNvPr>
          <p:cNvSpPr>
            <a:spLocks noGrp="1"/>
          </p:cNvSpPr>
          <p:nvPr>
            <p:ph type="dt" sz="half" idx="10"/>
          </p:nvPr>
        </p:nvSpPr>
        <p:spPr/>
        <p:txBody>
          <a:bodyPr/>
          <a:lstStyle/>
          <a:p>
            <a:fld id="{169C6C59-86DE-462A-8CD5-545CA9B5CF01}" type="datetimeFigureOut">
              <a:rPr lang="en-GB" smtClean="0"/>
              <a:t>19/03/2020</a:t>
            </a:fld>
            <a:endParaRPr lang="en-GB"/>
          </a:p>
        </p:txBody>
      </p:sp>
      <p:sp>
        <p:nvSpPr>
          <p:cNvPr id="5" name="Footer Placeholder 4">
            <a:extLst>
              <a:ext uri="{FF2B5EF4-FFF2-40B4-BE49-F238E27FC236}">
                <a16:creationId xmlns:a16="http://schemas.microsoft.com/office/drawing/2014/main" id="{477D0E55-98D5-434E-9EAE-8019135A61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D521EB-45F3-4FF6-8E8D-2717B29AE2FD}"/>
              </a:ext>
            </a:extLst>
          </p:cNvPr>
          <p:cNvSpPr>
            <a:spLocks noGrp="1"/>
          </p:cNvSpPr>
          <p:nvPr>
            <p:ph type="sldNum" sz="quarter" idx="12"/>
          </p:nvPr>
        </p:nvSpPr>
        <p:spPr/>
        <p:txBody>
          <a:bodyPr/>
          <a:lstStyle/>
          <a:p>
            <a:fld id="{0A49391A-9E0F-4A32-AE94-7C8ED2591E27}" type="slidenum">
              <a:rPr lang="en-GB" smtClean="0"/>
              <a:t>‹#›</a:t>
            </a:fld>
            <a:endParaRPr lang="en-GB"/>
          </a:p>
        </p:txBody>
      </p:sp>
    </p:spTree>
    <p:extLst>
      <p:ext uri="{BB962C8B-B14F-4D97-AF65-F5344CB8AC3E}">
        <p14:creationId xmlns:p14="http://schemas.microsoft.com/office/powerpoint/2010/main" val="1986063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0FA9F-E00F-4F4D-A019-53BDCF3ED1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1AC1FD6-7531-453A-8B7E-DDECAEBD6E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F3DB17C-2879-4B47-9C88-E33085009B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668030-5915-45DD-860D-CEDA16E830C0}"/>
              </a:ext>
            </a:extLst>
          </p:cNvPr>
          <p:cNvSpPr>
            <a:spLocks noGrp="1"/>
          </p:cNvSpPr>
          <p:nvPr>
            <p:ph type="dt" sz="half" idx="10"/>
          </p:nvPr>
        </p:nvSpPr>
        <p:spPr/>
        <p:txBody>
          <a:bodyPr/>
          <a:lstStyle/>
          <a:p>
            <a:fld id="{169C6C59-86DE-462A-8CD5-545CA9B5CF01}" type="datetimeFigureOut">
              <a:rPr lang="en-GB" smtClean="0"/>
              <a:t>19/03/2020</a:t>
            </a:fld>
            <a:endParaRPr lang="en-GB"/>
          </a:p>
        </p:txBody>
      </p:sp>
      <p:sp>
        <p:nvSpPr>
          <p:cNvPr id="6" name="Footer Placeholder 5">
            <a:extLst>
              <a:ext uri="{FF2B5EF4-FFF2-40B4-BE49-F238E27FC236}">
                <a16:creationId xmlns:a16="http://schemas.microsoft.com/office/drawing/2014/main" id="{358CE0B0-0F4B-4D78-A8DC-97232F2043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51A178-EEDF-4030-B853-9021BD925288}"/>
              </a:ext>
            </a:extLst>
          </p:cNvPr>
          <p:cNvSpPr>
            <a:spLocks noGrp="1"/>
          </p:cNvSpPr>
          <p:nvPr>
            <p:ph type="sldNum" sz="quarter" idx="12"/>
          </p:nvPr>
        </p:nvSpPr>
        <p:spPr/>
        <p:txBody>
          <a:bodyPr/>
          <a:lstStyle/>
          <a:p>
            <a:fld id="{0A49391A-9E0F-4A32-AE94-7C8ED2591E27}" type="slidenum">
              <a:rPr lang="en-GB" smtClean="0"/>
              <a:t>‹#›</a:t>
            </a:fld>
            <a:endParaRPr lang="en-GB"/>
          </a:p>
        </p:txBody>
      </p:sp>
    </p:spTree>
    <p:extLst>
      <p:ext uri="{BB962C8B-B14F-4D97-AF65-F5344CB8AC3E}">
        <p14:creationId xmlns:p14="http://schemas.microsoft.com/office/powerpoint/2010/main" val="335547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CCB5-F644-4835-AD59-121022B2670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2E38D3-C69B-41E1-B95B-1397F90851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E31010-D3B4-4C91-8261-7EB760291A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9B667C-09AF-4140-B376-3E358EFF6E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A2450-AFFF-4E91-B329-2D180519C6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F339199-0222-41CB-954E-E50AEC3DBE13}"/>
              </a:ext>
            </a:extLst>
          </p:cNvPr>
          <p:cNvSpPr>
            <a:spLocks noGrp="1"/>
          </p:cNvSpPr>
          <p:nvPr>
            <p:ph type="dt" sz="half" idx="10"/>
          </p:nvPr>
        </p:nvSpPr>
        <p:spPr/>
        <p:txBody>
          <a:bodyPr/>
          <a:lstStyle/>
          <a:p>
            <a:fld id="{169C6C59-86DE-462A-8CD5-545CA9B5CF01}" type="datetimeFigureOut">
              <a:rPr lang="en-GB" smtClean="0"/>
              <a:t>19/03/2020</a:t>
            </a:fld>
            <a:endParaRPr lang="en-GB"/>
          </a:p>
        </p:txBody>
      </p:sp>
      <p:sp>
        <p:nvSpPr>
          <p:cNvPr id="8" name="Footer Placeholder 7">
            <a:extLst>
              <a:ext uri="{FF2B5EF4-FFF2-40B4-BE49-F238E27FC236}">
                <a16:creationId xmlns:a16="http://schemas.microsoft.com/office/drawing/2014/main" id="{B3C47FB4-102F-40E0-AABC-D4A2177D14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29E809-8196-4EC6-8BD7-353FA553C668}"/>
              </a:ext>
            </a:extLst>
          </p:cNvPr>
          <p:cNvSpPr>
            <a:spLocks noGrp="1"/>
          </p:cNvSpPr>
          <p:nvPr>
            <p:ph type="sldNum" sz="quarter" idx="12"/>
          </p:nvPr>
        </p:nvSpPr>
        <p:spPr/>
        <p:txBody>
          <a:bodyPr/>
          <a:lstStyle/>
          <a:p>
            <a:fld id="{0A49391A-9E0F-4A32-AE94-7C8ED2591E27}" type="slidenum">
              <a:rPr lang="en-GB" smtClean="0"/>
              <a:t>‹#›</a:t>
            </a:fld>
            <a:endParaRPr lang="en-GB"/>
          </a:p>
        </p:txBody>
      </p:sp>
    </p:spTree>
    <p:extLst>
      <p:ext uri="{BB962C8B-B14F-4D97-AF65-F5344CB8AC3E}">
        <p14:creationId xmlns:p14="http://schemas.microsoft.com/office/powerpoint/2010/main" val="391927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62040-5F4B-4C37-98A1-9C05D7E24AF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EC14E17-BEF9-4427-997E-FE693D349BB4}"/>
              </a:ext>
            </a:extLst>
          </p:cNvPr>
          <p:cNvSpPr>
            <a:spLocks noGrp="1"/>
          </p:cNvSpPr>
          <p:nvPr>
            <p:ph type="dt" sz="half" idx="10"/>
          </p:nvPr>
        </p:nvSpPr>
        <p:spPr/>
        <p:txBody>
          <a:bodyPr/>
          <a:lstStyle/>
          <a:p>
            <a:fld id="{169C6C59-86DE-462A-8CD5-545CA9B5CF01}" type="datetimeFigureOut">
              <a:rPr lang="en-GB" smtClean="0"/>
              <a:t>19/03/2020</a:t>
            </a:fld>
            <a:endParaRPr lang="en-GB"/>
          </a:p>
        </p:txBody>
      </p:sp>
      <p:sp>
        <p:nvSpPr>
          <p:cNvPr id="4" name="Footer Placeholder 3">
            <a:extLst>
              <a:ext uri="{FF2B5EF4-FFF2-40B4-BE49-F238E27FC236}">
                <a16:creationId xmlns:a16="http://schemas.microsoft.com/office/drawing/2014/main" id="{3B509942-6DDF-4A2A-96C2-EC77CF4C91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1538E6C-BA40-4B3C-9CC8-F3729A79B5AB}"/>
              </a:ext>
            </a:extLst>
          </p:cNvPr>
          <p:cNvSpPr>
            <a:spLocks noGrp="1"/>
          </p:cNvSpPr>
          <p:nvPr>
            <p:ph type="sldNum" sz="quarter" idx="12"/>
          </p:nvPr>
        </p:nvSpPr>
        <p:spPr/>
        <p:txBody>
          <a:bodyPr/>
          <a:lstStyle/>
          <a:p>
            <a:fld id="{0A49391A-9E0F-4A32-AE94-7C8ED2591E27}" type="slidenum">
              <a:rPr lang="en-GB" smtClean="0"/>
              <a:t>‹#›</a:t>
            </a:fld>
            <a:endParaRPr lang="en-GB"/>
          </a:p>
        </p:txBody>
      </p:sp>
    </p:spTree>
    <p:extLst>
      <p:ext uri="{BB962C8B-B14F-4D97-AF65-F5344CB8AC3E}">
        <p14:creationId xmlns:p14="http://schemas.microsoft.com/office/powerpoint/2010/main" val="3278105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344D2F-8BCB-481C-8758-BD73FB628244}"/>
              </a:ext>
            </a:extLst>
          </p:cNvPr>
          <p:cNvSpPr>
            <a:spLocks noGrp="1"/>
          </p:cNvSpPr>
          <p:nvPr>
            <p:ph type="dt" sz="half" idx="10"/>
          </p:nvPr>
        </p:nvSpPr>
        <p:spPr/>
        <p:txBody>
          <a:bodyPr/>
          <a:lstStyle/>
          <a:p>
            <a:fld id="{169C6C59-86DE-462A-8CD5-545CA9B5CF01}" type="datetimeFigureOut">
              <a:rPr lang="en-GB" smtClean="0"/>
              <a:t>19/03/2020</a:t>
            </a:fld>
            <a:endParaRPr lang="en-GB"/>
          </a:p>
        </p:txBody>
      </p:sp>
      <p:sp>
        <p:nvSpPr>
          <p:cNvPr id="3" name="Footer Placeholder 2">
            <a:extLst>
              <a:ext uri="{FF2B5EF4-FFF2-40B4-BE49-F238E27FC236}">
                <a16:creationId xmlns:a16="http://schemas.microsoft.com/office/drawing/2014/main" id="{72B27E12-BE7D-41F9-82B6-728B612933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C9A8DF-6A3E-4FC8-8BDC-34FC31147E96}"/>
              </a:ext>
            </a:extLst>
          </p:cNvPr>
          <p:cNvSpPr>
            <a:spLocks noGrp="1"/>
          </p:cNvSpPr>
          <p:nvPr>
            <p:ph type="sldNum" sz="quarter" idx="12"/>
          </p:nvPr>
        </p:nvSpPr>
        <p:spPr/>
        <p:txBody>
          <a:bodyPr/>
          <a:lstStyle/>
          <a:p>
            <a:fld id="{0A49391A-9E0F-4A32-AE94-7C8ED2591E27}" type="slidenum">
              <a:rPr lang="en-GB" smtClean="0"/>
              <a:t>‹#›</a:t>
            </a:fld>
            <a:endParaRPr lang="en-GB"/>
          </a:p>
        </p:txBody>
      </p:sp>
    </p:spTree>
    <p:extLst>
      <p:ext uri="{BB962C8B-B14F-4D97-AF65-F5344CB8AC3E}">
        <p14:creationId xmlns:p14="http://schemas.microsoft.com/office/powerpoint/2010/main" val="2563934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AA5B8-1150-44D3-8F0B-C0B658E89A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33E008-8F01-4330-B2AE-42B8E51068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471ABA-340B-4C4B-A9B2-6984F4D1D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4C68BC-C4A7-4AD5-93D6-CA4D188587D1}"/>
              </a:ext>
            </a:extLst>
          </p:cNvPr>
          <p:cNvSpPr>
            <a:spLocks noGrp="1"/>
          </p:cNvSpPr>
          <p:nvPr>
            <p:ph type="dt" sz="half" idx="10"/>
          </p:nvPr>
        </p:nvSpPr>
        <p:spPr/>
        <p:txBody>
          <a:bodyPr/>
          <a:lstStyle/>
          <a:p>
            <a:fld id="{169C6C59-86DE-462A-8CD5-545CA9B5CF01}" type="datetimeFigureOut">
              <a:rPr lang="en-GB" smtClean="0"/>
              <a:t>19/03/2020</a:t>
            </a:fld>
            <a:endParaRPr lang="en-GB"/>
          </a:p>
        </p:txBody>
      </p:sp>
      <p:sp>
        <p:nvSpPr>
          <p:cNvPr id="6" name="Footer Placeholder 5">
            <a:extLst>
              <a:ext uri="{FF2B5EF4-FFF2-40B4-BE49-F238E27FC236}">
                <a16:creationId xmlns:a16="http://schemas.microsoft.com/office/drawing/2014/main" id="{8F0AC475-9089-46C4-B987-5D9827EF88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C35B48-3DCA-4225-A550-6D95234B8BBB}"/>
              </a:ext>
            </a:extLst>
          </p:cNvPr>
          <p:cNvSpPr>
            <a:spLocks noGrp="1"/>
          </p:cNvSpPr>
          <p:nvPr>
            <p:ph type="sldNum" sz="quarter" idx="12"/>
          </p:nvPr>
        </p:nvSpPr>
        <p:spPr/>
        <p:txBody>
          <a:bodyPr/>
          <a:lstStyle/>
          <a:p>
            <a:fld id="{0A49391A-9E0F-4A32-AE94-7C8ED2591E27}" type="slidenum">
              <a:rPr lang="en-GB" smtClean="0"/>
              <a:t>‹#›</a:t>
            </a:fld>
            <a:endParaRPr lang="en-GB"/>
          </a:p>
        </p:txBody>
      </p:sp>
    </p:spTree>
    <p:extLst>
      <p:ext uri="{BB962C8B-B14F-4D97-AF65-F5344CB8AC3E}">
        <p14:creationId xmlns:p14="http://schemas.microsoft.com/office/powerpoint/2010/main" val="1974313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71F46-3A00-4F53-8F0D-502C674913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F9C24BC-0C5D-4059-99D6-4C88A5FC3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8D71231-926B-4E67-A830-C31B0445D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1EF5F5-A65A-44AA-8041-63FD9083E74C}"/>
              </a:ext>
            </a:extLst>
          </p:cNvPr>
          <p:cNvSpPr>
            <a:spLocks noGrp="1"/>
          </p:cNvSpPr>
          <p:nvPr>
            <p:ph type="dt" sz="half" idx="10"/>
          </p:nvPr>
        </p:nvSpPr>
        <p:spPr/>
        <p:txBody>
          <a:bodyPr/>
          <a:lstStyle/>
          <a:p>
            <a:fld id="{169C6C59-86DE-462A-8CD5-545CA9B5CF01}" type="datetimeFigureOut">
              <a:rPr lang="en-GB" smtClean="0"/>
              <a:t>19/03/2020</a:t>
            </a:fld>
            <a:endParaRPr lang="en-GB"/>
          </a:p>
        </p:txBody>
      </p:sp>
      <p:sp>
        <p:nvSpPr>
          <p:cNvPr id="6" name="Footer Placeholder 5">
            <a:extLst>
              <a:ext uri="{FF2B5EF4-FFF2-40B4-BE49-F238E27FC236}">
                <a16:creationId xmlns:a16="http://schemas.microsoft.com/office/drawing/2014/main" id="{E16E6704-CB3F-44AB-8C9C-C17911F1B9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5C3703-A226-4CF6-8B3A-105641DC2619}"/>
              </a:ext>
            </a:extLst>
          </p:cNvPr>
          <p:cNvSpPr>
            <a:spLocks noGrp="1"/>
          </p:cNvSpPr>
          <p:nvPr>
            <p:ph type="sldNum" sz="quarter" idx="12"/>
          </p:nvPr>
        </p:nvSpPr>
        <p:spPr/>
        <p:txBody>
          <a:bodyPr/>
          <a:lstStyle/>
          <a:p>
            <a:fld id="{0A49391A-9E0F-4A32-AE94-7C8ED2591E27}" type="slidenum">
              <a:rPr lang="en-GB" smtClean="0"/>
              <a:t>‹#›</a:t>
            </a:fld>
            <a:endParaRPr lang="en-GB"/>
          </a:p>
        </p:txBody>
      </p:sp>
    </p:spTree>
    <p:extLst>
      <p:ext uri="{BB962C8B-B14F-4D97-AF65-F5344CB8AC3E}">
        <p14:creationId xmlns:p14="http://schemas.microsoft.com/office/powerpoint/2010/main" val="401985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E53B66-E164-4CEC-A90D-D1394BEEAE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B8D0E8-924E-4012-B8B7-20BFA12A1A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1DD917-EBCB-4A5E-8C89-B0F7432600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C6C59-86DE-462A-8CD5-545CA9B5CF01}" type="datetimeFigureOut">
              <a:rPr lang="en-GB" smtClean="0"/>
              <a:t>19/03/2020</a:t>
            </a:fld>
            <a:endParaRPr lang="en-GB"/>
          </a:p>
        </p:txBody>
      </p:sp>
      <p:sp>
        <p:nvSpPr>
          <p:cNvPr id="5" name="Footer Placeholder 4">
            <a:extLst>
              <a:ext uri="{FF2B5EF4-FFF2-40B4-BE49-F238E27FC236}">
                <a16:creationId xmlns:a16="http://schemas.microsoft.com/office/drawing/2014/main" id="{E36CCBB8-1340-4A63-BE9D-2D7BBC1C81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99AF81-7CA8-4775-BCA3-7FCDCE3E5E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9391A-9E0F-4A32-AE94-7C8ED2591E27}" type="slidenum">
              <a:rPr lang="en-GB" smtClean="0"/>
              <a:t>‹#›</a:t>
            </a:fld>
            <a:endParaRPr lang="en-GB"/>
          </a:p>
        </p:txBody>
      </p:sp>
    </p:spTree>
    <p:extLst>
      <p:ext uri="{BB962C8B-B14F-4D97-AF65-F5344CB8AC3E}">
        <p14:creationId xmlns:p14="http://schemas.microsoft.com/office/powerpoint/2010/main" val="3901807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youtube.com/watch?v=l8Oj6_6oJq8" TargetMode="External"/><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youtube.com/watch?v=vqvqMtSNsw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dogsthorpeinfants.co.uk/sonic-phonic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youtube.com/watch?v=F8k93ylkBPA"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youtube.com/watch?v=xm7eZctoGag" TargetMode="External"/><Relationship Id="rId5" Type="http://schemas.openxmlformats.org/officeDocument/2006/relationships/hyperlink" Target="https://www.youtube.com/watch?v=cCdowxgklgI" TargetMode="External"/><Relationship Id="rId4" Type="http://schemas.openxmlformats.org/officeDocument/2006/relationships/hyperlink" Target="https://www.youtube.com/watch?v=1-wud5ndvu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youtube.com/watch?v=UCI2mu7URBc"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patricpeake.files.wordpress.com/2009/12/pencil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0"/>
            <a:ext cx="12192000" cy="3509964"/>
          </a:xfrm>
          <a:prstGeom prst="rect">
            <a:avLst/>
          </a:prstGeom>
        </p:spPr>
      </p:pic>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rot="10800000">
            <a:off x="0" y="3509962"/>
            <a:ext cx="12192000" cy="3424013"/>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t="7149" b="9791"/>
          <a:stretch/>
        </p:blipFill>
        <p:spPr bwMode="auto">
          <a:xfrm>
            <a:off x="9736429" y="-64416"/>
            <a:ext cx="2704564" cy="218940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25033" y="103516"/>
            <a:ext cx="8324045" cy="3170099"/>
          </a:xfrm>
          <a:prstGeom prst="rect">
            <a:avLst/>
          </a:prstGeom>
          <a:noFill/>
        </p:spPr>
        <p:txBody>
          <a:bodyPr wrap="square" rtlCol="0">
            <a:spAutoFit/>
          </a:bodyPr>
          <a:lstStyle/>
          <a:p>
            <a:r>
              <a:rPr lang="en-GB" sz="5000" dirty="0">
                <a:latin typeface="NTPreCursivefk" panose="03000400000000000000" pitchFamily="66" charset="0"/>
              </a:rPr>
              <a:t>Welcome to our</a:t>
            </a:r>
          </a:p>
          <a:p>
            <a:r>
              <a:rPr lang="en-GB" sz="5000" dirty="0">
                <a:latin typeface="NTPreCursivefk" panose="03000400000000000000" pitchFamily="66" charset="0"/>
              </a:rPr>
              <a:t>Phonic/Reading </a:t>
            </a:r>
          </a:p>
          <a:p>
            <a:r>
              <a:rPr lang="en-GB" sz="5000" dirty="0">
                <a:latin typeface="NTPreCursivefk" panose="03000400000000000000" pitchFamily="66" charset="0"/>
              </a:rPr>
              <a:t>Workshop for </a:t>
            </a:r>
          </a:p>
          <a:p>
            <a:r>
              <a:rPr lang="en-GB" sz="5000" dirty="0">
                <a:latin typeface="NTPreCursivefk" panose="03000400000000000000" pitchFamily="66" charset="0"/>
              </a:rPr>
              <a:t>Parents</a:t>
            </a:r>
          </a:p>
        </p:txBody>
      </p:sp>
      <p:pic>
        <p:nvPicPr>
          <p:cNvPr id="1026" name="Picture 2" descr="Image result for kids reading quotes">
            <a:extLst>
              <a:ext uri="{FF2B5EF4-FFF2-40B4-BE49-F238E27FC236}">
                <a16:creationId xmlns:a16="http://schemas.microsoft.com/office/drawing/2014/main" id="{E84F8C88-D069-415B-86F7-3A4A151E0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5019" y="224150"/>
            <a:ext cx="3268418" cy="3301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kids reading quotes">
            <a:extLst>
              <a:ext uri="{FF2B5EF4-FFF2-40B4-BE49-F238E27FC236}">
                <a16:creationId xmlns:a16="http://schemas.microsoft.com/office/drawing/2014/main" id="{6B00053C-4924-43B2-B7D5-237FCDCD3A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0972" y="160366"/>
            <a:ext cx="257175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kids reading quotes">
            <a:extLst>
              <a:ext uri="{FF2B5EF4-FFF2-40B4-BE49-F238E27FC236}">
                <a16:creationId xmlns:a16="http://schemas.microsoft.com/office/drawing/2014/main" id="{2C67CFB7-11A1-4186-82D1-11918061059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25833"/>
          <a:stretch/>
        </p:blipFill>
        <p:spPr bwMode="auto">
          <a:xfrm>
            <a:off x="8782188" y="3432260"/>
            <a:ext cx="3371209" cy="34257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kids reading words vocab quotes">
            <a:extLst>
              <a:ext uri="{FF2B5EF4-FFF2-40B4-BE49-F238E27FC236}">
                <a16:creationId xmlns:a16="http://schemas.microsoft.com/office/drawing/2014/main" id="{43BD988F-04C4-4B54-A966-C07FC72A24D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6076"/>
          <a:stretch/>
        </p:blipFill>
        <p:spPr bwMode="auto">
          <a:xfrm>
            <a:off x="27063" y="3518510"/>
            <a:ext cx="4118809" cy="345666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47B57B6-DF2A-4FC9-B0F9-2B324FF835E0}"/>
              </a:ext>
            </a:extLst>
          </p:cNvPr>
          <p:cNvSpPr/>
          <p:nvPr/>
        </p:nvSpPr>
        <p:spPr>
          <a:xfrm>
            <a:off x="4053050" y="5615193"/>
            <a:ext cx="4821961" cy="369332"/>
          </a:xfrm>
          <a:prstGeom prst="rect">
            <a:avLst/>
          </a:prstGeom>
        </p:spPr>
        <p:txBody>
          <a:bodyPr wrap="none">
            <a:spAutoFit/>
          </a:bodyPr>
          <a:lstStyle/>
          <a:p>
            <a:r>
              <a:rPr lang="en-GB" dirty="0">
                <a:hlinkClick r:id="rId8"/>
              </a:rPr>
              <a:t>https://www.youtube.com/watch?v=l8Oj6_6oJq8</a:t>
            </a:r>
            <a:endParaRPr lang="en-GB" dirty="0"/>
          </a:p>
        </p:txBody>
      </p:sp>
      <p:sp>
        <p:nvSpPr>
          <p:cNvPr id="9" name="Rectangle 8">
            <a:extLst>
              <a:ext uri="{FF2B5EF4-FFF2-40B4-BE49-F238E27FC236}">
                <a16:creationId xmlns:a16="http://schemas.microsoft.com/office/drawing/2014/main" id="{34F3C83C-40C5-47E7-B3FD-F77A1CDBE7E9}"/>
              </a:ext>
            </a:extLst>
          </p:cNvPr>
          <p:cNvSpPr/>
          <p:nvPr/>
        </p:nvSpPr>
        <p:spPr>
          <a:xfrm>
            <a:off x="3763901" y="4714242"/>
            <a:ext cx="5885265" cy="861774"/>
          </a:xfrm>
          <a:prstGeom prst="rect">
            <a:avLst/>
          </a:prstGeom>
        </p:spPr>
        <p:txBody>
          <a:bodyPr wrap="none">
            <a:spAutoFit/>
          </a:bodyPr>
          <a:lstStyle/>
          <a:p>
            <a:r>
              <a:rPr lang="en-GB" sz="2500" dirty="0">
                <a:latin typeface="NTPreCursivefk" panose="03000400000000000000" pitchFamily="66" charset="0"/>
              </a:rPr>
              <a:t>Watch this video clip for an introduction on how </a:t>
            </a:r>
          </a:p>
          <a:p>
            <a:r>
              <a:rPr lang="en-GB" sz="2500" dirty="0">
                <a:latin typeface="NTPreCursivefk" panose="03000400000000000000" pitchFamily="66" charset="0"/>
              </a:rPr>
              <a:t>to support phonics learning and reading at home… </a:t>
            </a:r>
            <a:endParaRPr lang="en-GB" sz="2500" dirty="0"/>
          </a:p>
        </p:txBody>
      </p:sp>
    </p:spTree>
    <p:extLst>
      <p:ext uri="{BB962C8B-B14F-4D97-AF65-F5344CB8AC3E}">
        <p14:creationId xmlns:p14="http://schemas.microsoft.com/office/powerpoint/2010/main" val="3835442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0"/>
            <a:ext cx="12192000" cy="3509964"/>
          </a:xfrm>
          <a:prstGeom prst="rect">
            <a:avLst/>
          </a:prstGeom>
        </p:spPr>
      </p:pic>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rot="10800000">
            <a:off x="0" y="3509962"/>
            <a:ext cx="12192000" cy="3424013"/>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t="7149" b="9791"/>
          <a:stretch/>
        </p:blipFill>
        <p:spPr bwMode="auto">
          <a:xfrm>
            <a:off x="9736429" y="-64416"/>
            <a:ext cx="2704564" cy="218940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25033" y="103516"/>
            <a:ext cx="9471728" cy="6494085"/>
          </a:xfrm>
          <a:prstGeom prst="rect">
            <a:avLst/>
          </a:prstGeom>
          <a:noFill/>
        </p:spPr>
        <p:txBody>
          <a:bodyPr wrap="square" rtlCol="0">
            <a:spAutoFit/>
          </a:bodyPr>
          <a:lstStyle/>
          <a:p>
            <a:r>
              <a:rPr lang="en-GB" sz="7200" u="sng" dirty="0">
                <a:latin typeface="NTPreCursivefk" panose="03000400000000000000" pitchFamily="66" charset="0"/>
              </a:rPr>
              <a:t>Blending words</a:t>
            </a:r>
          </a:p>
          <a:p>
            <a:endParaRPr lang="en-GB" sz="7200" u="sng" dirty="0">
              <a:latin typeface="NTPreCursivefk" panose="03000400000000000000" pitchFamily="66" charset="0"/>
            </a:endParaRPr>
          </a:p>
          <a:p>
            <a:r>
              <a:rPr lang="en-GB" sz="3000" dirty="0">
                <a:latin typeface="NTPreCursivefk" panose="03000400000000000000" pitchFamily="66" charset="0"/>
              </a:rPr>
              <a:t>We learn to read by blending the letters together to make a word.</a:t>
            </a:r>
          </a:p>
          <a:p>
            <a:endParaRPr lang="en-GB" sz="3000" dirty="0">
              <a:latin typeface="NTPreCursivefk" panose="03000400000000000000" pitchFamily="66" charset="0"/>
            </a:endParaRPr>
          </a:p>
          <a:p>
            <a:r>
              <a:rPr lang="en-GB" sz="3000" dirty="0">
                <a:latin typeface="NTPreCursivefk" panose="03000400000000000000" pitchFamily="66" charset="0"/>
              </a:rPr>
              <a:t>e.g.          C – a – t 	= 	cat</a:t>
            </a:r>
          </a:p>
          <a:p>
            <a:endParaRPr lang="en-GB" sz="3000" dirty="0">
              <a:latin typeface="NTPreCursivefk" panose="03000400000000000000" pitchFamily="66" charset="0"/>
            </a:endParaRPr>
          </a:p>
          <a:p>
            <a:r>
              <a:rPr lang="en-GB" sz="3000" dirty="0">
                <a:latin typeface="NTPreCursivefk" panose="03000400000000000000" pitchFamily="66" charset="0"/>
              </a:rPr>
              <a:t>	      f – </a:t>
            </a:r>
            <a:r>
              <a:rPr lang="en-GB" sz="3000" u="sng" dirty="0" err="1">
                <a:latin typeface="NTPreCursivefk" panose="03000400000000000000" pitchFamily="66" charset="0"/>
              </a:rPr>
              <a:t>ee</a:t>
            </a:r>
            <a:r>
              <a:rPr lang="en-GB" sz="3000" dirty="0">
                <a:latin typeface="NTPreCursivefk" panose="03000400000000000000" pitchFamily="66" charset="0"/>
              </a:rPr>
              <a:t> – t	=	feet</a:t>
            </a:r>
          </a:p>
          <a:p>
            <a:endParaRPr lang="en-GB" sz="3000" dirty="0">
              <a:latin typeface="NTPreCursivefk" panose="03000400000000000000" pitchFamily="66" charset="0"/>
            </a:endParaRPr>
          </a:p>
          <a:p>
            <a:r>
              <a:rPr lang="en-GB" sz="3000" dirty="0">
                <a:latin typeface="NTPreCursivefk" panose="03000400000000000000" pitchFamily="66" charset="0"/>
              </a:rPr>
              <a:t>Watch this video for support on how to blend words with your child…</a:t>
            </a:r>
          </a:p>
          <a:p>
            <a:r>
              <a:rPr lang="en-GB" sz="3200" dirty="0">
                <a:hlinkClick r:id="rId4"/>
              </a:rPr>
              <a:t>https://www.youtube.com/watch?v=vqvqMtSNswo</a:t>
            </a:r>
            <a:endParaRPr lang="en-GB" sz="3000" dirty="0">
              <a:latin typeface="NTPreCursivefk" panose="03000400000000000000" pitchFamily="66" charset="0"/>
            </a:endParaRPr>
          </a:p>
          <a:p>
            <a:endParaRPr lang="en-GB" sz="3000" dirty="0">
              <a:latin typeface="NTPreCursivefk" panose="03000400000000000000" pitchFamily="66" charset="0"/>
            </a:endParaRPr>
          </a:p>
        </p:txBody>
      </p:sp>
    </p:spTree>
    <p:extLst>
      <p:ext uri="{BB962C8B-B14F-4D97-AF65-F5344CB8AC3E}">
        <p14:creationId xmlns:p14="http://schemas.microsoft.com/office/powerpoint/2010/main" val="942445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0"/>
            <a:ext cx="12192000" cy="3509964"/>
          </a:xfrm>
          <a:prstGeom prst="rect">
            <a:avLst/>
          </a:prstGeom>
        </p:spPr>
      </p:pic>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rot="10800000">
            <a:off x="0" y="3509962"/>
            <a:ext cx="12192000" cy="3424013"/>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t="7149" b="9791"/>
          <a:stretch/>
        </p:blipFill>
        <p:spPr bwMode="auto">
          <a:xfrm>
            <a:off x="9736429" y="-64416"/>
            <a:ext cx="2704564" cy="218940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25033" y="103516"/>
            <a:ext cx="8324045" cy="1200329"/>
          </a:xfrm>
          <a:prstGeom prst="rect">
            <a:avLst/>
          </a:prstGeom>
          <a:noFill/>
        </p:spPr>
        <p:txBody>
          <a:bodyPr wrap="square" rtlCol="0">
            <a:spAutoFit/>
          </a:bodyPr>
          <a:lstStyle/>
          <a:p>
            <a:r>
              <a:rPr lang="en-GB" sz="7200" dirty="0">
                <a:latin typeface="NTPreCursivefk" panose="03000400000000000000" pitchFamily="66" charset="0"/>
              </a:rPr>
              <a:t>Segmenting words</a:t>
            </a:r>
          </a:p>
        </p:txBody>
      </p:sp>
      <p:sp>
        <p:nvSpPr>
          <p:cNvPr id="8" name="Rectangle 7">
            <a:extLst>
              <a:ext uri="{FF2B5EF4-FFF2-40B4-BE49-F238E27FC236}">
                <a16:creationId xmlns:a16="http://schemas.microsoft.com/office/drawing/2014/main" id="{71535157-BA4A-4A23-B1B4-7920559BA67A}"/>
              </a:ext>
            </a:extLst>
          </p:cNvPr>
          <p:cNvSpPr/>
          <p:nvPr/>
        </p:nvSpPr>
        <p:spPr>
          <a:xfrm>
            <a:off x="305122" y="1825625"/>
            <a:ext cx="11318996" cy="5324535"/>
          </a:xfrm>
          <a:prstGeom prst="rect">
            <a:avLst/>
          </a:prstGeom>
        </p:spPr>
        <p:txBody>
          <a:bodyPr wrap="none">
            <a:spAutoFit/>
          </a:bodyPr>
          <a:lstStyle/>
          <a:p>
            <a:r>
              <a:rPr lang="en-GB" sz="3000" dirty="0">
                <a:latin typeface="NTPreCursivefk" panose="03000400000000000000" pitchFamily="66" charset="0"/>
              </a:rPr>
              <a:t>We learn to segment words by recognising or hearing the phonemes in words </a:t>
            </a:r>
          </a:p>
          <a:p>
            <a:r>
              <a:rPr lang="en-GB" sz="3000" dirty="0">
                <a:latin typeface="NTPreCursivefk" panose="03000400000000000000" pitchFamily="66" charset="0"/>
              </a:rPr>
              <a:t>and saying them out loud… </a:t>
            </a:r>
          </a:p>
          <a:p>
            <a:endParaRPr lang="en-GB" sz="3000" dirty="0">
              <a:latin typeface="NTPreCursivefk" panose="03000400000000000000" pitchFamily="66" charset="0"/>
            </a:endParaRPr>
          </a:p>
          <a:p>
            <a:r>
              <a:rPr lang="en-GB" sz="3000" dirty="0">
                <a:latin typeface="NTPreCursivefk" panose="03000400000000000000" pitchFamily="66" charset="0"/>
              </a:rPr>
              <a:t>e.g. 			Cat	 	=	 C – a – t</a:t>
            </a:r>
          </a:p>
          <a:p>
            <a:r>
              <a:rPr lang="en-GB" sz="3000" dirty="0">
                <a:latin typeface="NTPreCursivefk" panose="03000400000000000000" pitchFamily="66" charset="0"/>
              </a:rPr>
              <a:t>			feet		= 	 f – </a:t>
            </a:r>
            <a:r>
              <a:rPr lang="en-GB" sz="3000" u="sng" dirty="0" err="1">
                <a:latin typeface="NTPreCursivefk" panose="03000400000000000000" pitchFamily="66" charset="0"/>
              </a:rPr>
              <a:t>ee</a:t>
            </a:r>
            <a:r>
              <a:rPr lang="en-GB" sz="3000" dirty="0">
                <a:latin typeface="NTPreCursivefk" panose="03000400000000000000" pitchFamily="66" charset="0"/>
              </a:rPr>
              <a:t> – t</a:t>
            </a:r>
          </a:p>
          <a:p>
            <a:r>
              <a:rPr lang="en-GB" altLang="en-US" sz="3200" dirty="0">
                <a:latin typeface="NTPreCursivefk" panose="03000400000000000000" pitchFamily="66" charset="0"/>
              </a:rPr>
              <a:t>This helps the children understand that words are made up of different</a:t>
            </a:r>
          </a:p>
          <a:p>
            <a:r>
              <a:rPr lang="en-GB" altLang="en-US" sz="3200" dirty="0">
                <a:latin typeface="NTPreCursivefk" panose="03000400000000000000" pitchFamily="66" charset="0"/>
              </a:rPr>
              <a:t>sounds. This will help them with their spelling, when they begin to write.</a:t>
            </a:r>
          </a:p>
          <a:p>
            <a:endParaRPr lang="en-GB" altLang="en-US" sz="3200" dirty="0">
              <a:latin typeface="NTPreCursivefk" panose="03000400000000000000" pitchFamily="66" charset="0"/>
            </a:endParaRPr>
          </a:p>
          <a:p>
            <a:r>
              <a:rPr lang="en-GB" altLang="en-US" sz="3200" dirty="0">
                <a:latin typeface="NTPreCursivefk" panose="03000400000000000000" pitchFamily="66" charset="0"/>
              </a:rPr>
              <a:t>Recognising that there are several letters in words and beginning to place them </a:t>
            </a:r>
          </a:p>
          <a:p>
            <a:r>
              <a:rPr lang="en-GB" altLang="en-US" sz="3200" dirty="0">
                <a:latin typeface="NTPreCursivefk" panose="03000400000000000000" pitchFamily="66" charset="0"/>
              </a:rPr>
              <a:t>together in the right order to make a word is a key skill.</a:t>
            </a:r>
            <a:endParaRPr lang="en-GB" altLang="en-US" sz="3200" b="1" dirty="0">
              <a:latin typeface="NTPreCursivefk" panose="03000400000000000000" pitchFamily="66" charset="0"/>
            </a:endParaRPr>
          </a:p>
          <a:p>
            <a:endParaRPr lang="en-GB" sz="3000" dirty="0"/>
          </a:p>
        </p:txBody>
      </p:sp>
    </p:spTree>
    <p:extLst>
      <p:ext uri="{BB962C8B-B14F-4D97-AF65-F5344CB8AC3E}">
        <p14:creationId xmlns:p14="http://schemas.microsoft.com/office/powerpoint/2010/main" val="3832632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0"/>
            <a:ext cx="12192000" cy="3509964"/>
          </a:xfrm>
          <a:prstGeom prst="rect">
            <a:avLst/>
          </a:prstGeom>
        </p:spPr>
      </p:pic>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rot="10800000">
            <a:off x="0" y="3509962"/>
            <a:ext cx="12192000" cy="3424013"/>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t="7149" b="9791"/>
          <a:stretch/>
        </p:blipFill>
        <p:spPr bwMode="auto">
          <a:xfrm>
            <a:off x="9889723" y="-64416"/>
            <a:ext cx="2551269" cy="199974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0" y="103516"/>
            <a:ext cx="12192000" cy="7171194"/>
          </a:xfrm>
          <a:prstGeom prst="rect">
            <a:avLst/>
          </a:prstGeom>
          <a:noFill/>
        </p:spPr>
        <p:txBody>
          <a:bodyPr wrap="square" rtlCol="0">
            <a:spAutoFit/>
          </a:bodyPr>
          <a:lstStyle/>
          <a:p>
            <a:r>
              <a:rPr lang="en-GB" sz="5000" u="sng" dirty="0">
                <a:latin typeface="NTPreCursivefk" panose="03000400000000000000" pitchFamily="66" charset="0"/>
              </a:rPr>
              <a:t>Using Sound buttons to support learning </a:t>
            </a:r>
          </a:p>
          <a:p>
            <a:r>
              <a:rPr lang="en-GB" sz="5000" u="sng" dirty="0">
                <a:latin typeface="NTPreCursivefk" panose="03000400000000000000" pitchFamily="66" charset="0"/>
              </a:rPr>
              <a:t>phonemes and reading words</a:t>
            </a:r>
          </a:p>
          <a:p>
            <a:r>
              <a:rPr lang="en-GB" sz="3000" dirty="0">
                <a:latin typeface="NTPreCursivefk" panose="03000400000000000000" pitchFamily="66" charset="0"/>
              </a:rPr>
              <a:t>As part of our phonic teaching we get the children to use sound buttons. This is segmenting a word to find each phoneme sound in the word.</a:t>
            </a:r>
          </a:p>
          <a:p>
            <a:endParaRPr lang="en-GB" sz="3000" dirty="0">
              <a:latin typeface="NTPreCursivefk" panose="03000400000000000000" pitchFamily="66" charset="0"/>
            </a:endParaRPr>
          </a:p>
          <a:p>
            <a:endParaRPr lang="en-GB" sz="3000" dirty="0">
              <a:latin typeface="NTPreCursivefk" panose="03000400000000000000" pitchFamily="66" charset="0"/>
            </a:endParaRPr>
          </a:p>
          <a:p>
            <a:endParaRPr lang="en-GB" sz="3000" dirty="0">
              <a:latin typeface="NTPreCursivefk" panose="03000400000000000000" pitchFamily="66" charset="0"/>
            </a:endParaRPr>
          </a:p>
          <a:p>
            <a:r>
              <a:rPr lang="en-GB" sz="3000" dirty="0">
                <a:latin typeface="NTPreCursivefk" panose="03000400000000000000" pitchFamily="66" charset="0"/>
              </a:rPr>
              <a:t>e.g. </a:t>
            </a:r>
            <a:r>
              <a:rPr lang="en-GB" sz="3000" dirty="0">
                <a:solidFill>
                  <a:srgbClr val="FF0000"/>
                </a:solidFill>
                <a:latin typeface="NTPreCursivefk" panose="03000400000000000000" pitchFamily="66" charset="0"/>
              </a:rPr>
              <a:t>The </a:t>
            </a:r>
            <a:r>
              <a:rPr lang="en-GB" sz="3000" dirty="0">
                <a:latin typeface="NTPreCursivefk" panose="03000400000000000000" pitchFamily="66" charset="0"/>
              </a:rPr>
              <a:t>is in red to highlight that it is a tricky word that can’t be sounded out but needs to be learnt by sight and memory.</a:t>
            </a:r>
          </a:p>
          <a:p>
            <a:r>
              <a:rPr lang="en-GB" sz="3000" dirty="0">
                <a:latin typeface="NTPreCursivefk" panose="03000400000000000000" pitchFamily="66" charset="0"/>
              </a:rPr>
              <a:t>The dots … represent each phoneme that has only a single letter (grapheme) representing it.</a:t>
            </a:r>
          </a:p>
          <a:p>
            <a:r>
              <a:rPr lang="en-GB" sz="3000" dirty="0">
                <a:latin typeface="NTPreCursivefk" panose="03000400000000000000" pitchFamily="66" charset="0"/>
              </a:rPr>
              <a:t>The lines ____ represent each phoneme that has two or more letters representing it. Mainly the digraphs and trigraph sounds. E.g.    </a:t>
            </a:r>
            <a:r>
              <a:rPr lang="en-GB" sz="3000" u="sng" dirty="0">
                <a:latin typeface="NTPreCursivefk" panose="03000400000000000000" pitchFamily="66" charset="0"/>
              </a:rPr>
              <a:t>ay</a:t>
            </a:r>
            <a:r>
              <a:rPr lang="en-GB" sz="3000" dirty="0">
                <a:latin typeface="NTPreCursivefk" panose="03000400000000000000" pitchFamily="66" charset="0"/>
              </a:rPr>
              <a:t>	</a:t>
            </a:r>
            <a:r>
              <a:rPr lang="en-GB" sz="3000" u="sng" dirty="0" err="1">
                <a:latin typeface="NTPreCursivefk" panose="03000400000000000000" pitchFamily="66" charset="0"/>
              </a:rPr>
              <a:t>igh</a:t>
            </a:r>
            <a:r>
              <a:rPr lang="en-GB" sz="3000" dirty="0">
                <a:latin typeface="NTPreCursivefk" panose="03000400000000000000" pitchFamily="66" charset="0"/>
              </a:rPr>
              <a:t>	</a:t>
            </a:r>
            <a:r>
              <a:rPr lang="en-GB" sz="3000" u="sng" dirty="0" err="1">
                <a:latin typeface="NTPreCursivefk" panose="03000400000000000000" pitchFamily="66" charset="0"/>
              </a:rPr>
              <a:t>ee</a:t>
            </a:r>
            <a:r>
              <a:rPr lang="en-GB" sz="3000" dirty="0">
                <a:latin typeface="NTPreCursivefk" panose="03000400000000000000" pitchFamily="66" charset="0"/>
              </a:rPr>
              <a:t>	</a:t>
            </a:r>
            <a:r>
              <a:rPr lang="en-GB" sz="3000" u="sng" dirty="0" err="1">
                <a:latin typeface="NTPreCursivefk" panose="03000400000000000000" pitchFamily="66" charset="0"/>
              </a:rPr>
              <a:t>oa</a:t>
            </a:r>
            <a:endParaRPr lang="en-GB" sz="3000" u="sng" dirty="0">
              <a:latin typeface="NTPreCursivefk" panose="03000400000000000000" pitchFamily="66" charset="0"/>
            </a:endParaRPr>
          </a:p>
          <a:p>
            <a:r>
              <a:rPr lang="en-GB" sz="3000" dirty="0">
                <a:latin typeface="NTPreCursivefk" panose="03000400000000000000" pitchFamily="66" charset="0"/>
              </a:rPr>
              <a:t> </a:t>
            </a:r>
          </a:p>
        </p:txBody>
      </p:sp>
      <p:pic>
        <p:nvPicPr>
          <p:cNvPr id="10" name="Picture 9">
            <a:extLst>
              <a:ext uri="{FF2B5EF4-FFF2-40B4-BE49-F238E27FC236}">
                <a16:creationId xmlns:a16="http://schemas.microsoft.com/office/drawing/2014/main" id="{3445A9AB-F572-48DC-AE81-A5CE4C375024}"/>
              </a:ext>
            </a:extLst>
          </p:cNvPr>
          <p:cNvPicPr>
            <a:picLocks noChangeAspect="1"/>
          </p:cNvPicPr>
          <p:nvPr/>
        </p:nvPicPr>
        <p:blipFill>
          <a:blip r:embed="rId4"/>
          <a:stretch>
            <a:fillRect/>
          </a:stretch>
        </p:blipFill>
        <p:spPr>
          <a:xfrm>
            <a:off x="3125447" y="2607437"/>
            <a:ext cx="4991028" cy="1173601"/>
          </a:xfrm>
          <a:prstGeom prst="rect">
            <a:avLst/>
          </a:prstGeom>
        </p:spPr>
      </p:pic>
    </p:spTree>
    <p:extLst>
      <p:ext uri="{BB962C8B-B14F-4D97-AF65-F5344CB8AC3E}">
        <p14:creationId xmlns:p14="http://schemas.microsoft.com/office/powerpoint/2010/main" val="3976067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0"/>
            <a:ext cx="12192000" cy="3509964"/>
          </a:xfrm>
          <a:prstGeom prst="rect">
            <a:avLst/>
          </a:prstGeom>
        </p:spPr>
      </p:pic>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rot="10800000">
            <a:off x="0" y="3509962"/>
            <a:ext cx="12192000" cy="3424013"/>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t="7149" b="9791"/>
          <a:stretch/>
        </p:blipFill>
        <p:spPr bwMode="auto">
          <a:xfrm>
            <a:off x="9889723" y="-64416"/>
            <a:ext cx="2551269" cy="199974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0" y="103516"/>
            <a:ext cx="12192000" cy="6709529"/>
          </a:xfrm>
          <a:prstGeom prst="rect">
            <a:avLst/>
          </a:prstGeom>
          <a:noFill/>
        </p:spPr>
        <p:txBody>
          <a:bodyPr wrap="square" rtlCol="0">
            <a:spAutoFit/>
          </a:bodyPr>
          <a:lstStyle/>
          <a:p>
            <a:r>
              <a:rPr lang="en-GB" sz="5000" u="sng" dirty="0">
                <a:latin typeface="NTPreCursivefk" panose="03000400000000000000" pitchFamily="66" charset="0"/>
              </a:rPr>
              <a:t>Using Sound buttons to support learning </a:t>
            </a:r>
          </a:p>
          <a:p>
            <a:r>
              <a:rPr lang="en-GB" sz="5000" u="sng" dirty="0">
                <a:latin typeface="NTPreCursivefk" panose="03000400000000000000" pitchFamily="66" charset="0"/>
              </a:rPr>
              <a:t>phonemes and reading words</a:t>
            </a:r>
          </a:p>
          <a:p>
            <a:r>
              <a:rPr lang="en-GB" sz="3000" dirty="0">
                <a:latin typeface="NTPreCursivefk" panose="03000400000000000000" pitchFamily="66" charset="0"/>
              </a:rPr>
              <a:t>Using sound buttons, when children are learning to read and remember their phonic sounds, is a great visual and fun way to learn to read.</a:t>
            </a:r>
          </a:p>
          <a:p>
            <a:r>
              <a:rPr lang="en-GB" sz="3000" dirty="0">
                <a:latin typeface="NTPreCursivefk" panose="03000400000000000000" pitchFamily="66" charset="0"/>
              </a:rPr>
              <a:t>Please encourage your child to continue to practise this skill at home by…</a:t>
            </a:r>
          </a:p>
          <a:p>
            <a:pPr marL="457200" indent="-457200">
              <a:buFont typeface="Arial" panose="020B0604020202020204" pitchFamily="34" charset="0"/>
              <a:buChar char="•"/>
            </a:pPr>
            <a:r>
              <a:rPr lang="en-GB" sz="3000" dirty="0">
                <a:latin typeface="NTPreCursivefk" panose="03000400000000000000" pitchFamily="66" charset="0"/>
              </a:rPr>
              <a:t>Using the phonic homework sheets for word ideas and getting the children to rewrite these words on post-it notes or strips of paper .</a:t>
            </a:r>
          </a:p>
          <a:p>
            <a:pPr marL="457200" indent="-457200">
              <a:buFont typeface="Arial" panose="020B0604020202020204" pitchFamily="34" charset="0"/>
              <a:buChar char="•"/>
            </a:pPr>
            <a:r>
              <a:rPr lang="en-GB" sz="3000" dirty="0">
                <a:latin typeface="NTPreCursivefk" panose="03000400000000000000" pitchFamily="66" charset="0"/>
              </a:rPr>
              <a:t>Stick them or hide them around the house or garden and ask children to go on a word hunt. When they find a word, if they can read they keep it.</a:t>
            </a:r>
          </a:p>
          <a:p>
            <a:pPr marL="457200" indent="-457200">
              <a:buFont typeface="Arial" panose="020B0604020202020204" pitchFamily="34" charset="0"/>
              <a:buChar char="•"/>
            </a:pPr>
            <a:r>
              <a:rPr lang="en-GB" sz="3000" dirty="0">
                <a:latin typeface="NTPreCursivefk" panose="03000400000000000000" pitchFamily="66" charset="0"/>
              </a:rPr>
              <a:t>Play snap, pairs or memory games with words and get the children to add sound buttons when they find matching pairs.</a:t>
            </a:r>
          </a:p>
          <a:p>
            <a:pPr marL="457200" indent="-457200">
              <a:buFont typeface="Arial" panose="020B0604020202020204" pitchFamily="34" charset="0"/>
              <a:buChar char="•"/>
            </a:pPr>
            <a:r>
              <a:rPr lang="en-GB" sz="3000" dirty="0">
                <a:latin typeface="NTPreCursivefk" panose="03000400000000000000" pitchFamily="66" charset="0"/>
              </a:rPr>
              <a:t>Wear silly glasses, sunglasses or use a magnifying glass or binoculars to hunt for sounds in words – when they spot a digraph or trigraph in a word underline it!</a:t>
            </a:r>
          </a:p>
        </p:txBody>
      </p:sp>
      <p:pic>
        <p:nvPicPr>
          <p:cNvPr id="8" name="Picture 7">
            <a:extLst>
              <a:ext uri="{FF2B5EF4-FFF2-40B4-BE49-F238E27FC236}">
                <a16:creationId xmlns:a16="http://schemas.microsoft.com/office/drawing/2014/main" id="{7B4BF999-B426-45EC-A0EA-5D73B79868D4}"/>
              </a:ext>
            </a:extLst>
          </p:cNvPr>
          <p:cNvPicPr>
            <a:picLocks noChangeAspect="1"/>
          </p:cNvPicPr>
          <p:nvPr/>
        </p:nvPicPr>
        <p:blipFill>
          <a:blip r:embed="rId4"/>
          <a:stretch>
            <a:fillRect/>
          </a:stretch>
        </p:blipFill>
        <p:spPr>
          <a:xfrm>
            <a:off x="11063913" y="2061177"/>
            <a:ext cx="1011256" cy="983386"/>
          </a:xfrm>
          <a:prstGeom prst="rect">
            <a:avLst/>
          </a:prstGeom>
        </p:spPr>
      </p:pic>
      <p:pic>
        <p:nvPicPr>
          <p:cNvPr id="9" name="Picture 8">
            <a:extLst>
              <a:ext uri="{FF2B5EF4-FFF2-40B4-BE49-F238E27FC236}">
                <a16:creationId xmlns:a16="http://schemas.microsoft.com/office/drawing/2014/main" id="{B8754B54-BF11-4C9F-80F2-7BDC68E93C48}"/>
              </a:ext>
            </a:extLst>
          </p:cNvPr>
          <p:cNvPicPr>
            <a:picLocks noChangeAspect="1"/>
          </p:cNvPicPr>
          <p:nvPr/>
        </p:nvPicPr>
        <p:blipFill>
          <a:blip r:embed="rId5"/>
          <a:stretch>
            <a:fillRect/>
          </a:stretch>
        </p:blipFill>
        <p:spPr>
          <a:xfrm>
            <a:off x="10974141" y="5234328"/>
            <a:ext cx="1101028" cy="668734"/>
          </a:xfrm>
          <a:prstGeom prst="rect">
            <a:avLst/>
          </a:prstGeom>
        </p:spPr>
      </p:pic>
    </p:spTree>
    <p:extLst>
      <p:ext uri="{BB962C8B-B14F-4D97-AF65-F5344CB8AC3E}">
        <p14:creationId xmlns:p14="http://schemas.microsoft.com/office/powerpoint/2010/main" val="846138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0"/>
            <a:ext cx="12192000" cy="3509964"/>
          </a:xfrm>
          <a:prstGeom prst="rect">
            <a:avLst/>
          </a:prstGeom>
        </p:spPr>
      </p:pic>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rot="10800000">
            <a:off x="0" y="3509962"/>
            <a:ext cx="12192000" cy="3424013"/>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t="7149" b="9791"/>
          <a:stretch/>
        </p:blipFill>
        <p:spPr bwMode="auto">
          <a:xfrm>
            <a:off x="9736429" y="-64416"/>
            <a:ext cx="2704564" cy="218940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25033" y="103516"/>
            <a:ext cx="8324045" cy="5632311"/>
          </a:xfrm>
          <a:prstGeom prst="rect">
            <a:avLst/>
          </a:prstGeom>
          <a:noFill/>
        </p:spPr>
        <p:txBody>
          <a:bodyPr wrap="square" rtlCol="0">
            <a:spAutoFit/>
          </a:bodyPr>
          <a:lstStyle/>
          <a:p>
            <a:r>
              <a:rPr lang="en-GB" sz="7200" dirty="0">
                <a:solidFill>
                  <a:srgbClr val="FF0000"/>
                </a:solidFill>
                <a:latin typeface="NTPreCursivefk" panose="03000400000000000000" pitchFamily="66" charset="0"/>
              </a:rPr>
              <a:t>Sounds are like muscles, use them or lose them!</a:t>
            </a:r>
          </a:p>
          <a:p>
            <a:endParaRPr lang="en-GB" sz="7200" dirty="0">
              <a:latin typeface="NTPreCursivefk" panose="03000400000000000000" pitchFamily="66" charset="0"/>
            </a:endParaRPr>
          </a:p>
          <a:p>
            <a:r>
              <a:rPr lang="en-GB" sz="7200" dirty="0">
                <a:latin typeface="NTPreCursivefk" panose="03000400000000000000" pitchFamily="66" charset="0"/>
              </a:rPr>
              <a:t>Things to practise at home…P.T.O</a:t>
            </a:r>
          </a:p>
        </p:txBody>
      </p:sp>
    </p:spTree>
    <p:extLst>
      <p:ext uri="{BB962C8B-B14F-4D97-AF65-F5344CB8AC3E}">
        <p14:creationId xmlns:p14="http://schemas.microsoft.com/office/powerpoint/2010/main" val="3048556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0"/>
            <a:ext cx="12192000" cy="3509964"/>
          </a:xfrm>
          <a:prstGeom prst="rect">
            <a:avLst/>
          </a:prstGeom>
        </p:spPr>
      </p:pic>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rot="10800000">
            <a:off x="0" y="3509962"/>
            <a:ext cx="12192000" cy="3424013"/>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t="7149" b="9791"/>
          <a:stretch/>
        </p:blipFill>
        <p:spPr bwMode="auto">
          <a:xfrm>
            <a:off x="9736429" y="-64416"/>
            <a:ext cx="2704564" cy="218940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25033" y="103516"/>
            <a:ext cx="11441325" cy="6924973"/>
          </a:xfrm>
          <a:prstGeom prst="rect">
            <a:avLst/>
          </a:prstGeom>
          <a:noFill/>
        </p:spPr>
        <p:txBody>
          <a:bodyPr wrap="square" rtlCol="0">
            <a:spAutoFit/>
          </a:bodyPr>
          <a:lstStyle/>
          <a:p>
            <a:r>
              <a:rPr lang="en-GB" sz="7200" dirty="0">
                <a:latin typeface="NTPreCursivefk" panose="03000400000000000000" pitchFamily="66" charset="0"/>
              </a:rPr>
              <a:t>Fun ways to learn at home…</a:t>
            </a:r>
          </a:p>
          <a:p>
            <a:r>
              <a:rPr lang="en-GB" sz="5000" dirty="0">
                <a:latin typeface="NTPreCursivefk" panose="03000400000000000000" pitchFamily="66" charset="0"/>
              </a:rPr>
              <a:t>*Play sound snap</a:t>
            </a:r>
          </a:p>
          <a:p>
            <a:r>
              <a:rPr lang="en-GB" sz="5000" dirty="0">
                <a:latin typeface="NTPreCursivefk" panose="03000400000000000000" pitchFamily="66" charset="0"/>
              </a:rPr>
              <a:t>*Play sound pairs</a:t>
            </a:r>
          </a:p>
          <a:p>
            <a:r>
              <a:rPr lang="en-GB" sz="5000" dirty="0">
                <a:latin typeface="NTPreCursivefk" panose="03000400000000000000" pitchFamily="66" charset="0"/>
              </a:rPr>
              <a:t>*Treasure hunt/letter detectives - sounds and words in the home or anywhere!</a:t>
            </a:r>
          </a:p>
          <a:p>
            <a:r>
              <a:rPr lang="en-GB" sz="5000" dirty="0">
                <a:latin typeface="NTPreCursivefk" panose="03000400000000000000" pitchFamily="66" charset="0"/>
              </a:rPr>
              <a:t>*Play </a:t>
            </a:r>
            <a:r>
              <a:rPr lang="en-GB" sz="5000" dirty="0" err="1">
                <a:latin typeface="NTPreCursivefk" panose="03000400000000000000" pitchFamily="66" charset="0"/>
              </a:rPr>
              <a:t>i</a:t>
            </a:r>
            <a:r>
              <a:rPr lang="en-GB" sz="5000" dirty="0">
                <a:latin typeface="NTPreCursivefk" panose="03000400000000000000" pitchFamily="66" charset="0"/>
              </a:rPr>
              <a:t>-spy – initial sounds as well as digraphs and trigraphs when reading words.</a:t>
            </a:r>
          </a:p>
          <a:p>
            <a:endParaRPr lang="en-GB" sz="7200" dirty="0">
              <a:latin typeface="NTPreCursivefk" panose="03000400000000000000" pitchFamily="66" charset="0"/>
            </a:endParaRPr>
          </a:p>
        </p:txBody>
      </p:sp>
    </p:spTree>
    <p:extLst>
      <p:ext uri="{BB962C8B-B14F-4D97-AF65-F5344CB8AC3E}">
        <p14:creationId xmlns:p14="http://schemas.microsoft.com/office/powerpoint/2010/main" val="3270451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0"/>
            <a:ext cx="12192000" cy="3509964"/>
          </a:xfrm>
          <a:prstGeom prst="rect">
            <a:avLst/>
          </a:prstGeom>
        </p:spPr>
      </p:pic>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rot="10800000">
            <a:off x="0" y="3509962"/>
            <a:ext cx="12192000" cy="3424013"/>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t="7149" b="9791"/>
          <a:stretch/>
        </p:blipFill>
        <p:spPr bwMode="auto">
          <a:xfrm>
            <a:off x="9736429" y="-64416"/>
            <a:ext cx="2704564" cy="218940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25033" y="103516"/>
            <a:ext cx="11441325" cy="8463855"/>
          </a:xfrm>
          <a:prstGeom prst="rect">
            <a:avLst/>
          </a:prstGeom>
          <a:noFill/>
        </p:spPr>
        <p:txBody>
          <a:bodyPr wrap="square" rtlCol="0">
            <a:spAutoFit/>
          </a:bodyPr>
          <a:lstStyle/>
          <a:p>
            <a:r>
              <a:rPr lang="en-GB" sz="7200" dirty="0">
                <a:latin typeface="NTPreCursivefk" panose="03000400000000000000" pitchFamily="66" charset="0"/>
              </a:rPr>
              <a:t>Fun ways to learn at home…</a:t>
            </a:r>
          </a:p>
          <a:p>
            <a:r>
              <a:rPr lang="en-GB" sz="5000" dirty="0">
                <a:latin typeface="NTPreCursivefk" panose="03000400000000000000" pitchFamily="66" charset="0"/>
              </a:rPr>
              <a:t>*Play teachers – flashcard sounds</a:t>
            </a:r>
          </a:p>
          <a:p>
            <a:r>
              <a:rPr lang="en-GB" sz="5000" dirty="0">
                <a:latin typeface="NTPreCursivefk" panose="03000400000000000000" pitchFamily="66" charset="0"/>
              </a:rPr>
              <a:t>*Matching sounds to letters – you say a sound, child finds the right card.</a:t>
            </a:r>
          </a:p>
          <a:p>
            <a:r>
              <a:rPr lang="en-GB" sz="5000" dirty="0">
                <a:latin typeface="NTPreCursivefk" panose="03000400000000000000" pitchFamily="66" charset="0"/>
              </a:rPr>
              <a:t>*Write sounds with sticks in the soil, chalk, paint, shaving foam.</a:t>
            </a:r>
          </a:p>
          <a:p>
            <a:r>
              <a:rPr lang="en-GB" sz="5000" dirty="0">
                <a:latin typeface="NTPreCursivefk" panose="03000400000000000000" pitchFamily="66" charset="0"/>
              </a:rPr>
              <a:t>*Great website with more ideas, information and online phonic games </a:t>
            </a:r>
            <a:r>
              <a:rPr lang="en-GB" sz="2500" dirty="0">
                <a:latin typeface="NTPreCursivefk" panose="03000400000000000000" pitchFamily="66" charset="0"/>
                <a:hlinkClick r:id="rId4"/>
              </a:rPr>
              <a:t>https://www.dogsthorpeinfants.co.uk/sonic-phonics</a:t>
            </a:r>
            <a:endParaRPr lang="en-GB" sz="2500" dirty="0">
              <a:latin typeface="NTPreCursivefk" panose="03000400000000000000" pitchFamily="66" charset="0"/>
            </a:endParaRPr>
          </a:p>
          <a:p>
            <a:endParaRPr lang="en-GB" sz="5000" dirty="0">
              <a:latin typeface="NTPreCursivefk" panose="03000400000000000000" pitchFamily="66" charset="0"/>
            </a:endParaRPr>
          </a:p>
          <a:p>
            <a:endParaRPr lang="en-GB" sz="7200" dirty="0">
              <a:latin typeface="NTPreCursivefk" panose="03000400000000000000" pitchFamily="66" charset="0"/>
            </a:endParaRPr>
          </a:p>
        </p:txBody>
      </p:sp>
    </p:spTree>
    <p:extLst>
      <p:ext uri="{BB962C8B-B14F-4D97-AF65-F5344CB8AC3E}">
        <p14:creationId xmlns:p14="http://schemas.microsoft.com/office/powerpoint/2010/main" val="2435636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0"/>
            <a:ext cx="12192000" cy="3509964"/>
          </a:xfrm>
          <a:prstGeom prst="rect">
            <a:avLst/>
          </a:prstGeom>
        </p:spPr>
      </p:pic>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rot="10800000">
            <a:off x="0" y="3509962"/>
            <a:ext cx="12192000" cy="3424013"/>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t="7149" b="9791"/>
          <a:stretch/>
        </p:blipFill>
        <p:spPr bwMode="auto">
          <a:xfrm>
            <a:off x="10395751" y="-64416"/>
            <a:ext cx="2045242" cy="1662397"/>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16156" y="1309"/>
            <a:ext cx="11549103" cy="7017306"/>
          </a:xfrm>
          <a:prstGeom prst="rect">
            <a:avLst/>
          </a:prstGeom>
          <a:noFill/>
        </p:spPr>
        <p:txBody>
          <a:bodyPr wrap="square" rtlCol="0">
            <a:spAutoFit/>
          </a:bodyPr>
          <a:lstStyle/>
          <a:p>
            <a:r>
              <a:rPr lang="en-GB" sz="5000" dirty="0">
                <a:latin typeface="NTPreCursivefk" panose="03000400000000000000" pitchFamily="66" charset="0"/>
              </a:rPr>
              <a:t>Top Tips for learning to read at home…</a:t>
            </a:r>
          </a:p>
          <a:p>
            <a:r>
              <a:rPr lang="en-GB" sz="3000" dirty="0">
                <a:latin typeface="NTPreCursivefk" panose="03000400000000000000" pitchFamily="66" charset="0"/>
              </a:rPr>
              <a:t>Julia Donaldson (famous author) shares her top tips on how to gain a love of reading in this video clip…</a:t>
            </a:r>
          </a:p>
          <a:p>
            <a:r>
              <a:rPr lang="en-GB" sz="3000" dirty="0">
                <a:hlinkClick r:id="rId4"/>
              </a:rPr>
              <a:t>https://www.youtube.com/watch?v=1-wud5ndvuE</a:t>
            </a:r>
            <a:endParaRPr lang="en-GB" sz="3000" dirty="0"/>
          </a:p>
          <a:p>
            <a:endParaRPr lang="en-GB" sz="3000" dirty="0">
              <a:latin typeface="NTPreCursivefk" panose="03000400000000000000" pitchFamily="66" charset="0"/>
            </a:endParaRPr>
          </a:p>
          <a:p>
            <a:r>
              <a:rPr lang="en-GB" sz="3000" dirty="0">
                <a:latin typeface="NTPreCursivefk" panose="03000400000000000000" pitchFamily="66" charset="0"/>
              </a:rPr>
              <a:t>This video demonstrates fun ways to learn new vocabulary when reading with your child…</a:t>
            </a:r>
          </a:p>
          <a:p>
            <a:r>
              <a:rPr lang="en-GB" sz="3200" dirty="0">
                <a:hlinkClick r:id="rId5"/>
              </a:rPr>
              <a:t>https://www.youtube.com/watch?v=cCdowxgklgI</a:t>
            </a:r>
            <a:endParaRPr lang="en-GB" sz="3200" dirty="0"/>
          </a:p>
          <a:p>
            <a:endParaRPr lang="en-GB" sz="3000" dirty="0">
              <a:latin typeface="NTPreCursivefk" panose="03000400000000000000" pitchFamily="66" charset="0"/>
            </a:endParaRPr>
          </a:p>
          <a:p>
            <a:r>
              <a:rPr lang="en-GB" sz="3000" dirty="0">
                <a:latin typeface="NTPreCursivefk" panose="03000400000000000000" pitchFamily="66" charset="0"/>
              </a:rPr>
              <a:t>This video demonstrates fun ways to learn about comprehension when reading…</a:t>
            </a:r>
          </a:p>
          <a:p>
            <a:r>
              <a:rPr lang="en-GB" sz="3200" dirty="0">
                <a:hlinkClick r:id="rId6"/>
              </a:rPr>
              <a:t>https://www.youtube.com/watch?v=xm7eZctoGag</a:t>
            </a:r>
            <a:endParaRPr lang="en-GB" sz="3200" dirty="0"/>
          </a:p>
          <a:p>
            <a:endParaRPr lang="en-GB" sz="3200" dirty="0">
              <a:latin typeface="NTPreCursivefk" panose="03000400000000000000" pitchFamily="66" charset="0"/>
            </a:endParaRPr>
          </a:p>
          <a:p>
            <a:r>
              <a:rPr lang="en-GB" sz="3200" dirty="0">
                <a:latin typeface="NTPreCursivefk" panose="03000400000000000000" pitchFamily="66" charset="0"/>
              </a:rPr>
              <a:t>This video demonstrates the importance of retelling or making up stories…</a:t>
            </a:r>
            <a:endParaRPr lang="en-GB" sz="3200" dirty="0"/>
          </a:p>
          <a:p>
            <a:r>
              <a:rPr lang="en-GB" sz="3200" dirty="0">
                <a:hlinkClick r:id="rId7"/>
              </a:rPr>
              <a:t>https://www.youtube.com/watch?v=F8k93ylkBPA</a:t>
            </a:r>
            <a:endParaRPr lang="en-GB" sz="3000" dirty="0">
              <a:latin typeface="NTPreCursivefk" panose="03000400000000000000" pitchFamily="66" charset="0"/>
            </a:endParaRPr>
          </a:p>
        </p:txBody>
      </p:sp>
    </p:spTree>
    <p:extLst>
      <p:ext uri="{BB962C8B-B14F-4D97-AF65-F5344CB8AC3E}">
        <p14:creationId xmlns:p14="http://schemas.microsoft.com/office/powerpoint/2010/main" val="4192884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0"/>
            <a:ext cx="12192000" cy="3509964"/>
          </a:xfrm>
          <a:prstGeom prst="rect">
            <a:avLst/>
          </a:prstGeom>
        </p:spPr>
      </p:pic>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rot="10800000">
            <a:off x="0" y="3509962"/>
            <a:ext cx="12192000" cy="3424013"/>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t="7149" b="9791"/>
          <a:stretch/>
        </p:blipFill>
        <p:spPr bwMode="auto">
          <a:xfrm>
            <a:off x="10191565" y="-64416"/>
            <a:ext cx="2249428" cy="1592513"/>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25033" y="103516"/>
            <a:ext cx="11826335" cy="7109639"/>
          </a:xfrm>
          <a:prstGeom prst="rect">
            <a:avLst/>
          </a:prstGeom>
          <a:noFill/>
        </p:spPr>
        <p:txBody>
          <a:bodyPr wrap="square" rtlCol="0">
            <a:spAutoFit/>
          </a:bodyPr>
          <a:lstStyle/>
          <a:p>
            <a:r>
              <a:rPr lang="en-GB" sz="7200" u="sng" dirty="0">
                <a:latin typeface="NTPreCursivefk" panose="03000400000000000000" pitchFamily="66" charset="0"/>
              </a:rPr>
              <a:t>Reading Scheme</a:t>
            </a:r>
          </a:p>
          <a:p>
            <a:r>
              <a:rPr lang="en-GB" sz="4800" dirty="0">
                <a:latin typeface="NTPreCursivefk" panose="03000400000000000000" pitchFamily="66" charset="0"/>
              </a:rPr>
              <a:t>Government guidance states that children learn to read and write best when using a phonics (pure sounds) approach.</a:t>
            </a:r>
          </a:p>
          <a:p>
            <a:endParaRPr lang="en-GB" sz="4800" dirty="0">
              <a:latin typeface="NTPreCursivefk" panose="03000400000000000000" pitchFamily="66" charset="0"/>
            </a:endParaRPr>
          </a:p>
          <a:p>
            <a:r>
              <a:rPr lang="en-GB" sz="4800" dirty="0">
                <a:latin typeface="NTPreCursivefk" panose="03000400000000000000" pitchFamily="66" charset="0"/>
              </a:rPr>
              <a:t>We follow the ‘Letters and Sounds’ DfE programme for preparing children to read through a phonic based approach.</a:t>
            </a:r>
          </a:p>
          <a:p>
            <a:endParaRPr lang="en-GB" sz="4800" dirty="0">
              <a:latin typeface="NTPreCursivefk" panose="03000400000000000000" pitchFamily="66" charset="0"/>
            </a:endParaRPr>
          </a:p>
        </p:txBody>
      </p:sp>
    </p:spTree>
    <p:extLst>
      <p:ext uri="{BB962C8B-B14F-4D97-AF65-F5344CB8AC3E}">
        <p14:creationId xmlns:p14="http://schemas.microsoft.com/office/powerpoint/2010/main" val="209343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0"/>
            <a:ext cx="12192000" cy="3509964"/>
          </a:xfrm>
          <a:prstGeom prst="rect">
            <a:avLst/>
          </a:prstGeom>
        </p:spPr>
      </p:pic>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rot="10800000">
            <a:off x="0" y="3509962"/>
            <a:ext cx="12192000" cy="3424013"/>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t="7149" b="9791"/>
          <a:stretch/>
        </p:blipFill>
        <p:spPr bwMode="auto">
          <a:xfrm>
            <a:off x="9736429" y="-64416"/>
            <a:ext cx="2704564" cy="218940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25033" y="103516"/>
            <a:ext cx="10110920" cy="5386090"/>
          </a:xfrm>
          <a:prstGeom prst="rect">
            <a:avLst/>
          </a:prstGeom>
          <a:noFill/>
        </p:spPr>
        <p:txBody>
          <a:bodyPr wrap="square" rtlCol="0">
            <a:spAutoFit/>
          </a:bodyPr>
          <a:lstStyle/>
          <a:p>
            <a:r>
              <a:rPr lang="en-GB" sz="7200" u="sng" dirty="0">
                <a:latin typeface="NTPreCursivefk" panose="03000400000000000000" pitchFamily="66" charset="0"/>
              </a:rPr>
              <a:t>Laying the foundations = Phase 1 of ‘Letters and Sounds’</a:t>
            </a:r>
          </a:p>
          <a:p>
            <a:r>
              <a:rPr lang="en-GB" sz="4000" dirty="0">
                <a:latin typeface="NTPreCursivefk" panose="03000400000000000000" pitchFamily="66" charset="0"/>
              </a:rPr>
              <a:t>This is taught in Early Years throughout Nursery and Foundation. However, for some children there can be gaps in their learning which mean they will struggle to move onto phase 2 (learning phonemes) if they do not have the foundations of Phase 1.</a:t>
            </a:r>
            <a:r>
              <a:rPr lang="en-GB" sz="4000" u="sng" dirty="0">
                <a:latin typeface="NTPreCursivefk" panose="03000400000000000000" pitchFamily="66" charset="0"/>
              </a:rPr>
              <a:t> </a:t>
            </a:r>
          </a:p>
        </p:txBody>
      </p:sp>
    </p:spTree>
    <p:extLst>
      <p:ext uri="{BB962C8B-B14F-4D97-AF65-F5344CB8AC3E}">
        <p14:creationId xmlns:p14="http://schemas.microsoft.com/office/powerpoint/2010/main" val="3830717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0"/>
            <a:ext cx="12192000" cy="3509964"/>
          </a:xfrm>
          <a:prstGeom prst="rect">
            <a:avLst/>
          </a:prstGeom>
        </p:spPr>
      </p:pic>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rot="10800000">
            <a:off x="0" y="3509962"/>
            <a:ext cx="12192000" cy="3424013"/>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t="7149" b="9791"/>
          <a:stretch/>
        </p:blipFill>
        <p:spPr bwMode="auto">
          <a:xfrm>
            <a:off x="9736429" y="-64416"/>
            <a:ext cx="2704564" cy="218940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25032" y="103516"/>
            <a:ext cx="10945421" cy="8433078"/>
          </a:xfrm>
          <a:prstGeom prst="rect">
            <a:avLst/>
          </a:prstGeom>
          <a:noFill/>
        </p:spPr>
        <p:txBody>
          <a:bodyPr wrap="square" rtlCol="0">
            <a:spAutoFit/>
          </a:bodyPr>
          <a:lstStyle/>
          <a:p>
            <a:r>
              <a:rPr lang="en-GB" sz="4000" u="sng" dirty="0">
                <a:latin typeface="NTPreCursivefk" panose="03000400000000000000" pitchFamily="66" charset="0"/>
              </a:rPr>
              <a:t>Laying the foundations = Phase 1 of ‘Letters and Sounds’</a:t>
            </a:r>
          </a:p>
          <a:p>
            <a:r>
              <a:rPr lang="en-GB" dirty="0">
                <a:latin typeface="NTPreCursivefk" panose="03000400000000000000" pitchFamily="66" charset="0"/>
              </a:rPr>
              <a:t>Phase One activities are arranged under the following seven aspects.</a:t>
            </a:r>
          </a:p>
          <a:p>
            <a:r>
              <a:rPr lang="en-GB" dirty="0">
                <a:latin typeface="NTPreCursivefk" panose="03000400000000000000" pitchFamily="66" charset="0"/>
              </a:rPr>
              <a:t>■ Aspect 1: General sound discrimination – environmental sounds</a:t>
            </a:r>
          </a:p>
          <a:p>
            <a:r>
              <a:rPr lang="en-GB" dirty="0">
                <a:latin typeface="NTPreCursivefk" panose="03000400000000000000" pitchFamily="66" charset="0"/>
              </a:rPr>
              <a:t>■ Aspect 2: General sound discrimination – instrumental sounds</a:t>
            </a:r>
          </a:p>
          <a:p>
            <a:r>
              <a:rPr lang="en-GB" dirty="0">
                <a:latin typeface="NTPreCursivefk" panose="03000400000000000000" pitchFamily="66" charset="0"/>
              </a:rPr>
              <a:t>■ Aspect 3: General sound discrimination – body percussion</a:t>
            </a:r>
          </a:p>
          <a:p>
            <a:r>
              <a:rPr lang="en-GB" dirty="0">
                <a:latin typeface="NTPreCursivefk" panose="03000400000000000000" pitchFamily="66" charset="0"/>
              </a:rPr>
              <a:t>■ Aspect 4: Rhythm and rhyme</a:t>
            </a:r>
          </a:p>
          <a:p>
            <a:r>
              <a:rPr lang="en-GB" dirty="0">
                <a:latin typeface="NTPreCursivefk" panose="03000400000000000000" pitchFamily="66" charset="0"/>
              </a:rPr>
              <a:t>■ Aspect 5: Alliteration</a:t>
            </a:r>
          </a:p>
          <a:p>
            <a:r>
              <a:rPr lang="en-GB" dirty="0">
                <a:latin typeface="NTPreCursivefk" panose="03000400000000000000" pitchFamily="66" charset="0"/>
              </a:rPr>
              <a:t>■ Aspect 6: Voice sounds</a:t>
            </a:r>
          </a:p>
          <a:p>
            <a:r>
              <a:rPr lang="en-GB" dirty="0">
                <a:latin typeface="NTPreCursivefk" panose="03000400000000000000" pitchFamily="66" charset="0"/>
              </a:rPr>
              <a:t>■ Aspect 7: Oral blending and segmenting</a:t>
            </a:r>
          </a:p>
          <a:p>
            <a:r>
              <a:rPr lang="en-GB" dirty="0">
                <a:latin typeface="NTPreCursivefk" panose="03000400000000000000" pitchFamily="66" charset="0"/>
              </a:rPr>
              <a:t>Each aspect is divided into three strands.</a:t>
            </a:r>
          </a:p>
          <a:p>
            <a:r>
              <a:rPr lang="en-GB" dirty="0">
                <a:latin typeface="NTPreCursivefk" panose="03000400000000000000" pitchFamily="66" charset="0"/>
              </a:rPr>
              <a:t>■ Tuning into sounds (auditory discrimination)</a:t>
            </a:r>
          </a:p>
          <a:p>
            <a:r>
              <a:rPr lang="en-GB" dirty="0">
                <a:latin typeface="NTPreCursivefk" panose="03000400000000000000" pitchFamily="66" charset="0"/>
              </a:rPr>
              <a:t>■ Listening and remembering sounds (auditory memory and sequencing)</a:t>
            </a:r>
          </a:p>
          <a:p>
            <a:r>
              <a:rPr lang="en-GB" dirty="0">
                <a:latin typeface="NTPreCursivefk" panose="03000400000000000000" pitchFamily="66" charset="0"/>
              </a:rPr>
              <a:t>■ Talking about sounds (developing vocabulary and language comprehension).</a:t>
            </a:r>
          </a:p>
          <a:p>
            <a:r>
              <a:rPr lang="en-GB" dirty="0">
                <a:latin typeface="NTPreCursivefk" panose="03000400000000000000" pitchFamily="66" charset="0"/>
              </a:rPr>
              <a:t>Activities within the seven aspects are designed to help children:</a:t>
            </a:r>
          </a:p>
          <a:p>
            <a:r>
              <a:rPr lang="en-GB" dirty="0">
                <a:latin typeface="NTPreCursivefk" panose="03000400000000000000" pitchFamily="66" charset="0"/>
              </a:rPr>
              <a:t>1. listen attentively;</a:t>
            </a:r>
          </a:p>
          <a:p>
            <a:r>
              <a:rPr lang="en-GB" dirty="0">
                <a:latin typeface="NTPreCursivefk" panose="03000400000000000000" pitchFamily="66" charset="0"/>
              </a:rPr>
              <a:t>2. enlarge their vocabulary;</a:t>
            </a:r>
          </a:p>
          <a:p>
            <a:r>
              <a:rPr lang="en-GB" dirty="0">
                <a:latin typeface="NTPreCursivefk" panose="03000400000000000000" pitchFamily="66" charset="0"/>
              </a:rPr>
              <a:t>3. speak confidently to adults and other children;</a:t>
            </a:r>
          </a:p>
          <a:p>
            <a:r>
              <a:rPr lang="en-GB" dirty="0">
                <a:latin typeface="NTPreCursivefk" panose="03000400000000000000" pitchFamily="66" charset="0"/>
              </a:rPr>
              <a:t>4. discriminate phonemes;</a:t>
            </a:r>
          </a:p>
          <a:p>
            <a:r>
              <a:rPr lang="en-GB" dirty="0">
                <a:latin typeface="NTPreCursivefk" panose="03000400000000000000" pitchFamily="66" charset="0"/>
              </a:rPr>
              <a:t>5. reproduce audibly the phonemes they hear, in order, all through the word;</a:t>
            </a:r>
          </a:p>
          <a:p>
            <a:r>
              <a:rPr lang="en-GB" dirty="0">
                <a:latin typeface="NTPreCursivefk" panose="03000400000000000000" pitchFamily="66" charset="0"/>
              </a:rPr>
              <a:t>6. use sound-talk to segment words into phonemes.</a:t>
            </a:r>
          </a:p>
          <a:p>
            <a:r>
              <a:rPr lang="en-GB" sz="3000" dirty="0">
                <a:latin typeface="NTPreCursivefk" panose="03000400000000000000" pitchFamily="66" charset="0"/>
              </a:rPr>
              <a:t>(Please consider if your child has any gaps in this phase and use the suggested ideas for practise with supporting these gaps provided on the next slide)</a:t>
            </a:r>
          </a:p>
          <a:p>
            <a:endParaRPr lang="en-GB" sz="5000" dirty="0">
              <a:latin typeface="NTPreCursivefk" panose="03000400000000000000" pitchFamily="66" charset="0"/>
            </a:endParaRPr>
          </a:p>
          <a:p>
            <a:endParaRPr lang="en-GB" sz="5000" dirty="0">
              <a:latin typeface="NTPreCursivefk" panose="03000400000000000000" pitchFamily="66" charset="0"/>
            </a:endParaRPr>
          </a:p>
        </p:txBody>
      </p:sp>
    </p:spTree>
    <p:extLst>
      <p:ext uri="{BB962C8B-B14F-4D97-AF65-F5344CB8AC3E}">
        <p14:creationId xmlns:p14="http://schemas.microsoft.com/office/powerpoint/2010/main" val="1353467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0"/>
            <a:ext cx="12192000" cy="3509964"/>
          </a:xfrm>
          <a:prstGeom prst="rect">
            <a:avLst/>
          </a:prstGeom>
        </p:spPr>
      </p:pic>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rot="10800000">
            <a:off x="0" y="3509962"/>
            <a:ext cx="12192000" cy="3424013"/>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t="7149" b="9791"/>
          <a:stretch/>
        </p:blipFill>
        <p:spPr bwMode="auto">
          <a:xfrm>
            <a:off x="9736429" y="-64416"/>
            <a:ext cx="2704564" cy="218940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43290" y="0"/>
            <a:ext cx="11210510" cy="6524863"/>
          </a:xfrm>
          <a:prstGeom prst="rect">
            <a:avLst/>
          </a:prstGeom>
          <a:noFill/>
        </p:spPr>
        <p:txBody>
          <a:bodyPr wrap="square" rtlCol="0">
            <a:spAutoFit/>
          </a:bodyPr>
          <a:lstStyle/>
          <a:p>
            <a:r>
              <a:rPr lang="en-GB" sz="4000" u="sng" dirty="0">
                <a:latin typeface="NTPreCursivefk" panose="03000400000000000000" pitchFamily="66" charset="0"/>
              </a:rPr>
              <a:t>Laying the foundations = Phase 1 of ‘Letters and Sounds’</a:t>
            </a:r>
          </a:p>
          <a:p>
            <a:r>
              <a:rPr lang="en-GB" dirty="0">
                <a:latin typeface="NTPreCursivefk" panose="03000400000000000000" pitchFamily="66" charset="0"/>
              </a:rPr>
              <a:t>■ Aspect 1</a:t>
            </a:r>
            <a:r>
              <a:rPr lang="en-GB" dirty="0">
                <a:latin typeface="NTPreCursivefk" panose="03000400000000000000" pitchFamily="66" charset="0"/>
              </a:rPr>
              <a:t>:				</a:t>
            </a:r>
            <a:r>
              <a:rPr lang="en-GB" dirty="0" smtClean="0">
                <a:latin typeface="NTPreCursivefk" panose="03000400000000000000" pitchFamily="66" charset="0"/>
              </a:rPr>
              <a:t>	■ </a:t>
            </a:r>
            <a:r>
              <a:rPr lang="en-GB" dirty="0">
                <a:latin typeface="NTPreCursivefk" panose="03000400000000000000" pitchFamily="66" charset="0"/>
              </a:rPr>
              <a:t>Aspect 4: </a:t>
            </a:r>
            <a:endParaRPr lang="en-GB" dirty="0" smtClean="0">
              <a:latin typeface="NTPreCursivefk" panose="03000400000000000000" pitchFamily="66" charset="0"/>
            </a:endParaRPr>
          </a:p>
          <a:p>
            <a:endParaRPr lang="en-GB" dirty="0" smtClean="0">
              <a:latin typeface="NTPreCursivefk" panose="03000400000000000000" pitchFamily="66" charset="0"/>
            </a:endParaRPr>
          </a:p>
          <a:p>
            <a:endParaRPr lang="en-GB" dirty="0">
              <a:latin typeface="NTPreCursivefk" panose="03000400000000000000" pitchFamily="66" charset="0"/>
            </a:endParaRPr>
          </a:p>
          <a:p>
            <a:endParaRPr lang="en-GB" dirty="0" smtClean="0">
              <a:latin typeface="NTPreCursivefk" panose="03000400000000000000" pitchFamily="66" charset="0"/>
            </a:endParaRPr>
          </a:p>
          <a:p>
            <a:endParaRPr lang="en-GB" dirty="0">
              <a:latin typeface="NTPreCursivefk" panose="03000400000000000000" pitchFamily="66" charset="0"/>
            </a:endParaRPr>
          </a:p>
          <a:p>
            <a:endParaRPr lang="en-GB" dirty="0">
              <a:latin typeface="NTPreCursivefk" panose="03000400000000000000" pitchFamily="66" charset="0"/>
            </a:endParaRPr>
          </a:p>
          <a:p>
            <a:r>
              <a:rPr lang="en-GB" dirty="0">
                <a:latin typeface="NTPreCursivefk" panose="03000400000000000000" pitchFamily="66" charset="0"/>
              </a:rPr>
              <a:t>■ Aspect 2</a:t>
            </a:r>
            <a:r>
              <a:rPr lang="en-GB" dirty="0">
                <a:latin typeface="NTPreCursivefk" panose="03000400000000000000" pitchFamily="66" charset="0"/>
              </a:rPr>
              <a:t>:				 ■ Aspect 5: </a:t>
            </a:r>
            <a:r>
              <a:rPr lang="en-GB" dirty="0" smtClean="0">
                <a:latin typeface="NTPreCursivefk" panose="03000400000000000000" pitchFamily="66" charset="0"/>
              </a:rPr>
              <a:t>					</a:t>
            </a:r>
            <a:endParaRPr lang="en-GB" dirty="0" smtClean="0">
              <a:latin typeface="NTPreCursivefk" panose="03000400000000000000" pitchFamily="66" charset="0"/>
            </a:endParaRPr>
          </a:p>
          <a:p>
            <a:endParaRPr lang="en-GB" dirty="0">
              <a:latin typeface="NTPreCursivefk" panose="03000400000000000000" pitchFamily="66" charset="0"/>
            </a:endParaRPr>
          </a:p>
          <a:p>
            <a:endParaRPr lang="en-GB" dirty="0" smtClean="0">
              <a:latin typeface="NTPreCursivefk" panose="03000400000000000000" pitchFamily="66" charset="0"/>
            </a:endParaRPr>
          </a:p>
          <a:p>
            <a:endParaRPr lang="en-GB" dirty="0">
              <a:latin typeface="NTPreCursivefk" panose="03000400000000000000" pitchFamily="66" charset="0"/>
            </a:endParaRPr>
          </a:p>
          <a:p>
            <a:endParaRPr lang="en-GB" dirty="0" smtClean="0">
              <a:latin typeface="NTPreCursivefk" panose="03000400000000000000" pitchFamily="66" charset="0"/>
            </a:endParaRPr>
          </a:p>
          <a:p>
            <a:endParaRPr lang="en-GB" dirty="0">
              <a:latin typeface="NTPreCursivefk" panose="03000400000000000000" pitchFamily="66" charset="0"/>
            </a:endParaRPr>
          </a:p>
          <a:p>
            <a:endParaRPr lang="en-GB" dirty="0">
              <a:latin typeface="NTPreCursivefk" panose="03000400000000000000" pitchFamily="66" charset="0"/>
            </a:endParaRPr>
          </a:p>
          <a:p>
            <a:r>
              <a:rPr lang="en-GB" dirty="0">
                <a:latin typeface="NTPreCursivefk" panose="03000400000000000000" pitchFamily="66" charset="0"/>
              </a:rPr>
              <a:t>■ Aspect </a:t>
            </a:r>
            <a:r>
              <a:rPr lang="en-GB" dirty="0" smtClean="0">
                <a:latin typeface="NTPreCursivefk" panose="03000400000000000000" pitchFamily="66" charset="0"/>
              </a:rPr>
              <a:t>3</a:t>
            </a:r>
            <a:r>
              <a:rPr lang="en-GB" dirty="0" smtClean="0">
                <a:latin typeface="NTPreCursivefk" panose="03000400000000000000" pitchFamily="66" charset="0"/>
              </a:rPr>
              <a:t>:and </a:t>
            </a:r>
            <a:r>
              <a:rPr lang="en-GB" dirty="0">
                <a:latin typeface="NTPreCursivefk" panose="03000400000000000000" pitchFamily="66" charset="0"/>
              </a:rPr>
              <a:t>■ Aspect 6: </a:t>
            </a:r>
            <a:r>
              <a:rPr lang="en-GB" dirty="0" smtClean="0">
                <a:latin typeface="NTPreCursivefk" panose="03000400000000000000" pitchFamily="66" charset="0"/>
              </a:rPr>
              <a:t>			</a:t>
            </a:r>
            <a:r>
              <a:rPr lang="en-GB" dirty="0">
                <a:latin typeface="NTPreCursivefk" panose="03000400000000000000" pitchFamily="66" charset="0"/>
              </a:rPr>
              <a:t>■ Aspect 7: </a:t>
            </a:r>
          </a:p>
          <a:p>
            <a:endParaRPr lang="en-GB" dirty="0" smtClean="0">
              <a:latin typeface="NTPreCursivefk" panose="03000400000000000000" pitchFamily="66" charset="0"/>
            </a:endParaRPr>
          </a:p>
          <a:p>
            <a:endParaRPr lang="en-GB" dirty="0">
              <a:latin typeface="NTPreCursivefk" panose="03000400000000000000" pitchFamily="66" charset="0"/>
            </a:endParaRPr>
          </a:p>
          <a:p>
            <a:endParaRPr lang="en-GB" dirty="0">
              <a:latin typeface="NTPreCursivefk" panose="03000400000000000000" pitchFamily="66" charset="0"/>
            </a:endParaRPr>
          </a:p>
          <a:p>
            <a:endParaRPr lang="en-GB" dirty="0" smtClean="0">
              <a:latin typeface="NTPreCursivefk" panose="03000400000000000000" pitchFamily="66" charset="0"/>
            </a:endParaRPr>
          </a:p>
          <a:p>
            <a:endParaRPr lang="en-GB" dirty="0">
              <a:latin typeface="NTPreCursivefk" panose="03000400000000000000" pitchFamily="66" charset="0"/>
            </a:endParaRPr>
          </a:p>
          <a:p>
            <a:r>
              <a:rPr lang="en-GB" dirty="0">
                <a:latin typeface="NTPreCursivefk" panose="03000400000000000000" pitchFamily="66" charset="0"/>
              </a:rPr>
              <a:t>							</a:t>
            </a:r>
            <a:endParaRPr lang="en-GB" dirty="0" smtClean="0">
              <a:latin typeface="NTPreCursivefk" panose="03000400000000000000" pitchFamily="66" charset="0"/>
            </a:endParaRPr>
          </a:p>
          <a:p>
            <a:r>
              <a:rPr lang="en-GB" dirty="0">
                <a:latin typeface="NTPreCursivefk" panose="03000400000000000000" pitchFamily="66" charset="0"/>
              </a:rPr>
              <a:t>	</a:t>
            </a:r>
            <a:r>
              <a:rPr lang="en-GB" dirty="0" smtClean="0">
                <a:latin typeface="NTPreCursivefk" panose="03000400000000000000" pitchFamily="66" charset="0"/>
              </a:rPr>
              <a:t>				</a:t>
            </a:r>
            <a:endParaRPr lang="en-GB" dirty="0">
              <a:latin typeface="NTPreCursivefk" panose="03000400000000000000" pitchFamily="66" charset="0"/>
            </a:endParaRPr>
          </a:p>
        </p:txBody>
      </p:sp>
      <p:pic>
        <p:nvPicPr>
          <p:cNvPr id="9" name="Picture 8"/>
          <p:cNvPicPr>
            <a:picLocks noChangeAspect="1"/>
          </p:cNvPicPr>
          <p:nvPr/>
        </p:nvPicPr>
        <p:blipFill>
          <a:blip r:embed="rId4"/>
          <a:stretch>
            <a:fillRect/>
          </a:stretch>
        </p:blipFill>
        <p:spPr>
          <a:xfrm>
            <a:off x="1246286" y="729966"/>
            <a:ext cx="1603837" cy="1546145"/>
          </a:xfrm>
          <a:prstGeom prst="rect">
            <a:avLst/>
          </a:prstGeom>
        </p:spPr>
      </p:pic>
      <p:pic>
        <p:nvPicPr>
          <p:cNvPr id="10" name="Picture 9"/>
          <p:cNvPicPr>
            <a:picLocks noChangeAspect="1"/>
          </p:cNvPicPr>
          <p:nvPr/>
        </p:nvPicPr>
        <p:blipFill>
          <a:blip r:embed="rId5"/>
          <a:stretch>
            <a:fillRect/>
          </a:stretch>
        </p:blipFill>
        <p:spPr>
          <a:xfrm>
            <a:off x="1212010" y="2379627"/>
            <a:ext cx="1717878" cy="1613950"/>
          </a:xfrm>
          <a:prstGeom prst="rect">
            <a:avLst/>
          </a:prstGeom>
        </p:spPr>
      </p:pic>
      <p:pic>
        <p:nvPicPr>
          <p:cNvPr id="11" name="Picture 10"/>
          <p:cNvPicPr>
            <a:picLocks noChangeAspect="1"/>
          </p:cNvPicPr>
          <p:nvPr/>
        </p:nvPicPr>
        <p:blipFill>
          <a:blip r:embed="rId6"/>
          <a:stretch>
            <a:fillRect/>
          </a:stretch>
        </p:blipFill>
        <p:spPr>
          <a:xfrm>
            <a:off x="2929888" y="718968"/>
            <a:ext cx="1571618" cy="1518523"/>
          </a:xfrm>
          <a:prstGeom prst="rect">
            <a:avLst/>
          </a:prstGeom>
        </p:spPr>
      </p:pic>
      <p:pic>
        <p:nvPicPr>
          <p:cNvPr id="12" name="Picture 11"/>
          <p:cNvPicPr>
            <a:picLocks noChangeAspect="1"/>
          </p:cNvPicPr>
          <p:nvPr/>
        </p:nvPicPr>
        <p:blipFill>
          <a:blip r:embed="rId7"/>
          <a:stretch>
            <a:fillRect/>
          </a:stretch>
        </p:blipFill>
        <p:spPr>
          <a:xfrm>
            <a:off x="3018846" y="2378302"/>
            <a:ext cx="1625094" cy="1615275"/>
          </a:xfrm>
          <a:prstGeom prst="rect">
            <a:avLst/>
          </a:prstGeom>
        </p:spPr>
      </p:pic>
      <p:pic>
        <p:nvPicPr>
          <p:cNvPr id="13" name="Picture 12"/>
          <p:cNvPicPr>
            <a:picLocks noChangeAspect="1"/>
          </p:cNvPicPr>
          <p:nvPr/>
        </p:nvPicPr>
        <p:blipFill>
          <a:blip r:embed="rId8"/>
          <a:stretch>
            <a:fillRect/>
          </a:stretch>
        </p:blipFill>
        <p:spPr>
          <a:xfrm>
            <a:off x="1233318" y="4675651"/>
            <a:ext cx="1675262" cy="1675262"/>
          </a:xfrm>
          <a:prstGeom prst="rect">
            <a:avLst/>
          </a:prstGeom>
        </p:spPr>
      </p:pic>
      <p:pic>
        <p:nvPicPr>
          <p:cNvPr id="14" name="Picture 13"/>
          <p:cNvPicPr>
            <a:picLocks noChangeAspect="1"/>
          </p:cNvPicPr>
          <p:nvPr/>
        </p:nvPicPr>
        <p:blipFill>
          <a:blip r:embed="rId9"/>
          <a:stretch>
            <a:fillRect/>
          </a:stretch>
        </p:blipFill>
        <p:spPr>
          <a:xfrm>
            <a:off x="2994772" y="4675651"/>
            <a:ext cx="1649168" cy="1675262"/>
          </a:xfrm>
          <a:prstGeom prst="rect">
            <a:avLst/>
          </a:prstGeom>
        </p:spPr>
      </p:pic>
      <p:pic>
        <p:nvPicPr>
          <p:cNvPr id="15" name="Picture 14"/>
          <p:cNvPicPr>
            <a:picLocks noChangeAspect="1"/>
          </p:cNvPicPr>
          <p:nvPr/>
        </p:nvPicPr>
        <p:blipFill>
          <a:blip r:embed="rId10"/>
          <a:stretch>
            <a:fillRect/>
          </a:stretch>
        </p:blipFill>
        <p:spPr>
          <a:xfrm>
            <a:off x="5805786" y="688492"/>
            <a:ext cx="1574816" cy="1587619"/>
          </a:xfrm>
          <a:prstGeom prst="rect">
            <a:avLst/>
          </a:prstGeom>
        </p:spPr>
      </p:pic>
      <p:pic>
        <p:nvPicPr>
          <p:cNvPr id="16" name="Picture 15"/>
          <p:cNvPicPr>
            <a:picLocks noChangeAspect="1"/>
          </p:cNvPicPr>
          <p:nvPr/>
        </p:nvPicPr>
        <p:blipFill>
          <a:blip r:embed="rId11"/>
          <a:stretch>
            <a:fillRect/>
          </a:stretch>
        </p:blipFill>
        <p:spPr>
          <a:xfrm>
            <a:off x="7621641" y="703725"/>
            <a:ext cx="1637360" cy="1572385"/>
          </a:xfrm>
          <a:prstGeom prst="rect">
            <a:avLst/>
          </a:prstGeom>
        </p:spPr>
      </p:pic>
      <p:pic>
        <p:nvPicPr>
          <p:cNvPr id="17" name="Picture 16"/>
          <p:cNvPicPr>
            <a:picLocks noChangeAspect="1"/>
          </p:cNvPicPr>
          <p:nvPr/>
        </p:nvPicPr>
        <p:blipFill>
          <a:blip r:embed="rId12"/>
          <a:stretch>
            <a:fillRect/>
          </a:stretch>
        </p:blipFill>
        <p:spPr>
          <a:xfrm>
            <a:off x="5805786" y="2445063"/>
            <a:ext cx="1608080" cy="1622567"/>
          </a:xfrm>
          <a:prstGeom prst="rect">
            <a:avLst/>
          </a:prstGeom>
        </p:spPr>
      </p:pic>
      <p:pic>
        <p:nvPicPr>
          <p:cNvPr id="18" name="Picture 17"/>
          <p:cNvPicPr>
            <a:picLocks noChangeAspect="1"/>
          </p:cNvPicPr>
          <p:nvPr/>
        </p:nvPicPr>
        <p:blipFill>
          <a:blip r:embed="rId13"/>
          <a:stretch>
            <a:fillRect/>
          </a:stretch>
        </p:blipFill>
        <p:spPr>
          <a:xfrm>
            <a:off x="7575753" y="2463488"/>
            <a:ext cx="1767751" cy="1616384"/>
          </a:xfrm>
          <a:prstGeom prst="rect">
            <a:avLst/>
          </a:prstGeom>
        </p:spPr>
      </p:pic>
      <p:pic>
        <p:nvPicPr>
          <p:cNvPr id="19" name="Picture 18"/>
          <p:cNvPicPr>
            <a:picLocks noChangeAspect="1"/>
          </p:cNvPicPr>
          <p:nvPr/>
        </p:nvPicPr>
        <p:blipFill>
          <a:blip r:embed="rId14"/>
          <a:stretch>
            <a:fillRect/>
          </a:stretch>
        </p:blipFill>
        <p:spPr>
          <a:xfrm>
            <a:off x="5748545" y="4660655"/>
            <a:ext cx="1623320" cy="1705254"/>
          </a:xfrm>
          <a:prstGeom prst="rect">
            <a:avLst/>
          </a:prstGeom>
        </p:spPr>
      </p:pic>
      <p:pic>
        <p:nvPicPr>
          <p:cNvPr id="20" name="Picture 19"/>
          <p:cNvPicPr>
            <a:picLocks noChangeAspect="1"/>
          </p:cNvPicPr>
          <p:nvPr/>
        </p:nvPicPr>
        <p:blipFill>
          <a:blip r:embed="rId15"/>
          <a:stretch>
            <a:fillRect/>
          </a:stretch>
        </p:blipFill>
        <p:spPr>
          <a:xfrm>
            <a:off x="7575753" y="4675651"/>
            <a:ext cx="1793822" cy="1688690"/>
          </a:xfrm>
          <a:prstGeom prst="rect">
            <a:avLst/>
          </a:prstGeom>
        </p:spPr>
      </p:pic>
    </p:spTree>
    <p:extLst>
      <p:ext uri="{BB962C8B-B14F-4D97-AF65-F5344CB8AC3E}">
        <p14:creationId xmlns:p14="http://schemas.microsoft.com/office/powerpoint/2010/main" val="2397612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0"/>
            <a:ext cx="12192000" cy="3509964"/>
          </a:xfrm>
          <a:prstGeom prst="rect">
            <a:avLst/>
          </a:prstGeom>
        </p:spPr>
      </p:pic>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rot="10800000">
            <a:off x="0" y="3509962"/>
            <a:ext cx="12192000" cy="3424013"/>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t="7149" b="9791"/>
          <a:stretch/>
        </p:blipFill>
        <p:spPr bwMode="auto">
          <a:xfrm>
            <a:off x="10677659" y="41159"/>
            <a:ext cx="1352282" cy="1136209"/>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25033" y="103516"/>
            <a:ext cx="9453973" cy="6494085"/>
          </a:xfrm>
          <a:prstGeom prst="rect">
            <a:avLst/>
          </a:prstGeom>
          <a:noFill/>
        </p:spPr>
        <p:txBody>
          <a:bodyPr wrap="square" rtlCol="0">
            <a:spAutoFit/>
          </a:bodyPr>
          <a:lstStyle/>
          <a:p>
            <a:r>
              <a:rPr lang="en-GB" sz="4000" u="sng" dirty="0">
                <a:latin typeface="NTPreCursivefk" panose="03000400000000000000" pitchFamily="66" charset="0"/>
              </a:rPr>
              <a:t>Phase 2 = learning the Phonemes</a:t>
            </a:r>
          </a:p>
          <a:p>
            <a:r>
              <a:rPr lang="en-GB" sz="4000" u="sng" dirty="0">
                <a:latin typeface="NTPreCursivefk" panose="03000400000000000000" pitchFamily="66" charset="0"/>
              </a:rPr>
              <a:t>Definitions</a:t>
            </a:r>
          </a:p>
          <a:p>
            <a:pPr>
              <a:spcBef>
                <a:spcPct val="50000"/>
              </a:spcBef>
            </a:pPr>
            <a:r>
              <a:rPr lang="en-GB" altLang="en-US" sz="3200" dirty="0">
                <a:solidFill>
                  <a:srgbClr val="990099"/>
                </a:solidFill>
                <a:latin typeface="NTPreCursivefk" panose="03000400000000000000" pitchFamily="66" charset="0"/>
              </a:rPr>
              <a:t>Phonemes - </a:t>
            </a:r>
            <a:r>
              <a:rPr lang="en-GB" altLang="en-US" sz="3200" dirty="0">
                <a:solidFill>
                  <a:srgbClr val="000000"/>
                </a:solidFill>
                <a:latin typeface="NTPreCursivefk" panose="03000400000000000000" pitchFamily="66" charset="0"/>
                <a:cs typeface="Times New Roman" panose="02020603050405020304" pitchFamily="18" charset="0"/>
              </a:rPr>
              <a:t>A </a:t>
            </a:r>
            <a:r>
              <a:rPr lang="en-GB" altLang="en-US" sz="3200" b="1" dirty="0">
                <a:solidFill>
                  <a:srgbClr val="000000"/>
                </a:solidFill>
                <a:latin typeface="NTPreCursivefk" panose="03000400000000000000" pitchFamily="66" charset="0"/>
                <a:cs typeface="Times New Roman" panose="02020603050405020304" pitchFamily="18" charset="0"/>
              </a:rPr>
              <a:t>phoneme</a:t>
            </a:r>
            <a:r>
              <a:rPr lang="en-GB" altLang="en-US" sz="3200" dirty="0">
                <a:solidFill>
                  <a:srgbClr val="000000"/>
                </a:solidFill>
                <a:latin typeface="NTPreCursivefk" panose="03000400000000000000" pitchFamily="66" charset="0"/>
                <a:cs typeface="Times New Roman" panose="02020603050405020304" pitchFamily="18" charset="0"/>
              </a:rPr>
              <a:t> is the </a:t>
            </a:r>
          </a:p>
          <a:p>
            <a:pPr>
              <a:spcBef>
                <a:spcPct val="50000"/>
              </a:spcBef>
            </a:pPr>
            <a:r>
              <a:rPr lang="en-GB" altLang="en-US" sz="3200" dirty="0">
                <a:solidFill>
                  <a:srgbClr val="000000"/>
                </a:solidFill>
                <a:latin typeface="NTPreCursivefk" panose="03000400000000000000" pitchFamily="66" charset="0"/>
                <a:cs typeface="Times New Roman" panose="02020603050405020304" pitchFamily="18" charset="0"/>
              </a:rPr>
              <a:t>smallest unit of </a:t>
            </a:r>
            <a:r>
              <a:rPr lang="en-GB" altLang="en-US" sz="3200" b="1" dirty="0">
                <a:solidFill>
                  <a:srgbClr val="000000"/>
                </a:solidFill>
                <a:latin typeface="NTPreCursivefk" panose="03000400000000000000" pitchFamily="66" charset="0"/>
                <a:cs typeface="Times New Roman" panose="02020603050405020304" pitchFamily="18" charset="0"/>
              </a:rPr>
              <a:t>sound</a:t>
            </a:r>
            <a:r>
              <a:rPr lang="en-GB" altLang="en-US" sz="3200" dirty="0">
                <a:solidFill>
                  <a:srgbClr val="000000"/>
                </a:solidFill>
                <a:latin typeface="NTPreCursivefk" panose="03000400000000000000" pitchFamily="66" charset="0"/>
                <a:cs typeface="Times New Roman" panose="02020603050405020304" pitchFamily="18" charset="0"/>
              </a:rPr>
              <a:t> </a:t>
            </a:r>
          </a:p>
          <a:p>
            <a:pPr>
              <a:spcBef>
                <a:spcPct val="50000"/>
              </a:spcBef>
            </a:pPr>
            <a:r>
              <a:rPr lang="en-GB" altLang="en-US" sz="3200" dirty="0">
                <a:solidFill>
                  <a:srgbClr val="000000"/>
                </a:solidFill>
                <a:latin typeface="NTPreCursivefk" panose="03000400000000000000" pitchFamily="66" charset="0"/>
                <a:cs typeface="Times New Roman" panose="02020603050405020304" pitchFamily="18" charset="0"/>
              </a:rPr>
              <a:t>e.g. b, c, a, </a:t>
            </a:r>
            <a:r>
              <a:rPr lang="en-GB" altLang="en-US" sz="3200" dirty="0" err="1">
                <a:solidFill>
                  <a:srgbClr val="000000"/>
                </a:solidFill>
                <a:latin typeface="NTPreCursivefk" panose="03000400000000000000" pitchFamily="66" charset="0"/>
                <a:cs typeface="Times New Roman" panose="02020603050405020304" pitchFamily="18" charset="0"/>
              </a:rPr>
              <a:t>ch</a:t>
            </a:r>
            <a:r>
              <a:rPr lang="en-GB" altLang="en-US" sz="3200" dirty="0">
                <a:solidFill>
                  <a:srgbClr val="000000"/>
                </a:solidFill>
                <a:latin typeface="NTPreCursivefk" panose="03000400000000000000" pitchFamily="66" charset="0"/>
                <a:cs typeface="Times New Roman" panose="02020603050405020304" pitchFamily="18" charset="0"/>
              </a:rPr>
              <a:t>, </a:t>
            </a:r>
            <a:r>
              <a:rPr lang="en-GB" altLang="en-US" sz="3200" dirty="0" err="1">
                <a:solidFill>
                  <a:srgbClr val="000000"/>
                </a:solidFill>
                <a:latin typeface="NTPreCursivefk" panose="03000400000000000000" pitchFamily="66" charset="0"/>
                <a:cs typeface="Times New Roman" panose="02020603050405020304" pitchFamily="18" charset="0"/>
              </a:rPr>
              <a:t>sh</a:t>
            </a:r>
            <a:r>
              <a:rPr lang="en-GB" altLang="en-US" sz="3200" dirty="0">
                <a:solidFill>
                  <a:srgbClr val="000000"/>
                </a:solidFill>
                <a:latin typeface="NTPreCursivefk" panose="03000400000000000000" pitchFamily="66" charset="0"/>
                <a:cs typeface="Times New Roman" panose="02020603050405020304" pitchFamily="18" charset="0"/>
              </a:rPr>
              <a:t>, </a:t>
            </a:r>
            <a:r>
              <a:rPr lang="en-GB" altLang="en-US" sz="3200" dirty="0" err="1">
                <a:solidFill>
                  <a:srgbClr val="000000"/>
                </a:solidFill>
                <a:latin typeface="NTPreCursivefk" panose="03000400000000000000" pitchFamily="66" charset="0"/>
                <a:cs typeface="Times New Roman" panose="02020603050405020304" pitchFamily="18" charset="0"/>
              </a:rPr>
              <a:t>ee</a:t>
            </a:r>
            <a:endParaRPr lang="en-GB" altLang="en-US" sz="3200" dirty="0">
              <a:solidFill>
                <a:srgbClr val="000000"/>
              </a:solidFill>
              <a:latin typeface="NTPreCursivefk" panose="03000400000000000000" pitchFamily="66" charset="0"/>
              <a:cs typeface="Times New Roman" panose="02020603050405020304" pitchFamily="18" charset="0"/>
            </a:endParaRPr>
          </a:p>
          <a:p>
            <a:pPr>
              <a:spcBef>
                <a:spcPct val="50000"/>
              </a:spcBef>
            </a:pPr>
            <a:r>
              <a:rPr lang="en-GB" altLang="en-US" sz="3200" u="sng" dirty="0">
                <a:solidFill>
                  <a:srgbClr val="000000"/>
                </a:solidFill>
                <a:latin typeface="NTPreCursivefk" panose="03000400000000000000" pitchFamily="66" charset="0"/>
                <a:cs typeface="Times New Roman" panose="02020603050405020304" pitchFamily="18" charset="0"/>
              </a:rPr>
              <a:t>44 phonemes in the English language</a:t>
            </a:r>
            <a:endParaRPr lang="en-GB" altLang="en-US" sz="1600" dirty="0">
              <a:solidFill>
                <a:srgbClr val="990099"/>
              </a:solidFill>
              <a:latin typeface="NTPreCursivefk" panose="03000400000000000000" pitchFamily="66" charset="0"/>
              <a:cs typeface="Times New Roman" panose="02020603050405020304" pitchFamily="18" charset="0"/>
            </a:endParaRPr>
          </a:p>
          <a:p>
            <a:pPr>
              <a:spcBef>
                <a:spcPct val="50000"/>
              </a:spcBef>
            </a:pPr>
            <a:r>
              <a:rPr lang="en-GB" altLang="en-US" sz="3200" dirty="0">
                <a:solidFill>
                  <a:srgbClr val="990099"/>
                </a:solidFill>
                <a:latin typeface="NTPreCursivefk" panose="03000400000000000000" pitchFamily="66" charset="0"/>
                <a:cs typeface="Times New Roman" panose="02020603050405020304" pitchFamily="18" charset="0"/>
              </a:rPr>
              <a:t>Graphemes – </a:t>
            </a:r>
            <a:r>
              <a:rPr lang="en-GB" altLang="en-US" sz="3200" dirty="0">
                <a:latin typeface="NTPreCursivefk" panose="03000400000000000000" pitchFamily="66" charset="0"/>
                <a:cs typeface="Times New Roman" panose="02020603050405020304" pitchFamily="18" charset="0"/>
              </a:rPr>
              <a:t>A </a:t>
            </a:r>
            <a:r>
              <a:rPr lang="en-GB" altLang="en-US" sz="3200" b="1" dirty="0">
                <a:latin typeface="NTPreCursivefk" panose="03000400000000000000" pitchFamily="66" charset="0"/>
                <a:cs typeface="Times New Roman" panose="02020603050405020304" pitchFamily="18" charset="0"/>
              </a:rPr>
              <a:t>grapheme</a:t>
            </a:r>
            <a:r>
              <a:rPr lang="en-GB" altLang="en-US" sz="3200" dirty="0">
                <a:latin typeface="NTPreCursivefk" panose="03000400000000000000" pitchFamily="66" charset="0"/>
                <a:cs typeface="Times New Roman" panose="02020603050405020304" pitchFamily="18" charset="0"/>
              </a:rPr>
              <a:t> is the letter(s) </a:t>
            </a:r>
          </a:p>
          <a:p>
            <a:pPr>
              <a:spcBef>
                <a:spcPct val="50000"/>
              </a:spcBef>
            </a:pPr>
            <a:r>
              <a:rPr lang="en-GB" altLang="en-US" sz="3200" dirty="0">
                <a:latin typeface="NTPreCursivefk" panose="03000400000000000000" pitchFamily="66" charset="0"/>
                <a:cs typeface="Times New Roman" panose="02020603050405020304" pitchFamily="18" charset="0"/>
              </a:rPr>
              <a:t>representing a phoneme (</a:t>
            </a:r>
            <a:r>
              <a:rPr lang="en-GB" altLang="en-US" sz="3200" b="1" dirty="0">
                <a:latin typeface="NTPreCursivefk" panose="03000400000000000000" pitchFamily="66" charset="0"/>
                <a:cs typeface="Times New Roman" panose="02020603050405020304" pitchFamily="18" charset="0"/>
              </a:rPr>
              <a:t>visual</a:t>
            </a:r>
            <a:r>
              <a:rPr lang="en-GB" altLang="en-US" sz="3200" dirty="0">
                <a:latin typeface="NTPreCursivefk" panose="03000400000000000000" pitchFamily="66" charset="0"/>
                <a:cs typeface="Times New Roman" panose="02020603050405020304" pitchFamily="18" charset="0"/>
              </a:rPr>
              <a:t>)</a:t>
            </a:r>
          </a:p>
          <a:p>
            <a:pPr>
              <a:spcBef>
                <a:spcPct val="50000"/>
              </a:spcBef>
            </a:pPr>
            <a:r>
              <a:rPr lang="en-GB" altLang="en-US" sz="3200" dirty="0">
                <a:latin typeface="NTPreCursivefk" panose="03000400000000000000" pitchFamily="66" charset="0"/>
                <a:cs typeface="Times New Roman" panose="02020603050405020304" pitchFamily="18" charset="0"/>
              </a:rPr>
              <a:t>e.g. t, ai, </a:t>
            </a:r>
            <a:r>
              <a:rPr lang="en-GB" altLang="en-US" sz="3200" dirty="0" err="1">
                <a:latin typeface="NTPreCursivefk" panose="03000400000000000000" pitchFamily="66" charset="0"/>
                <a:cs typeface="Times New Roman" panose="02020603050405020304" pitchFamily="18" charset="0"/>
              </a:rPr>
              <a:t>igh</a:t>
            </a:r>
            <a:endParaRPr lang="en-GB" altLang="en-US" sz="3200" dirty="0">
              <a:latin typeface="NTPreCursivefk" panose="03000400000000000000" pitchFamily="66" charset="0"/>
              <a:cs typeface="Times New Roman" panose="02020603050405020304" pitchFamily="18" charset="0"/>
            </a:endParaRPr>
          </a:p>
        </p:txBody>
      </p:sp>
      <p:pic>
        <p:nvPicPr>
          <p:cNvPr id="8" name="Picture 7">
            <a:extLst>
              <a:ext uri="{FF2B5EF4-FFF2-40B4-BE49-F238E27FC236}">
                <a16:creationId xmlns:a16="http://schemas.microsoft.com/office/drawing/2014/main" id="{6221D349-597D-4505-90F2-4FEA05E77AB9}"/>
              </a:ext>
            </a:extLst>
          </p:cNvPr>
          <p:cNvPicPr>
            <a:picLocks noChangeAspect="1"/>
          </p:cNvPicPr>
          <p:nvPr/>
        </p:nvPicPr>
        <p:blipFill>
          <a:blip r:embed="rId4"/>
          <a:stretch>
            <a:fillRect/>
          </a:stretch>
        </p:blipFill>
        <p:spPr>
          <a:xfrm>
            <a:off x="6316090" y="3551358"/>
            <a:ext cx="5456810" cy="3256562"/>
          </a:xfrm>
          <a:prstGeom prst="rect">
            <a:avLst/>
          </a:prstGeom>
        </p:spPr>
      </p:pic>
      <p:sp>
        <p:nvSpPr>
          <p:cNvPr id="9" name="Rectangle 8">
            <a:extLst>
              <a:ext uri="{FF2B5EF4-FFF2-40B4-BE49-F238E27FC236}">
                <a16:creationId xmlns:a16="http://schemas.microsoft.com/office/drawing/2014/main" id="{FFC4BEA6-AF70-40B1-9C0D-EBDDF7641A7D}"/>
              </a:ext>
            </a:extLst>
          </p:cNvPr>
          <p:cNvSpPr/>
          <p:nvPr/>
        </p:nvSpPr>
        <p:spPr>
          <a:xfrm>
            <a:off x="5956169" y="1209435"/>
            <a:ext cx="6096000" cy="2169825"/>
          </a:xfrm>
          <a:prstGeom prst="rect">
            <a:avLst/>
          </a:prstGeom>
        </p:spPr>
        <p:txBody>
          <a:bodyPr>
            <a:spAutoFit/>
          </a:bodyPr>
          <a:lstStyle/>
          <a:p>
            <a:pPr algn="ctr">
              <a:spcBef>
                <a:spcPct val="50000"/>
              </a:spcBef>
              <a:buClr>
                <a:srgbClr val="990099"/>
              </a:buClr>
              <a:buSzPct val="60000"/>
              <a:buFont typeface="Wingdings" panose="05000000000000000000" pitchFamily="2" charset="2"/>
              <a:buChar char="ü"/>
            </a:pPr>
            <a:r>
              <a:rPr lang="en-GB" altLang="en-US" dirty="0">
                <a:latin typeface="HfW precursive" pitchFamily="2" charset="0"/>
              </a:rPr>
              <a:t>Initially it is all about the sounds letters make in words – letter sounds </a:t>
            </a:r>
            <a:r>
              <a:rPr lang="en-GB" altLang="en-US" dirty="0">
                <a:solidFill>
                  <a:srgbClr val="990099"/>
                </a:solidFill>
                <a:latin typeface="HfW precursive" pitchFamily="2" charset="0"/>
              </a:rPr>
              <a:t>NOT</a:t>
            </a:r>
            <a:r>
              <a:rPr lang="en-GB" altLang="en-US" dirty="0">
                <a:latin typeface="HfW precursive" pitchFamily="2" charset="0"/>
              </a:rPr>
              <a:t> letter names</a:t>
            </a:r>
          </a:p>
          <a:p>
            <a:pPr algn="ctr">
              <a:spcBef>
                <a:spcPct val="50000"/>
              </a:spcBef>
              <a:buClr>
                <a:srgbClr val="990099"/>
              </a:buClr>
              <a:buSzPct val="60000"/>
              <a:buFont typeface="Wingdings" panose="05000000000000000000" pitchFamily="2" charset="2"/>
              <a:buChar char="ü"/>
            </a:pPr>
            <a:r>
              <a:rPr lang="en-GB" altLang="en-US" dirty="0">
                <a:latin typeface="HfW precursive" pitchFamily="2" charset="0"/>
              </a:rPr>
              <a:t> Correct pronunciation is imperative 26 letters in our alphabet </a:t>
            </a:r>
            <a:r>
              <a:rPr lang="en-GB" altLang="en-US" dirty="0">
                <a:solidFill>
                  <a:srgbClr val="990099"/>
                </a:solidFill>
                <a:latin typeface="HfW precursive" pitchFamily="2" charset="0"/>
              </a:rPr>
              <a:t>BUT</a:t>
            </a:r>
            <a:r>
              <a:rPr lang="en-GB" altLang="en-US" dirty="0">
                <a:latin typeface="HfW precursive" pitchFamily="2" charset="0"/>
              </a:rPr>
              <a:t> 44 sounds in our language</a:t>
            </a:r>
          </a:p>
          <a:p>
            <a:pPr algn="ctr">
              <a:spcBef>
                <a:spcPct val="50000"/>
              </a:spcBef>
              <a:buClr>
                <a:srgbClr val="990099"/>
              </a:buClr>
              <a:buSzPct val="60000"/>
              <a:buFont typeface="Wingdings" panose="05000000000000000000" pitchFamily="2" charset="2"/>
              <a:buChar char="ü"/>
            </a:pPr>
            <a:r>
              <a:rPr lang="en-GB" altLang="en-US" dirty="0">
                <a:latin typeface="HfW precursive" pitchFamily="2" charset="0"/>
              </a:rPr>
              <a:t> Many of the sounds are spelt in a variety of ways</a:t>
            </a:r>
          </a:p>
          <a:p>
            <a:pPr algn="ctr">
              <a:spcBef>
                <a:spcPct val="50000"/>
              </a:spcBef>
              <a:buClr>
                <a:srgbClr val="990099"/>
              </a:buClr>
              <a:buSzPct val="60000"/>
            </a:pPr>
            <a:r>
              <a:rPr lang="en-GB" altLang="en-US" u="sng" dirty="0">
                <a:latin typeface="HfW precursive" pitchFamily="2" charset="0"/>
              </a:rPr>
              <a:t>For example:</a:t>
            </a:r>
            <a:r>
              <a:rPr lang="en-GB" altLang="en-US" dirty="0">
                <a:solidFill>
                  <a:srgbClr val="990099"/>
                </a:solidFill>
                <a:latin typeface="HfW precursive" pitchFamily="2" charset="0"/>
              </a:rPr>
              <a:t> ai     ay    a-e    a</a:t>
            </a:r>
          </a:p>
        </p:txBody>
      </p:sp>
    </p:spTree>
    <p:extLst>
      <p:ext uri="{BB962C8B-B14F-4D97-AF65-F5344CB8AC3E}">
        <p14:creationId xmlns:p14="http://schemas.microsoft.com/office/powerpoint/2010/main" val="3749503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0"/>
            <a:ext cx="12192000" cy="3509964"/>
          </a:xfrm>
          <a:prstGeom prst="rect">
            <a:avLst/>
          </a:prstGeom>
        </p:spPr>
      </p:pic>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rot="10800000">
            <a:off x="0" y="3509962"/>
            <a:ext cx="12192000" cy="3424013"/>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t="7149" b="9791"/>
          <a:stretch/>
        </p:blipFill>
        <p:spPr bwMode="auto">
          <a:xfrm>
            <a:off x="9736429" y="-64416"/>
            <a:ext cx="2704564" cy="218940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25033" y="103516"/>
            <a:ext cx="9611396" cy="707886"/>
          </a:xfrm>
          <a:prstGeom prst="rect">
            <a:avLst/>
          </a:prstGeom>
          <a:noFill/>
        </p:spPr>
        <p:txBody>
          <a:bodyPr wrap="square" rtlCol="0">
            <a:spAutoFit/>
          </a:bodyPr>
          <a:lstStyle/>
          <a:p>
            <a:pPr algn="r"/>
            <a:r>
              <a:rPr lang="en-GB" sz="4000" u="sng" dirty="0">
                <a:latin typeface="NTPreCursivefk" panose="03000400000000000000" pitchFamily="66" charset="0"/>
              </a:rPr>
              <a:t>Phase 3, 4, and 5 phonemes</a:t>
            </a:r>
          </a:p>
        </p:txBody>
      </p:sp>
      <p:pic>
        <p:nvPicPr>
          <p:cNvPr id="8" name="Picture 7">
            <a:extLst>
              <a:ext uri="{FF2B5EF4-FFF2-40B4-BE49-F238E27FC236}">
                <a16:creationId xmlns:a16="http://schemas.microsoft.com/office/drawing/2014/main" id="{E9AD4B29-78FE-4D19-A86F-F5181A643B23}"/>
              </a:ext>
            </a:extLst>
          </p:cNvPr>
          <p:cNvPicPr>
            <a:picLocks noChangeAspect="1"/>
          </p:cNvPicPr>
          <p:nvPr/>
        </p:nvPicPr>
        <p:blipFill>
          <a:blip r:embed="rId4"/>
          <a:stretch>
            <a:fillRect/>
          </a:stretch>
        </p:blipFill>
        <p:spPr>
          <a:xfrm>
            <a:off x="186343" y="471967"/>
            <a:ext cx="4251152" cy="3248119"/>
          </a:xfrm>
          <a:prstGeom prst="rect">
            <a:avLst/>
          </a:prstGeom>
        </p:spPr>
      </p:pic>
      <p:pic>
        <p:nvPicPr>
          <p:cNvPr id="9" name="Picture 8">
            <a:extLst>
              <a:ext uri="{FF2B5EF4-FFF2-40B4-BE49-F238E27FC236}">
                <a16:creationId xmlns:a16="http://schemas.microsoft.com/office/drawing/2014/main" id="{E02047F4-7B66-413C-B53F-91D198212CA3}"/>
              </a:ext>
            </a:extLst>
          </p:cNvPr>
          <p:cNvPicPr>
            <a:picLocks noChangeAspect="1"/>
          </p:cNvPicPr>
          <p:nvPr/>
        </p:nvPicPr>
        <p:blipFill>
          <a:blip r:embed="rId5"/>
          <a:stretch>
            <a:fillRect/>
          </a:stretch>
        </p:blipFill>
        <p:spPr>
          <a:xfrm>
            <a:off x="6339806" y="3783809"/>
            <a:ext cx="5255119" cy="3104106"/>
          </a:xfrm>
          <a:prstGeom prst="rect">
            <a:avLst/>
          </a:prstGeom>
        </p:spPr>
      </p:pic>
      <p:pic>
        <p:nvPicPr>
          <p:cNvPr id="10" name="Picture 9">
            <a:extLst>
              <a:ext uri="{FF2B5EF4-FFF2-40B4-BE49-F238E27FC236}">
                <a16:creationId xmlns:a16="http://schemas.microsoft.com/office/drawing/2014/main" id="{9E2D3665-ECA4-49E0-B2FB-B09F6F6B6952}"/>
              </a:ext>
            </a:extLst>
          </p:cNvPr>
          <p:cNvPicPr>
            <a:picLocks noChangeAspect="1"/>
          </p:cNvPicPr>
          <p:nvPr/>
        </p:nvPicPr>
        <p:blipFill>
          <a:blip r:embed="rId6"/>
          <a:stretch>
            <a:fillRect/>
          </a:stretch>
        </p:blipFill>
        <p:spPr>
          <a:xfrm>
            <a:off x="125033" y="3684840"/>
            <a:ext cx="5255119" cy="3203075"/>
          </a:xfrm>
          <a:prstGeom prst="rect">
            <a:avLst/>
          </a:prstGeom>
        </p:spPr>
      </p:pic>
      <p:sp>
        <p:nvSpPr>
          <p:cNvPr id="11" name="TextBox 10">
            <a:extLst>
              <a:ext uri="{FF2B5EF4-FFF2-40B4-BE49-F238E27FC236}">
                <a16:creationId xmlns:a16="http://schemas.microsoft.com/office/drawing/2014/main" id="{ECF9A3D7-5E04-4A27-A682-6AAD17332BE7}"/>
              </a:ext>
            </a:extLst>
          </p:cNvPr>
          <p:cNvSpPr txBox="1"/>
          <p:nvPr/>
        </p:nvSpPr>
        <p:spPr>
          <a:xfrm>
            <a:off x="6475966" y="3228758"/>
            <a:ext cx="5176371" cy="646331"/>
          </a:xfrm>
          <a:prstGeom prst="rect">
            <a:avLst/>
          </a:prstGeom>
          <a:noFill/>
        </p:spPr>
        <p:txBody>
          <a:bodyPr wrap="square" rtlCol="0">
            <a:spAutoFit/>
          </a:bodyPr>
          <a:lstStyle/>
          <a:p>
            <a:r>
              <a:rPr lang="en-GB" dirty="0">
                <a:latin typeface="NTPreCursivefk" panose="03000400000000000000" pitchFamily="66" charset="0"/>
              </a:rPr>
              <a:t>Phase 4 – letters can be sounded out individually in words or as a consonant cluster blend like below…</a:t>
            </a:r>
          </a:p>
        </p:txBody>
      </p:sp>
      <p:sp>
        <p:nvSpPr>
          <p:cNvPr id="12" name="Rectangle 11">
            <a:extLst>
              <a:ext uri="{FF2B5EF4-FFF2-40B4-BE49-F238E27FC236}">
                <a16:creationId xmlns:a16="http://schemas.microsoft.com/office/drawing/2014/main" id="{1ABC8E52-9A99-4ADC-AD1F-3C1DF8198570}"/>
              </a:ext>
            </a:extLst>
          </p:cNvPr>
          <p:cNvSpPr/>
          <p:nvPr/>
        </p:nvSpPr>
        <p:spPr>
          <a:xfrm>
            <a:off x="4498805" y="640891"/>
            <a:ext cx="6096000" cy="2585323"/>
          </a:xfrm>
          <a:prstGeom prst="rect">
            <a:avLst/>
          </a:prstGeom>
        </p:spPr>
        <p:txBody>
          <a:bodyPr>
            <a:spAutoFit/>
          </a:bodyPr>
          <a:lstStyle/>
          <a:p>
            <a:pPr>
              <a:spcBef>
                <a:spcPct val="50000"/>
              </a:spcBef>
            </a:pPr>
            <a:r>
              <a:rPr lang="en-GB" altLang="en-US" b="1" dirty="0">
                <a:solidFill>
                  <a:srgbClr val="990099"/>
                </a:solidFill>
                <a:latin typeface="HfW precursive" pitchFamily="2" charset="0"/>
              </a:rPr>
              <a:t>Digraph - </a:t>
            </a:r>
            <a:r>
              <a:rPr lang="en-GB" altLang="en-US" dirty="0">
                <a:latin typeface="HfW precursive" pitchFamily="2" charset="0"/>
              </a:rPr>
              <a:t>Two letters which make one phoneme (sound)			ai	</a:t>
            </a:r>
            <a:r>
              <a:rPr lang="en-GB" altLang="en-US" dirty="0" err="1">
                <a:latin typeface="HfW precursive" pitchFamily="2" charset="0"/>
              </a:rPr>
              <a:t>ee</a:t>
            </a:r>
            <a:r>
              <a:rPr lang="en-GB" altLang="en-US" dirty="0">
                <a:latin typeface="HfW precursive" pitchFamily="2" charset="0"/>
              </a:rPr>
              <a:t>	</a:t>
            </a:r>
            <a:r>
              <a:rPr lang="en-GB" altLang="en-US" dirty="0" err="1">
                <a:latin typeface="HfW precursive" pitchFamily="2" charset="0"/>
              </a:rPr>
              <a:t>ar</a:t>
            </a:r>
            <a:r>
              <a:rPr lang="en-GB" altLang="en-US" dirty="0">
                <a:latin typeface="HfW precursive" pitchFamily="2" charset="0"/>
              </a:rPr>
              <a:t>	oy</a:t>
            </a:r>
          </a:p>
          <a:p>
            <a:pPr>
              <a:spcBef>
                <a:spcPct val="50000"/>
              </a:spcBef>
            </a:pPr>
            <a:r>
              <a:rPr lang="en-GB" altLang="en-US" b="1" dirty="0">
                <a:solidFill>
                  <a:srgbClr val="990099"/>
                </a:solidFill>
                <a:latin typeface="HfW precursive" pitchFamily="2" charset="0"/>
              </a:rPr>
              <a:t>Trigraph - </a:t>
            </a:r>
            <a:r>
              <a:rPr lang="en-GB" altLang="en-US" dirty="0">
                <a:latin typeface="HfW precursive" pitchFamily="2" charset="0"/>
              </a:rPr>
              <a:t>Three letters which make one phoneme (sound)</a:t>
            </a:r>
          </a:p>
          <a:p>
            <a:pPr>
              <a:spcBef>
                <a:spcPct val="50000"/>
              </a:spcBef>
            </a:pPr>
            <a:r>
              <a:rPr lang="en-GB" altLang="en-US" dirty="0">
                <a:latin typeface="HfW precursive" pitchFamily="2" charset="0"/>
              </a:rPr>
              <a:t>			</a:t>
            </a:r>
            <a:r>
              <a:rPr lang="en-GB" altLang="en-US" dirty="0" err="1">
                <a:latin typeface="HfW precursive" pitchFamily="2" charset="0"/>
              </a:rPr>
              <a:t>igh</a:t>
            </a:r>
            <a:r>
              <a:rPr lang="en-GB" altLang="en-US" dirty="0">
                <a:latin typeface="HfW precursive" pitchFamily="2" charset="0"/>
              </a:rPr>
              <a:t>	</a:t>
            </a:r>
            <a:r>
              <a:rPr lang="en-GB" altLang="en-US" dirty="0" err="1">
                <a:latin typeface="HfW precursive" pitchFamily="2" charset="0"/>
              </a:rPr>
              <a:t>ure</a:t>
            </a:r>
            <a:endParaRPr lang="en-GB" altLang="en-US" dirty="0">
              <a:latin typeface="HfW precursive" pitchFamily="2" charset="0"/>
            </a:endParaRPr>
          </a:p>
          <a:p>
            <a:pPr>
              <a:spcBef>
                <a:spcPct val="50000"/>
              </a:spcBef>
            </a:pPr>
            <a:r>
              <a:rPr lang="en-GB" altLang="en-US" b="1" dirty="0">
                <a:solidFill>
                  <a:srgbClr val="990099"/>
                </a:solidFill>
                <a:latin typeface="HfW precursive" pitchFamily="2" charset="0"/>
              </a:rPr>
              <a:t>Split digraph – </a:t>
            </a:r>
            <a:r>
              <a:rPr lang="en-GB" altLang="en-US" dirty="0">
                <a:latin typeface="HfW precursive" pitchFamily="2" charset="0"/>
              </a:rPr>
              <a:t>These phonemes have a letter in the middle where the – (dash or hyphen) is. E.g. m</a:t>
            </a:r>
            <a:r>
              <a:rPr lang="en-GB" altLang="en-US" dirty="0">
                <a:solidFill>
                  <a:srgbClr val="FF0000"/>
                </a:solidFill>
                <a:latin typeface="HfW precursive" pitchFamily="2" charset="0"/>
              </a:rPr>
              <a:t>a</a:t>
            </a:r>
            <a:r>
              <a:rPr lang="en-GB" altLang="en-US" dirty="0">
                <a:latin typeface="HfW precursive" pitchFamily="2" charset="0"/>
              </a:rPr>
              <a:t>k</a:t>
            </a:r>
            <a:r>
              <a:rPr lang="en-GB" altLang="en-US" dirty="0">
                <a:solidFill>
                  <a:srgbClr val="FF0000"/>
                </a:solidFill>
                <a:latin typeface="HfW precursive" pitchFamily="2" charset="0"/>
              </a:rPr>
              <a:t>e      </a:t>
            </a:r>
            <a:r>
              <a:rPr lang="en-GB" altLang="en-US" dirty="0">
                <a:latin typeface="HfW precursive" pitchFamily="2" charset="0"/>
              </a:rPr>
              <a:t>c</a:t>
            </a:r>
            <a:r>
              <a:rPr lang="en-GB" altLang="en-US" dirty="0">
                <a:solidFill>
                  <a:srgbClr val="FF0000"/>
                </a:solidFill>
                <a:latin typeface="HfW precursive" pitchFamily="2" charset="0"/>
              </a:rPr>
              <a:t>u</a:t>
            </a:r>
            <a:r>
              <a:rPr lang="en-GB" altLang="en-US" dirty="0">
                <a:latin typeface="HfW precursive" pitchFamily="2" charset="0"/>
              </a:rPr>
              <a:t>t</a:t>
            </a:r>
            <a:r>
              <a:rPr lang="en-GB" altLang="en-US" dirty="0">
                <a:solidFill>
                  <a:srgbClr val="FF0000"/>
                </a:solidFill>
                <a:latin typeface="HfW precursive" pitchFamily="2" charset="0"/>
              </a:rPr>
              <a:t>e      </a:t>
            </a:r>
            <a:r>
              <a:rPr lang="en-GB" altLang="en-US" dirty="0">
                <a:latin typeface="HfW precursive" pitchFamily="2" charset="0"/>
              </a:rPr>
              <a:t>l</a:t>
            </a:r>
            <a:r>
              <a:rPr lang="en-GB" altLang="en-US" dirty="0">
                <a:solidFill>
                  <a:srgbClr val="FF0000"/>
                </a:solidFill>
                <a:latin typeface="HfW precursive" pitchFamily="2" charset="0"/>
              </a:rPr>
              <a:t>i</a:t>
            </a:r>
            <a:r>
              <a:rPr lang="en-GB" altLang="en-US" dirty="0">
                <a:latin typeface="HfW precursive" pitchFamily="2" charset="0"/>
              </a:rPr>
              <a:t>k</a:t>
            </a:r>
            <a:r>
              <a:rPr lang="en-GB" altLang="en-US" dirty="0">
                <a:solidFill>
                  <a:srgbClr val="FF0000"/>
                </a:solidFill>
                <a:latin typeface="HfW precursive" pitchFamily="2" charset="0"/>
              </a:rPr>
              <a:t>e</a:t>
            </a:r>
            <a:endParaRPr lang="en-GB" altLang="en-US" b="1" dirty="0">
              <a:solidFill>
                <a:srgbClr val="990099"/>
              </a:solidFill>
              <a:latin typeface="HfW precursive" pitchFamily="2" charset="0"/>
            </a:endParaRPr>
          </a:p>
          <a:p>
            <a:pPr>
              <a:spcBef>
                <a:spcPct val="50000"/>
              </a:spcBef>
            </a:pPr>
            <a:r>
              <a:rPr lang="en-GB" altLang="en-US" dirty="0">
                <a:latin typeface="HfW precursive" pitchFamily="2" charset="0"/>
              </a:rPr>
              <a:t>a-e          e-e        </a:t>
            </a:r>
            <a:r>
              <a:rPr lang="en-GB" altLang="en-US" dirty="0" err="1">
                <a:latin typeface="HfW precursive" pitchFamily="2" charset="0"/>
              </a:rPr>
              <a:t>i</a:t>
            </a:r>
            <a:r>
              <a:rPr lang="en-GB" altLang="en-US" dirty="0">
                <a:latin typeface="HfW precursive" pitchFamily="2" charset="0"/>
              </a:rPr>
              <a:t>-e        o-e       u-e</a:t>
            </a:r>
            <a:endParaRPr lang="en-GB" dirty="0"/>
          </a:p>
        </p:txBody>
      </p:sp>
    </p:spTree>
    <p:extLst>
      <p:ext uri="{BB962C8B-B14F-4D97-AF65-F5344CB8AC3E}">
        <p14:creationId xmlns:p14="http://schemas.microsoft.com/office/powerpoint/2010/main" val="1333293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0"/>
            <a:ext cx="12192000" cy="3509964"/>
          </a:xfrm>
          <a:prstGeom prst="rect">
            <a:avLst/>
          </a:prstGeom>
        </p:spPr>
      </p:pic>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rot="10800000">
            <a:off x="0" y="3509962"/>
            <a:ext cx="12192000" cy="3424013"/>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t="7149" b="9791"/>
          <a:stretch/>
        </p:blipFill>
        <p:spPr bwMode="auto">
          <a:xfrm>
            <a:off x="9736429" y="-64416"/>
            <a:ext cx="2704564" cy="218940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96054" y="196060"/>
            <a:ext cx="10963177" cy="5478423"/>
          </a:xfrm>
          <a:prstGeom prst="rect">
            <a:avLst/>
          </a:prstGeom>
          <a:noFill/>
        </p:spPr>
        <p:txBody>
          <a:bodyPr wrap="square" rtlCol="0">
            <a:spAutoFit/>
          </a:bodyPr>
          <a:lstStyle/>
          <a:p>
            <a:r>
              <a:rPr lang="en-GB" sz="5000" u="sng" dirty="0">
                <a:latin typeface="NTPreCursivefk" panose="03000400000000000000" pitchFamily="66" charset="0"/>
              </a:rPr>
              <a:t>The importance of the Pure Sound</a:t>
            </a:r>
          </a:p>
          <a:p>
            <a:r>
              <a:rPr lang="en-GB" sz="5000" u="sng" dirty="0">
                <a:latin typeface="NTPreCursivefk" panose="03000400000000000000" pitchFamily="66" charset="0"/>
              </a:rPr>
              <a:t>Pronunciation</a:t>
            </a:r>
          </a:p>
          <a:p>
            <a:r>
              <a:rPr lang="en-GB" sz="3000" dirty="0">
                <a:latin typeface="NTPreCursivefk" panose="03000400000000000000" pitchFamily="66" charset="0"/>
              </a:rPr>
              <a:t>This video clip explains the importance of the pure sound and demonstrates how to pronounce all the phonemes.</a:t>
            </a:r>
          </a:p>
          <a:p>
            <a:r>
              <a:rPr lang="en-GB" sz="4000" dirty="0">
                <a:hlinkClick r:id="rId4"/>
              </a:rPr>
              <a:t>https://www.youtube.com/watch?v=UCI2mu7URBc</a:t>
            </a:r>
            <a:endParaRPr lang="en-GB" sz="4000" dirty="0"/>
          </a:p>
          <a:p>
            <a:endParaRPr lang="en-GB" sz="3000" u="sng" dirty="0">
              <a:latin typeface="NTPreCursivefk" panose="03000400000000000000" pitchFamily="66" charset="0"/>
            </a:endParaRPr>
          </a:p>
          <a:p>
            <a:r>
              <a:rPr lang="en-GB" sz="3000" u="sng" dirty="0">
                <a:solidFill>
                  <a:srgbClr val="FF0000"/>
                </a:solidFill>
                <a:latin typeface="NTPreCursivefk" panose="03000400000000000000" pitchFamily="66" charset="0"/>
              </a:rPr>
              <a:t>Use this video clip to practise flashcard sounds with your child quickly every school day, if possible. </a:t>
            </a:r>
            <a:r>
              <a:rPr lang="en-GB" sz="3000" u="sng" dirty="0">
                <a:latin typeface="NTPreCursivefk" panose="03000400000000000000" pitchFamily="66" charset="0"/>
              </a:rPr>
              <a:t>When they are secure at recognising most of them, turn the sound off and see if they can tell you the phonemes correctly. Or why not let them test you and they can be the teachers seeing if you are right!</a:t>
            </a:r>
          </a:p>
        </p:txBody>
      </p:sp>
    </p:spTree>
    <p:extLst>
      <p:ext uri="{BB962C8B-B14F-4D97-AF65-F5344CB8AC3E}">
        <p14:creationId xmlns:p14="http://schemas.microsoft.com/office/powerpoint/2010/main" val="3611180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0"/>
            <a:ext cx="12192000" cy="3509964"/>
          </a:xfrm>
          <a:prstGeom prst="rect">
            <a:avLst/>
          </a:prstGeom>
        </p:spPr>
      </p:pic>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rot="10800000">
            <a:off x="0" y="3509962"/>
            <a:ext cx="12192000" cy="3424013"/>
          </a:xfrm>
          <a:prstGeom prst="rect">
            <a:avLst/>
          </a:prstGeom>
        </p:spPr>
      </p:pic>
      <p:pic>
        <p:nvPicPr>
          <p:cNvPr id="6" name="Picture 5"/>
          <p:cNvPicPr/>
          <p:nvPr/>
        </p:nvPicPr>
        <p:blipFill rotWithShape="1">
          <a:blip r:embed="rId3" cstate="print">
            <a:extLst>
              <a:ext uri="{28A0092B-C50C-407E-A947-70E740481C1C}">
                <a14:useLocalDpi xmlns:a14="http://schemas.microsoft.com/office/drawing/2010/main" val="0"/>
              </a:ext>
            </a:extLst>
          </a:blip>
          <a:srcRect t="7149" b="9791"/>
          <a:stretch/>
        </p:blipFill>
        <p:spPr bwMode="auto">
          <a:xfrm>
            <a:off x="9736429" y="-64416"/>
            <a:ext cx="2704564" cy="2189408"/>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25033" y="103516"/>
            <a:ext cx="11620124" cy="6740307"/>
          </a:xfrm>
          <a:prstGeom prst="rect">
            <a:avLst/>
          </a:prstGeom>
          <a:noFill/>
        </p:spPr>
        <p:txBody>
          <a:bodyPr wrap="square" rtlCol="0">
            <a:spAutoFit/>
          </a:bodyPr>
          <a:lstStyle/>
          <a:p>
            <a:r>
              <a:rPr lang="en-GB" sz="7200" u="sng" dirty="0">
                <a:latin typeface="NTPreCursivefk" panose="03000400000000000000" pitchFamily="66" charset="0"/>
              </a:rPr>
              <a:t>Understanding the Sounds</a:t>
            </a:r>
          </a:p>
          <a:p>
            <a:pPr>
              <a:lnSpc>
                <a:spcPct val="80000"/>
              </a:lnSpc>
            </a:pPr>
            <a:r>
              <a:rPr lang="en-GB" altLang="en-US" sz="3000" b="1" dirty="0">
                <a:latin typeface="NTPreCursivefk" panose="03000400000000000000" pitchFamily="66" charset="0"/>
              </a:rPr>
              <a:t>You can help by making sure your child </a:t>
            </a:r>
          </a:p>
          <a:p>
            <a:pPr>
              <a:lnSpc>
                <a:spcPct val="80000"/>
              </a:lnSpc>
            </a:pPr>
            <a:r>
              <a:rPr lang="en-GB" altLang="en-US" sz="3000" b="1" dirty="0">
                <a:latin typeface="NTPreCursivefk" panose="03000400000000000000" pitchFamily="66" charset="0"/>
              </a:rPr>
              <a:t>           really knows the sounds………</a:t>
            </a:r>
          </a:p>
          <a:p>
            <a:pPr>
              <a:lnSpc>
                <a:spcPct val="80000"/>
              </a:lnSpc>
            </a:pPr>
            <a:endParaRPr lang="en-GB" altLang="en-US" sz="3000" b="1" dirty="0">
              <a:latin typeface="NTPreCursivefk" panose="03000400000000000000" pitchFamily="66" charset="0"/>
            </a:endParaRPr>
          </a:p>
          <a:p>
            <a:pPr>
              <a:lnSpc>
                <a:spcPct val="80000"/>
              </a:lnSpc>
            </a:pPr>
            <a:r>
              <a:rPr lang="en-GB" altLang="en-US" sz="3000" dirty="0">
                <a:solidFill>
                  <a:srgbClr val="990099"/>
                </a:solidFill>
                <a:latin typeface="NTPreCursivefk" panose="03000400000000000000" pitchFamily="66" charset="0"/>
              </a:rPr>
              <a:t>            </a:t>
            </a:r>
            <a:r>
              <a:rPr lang="en-GB" altLang="en-US" sz="3000" u="sng" dirty="0">
                <a:latin typeface="NTPreCursivefk" panose="03000400000000000000" pitchFamily="66" charset="0"/>
              </a:rPr>
              <a:t>They should be able to:</a:t>
            </a:r>
          </a:p>
          <a:p>
            <a:pPr>
              <a:lnSpc>
                <a:spcPct val="80000"/>
              </a:lnSpc>
            </a:pPr>
            <a:endParaRPr lang="en-GB" altLang="en-US" sz="3000" u="sng" dirty="0">
              <a:latin typeface="NTPreCursivefk" panose="03000400000000000000" pitchFamily="66" charset="0"/>
            </a:endParaRPr>
          </a:p>
          <a:p>
            <a:pPr>
              <a:lnSpc>
                <a:spcPct val="80000"/>
              </a:lnSpc>
            </a:pPr>
            <a:r>
              <a:rPr lang="en-GB" altLang="en-US" sz="3000" dirty="0">
                <a:solidFill>
                  <a:srgbClr val="990099"/>
                </a:solidFill>
                <a:latin typeface="NTPreCursivefk" panose="03000400000000000000" pitchFamily="66" charset="0"/>
              </a:rPr>
              <a:t>		Hear </a:t>
            </a:r>
            <a:r>
              <a:rPr lang="en-GB" altLang="en-US" sz="3000" dirty="0">
                <a:latin typeface="NTPreCursivefk" panose="03000400000000000000" pitchFamily="66" charset="0"/>
              </a:rPr>
              <a:t>the sounds 		           </a:t>
            </a:r>
            <a:r>
              <a:rPr lang="en-GB" altLang="en-US" sz="3000" dirty="0">
                <a:solidFill>
                  <a:srgbClr val="990099"/>
                </a:solidFill>
                <a:latin typeface="NTPreCursivefk" panose="03000400000000000000" pitchFamily="66" charset="0"/>
              </a:rPr>
              <a:t>Say </a:t>
            </a:r>
            <a:r>
              <a:rPr lang="en-GB" altLang="en-US" sz="3000" dirty="0">
                <a:latin typeface="NTPreCursivefk" panose="03000400000000000000" pitchFamily="66" charset="0"/>
              </a:rPr>
              <a:t>the sounds</a:t>
            </a:r>
            <a:r>
              <a:rPr lang="en-GB" altLang="en-US" sz="3000" dirty="0">
                <a:latin typeface="NTPreCursivefk" panose="03000400000000000000" pitchFamily="66" charset="0"/>
                <a:hlinkClick r:id="rId4"/>
              </a:rPr>
              <a:t> </a:t>
            </a:r>
            <a:r>
              <a:rPr lang="en-GB" altLang="en-US" sz="3000" dirty="0">
                <a:latin typeface="NTPreCursivefk" panose="03000400000000000000" pitchFamily="66" charset="0"/>
              </a:rPr>
              <a:t>	</a:t>
            </a:r>
          </a:p>
          <a:p>
            <a:pPr>
              <a:lnSpc>
                <a:spcPct val="80000"/>
              </a:lnSpc>
            </a:pPr>
            <a:endParaRPr lang="en-GB" altLang="en-US" sz="3000" dirty="0">
              <a:latin typeface="NTPreCursivefk" panose="03000400000000000000" pitchFamily="66" charset="0"/>
            </a:endParaRPr>
          </a:p>
          <a:p>
            <a:pPr>
              <a:lnSpc>
                <a:spcPct val="80000"/>
              </a:lnSpc>
            </a:pPr>
            <a:r>
              <a:rPr lang="en-GB" altLang="en-US" sz="3000" dirty="0">
                <a:solidFill>
                  <a:srgbClr val="990099"/>
                </a:solidFill>
                <a:latin typeface="NTPreCursivefk" panose="03000400000000000000" pitchFamily="66" charset="0"/>
              </a:rPr>
              <a:t>		  		</a:t>
            </a:r>
            <a:endParaRPr lang="en-GB" altLang="en-US" sz="3000" dirty="0">
              <a:latin typeface="NTPreCursivefk" panose="03000400000000000000" pitchFamily="66" charset="0"/>
            </a:endParaRPr>
          </a:p>
          <a:p>
            <a:pPr>
              <a:lnSpc>
                <a:spcPct val="80000"/>
              </a:lnSpc>
            </a:pPr>
            <a:r>
              <a:rPr lang="en-GB" altLang="en-US" sz="3000" dirty="0">
                <a:solidFill>
                  <a:srgbClr val="990099"/>
                </a:solidFill>
                <a:latin typeface="NTPreCursivefk" panose="03000400000000000000" pitchFamily="66" charset="0"/>
              </a:rPr>
              <a:t>														Recognise </a:t>
            </a:r>
            <a:r>
              <a:rPr lang="en-GB" altLang="en-US" sz="3000" dirty="0">
                <a:latin typeface="NTPreCursivefk" panose="03000400000000000000" pitchFamily="66" charset="0"/>
              </a:rPr>
              <a:t>the letters 				</a:t>
            </a:r>
            <a:r>
              <a:rPr lang="en-GB" altLang="en-US" sz="3000" dirty="0">
                <a:solidFill>
                  <a:srgbClr val="990099"/>
                </a:solidFill>
                <a:latin typeface="NTPreCursivefk" panose="03000400000000000000" pitchFamily="66" charset="0"/>
              </a:rPr>
              <a:t>Write </a:t>
            </a:r>
            <a:r>
              <a:rPr lang="en-GB" altLang="en-US" sz="3000" dirty="0">
                <a:latin typeface="NTPreCursivefk" panose="03000400000000000000" pitchFamily="66" charset="0"/>
              </a:rPr>
              <a:t>the sounds</a:t>
            </a:r>
          </a:p>
          <a:p>
            <a:pPr>
              <a:lnSpc>
                <a:spcPct val="80000"/>
              </a:lnSpc>
            </a:pPr>
            <a:r>
              <a:rPr lang="en-GB" altLang="en-US" sz="3000" dirty="0">
                <a:latin typeface="NTPreCursivefk" panose="03000400000000000000" pitchFamily="66" charset="0"/>
              </a:rPr>
              <a:t>		that make the sounds</a:t>
            </a:r>
            <a:endParaRPr lang="en-GB" altLang="en-US" sz="3000" dirty="0">
              <a:solidFill>
                <a:srgbClr val="990099"/>
              </a:solidFill>
              <a:latin typeface="NTPreCursivefk" panose="03000400000000000000" pitchFamily="66" charset="0"/>
            </a:endParaRPr>
          </a:p>
          <a:p>
            <a:pPr>
              <a:lnSpc>
                <a:spcPct val="80000"/>
              </a:lnSpc>
            </a:pPr>
            <a:r>
              <a:rPr lang="en-GB" altLang="en-US" sz="3000" dirty="0">
                <a:solidFill>
                  <a:srgbClr val="990099"/>
                </a:solidFill>
                <a:latin typeface="NTPreCursivefk" panose="03000400000000000000" pitchFamily="66" charset="0"/>
              </a:rPr>
              <a:t>				</a:t>
            </a:r>
            <a:endParaRPr lang="en-GB" altLang="en-US" sz="3000" b="1" dirty="0">
              <a:latin typeface="NTPreCursivefk" panose="03000400000000000000" pitchFamily="66" charset="0"/>
            </a:endParaRPr>
          </a:p>
          <a:p>
            <a:endParaRPr lang="en-GB" sz="7200" dirty="0">
              <a:latin typeface="NTPreCursivefk" panose="03000400000000000000" pitchFamily="66" charset="0"/>
            </a:endParaRPr>
          </a:p>
        </p:txBody>
      </p:sp>
      <p:pic>
        <p:nvPicPr>
          <p:cNvPr id="8" name="Picture 20" descr="ear_-_body_part_nicu_buc_01">
            <a:extLst>
              <a:ext uri="{FF2B5EF4-FFF2-40B4-BE49-F238E27FC236}">
                <a16:creationId xmlns:a16="http://schemas.microsoft.com/office/drawing/2014/main" id="{E72B3596-C980-4A69-A14A-4E28540EFC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2676" y="3467894"/>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tn_mouth222-Mouth-Mouths-3_0307-2516-0647">
            <a:extLst>
              <a:ext uri="{FF2B5EF4-FFF2-40B4-BE49-F238E27FC236}">
                <a16:creationId xmlns:a16="http://schemas.microsoft.com/office/drawing/2014/main" id="{C600F8C3-180D-4AB1-A0C1-8BA00C7268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6423" y="3452211"/>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8" descr="green-eye">
            <a:extLst>
              <a:ext uri="{FF2B5EF4-FFF2-40B4-BE49-F238E27FC236}">
                <a16:creationId xmlns:a16="http://schemas.microsoft.com/office/drawing/2014/main" id="{DBBEB4F0-0794-44D8-B813-37DB2C2E25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8851" y="5276906"/>
            <a:ext cx="1314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blue-pencil">
            <a:extLst>
              <a:ext uri="{FF2B5EF4-FFF2-40B4-BE49-F238E27FC236}">
                <a16:creationId xmlns:a16="http://schemas.microsoft.com/office/drawing/2014/main" id="{2DB05977-DA2C-43D0-B98F-C914D8F87680}"/>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924800" y="4894934"/>
            <a:ext cx="1371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276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1434</Words>
  <Application>Microsoft Office PowerPoint</Application>
  <PresentationFormat>Widescreen</PresentationFormat>
  <Paragraphs>158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HfW precursive</vt:lpstr>
      <vt:lpstr>NTPreCursivefk</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Caz Light</dc:creator>
  <cp:lastModifiedBy>C Light</cp:lastModifiedBy>
  <cp:revision>28</cp:revision>
  <dcterms:created xsi:type="dcterms:W3CDTF">2020-03-11T21:04:31Z</dcterms:created>
  <dcterms:modified xsi:type="dcterms:W3CDTF">2020-03-19T15:56:40Z</dcterms:modified>
</cp:coreProperties>
</file>