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74" r:id="rId2"/>
    <p:sldId id="277" r:id="rId3"/>
    <p:sldId id="278" r:id="rId4"/>
    <p:sldId id="279" r:id="rId5"/>
    <p:sldId id="280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D8ADE-6CA2-4FA5-AB99-C43FADFA641F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E593-F52B-4D2F-ACCC-23D240E72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3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Significance</a:t>
            </a:r>
          </a:p>
          <a:p>
            <a:pPr>
              <a:spcBef>
                <a:spcPct val="0"/>
              </a:spcBef>
            </a:pPr>
            <a:r>
              <a:rPr lang="en-GB" altLang="en-US" smtClean="0"/>
              <a:t>Don’t forget ot snot all about results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5F2463-C0F4-40AF-996D-00D923372152}" type="slidenum">
              <a:rPr lang="en-GB" altLang="en-US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0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Teachers’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1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u="sng" dirty="0"/>
              <a:t>Teachers’ notes:</a:t>
            </a:r>
          </a:p>
          <a:p>
            <a:r>
              <a:rPr lang="en-GB" dirty="0"/>
              <a:t>The Notes for reference and recommendation writers tool is a place for students to include any overspill of their Personal Statement, so their reference writers can include it in their assessment.</a:t>
            </a:r>
          </a:p>
          <a:p>
            <a:endParaRPr lang="en-GB" dirty="0"/>
          </a:p>
          <a:p>
            <a:r>
              <a:rPr lang="en-GB" dirty="0"/>
              <a:t>Teachers see the notes from their students on the same page they write references from, so they’re really handy. This is a great way for teachers to get to know their students and their interests!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51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u="sng" dirty="0"/>
              <a:t>Teachers’ notes: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5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7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73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6" y="194769"/>
            <a:ext cx="1435208" cy="122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5987143"/>
            <a:ext cx="12192000" cy="870857"/>
          </a:xfrm>
          <a:prstGeom prst="rect">
            <a:avLst/>
          </a:prstGeom>
          <a:solidFill>
            <a:srgbClr val="5A2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GB" sz="2800" b="1" dirty="0" smtClean="0">
              <a:ln>
                <a:solidFill>
                  <a:srgbClr val="461E64"/>
                </a:solidFill>
              </a:ln>
              <a:solidFill>
                <a:srgbClr val="FFFFFF"/>
              </a:solidFill>
              <a:latin typeface="Calibri" pitchFamily="34" charset="0"/>
              <a:cs typeface="Arial"/>
            </a:endParaRPr>
          </a:p>
          <a:p>
            <a:pPr>
              <a:defRPr/>
            </a:pPr>
            <a:r>
              <a:rPr lang="en-GB" sz="2800" b="1" dirty="0" smtClean="0">
                <a:ln>
                  <a:solidFill>
                    <a:srgbClr val="461E64"/>
                  </a:solidFill>
                </a:ln>
                <a:solidFill>
                  <a:srgbClr val="FFFFFF"/>
                </a:solidFill>
                <a:latin typeface="Calibri" pitchFamily="34" charset="0"/>
                <a:cs typeface="Arial"/>
              </a:rPr>
              <a:t>BISHOP CHALLONER SIXTH FORM COLLEGE     			</a:t>
            </a:r>
            <a:r>
              <a:rPr lang="en-GB" altLang="en-US" sz="2800" b="1" i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Aspire </a:t>
            </a:r>
            <a:r>
              <a:rPr lang="en-GB" altLang="en-US" sz="2800" b="1" i="1" dirty="0">
                <a:solidFill>
                  <a:srgbClr val="FFFFFF"/>
                </a:solidFill>
                <a:latin typeface="Calibri" panose="020F0502020204030204" pitchFamily="34" charset="0"/>
              </a:rPr>
              <a:t>to be more</a:t>
            </a:r>
          </a:p>
          <a:p>
            <a:pPr>
              <a:defRPr/>
            </a:pPr>
            <a:endParaRPr lang="en-GB" sz="2800" b="1" dirty="0">
              <a:ln>
                <a:solidFill>
                  <a:srgbClr val="461E64"/>
                </a:solidFill>
              </a:ln>
              <a:solidFill>
                <a:srgbClr val="FFFFFF"/>
              </a:solidFill>
              <a:latin typeface="Calibri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908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0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5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2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8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3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1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5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651A-749B-46CD-A724-87F1CF5B3E1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0F5E-4E74-4055-8204-880526D6A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6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8hFkMAjW-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5528" y="212395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smtClean="0"/>
              <a:t>Personal Statements -</a:t>
            </a:r>
            <a:br>
              <a:rPr lang="en-GB" sz="6000" b="1" dirty="0" smtClean="0"/>
            </a:br>
            <a:r>
              <a:rPr lang="en-GB" sz="6000" b="1" dirty="0" smtClean="0"/>
              <a:t> let’s get started!</a:t>
            </a:r>
            <a:endParaRPr lang="en-GB" sz="6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35528" y="442265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May 2021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050" y="201036"/>
            <a:ext cx="3314701" cy="19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695144" y="252177"/>
            <a:ext cx="11743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Quick re-cap</a:t>
            </a:r>
            <a:endParaRPr lang="en-GB" sz="4000" b="1" dirty="0"/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l="2130" t="15090" r="38117" b="43100"/>
          <a:stretch/>
        </p:blipFill>
        <p:spPr>
          <a:xfrm>
            <a:off x="2576945" y="960063"/>
            <a:ext cx="7540833" cy="43535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427" y="5446060"/>
            <a:ext cx="11558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https://www.youtube.com/watch?v=_8hFkMAjW-I&amp;feature=youtu.be</a:t>
            </a:r>
          </a:p>
        </p:txBody>
      </p:sp>
    </p:spTree>
    <p:extLst>
      <p:ext uri="{BB962C8B-B14F-4D97-AF65-F5344CB8AC3E}">
        <p14:creationId xmlns:p14="http://schemas.microsoft.com/office/powerpoint/2010/main" val="19687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75467" y="321779"/>
            <a:ext cx="11743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Outcomes:</a:t>
            </a:r>
            <a:endParaRPr lang="en-GB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A7937-4F4F-42AA-B713-7F65E48AA38C}"/>
              </a:ext>
            </a:extLst>
          </p:cNvPr>
          <p:cNvSpPr txBox="1"/>
          <p:nvPr/>
        </p:nvSpPr>
        <p:spPr>
          <a:xfrm>
            <a:off x="448235" y="1606275"/>
            <a:ext cx="1174376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/>
              <a:t>By now you should have your own copy of the Personal Statement booklet.</a:t>
            </a:r>
          </a:p>
          <a:p>
            <a:pPr>
              <a:lnSpc>
                <a:spcPct val="150000"/>
              </a:lnSpc>
            </a:pP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b="1" dirty="0" smtClean="0"/>
              <a:t>By the end of today’s session, you should have: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Some </a:t>
            </a:r>
            <a:r>
              <a:rPr lang="en-GB" sz="2200" dirty="0" smtClean="0"/>
              <a:t>detailed notes in each of the sections in your booklet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/>
              <a:t>Identified </a:t>
            </a:r>
            <a:r>
              <a:rPr lang="en-GB" sz="2200" dirty="0" smtClean="0"/>
              <a:t>any gaps on page 8 and have a plan of how you will fill </a:t>
            </a:r>
          </a:p>
          <a:p>
            <a:pPr>
              <a:lnSpc>
                <a:spcPct val="150000"/>
              </a:lnSpc>
            </a:pPr>
            <a:r>
              <a:rPr lang="en-GB" sz="2200" dirty="0"/>
              <a:t> </a:t>
            </a:r>
            <a:r>
              <a:rPr lang="en-GB" sz="2200" dirty="0" smtClean="0"/>
              <a:t>      those gaps.</a:t>
            </a:r>
            <a:endParaRPr lang="en-GB" sz="2200" dirty="0"/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7391" t="12942" r="36440" b="4476"/>
          <a:stretch/>
        </p:blipFill>
        <p:spPr>
          <a:xfrm>
            <a:off x="8937371" y="2331928"/>
            <a:ext cx="3001300" cy="429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57558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Ready, set… Write!</a:t>
            </a:r>
            <a:r>
              <a:rPr lang="en-GB" b="1" dirty="0">
                <a:latin typeface="Open Sans" panose="020B0606030504020204"/>
              </a:rPr>
              <a:t/>
            </a:r>
            <a:br>
              <a:rPr lang="en-GB" b="1" dirty="0">
                <a:latin typeface="Open Sans" panose="020B0606030504020204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39" y="1683121"/>
            <a:ext cx="11429010" cy="5085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sz="2400" dirty="0" smtClean="0"/>
              <a:t>. Read through the top tips section</a:t>
            </a:r>
          </a:p>
          <a:p>
            <a:pPr marL="0" indent="0">
              <a:buNone/>
            </a:pPr>
            <a:r>
              <a:rPr lang="en-GB" sz="2400" dirty="0" smtClean="0"/>
              <a:t>2. Read the guidance for paragraph 1 and start making some detailed notes about what you could include in that section.</a:t>
            </a:r>
          </a:p>
          <a:p>
            <a:pPr marL="0" indent="0">
              <a:buNone/>
            </a:pPr>
            <a:r>
              <a:rPr lang="en-GB" sz="2400" dirty="0" smtClean="0"/>
              <a:t>3. Repeat this process for sections 2 and 3.</a:t>
            </a:r>
          </a:p>
          <a:p>
            <a:pPr marL="0" indent="0">
              <a:buNone/>
            </a:pPr>
            <a:r>
              <a:rPr lang="en-GB" sz="2400" dirty="0" smtClean="0"/>
              <a:t>4. Go onto </a:t>
            </a:r>
            <a:r>
              <a:rPr lang="en-GB" sz="2400" dirty="0" err="1" smtClean="0"/>
              <a:t>Unifrog</a:t>
            </a:r>
            <a:r>
              <a:rPr lang="en-GB" sz="2400" dirty="0" smtClean="0"/>
              <a:t> and see an example personal statement for the s    same subject you are applying for.  Now check your notes, is there anything you could add?</a:t>
            </a:r>
          </a:p>
          <a:p>
            <a:pPr marL="0" indent="0">
              <a:buNone/>
            </a:pPr>
            <a:r>
              <a:rPr lang="en-GB" sz="2400" dirty="0"/>
              <a:t>5</a:t>
            </a:r>
            <a:r>
              <a:rPr lang="en-GB" sz="2400" dirty="0" smtClean="0"/>
              <a:t>. If you are now aware of any gaps in your notes </a:t>
            </a:r>
            <a:r>
              <a:rPr lang="en-GB" sz="2400" dirty="0" smtClean="0"/>
              <a:t>(i.e</a:t>
            </a:r>
            <a:r>
              <a:rPr lang="en-GB" sz="2400" dirty="0" smtClean="0"/>
              <a:t>. you haven’t </a:t>
            </a:r>
            <a:r>
              <a:rPr lang="en-GB" sz="2400" dirty="0" smtClean="0"/>
              <a:t>written </a:t>
            </a:r>
            <a:r>
              <a:rPr lang="en-GB" sz="2400" dirty="0" smtClean="0"/>
              <a:t>much for certain </a:t>
            </a:r>
            <a:r>
              <a:rPr lang="en-GB" sz="2400" dirty="0" smtClean="0"/>
              <a:t>sections), </a:t>
            </a:r>
            <a:r>
              <a:rPr lang="en-GB" sz="2400" dirty="0" smtClean="0"/>
              <a:t>complete the table on page 8 of your booklet and identify ways in which you can fill these gaps over the </a:t>
            </a:r>
            <a:r>
              <a:rPr lang="en-GB" sz="2400" dirty="0" smtClean="0"/>
              <a:t>nex</a:t>
            </a:r>
            <a:r>
              <a:rPr lang="en-GB" sz="2400" dirty="0" smtClean="0"/>
              <a:t>t few months.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607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9682615-6FB9-4957-9784-90C0AF458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366" y="2043770"/>
            <a:ext cx="4444926" cy="39980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98220CE-686A-4A92-B087-2823CD9BD629}"/>
              </a:ext>
            </a:extLst>
          </p:cNvPr>
          <p:cNvSpPr/>
          <p:nvPr/>
        </p:nvSpPr>
        <p:spPr>
          <a:xfrm>
            <a:off x="7129439" y="2444984"/>
            <a:ext cx="2173937" cy="1260915"/>
          </a:xfrm>
          <a:prstGeom prst="rect">
            <a:avLst/>
          </a:prstGeom>
          <a:noFill/>
          <a:ln w="34925">
            <a:solidFill>
              <a:srgbClr val="D954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3675" y="384787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Next steps:</a:t>
            </a:r>
            <a:br>
              <a:rPr lang="en-GB" b="1" dirty="0">
                <a:latin typeface="+mn-lt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5142" y="1690688"/>
            <a:ext cx="6286915" cy="4351338"/>
          </a:xfrm>
        </p:spPr>
        <p:txBody>
          <a:bodyPr>
            <a:normAutofit/>
          </a:bodyPr>
          <a:lstStyle/>
          <a:p>
            <a:r>
              <a:rPr lang="en-GB" sz="2400" dirty="0"/>
              <a:t>Go on to </a:t>
            </a:r>
            <a:r>
              <a:rPr lang="en-GB" sz="2400" dirty="0" err="1"/>
              <a:t>Unifrog</a:t>
            </a:r>
            <a:r>
              <a:rPr lang="en-GB" sz="2400" dirty="0"/>
              <a:t> </a:t>
            </a:r>
            <a:r>
              <a:rPr lang="en-GB" sz="2400" dirty="0" smtClean="0"/>
              <a:t>and find the “</a:t>
            </a:r>
            <a:r>
              <a:rPr lang="en-GB" sz="2400" b="1" dirty="0" smtClean="0"/>
              <a:t>Using </a:t>
            </a:r>
            <a:r>
              <a:rPr lang="en-GB" sz="2400" b="1" dirty="0"/>
              <a:t>the Personal </a:t>
            </a:r>
            <a:r>
              <a:rPr lang="en-GB" sz="2400" b="1" dirty="0" smtClean="0"/>
              <a:t>statement” </a:t>
            </a:r>
            <a:r>
              <a:rPr lang="en-GB" sz="2400" b="1" dirty="0"/>
              <a:t>tool</a:t>
            </a:r>
          </a:p>
          <a:p>
            <a:r>
              <a:rPr lang="en-GB" sz="2400" dirty="0" smtClean="0"/>
              <a:t>Type up and expand on the notes you have made today in your booklet and create your first draft! </a:t>
            </a:r>
          </a:p>
          <a:p>
            <a:r>
              <a:rPr lang="en-GB" sz="2400" dirty="0"/>
              <a:t>When you’ve finished a draft, send it to </a:t>
            </a:r>
            <a:r>
              <a:rPr lang="en-GB" sz="2400" dirty="0" smtClean="0"/>
              <a:t>Miss McGowan, Miss Darby or your form tutor </a:t>
            </a:r>
            <a:r>
              <a:rPr lang="en-GB" sz="2400" dirty="0"/>
              <a:t>for feedback!</a:t>
            </a:r>
          </a:p>
          <a:p>
            <a:r>
              <a:rPr lang="en-GB" sz="2400" dirty="0" smtClean="0"/>
              <a:t>Save </a:t>
            </a:r>
            <a:r>
              <a:rPr lang="en-GB" sz="2400" dirty="0"/>
              <a:t>unlimited versions in each of the 3 sections, and click the green links for hints and tips</a:t>
            </a:r>
            <a:r>
              <a:rPr lang="en-GB" sz="2400" dirty="0" smtClean="0"/>
              <a:t>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1681" t="35804" r="63402" b="41518"/>
          <a:stretch/>
        </p:blipFill>
        <p:spPr>
          <a:xfrm>
            <a:off x="7030112" y="218076"/>
            <a:ext cx="3241902" cy="165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2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8979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Remember: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27" y="1761498"/>
            <a:ext cx="10515600" cy="384365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Week beginning 12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</a:t>
            </a:r>
            <a:r>
              <a:rPr lang="en-GB" sz="2400" dirty="0" smtClean="0"/>
              <a:t>is your chance to significantly add to section 2.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This </a:t>
            </a:r>
            <a:r>
              <a:rPr lang="en-GB" sz="2400" dirty="0" smtClean="0"/>
              <a:t>could be through a virtual work experience placement, one (or more) MOOCs, insight days, reading around your subject etc.</a:t>
            </a:r>
          </a:p>
          <a:p>
            <a:pPr marL="0" indent="0">
              <a:buNone/>
            </a:pPr>
            <a:endParaRPr lang="en-GB" sz="900" dirty="0" smtClean="0"/>
          </a:p>
          <a:p>
            <a:r>
              <a:rPr lang="en-GB" sz="2400" b="1" dirty="0" smtClean="0"/>
              <a:t>Monday 19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</a:t>
            </a:r>
            <a:r>
              <a:rPr lang="en-GB" sz="2400" dirty="0" smtClean="0"/>
              <a:t>you will be updating your Personal statement on </a:t>
            </a:r>
            <a:r>
              <a:rPr lang="en-GB" sz="2400" dirty="0" err="1" smtClean="0"/>
              <a:t>Unifrog</a:t>
            </a:r>
            <a:r>
              <a:rPr lang="en-GB" sz="2400" dirty="0" smtClean="0"/>
              <a:t> to reflect the experiences you had the week before.</a:t>
            </a:r>
          </a:p>
          <a:p>
            <a:endParaRPr lang="en-GB" sz="900" dirty="0"/>
          </a:p>
          <a:p>
            <a:r>
              <a:rPr lang="en-GB" sz="2400" dirty="0" smtClean="0"/>
              <a:t>So if you haven’t sorted anything out yet</a:t>
            </a:r>
            <a:r>
              <a:rPr lang="en-GB" sz="2400" dirty="0" smtClean="0"/>
              <a:t>… get </a:t>
            </a:r>
            <a:r>
              <a:rPr lang="en-GB" sz="2400" dirty="0" smtClean="0"/>
              <a:t>on it!</a:t>
            </a:r>
          </a:p>
          <a:p>
            <a:endParaRPr lang="en-GB" sz="1050" dirty="0" smtClean="0"/>
          </a:p>
          <a:p>
            <a:r>
              <a:rPr lang="en-GB" sz="2400" dirty="0" smtClean="0"/>
              <a:t>Speak to your Form Tutor or the Sixth Form team if you need help with this.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8371" t="11850" r="31657" b="8484"/>
          <a:stretch/>
        </p:blipFill>
        <p:spPr>
          <a:xfrm>
            <a:off x="10204269" y="98979"/>
            <a:ext cx="1802674" cy="20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389</Words>
  <Application>Microsoft Office PowerPoint</Application>
  <PresentationFormat>Widescreen</PresentationFormat>
  <Paragraphs>43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Ready, set… Write! </vt:lpstr>
      <vt:lpstr>Next steps: </vt:lpstr>
      <vt:lpstr>Remember:</vt:lpstr>
    </vt:vector>
  </TitlesOfParts>
  <Company>Bishop Challoner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Darby</dc:creator>
  <cp:lastModifiedBy>Miss E McGowan</cp:lastModifiedBy>
  <cp:revision>37</cp:revision>
  <dcterms:created xsi:type="dcterms:W3CDTF">2018-01-26T08:33:12Z</dcterms:created>
  <dcterms:modified xsi:type="dcterms:W3CDTF">2021-05-24T11:50:40Z</dcterms:modified>
</cp:coreProperties>
</file>