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21"/>
  </p:notesMasterIdLst>
  <p:sldIdLst>
    <p:sldId id="272" r:id="rId5"/>
    <p:sldId id="256" r:id="rId6"/>
    <p:sldId id="257" r:id="rId7"/>
    <p:sldId id="258" r:id="rId8"/>
    <p:sldId id="259" r:id="rId9"/>
    <p:sldId id="261" r:id="rId10"/>
    <p:sldId id="262" r:id="rId11"/>
    <p:sldId id="263" r:id="rId12"/>
    <p:sldId id="264" r:id="rId13"/>
    <p:sldId id="265" r:id="rId14"/>
    <p:sldId id="266" r:id="rId15"/>
    <p:sldId id="267" r:id="rId16"/>
    <p:sldId id="268" r:id="rId17"/>
    <p:sldId id="269" r:id="rId18"/>
    <p:sldId id="270" r:id="rId19"/>
    <p:sldId id="27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D42021-6749-4BB5-9034-D84A56245CB9}" v="1" dt="2020-06-16T09:25:39.478"/>
    <p1510:client id="{AE036735-68DE-442E-98D9-CB90CE638D6C}" v="1" dt="2020-06-10T11:29:50.274"/>
    <p1510:client id="{D26EF8B6-6346-472E-BB4E-DF1D3D83E6E6}" v="1" dt="2020-06-17T10:12:30.105"/>
    <p1510:client id="{D3CBE8AF-2453-4EDA-BEB9-5EC98DDB4398}" v="2" dt="2020-06-11T08:52:11.103"/>
    <p1510:client id="{E1EE4851-2AAE-440B-A6A0-7FBAF28E9016}" v="1" dt="2020-06-17T07:42:46.6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Daley" userId="S::sarah.daley@carmel.org.uk::b5555ca7-b223-4dc4-b60a-ccf23e461100" providerId="AD" clId="Web-{AE036735-68DE-442E-98D9-CB90CE638D6C}"/>
    <pc:docChg chg="modSld">
      <pc:chgData name="Sarah Daley" userId="S::sarah.daley@carmel.org.uk::b5555ca7-b223-4dc4-b60a-ccf23e461100" providerId="AD" clId="Web-{AE036735-68DE-442E-98D9-CB90CE638D6C}" dt="2020-06-10T11:29:50.274" v="0" actId="1076"/>
      <pc:docMkLst>
        <pc:docMk/>
      </pc:docMkLst>
      <pc:sldChg chg="modSp">
        <pc:chgData name="Sarah Daley" userId="S::sarah.daley@carmel.org.uk::b5555ca7-b223-4dc4-b60a-ccf23e461100" providerId="AD" clId="Web-{AE036735-68DE-442E-98D9-CB90CE638D6C}" dt="2020-06-10T11:29:50.274" v="0" actId="1076"/>
        <pc:sldMkLst>
          <pc:docMk/>
          <pc:sldMk cId="2951474363" sldId="272"/>
        </pc:sldMkLst>
        <pc:spChg chg="mod">
          <ac:chgData name="Sarah Daley" userId="S::sarah.daley@carmel.org.uk::b5555ca7-b223-4dc4-b60a-ccf23e461100" providerId="AD" clId="Web-{AE036735-68DE-442E-98D9-CB90CE638D6C}" dt="2020-06-10T11:29:50.274" v="0" actId="1076"/>
          <ac:spMkLst>
            <pc:docMk/>
            <pc:sldMk cId="2951474363" sldId="272"/>
            <ac:spMk id="3" creationId="{00000000-0000-0000-0000-000000000000}"/>
          </ac:spMkLst>
        </pc:spChg>
      </pc:sldChg>
    </pc:docChg>
  </pc:docChgLst>
  <pc:docChgLst>
    <pc:chgData name="Mark Shield" userId="S::mshield@holyfamily.bhcet.org.uk::c8d1e5c3-fbf6-4bad-af6f-c83b1770e7aa" providerId="AD" clId="Web-{D26EF8B6-6346-472E-BB4E-DF1D3D83E6E6}"/>
    <pc:docChg chg="modSld">
      <pc:chgData name="Mark Shield" userId="S::mshield@holyfamily.bhcet.org.uk::c8d1e5c3-fbf6-4bad-af6f-c83b1770e7aa" providerId="AD" clId="Web-{D26EF8B6-6346-472E-BB4E-DF1D3D83E6E6}" dt="2020-06-17T10:12:30.105" v="0" actId="1076"/>
      <pc:docMkLst>
        <pc:docMk/>
      </pc:docMkLst>
      <pc:sldChg chg="modSp">
        <pc:chgData name="Mark Shield" userId="S::mshield@holyfamily.bhcet.org.uk::c8d1e5c3-fbf6-4bad-af6f-c83b1770e7aa" providerId="AD" clId="Web-{D26EF8B6-6346-472E-BB4E-DF1D3D83E6E6}" dt="2020-06-17T10:12:30.105" v="0" actId="1076"/>
        <pc:sldMkLst>
          <pc:docMk/>
          <pc:sldMk cId="3904245687" sldId="270"/>
        </pc:sldMkLst>
        <pc:picChg chg="mod">
          <ac:chgData name="Mark Shield" userId="S::mshield@holyfamily.bhcet.org.uk::c8d1e5c3-fbf6-4bad-af6f-c83b1770e7aa" providerId="AD" clId="Web-{D26EF8B6-6346-472E-BB4E-DF1D3D83E6E6}" dt="2020-06-17T10:12:30.105" v="0" actId="1076"/>
          <ac:picMkLst>
            <pc:docMk/>
            <pc:sldMk cId="3904245687" sldId="270"/>
            <ac:picMk id="2050" creationId="{00000000-0000-0000-0000-000000000000}"/>
          </ac:picMkLst>
        </pc:picChg>
      </pc:sldChg>
    </pc:docChg>
  </pc:docChgLst>
  <pc:docChgLst>
    <pc:chgData name="Lauren Bushell" userId="S::lauren.bushell@stjosephsnorton.bhcet.org.uk::f958f71f-d7ff-4420-bd4b-296811f08b6a" providerId="AD" clId="Web-{E1EE4851-2AAE-440B-A6A0-7FBAF28E9016}"/>
    <pc:docChg chg="modSld">
      <pc:chgData name="Lauren Bushell" userId="S::lauren.bushell@stjosephsnorton.bhcet.org.uk::f958f71f-d7ff-4420-bd4b-296811f08b6a" providerId="AD" clId="Web-{E1EE4851-2AAE-440B-A6A0-7FBAF28E9016}" dt="2020-06-17T07:42:46.685" v="0"/>
      <pc:docMkLst>
        <pc:docMk/>
      </pc:docMkLst>
      <pc:sldChg chg="mod modShow">
        <pc:chgData name="Lauren Bushell" userId="S::lauren.bushell@stjosephsnorton.bhcet.org.uk::f958f71f-d7ff-4420-bd4b-296811f08b6a" providerId="AD" clId="Web-{E1EE4851-2AAE-440B-A6A0-7FBAF28E9016}" dt="2020-06-17T07:42:46.685" v="0"/>
        <pc:sldMkLst>
          <pc:docMk/>
          <pc:sldMk cId="1089489269" sldId="271"/>
        </pc:sldMkLst>
      </pc:sldChg>
    </pc:docChg>
  </pc:docChgLst>
  <pc:docChgLst>
    <pc:chgData name="Sarah Daley" userId="S::sarah.daley@carmel.org.uk::b5555ca7-b223-4dc4-b60a-ccf23e461100" providerId="AD" clId="Web-{D3CBE8AF-2453-4EDA-BEB9-5EC98DDB4398}"/>
    <pc:docChg chg="addSld delSld">
      <pc:chgData name="Sarah Daley" userId="S::sarah.daley@carmel.org.uk::b5555ca7-b223-4dc4-b60a-ccf23e461100" providerId="AD" clId="Web-{D3CBE8AF-2453-4EDA-BEB9-5EC98DDB4398}" dt="2020-06-11T08:52:11.103" v="1"/>
      <pc:docMkLst>
        <pc:docMk/>
      </pc:docMkLst>
      <pc:sldChg chg="add del replId">
        <pc:chgData name="Sarah Daley" userId="S::sarah.daley@carmel.org.uk::b5555ca7-b223-4dc4-b60a-ccf23e461100" providerId="AD" clId="Web-{D3CBE8AF-2453-4EDA-BEB9-5EC98DDB4398}" dt="2020-06-11T08:52:11.103" v="1"/>
        <pc:sldMkLst>
          <pc:docMk/>
          <pc:sldMk cId="424120670" sldId="273"/>
        </pc:sldMkLst>
      </pc:sldChg>
    </pc:docChg>
  </pc:docChgLst>
  <pc:docChgLst>
    <pc:chgData name="Sarah Daley" userId="S::sarah.daley@carmel.org.uk::b5555ca7-b223-4dc4-b60a-ccf23e461100" providerId="AD" clId="Web-{26D42021-6749-4BB5-9034-D84A56245CB9}"/>
    <pc:docChg chg="modSld">
      <pc:chgData name="Sarah Daley" userId="S::sarah.daley@carmel.org.uk::b5555ca7-b223-4dc4-b60a-ccf23e461100" providerId="AD" clId="Web-{26D42021-6749-4BB5-9034-D84A56245CB9}" dt="2020-06-16T09:25:39.478" v="0" actId="1076"/>
      <pc:docMkLst>
        <pc:docMk/>
      </pc:docMkLst>
      <pc:sldChg chg="modSp">
        <pc:chgData name="Sarah Daley" userId="S::sarah.daley@carmel.org.uk::b5555ca7-b223-4dc4-b60a-ccf23e461100" providerId="AD" clId="Web-{26D42021-6749-4BB5-9034-D84A56245CB9}" dt="2020-06-16T09:25:39.478" v="0" actId="1076"/>
        <pc:sldMkLst>
          <pc:docMk/>
          <pc:sldMk cId="4197347040" sldId="265"/>
        </pc:sldMkLst>
        <pc:picChg chg="mod">
          <ac:chgData name="Sarah Daley" userId="S::sarah.daley@carmel.org.uk::b5555ca7-b223-4dc4-b60a-ccf23e461100" providerId="AD" clId="Web-{26D42021-6749-4BB5-9034-D84A56245CB9}" dt="2020-06-16T09:25:39.478" v="0" actId="1076"/>
          <ac:picMkLst>
            <pc:docMk/>
            <pc:sldMk cId="4197347040" sldId="265"/>
            <ac:picMk id="3" creationId="{00000000-0000-0000-0000-000000000000}"/>
          </ac:picMkLst>
        </pc:picChg>
      </pc:sldChg>
    </pc:docChg>
  </pc:docChgLst>
  <pc:docChgLst>
    <pc:chgData name="Heidi" userId="5954787f-7b12-45d3-bac0-1be9f217faca" providerId="ADAL" clId="{0E82C4B6-4241-4A39-B5F8-BC2AC782921C}"/>
    <pc:docChg chg="modSld">
      <pc:chgData name="Heidi" userId="5954787f-7b12-45d3-bac0-1be9f217faca" providerId="ADAL" clId="{0E82C4B6-4241-4A39-B5F8-BC2AC782921C}" dt="2020-05-31T07:00:02.564" v="2" actId="1076"/>
      <pc:docMkLst>
        <pc:docMk/>
      </pc:docMkLst>
      <pc:sldChg chg="modSp mod">
        <pc:chgData name="Heidi" userId="5954787f-7b12-45d3-bac0-1be9f217faca" providerId="ADAL" clId="{0E82C4B6-4241-4A39-B5F8-BC2AC782921C}" dt="2020-05-31T07:00:02.564" v="2" actId="1076"/>
        <pc:sldMkLst>
          <pc:docMk/>
          <pc:sldMk cId="1637140938" sldId="256"/>
        </pc:sldMkLst>
        <pc:spChg chg="mod">
          <ac:chgData name="Heidi" userId="5954787f-7b12-45d3-bac0-1be9f217faca" providerId="ADAL" clId="{0E82C4B6-4241-4A39-B5F8-BC2AC782921C}" dt="2020-05-31T07:00:02.564" v="2" actId="1076"/>
          <ac:spMkLst>
            <pc:docMk/>
            <pc:sldMk cId="1637140938" sldId="256"/>
            <ac:spMk id="3" creationId="{03A1A0EB-791F-4494-9AAE-ED1DA8A79F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10F15-ABD5-486C-B5D3-52784F2081A1}" type="datetimeFigureOut">
              <a:rPr lang="en-GB" smtClean="0"/>
              <a:t>17/06/2020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C3218-B50E-4F92-B8DC-048CBEFE34C6}" type="slidenum">
              <a:rPr lang="en-GB" smtClean="0"/>
              <a:t>‹#›</a:t>
            </a:fld>
            <a:endParaRPr lang="en-GB"/>
          </a:p>
        </p:txBody>
      </p:sp>
    </p:spTree>
    <p:extLst>
      <p:ext uri="{BB962C8B-B14F-4D97-AF65-F5344CB8AC3E}">
        <p14:creationId xmlns:p14="http://schemas.microsoft.com/office/powerpoint/2010/main" val="2500597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Sendai was the centre of the Tsunami</a:t>
            </a:r>
            <a:r>
              <a:rPr lang="en-GB" baseline="0"/>
              <a:t> and the plate boundaries are found under the pacific ocean</a:t>
            </a:r>
            <a:endParaRPr lang="en-GB"/>
          </a:p>
        </p:txBody>
      </p:sp>
      <p:sp>
        <p:nvSpPr>
          <p:cNvPr id="4" name="Slide Number Placeholder 3"/>
          <p:cNvSpPr>
            <a:spLocks noGrp="1"/>
          </p:cNvSpPr>
          <p:nvPr>
            <p:ph type="sldNum" sz="quarter" idx="10"/>
          </p:nvPr>
        </p:nvSpPr>
        <p:spPr/>
        <p:txBody>
          <a:bodyPr/>
          <a:lstStyle/>
          <a:p>
            <a:fld id="{5CFC3218-B50E-4F92-B8DC-048CBEFE34C6}" type="slidenum">
              <a:rPr lang="en-GB" smtClean="0"/>
              <a:t>4</a:t>
            </a:fld>
            <a:endParaRPr lang="en-GB"/>
          </a:p>
        </p:txBody>
      </p:sp>
    </p:spTree>
    <p:extLst>
      <p:ext uri="{BB962C8B-B14F-4D97-AF65-F5344CB8AC3E}">
        <p14:creationId xmlns:p14="http://schemas.microsoft.com/office/powerpoint/2010/main" val="3597343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Japan is on 3 plate boundaries and is on</a:t>
            </a:r>
            <a:r>
              <a:rPr lang="en-GB" baseline="0"/>
              <a:t> a destructive plate boundary so over 80% of the land is mountainous and this is caused when the plates are dragged about by the forces inside the earth.  You will learn about this later on.  Almost all of the flat land is by the coast, which is why all the cities you labelled last lesson are on the coast, but this caused huge problems during the Tsunami as you will discover. </a:t>
            </a:r>
            <a:endParaRPr lang="en-GB"/>
          </a:p>
        </p:txBody>
      </p:sp>
      <p:sp>
        <p:nvSpPr>
          <p:cNvPr id="4" name="Slide Number Placeholder 3"/>
          <p:cNvSpPr>
            <a:spLocks noGrp="1"/>
          </p:cNvSpPr>
          <p:nvPr>
            <p:ph type="sldNum" sz="quarter" idx="10"/>
          </p:nvPr>
        </p:nvSpPr>
        <p:spPr/>
        <p:txBody>
          <a:bodyPr/>
          <a:lstStyle/>
          <a:p>
            <a:fld id="{E739C977-E8F9-4DF7-BB51-323FD31BF8BB}" type="slidenum">
              <a:rPr lang="en-GB" smtClean="0"/>
              <a:t>6</a:t>
            </a:fld>
            <a:endParaRPr lang="en-GB"/>
          </a:p>
        </p:txBody>
      </p:sp>
    </p:spTree>
    <p:extLst>
      <p:ext uri="{BB962C8B-B14F-4D97-AF65-F5344CB8AC3E}">
        <p14:creationId xmlns:p14="http://schemas.microsoft.com/office/powerpoint/2010/main" val="4190841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map showing the electric lights generated by homes, offices, street lights and cars</a:t>
            </a:r>
          </a:p>
        </p:txBody>
      </p:sp>
      <p:sp>
        <p:nvSpPr>
          <p:cNvPr id="4" name="Slide Number Placeholder 3"/>
          <p:cNvSpPr>
            <a:spLocks noGrp="1"/>
          </p:cNvSpPr>
          <p:nvPr>
            <p:ph type="sldNum" sz="quarter" idx="10"/>
          </p:nvPr>
        </p:nvSpPr>
        <p:spPr/>
        <p:txBody>
          <a:bodyPr/>
          <a:lstStyle/>
          <a:p>
            <a:fld id="{E739C977-E8F9-4DF7-BB51-323FD31BF8BB}" type="slidenum">
              <a:rPr lang="en-GB" smtClean="0"/>
              <a:t>7</a:t>
            </a:fld>
            <a:endParaRPr lang="en-GB"/>
          </a:p>
        </p:txBody>
      </p:sp>
    </p:spTree>
    <p:extLst>
      <p:ext uri="{BB962C8B-B14F-4D97-AF65-F5344CB8AC3E}">
        <p14:creationId xmlns:p14="http://schemas.microsoft.com/office/powerpoint/2010/main" val="682105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Tokyo</a:t>
            </a:r>
          </a:p>
        </p:txBody>
      </p:sp>
      <p:sp>
        <p:nvSpPr>
          <p:cNvPr id="4" name="Slide Number Placeholder 3"/>
          <p:cNvSpPr>
            <a:spLocks noGrp="1"/>
          </p:cNvSpPr>
          <p:nvPr>
            <p:ph type="sldNum" sz="quarter" idx="10"/>
          </p:nvPr>
        </p:nvSpPr>
        <p:spPr/>
        <p:txBody>
          <a:bodyPr/>
          <a:lstStyle/>
          <a:p>
            <a:fld id="{E739C977-E8F9-4DF7-BB51-323FD31BF8BB}" type="slidenum">
              <a:rPr lang="en-GB" smtClean="0"/>
              <a:t>8</a:t>
            </a:fld>
            <a:endParaRPr lang="en-GB"/>
          </a:p>
        </p:txBody>
      </p:sp>
    </p:spTree>
    <p:extLst>
      <p:ext uri="{BB962C8B-B14F-4D97-AF65-F5344CB8AC3E}">
        <p14:creationId xmlns:p14="http://schemas.microsoft.com/office/powerpoint/2010/main" val="2011328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Topograpical</a:t>
            </a:r>
            <a:r>
              <a:rPr lang="en-GB" baseline="0"/>
              <a:t> maps use shapes to show a feature.  The brown areas are mountains and the green areas are flat land.  How does this link to the location of the cities you did last lesson? </a:t>
            </a:r>
            <a:r>
              <a:rPr lang="en-GB" baseline="0" err="1"/>
              <a:t>i</a:t>
            </a:r>
            <a:endParaRPr lang="en-GB"/>
          </a:p>
        </p:txBody>
      </p:sp>
      <p:sp>
        <p:nvSpPr>
          <p:cNvPr id="4" name="Slide Number Placeholder 3"/>
          <p:cNvSpPr>
            <a:spLocks noGrp="1"/>
          </p:cNvSpPr>
          <p:nvPr>
            <p:ph type="sldNum" sz="quarter" idx="10"/>
          </p:nvPr>
        </p:nvSpPr>
        <p:spPr/>
        <p:txBody>
          <a:bodyPr/>
          <a:lstStyle/>
          <a:p>
            <a:fld id="{E739C977-E8F9-4DF7-BB51-323FD31BF8BB}" type="slidenum">
              <a:rPr lang="en-GB" smtClean="0"/>
              <a:t>9</a:t>
            </a:fld>
            <a:endParaRPr lang="en-GB"/>
          </a:p>
        </p:txBody>
      </p:sp>
    </p:spTree>
    <p:extLst>
      <p:ext uri="{BB962C8B-B14F-4D97-AF65-F5344CB8AC3E}">
        <p14:creationId xmlns:p14="http://schemas.microsoft.com/office/powerpoint/2010/main" val="291007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Tokyo, densely populated city on the west coast of Honshu </a:t>
            </a:r>
            <a:r>
              <a:rPr lang="en-GB" err="1"/>
              <a:t>isalnd</a:t>
            </a:r>
            <a:endParaRPr lang="en-GB"/>
          </a:p>
        </p:txBody>
      </p:sp>
      <p:sp>
        <p:nvSpPr>
          <p:cNvPr id="4" name="Slide Number Placeholder 3"/>
          <p:cNvSpPr>
            <a:spLocks noGrp="1"/>
          </p:cNvSpPr>
          <p:nvPr>
            <p:ph type="sldNum" sz="quarter" idx="10"/>
          </p:nvPr>
        </p:nvSpPr>
        <p:spPr/>
        <p:txBody>
          <a:bodyPr/>
          <a:lstStyle/>
          <a:p>
            <a:fld id="{E739C977-E8F9-4DF7-BB51-323FD31BF8BB}" type="slidenum">
              <a:rPr lang="en-GB" smtClean="0"/>
              <a:t>10</a:t>
            </a:fld>
            <a:endParaRPr lang="en-GB"/>
          </a:p>
        </p:txBody>
      </p:sp>
    </p:spTree>
    <p:extLst>
      <p:ext uri="{BB962C8B-B14F-4D97-AF65-F5344CB8AC3E}">
        <p14:creationId xmlns:p14="http://schemas.microsoft.com/office/powerpoint/2010/main" val="273357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Top left = samurai warriors, top middle</a:t>
            </a:r>
            <a:r>
              <a:rPr lang="en-GB" baseline="0"/>
              <a:t> = sushi, op right = Japanese writing, bottom left = tea ceremony, bottom right = the enthronement of Emperor </a:t>
            </a:r>
            <a:r>
              <a:rPr lang="en-GB" sz="1200" b="0" i="0" kern="1200" err="1">
                <a:solidFill>
                  <a:schemeClr val="tx1"/>
                </a:solidFill>
                <a:effectLst/>
                <a:latin typeface="+mn-lt"/>
                <a:ea typeface="+mn-ea"/>
                <a:cs typeface="+mn-cs"/>
              </a:rPr>
              <a:t>Naruhito</a:t>
            </a:r>
            <a:r>
              <a:rPr lang="en-GB" sz="1200" b="0" i="0" kern="1200">
                <a:solidFill>
                  <a:schemeClr val="tx1"/>
                </a:solidFill>
                <a:effectLst/>
                <a:latin typeface="+mn-lt"/>
                <a:ea typeface="+mn-ea"/>
                <a:cs typeface="+mn-cs"/>
              </a:rPr>
              <a:t> </a:t>
            </a:r>
            <a:endParaRPr lang="en-GB"/>
          </a:p>
        </p:txBody>
      </p:sp>
      <p:sp>
        <p:nvSpPr>
          <p:cNvPr id="4" name="Slide Number Placeholder 3"/>
          <p:cNvSpPr>
            <a:spLocks noGrp="1"/>
          </p:cNvSpPr>
          <p:nvPr>
            <p:ph type="sldNum" sz="quarter" idx="10"/>
          </p:nvPr>
        </p:nvSpPr>
        <p:spPr/>
        <p:txBody>
          <a:bodyPr/>
          <a:lstStyle/>
          <a:p>
            <a:fld id="{5CFC3218-B50E-4F92-B8DC-048CBEFE34C6}" type="slidenum">
              <a:rPr lang="en-GB" smtClean="0"/>
              <a:t>16</a:t>
            </a:fld>
            <a:endParaRPr lang="en-GB"/>
          </a:p>
        </p:txBody>
      </p:sp>
    </p:spTree>
    <p:extLst>
      <p:ext uri="{BB962C8B-B14F-4D97-AF65-F5344CB8AC3E}">
        <p14:creationId xmlns:p14="http://schemas.microsoft.com/office/powerpoint/2010/main" val="1054652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91E8EB-918F-446D-B18B-CA3444CD4580}" type="datetimeFigureOut">
              <a:rPr lang="en-GB" smtClean="0"/>
              <a:t>17/06/2020</a:t>
            </a:fld>
            <a:endParaRPr lang="en-GB"/>
          </a:p>
        </p:txBody>
      </p:sp>
      <p:sp>
        <p:nvSpPr>
          <p:cNvPr id="5" name="Footer Placeholder 4"/>
          <p:cNvSpPr>
            <a:spLocks noGrp="1"/>
          </p:cNvSpPr>
          <p:nvPr>
            <p:ph type="ftr" sz="quarter" idx="11"/>
          </p:nvPr>
        </p:nvSpPr>
        <p:spPr>
          <a:xfrm>
            <a:off x="5332412" y="5883275"/>
            <a:ext cx="4324044" cy="365125"/>
          </a:xfrm>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4115522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91E8EB-918F-446D-B18B-CA3444CD4580}" type="datetimeFigureOut">
              <a:rPr lang="en-GB" smtClean="0"/>
              <a:t>17/06/2020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1539614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1E8EB-918F-446D-B18B-CA3444CD4580}"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2785201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1E8EB-918F-446D-B18B-CA3444CD4580}"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1580904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1E8EB-918F-446D-B18B-CA3444CD4580}"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3237409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1E8EB-918F-446D-B18B-CA3444CD4580}"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523713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1E8EB-918F-446D-B18B-CA3444CD4580}"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1279966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91E8EB-918F-446D-B18B-CA3444CD4580}"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2537835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91E8EB-918F-446D-B18B-CA3444CD4580}"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213228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91E8EB-918F-446D-B18B-CA3444CD4580}"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951856" y="5867131"/>
            <a:ext cx="551167" cy="365125"/>
          </a:xfrm>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2773090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1E8EB-918F-446D-B18B-CA3444CD4580}"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1889105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91E8EB-918F-446D-B18B-CA3444CD4580}" type="datetimeFigureOut">
              <a:rPr lang="en-GB" smtClean="0"/>
              <a:t>17/06/2020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88031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91E8EB-918F-446D-B18B-CA3444CD4580}" type="datetimeFigureOut">
              <a:rPr lang="en-GB" smtClean="0"/>
              <a:t>17/06/2020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3229542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91E8EB-918F-446D-B18B-CA3444CD4580}" type="datetimeFigureOut">
              <a:rPr lang="en-GB" smtClean="0"/>
              <a:t>17/06/2020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1709806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91E8EB-918F-446D-B18B-CA3444CD4580}" type="datetimeFigureOut">
              <a:rPr lang="en-GB" smtClean="0"/>
              <a:t>17/06/2020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2947953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91E8EB-918F-446D-B18B-CA3444CD4580}" type="datetimeFigureOut">
              <a:rPr lang="en-GB" smtClean="0"/>
              <a:t>17/06/2020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242387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91E8EB-918F-446D-B18B-CA3444CD4580}" type="datetimeFigureOut">
              <a:rPr lang="en-GB" smtClean="0"/>
              <a:t>17/06/2020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1360175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17000"/>
            <a:lum/>
          </a:blip>
          <a:srcRect/>
          <a:stretch>
            <a:fillRect t="-2000" b="-2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B91E8EB-918F-446D-B18B-CA3444CD4580}" type="datetimeFigureOut">
              <a:rPr lang="en-GB" smtClean="0"/>
              <a:t>17/06/2020</a:t>
            </a:fld>
            <a:endParaRPr lang="en-GB"/>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214505C-97A3-43D0-AE1E-B2E23D6D8621}" type="slidenum">
              <a:rPr lang="en-GB" smtClean="0"/>
              <a:t>‹#›</a:t>
            </a:fld>
            <a:endParaRPr lang="en-GB"/>
          </a:p>
        </p:txBody>
      </p:sp>
    </p:spTree>
    <p:extLst>
      <p:ext uri="{BB962C8B-B14F-4D97-AF65-F5344CB8AC3E}">
        <p14:creationId xmlns:p14="http://schemas.microsoft.com/office/powerpoint/2010/main" val="426495238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3.xml"/><Relationship Id="rId7" Type="http://schemas.openxmlformats.org/officeDocument/2006/relationships/image" Target="../media/image23.jpe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3.png"/><Relationship Id="rId4" Type="http://schemas.openxmlformats.org/officeDocument/2006/relationships/hyperlink" Target="https://www.youtube.com/watch?v=5ZeSaDfjTG0"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Japanese Tsunami Project</a:t>
            </a:r>
          </a:p>
        </p:txBody>
      </p:sp>
      <p:sp>
        <p:nvSpPr>
          <p:cNvPr id="3" name="Content Placeholder 2"/>
          <p:cNvSpPr>
            <a:spLocks noGrp="1"/>
          </p:cNvSpPr>
          <p:nvPr>
            <p:ph idx="1"/>
          </p:nvPr>
        </p:nvSpPr>
        <p:spPr>
          <a:xfrm>
            <a:off x="1585910" y="634999"/>
            <a:ext cx="10018713" cy="3124201"/>
          </a:xfrm>
        </p:spPr>
        <p:txBody>
          <a:bodyPr>
            <a:normAutofit/>
          </a:bodyPr>
          <a:lstStyle/>
          <a:p>
            <a:pPr marL="0" indent="0" algn="ctr">
              <a:buNone/>
            </a:pPr>
            <a:r>
              <a:rPr lang="en-GB" sz="3200" b="1"/>
              <a:t>Year 6 geography transition project</a:t>
            </a:r>
          </a:p>
        </p:txBody>
      </p:sp>
      <p:pic>
        <p:nvPicPr>
          <p:cNvPr id="4" name="title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03023" y="152400"/>
            <a:ext cx="609600" cy="609600"/>
          </a:xfrm>
          <a:prstGeom prst="rect">
            <a:avLst/>
          </a:prstGeom>
        </p:spPr>
      </p:pic>
    </p:spTree>
    <p:extLst>
      <p:ext uri="{BB962C8B-B14F-4D97-AF65-F5344CB8AC3E}">
        <p14:creationId xmlns:p14="http://schemas.microsoft.com/office/powerpoint/2010/main" val="295147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344DE2-FABD-4404-BB02-6CAC4A7E888E}"/>
              </a:ext>
            </a:extLst>
          </p:cNvPr>
          <p:cNvPicPr>
            <a:picLocks noChangeAspect="1"/>
          </p:cNvPicPr>
          <p:nvPr/>
        </p:nvPicPr>
        <p:blipFill>
          <a:blip r:embed="rId5"/>
          <a:stretch>
            <a:fillRect/>
          </a:stretch>
        </p:blipFill>
        <p:spPr>
          <a:xfrm rot="289941">
            <a:off x="2953471" y="1905236"/>
            <a:ext cx="6894724" cy="4919545"/>
          </a:xfrm>
          <a:prstGeom prst="rect">
            <a:avLst/>
          </a:prstGeom>
        </p:spPr>
      </p:pic>
      <p:sp>
        <p:nvSpPr>
          <p:cNvPr id="8" name="Title 7">
            <a:extLst>
              <a:ext uri="{FF2B5EF4-FFF2-40B4-BE49-F238E27FC236}">
                <a16:creationId xmlns:a16="http://schemas.microsoft.com/office/drawing/2014/main" id="{F204BCC4-D3E2-4B38-9C17-82F389885FB5}"/>
              </a:ext>
            </a:extLst>
          </p:cNvPr>
          <p:cNvSpPr>
            <a:spLocks noGrp="1"/>
          </p:cNvSpPr>
          <p:nvPr>
            <p:ph type="title"/>
          </p:nvPr>
        </p:nvSpPr>
        <p:spPr>
          <a:xfrm>
            <a:off x="1046989" y="579783"/>
            <a:ext cx="10707689" cy="1752599"/>
          </a:xfrm>
        </p:spPr>
        <p:txBody>
          <a:bodyPr>
            <a:normAutofit fontScale="90000"/>
          </a:bodyPr>
          <a:lstStyle/>
          <a:p>
            <a:r>
              <a:rPr lang="en-GB"/>
              <a:t> Describe this place? Is it urban or rural, densely populated or sparsely populated.  Would you like to visit here? </a:t>
            </a:r>
          </a:p>
        </p:txBody>
      </p:sp>
      <p:pic>
        <p:nvPicPr>
          <p:cNvPr id="3"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6062" y="3754821"/>
            <a:ext cx="609600" cy="609600"/>
          </a:xfrm>
          <a:prstGeom prst="rect">
            <a:avLst/>
          </a:prstGeom>
        </p:spPr>
      </p:pic>
    </p:spTree>
    <p:extLst>
      <p:ext uri="{BB962C8B-B14F-4D97-AF65-F5344CB8AC3E}">
        <p14:creationId xmlns:p14="http://schemas.microsoft.com/office/powerpoint/2010/main" val="4197347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92BC6A-1184-4D31-9C6C-495E004CC741}"/>
              </a:ext>
            </a:extLst>
          </p:cNvPr>
          <p:cNvPicPr>
            <a:picLocks noChangeAspect="1"/>
          </p:cNvPicPr>
          <p:nvPr/>
        </p:nvPicPr>
        <p:blipFill>
          <a:blip r:embed="rId2"/>
          <a:stretch>
            <a:fillRect/>
          </a:stretch>
        </p:blipFill>
        <p:spPr>
          <a:xfrm rot="20950860">
            <a:off x="3128283" y="2066339"/>
            <a:ext cx="7008996" cy="4706523"/>
          </a:xfrm>
          <a:prstGeom prst="rect">
            <a:avLst/>
          </a:prstGeom>
        </p:spPr>
      </p:pic>
      <p:sp>
        <p:nvSpPr>
          <p:cNvPr id="3" name="Title 2">
            <a:extLst>
              <a:ext uri="{FF2B5EF4-FFF2-40B4-BE49-F238E27FC236}">
                <a16:creationId xmlns:a16="http://schemas.microsoft.com/office/drawing/2014/main" id="{D9283DFC-2F10-47E5-B07A-A75FE72DE791}"/>
              </a:ext>
            </a:extLst>
          </p:cNvPr>
          <p:cNvSpPr>
            <a:spLocks noGrp="1"/>
          </p:cNvSpPr>
          <p:nvPr>
            <p:ph type="title"/>
          </p:nvPr>
        </p:nvSpPr>
        <p:spPr>
          <a:xfrm>
            <a:off x="1762539" y="685800"/>
            <a:ext cx="9740485" cy="1752599"/>
          </a:xfrm>
        </p:spPr>
        <p:txBody>
          <a:bodyPr>
            <a:normAutofit fontScale="90000"/>
          </a:bodyPr>
          <a:lstStyle/>
          <a:p>
            <a:r>
              <a:rPr lang="en-GB"/>
              <a:t> Describe this place? Is it urban or rural, densely populated or sparsely populated.  Would you like to visit here? </a:t>
            </a:r>
          </a:p>
        </p:txBody>
      </p:sp>
    </p:spTree>
    <p:extLst>
      <p:ext uri="{BB962C8B-B14F-4D97-AF65-F5344CB8AC3E}">
        <p14:creationId xmlns:p14="http://schemas.microsoft.com/office/powerpoint/2010/main" val="926407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39E6F-6C0D-473F-B378-A439F92D6E67}"/>
              </a:ext>
            </a:extLst>
          </p:cNvPr>
          <p:cNvSpPr>
            <a:spLocks noGrp="1"/>
          </p:cNvSpPr>
          <p:nvPr>
            <p:ph type="title"/>
          </p:nvPr>
        </p:nvSpPr>
        <p:spPr/>
        <p:txBody>
          <a:bodyPr>
            <a:normAutofit fontScale="90000"/>
          </a:bodyPr>
          <a:lstStyle/>
          <a:p>
            <a:r>
              <a:rPr lang="en-GB"/>
              <a:t> Describe this place? Is it urban or rural, densely populated or sparsely populated.  Would you like to visit here? </a:t>
            </a:r>
          </a:p>
        </p:txBody>
      </p:sp>
      <p:pic>
        <p:nvPicPr>
          <p:cNvPr id="2" name="Picture 2" descr="The Seagaia Ocean Dome Was The World's Largest Indoor Beac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605" y="2438399"/>
            <a:ext cx="6191250" cy="3133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821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3A369D-3BB9-4E14-807C-AE088B898685}"/>
              </a:ext>
            </a:extLst>
          </p:cNvPr>
          <p:cNvPicPr>
            <a:picLocks noChangeAspect="1"/>
          </p:cNvPicPr>
          <p:nvPr/>
        </p:nvPicPr>
        <p:blipFill>
          <a:blip r:embed="rId2"/>
          <a:stretch>
            <a:fillRect/>
          </a:stretch>
        </p:blipFill>
        <p:spPr>
          <a:xfrm>
            <a:off x="3162745" y="2479930"/>
            <a:ext cx="7067933" cy="3800096"/>
          </a:xfrm>
          <a:prstGeom prst="rect">
            <a:avLst/>
          </a:prstGeom>
        </p:spPr>
      </p:pic>
      <p:sp>
        <p:nvSpPr>
          <p:cNvPr id="3" name="Title 2">
            <a:extLst>
              <a:ext uri="{FF2B5EF4-FFF2-40B4-BE49-F238E27FC236}">
                <a16:creationId xmlns:a16="http://schemas.microsoft.com/office/drawing/2014/main" id="{1885BEB5-3899-472A-AF62-4D74DEA1FDC1}"/>
              </a:ext>
            </a:extLst>
          </p:cNvPr>
          <p:cNvSpPr>
            <a:spLocks noGrp="1"/>
          </p:cNvSpPr>
          <p:nvPr>
            <p:ph type="title"/>
          </p:nvPr>
        </p:nvSpPr>
        <p:spPr/>
        <p:txBody>
          <a:bodyPr>
            <a:normAutofit fontScale="90000"/>
          </a:bodyPr>
          <a:lstStyle/>
          <a:p>
            <a:r>
              <a:rPr lang="en-GB"/>
              <a:t> Describe this place? Is it urban or rural, densely populated or sparsely populated.  Would you like to visit here? </a:t>
            </a:r>
          </a:p>
        </p:txBody>
      </p:sp>
    </p:spTree>
    <p:extLst>
      <p:ext uri="{BB962C8B-B14F-4D97-AF65-F5344CB8AC3E}">
        <p14:creationId xmlns:p14="http://schemas.microsoft.com/office/powerpoint/2010/main" val="3253978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ED8DD7-8BAD-4D62-8257-B175F5F1BDAB}"/>
              </a:ext>
            </a:extLst>
          </p:cNvPr>
          <p:cNvPicPr>
            <a:picLocks noChangeAspect="1"/>
          </p:cNvPicPr>
          <p:nvPr/>
        </p:nvPicPr>
        <p:blipFill>
          <a:blip r:embed="rId2"/>
          <a:stretch>
            <a:fillRect/>
          </a:stretch>
        </p:blipFill>
        <p:spPr>
          <a:xfrm rot="646316">
            <a:off x="2298352" y="1248219"/>
            <a:ext cx="8390627" cy="5856888"/>
          </a:xfrm>
          <a:prstGeom prst="rect">
            <a:avLst/>
          </a:prstGeom>
        </p:spPr>
      </p:pic>
      <p:sp>
        <p:nvSpPr>
          <p:cNvPr id="3" name="Title 2">
            <a:extLst>
              <a:ext uri="{FF2B5EF4-FFF2-40B4-BE49-F238E27FC236}">
                <a16:creationId xmlns:a16="http://schemas.microsoft.com/office/drawing/2014/main" id="{49C4AE25-A787-43CB-B230-D40E251367C4}"/>
              </a:ext>
            </a:extLst>
          </p:cNvPr>
          <p:cNvSpPr>
            <a:spLocks noGrp="1"/>
          </p:cNvSpPr>
          <p:nvPr>
            <p:ph type="title"/>
          </p:nvPr>
        </p:nvSpPr>
        <p:spPr>
          <a:xfrm>
            <a:off x="1484308" y="515716"/>
            <a:ext cx="10018713" cy="1752599"/>
          </a:xfrm>
        </p:spPr>
        <p:txBody>
          <a:bodyPr>
            <a:normAutofit fontScale="90000"/>
          </a:bodyPr>
          <a:lstStyle/>
          <a:p>
            <a:r>
              <a:rPr lang="en-GB"/>
              <a:t> Describe this place? Is it urban or rural, densely populated or sparsely populated.  Would you like to visit here? </a:t>
            </a:r>
          </a:p>
        </p:txBody>
      </p:sp>
    </p:spTree>
    <p:extLst>
      <p:ext uri="{BB962C8B-B14F-4D97-AF65-F5344CB8AC3E}">
        <p14:creationId xmlns:p14="http://schemas.microsoft.com/office/powerpoint/2010/main" val="226577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6D0471-BC68-44F9-A7D5-A4811B38C459}"/>
              </a:ext>
            </a:extLst>
          </p:cNvPr>
          <p:cNvSpPr>
            <a:spLocks noGrp="1"/>
          </p:cNvSpPr>
          <p:nvPr>
            <p:ph type="body" idx="1"/>
          </p:nvPr>
        </p:nvSpPr>
        <p:spPr>
          <a:xfrm>
            <a:off x="1564519" y="250438"/>
            <a:ext cx="8930748" cy="5281019"/>
          </a:xfrm>
        </p:spPr>
        <p:txBody>
          <a:bodyPr>
            <a:normAutofit/>
          </a:bodyPr>
          <a:lstStyle/>
          <a:p>
            <a:pPr algn="l"/>
            <a:r>
              <a:rPr lang="en-GB" b="1" u="sng"/>
              <a:t>TASK</a:t>
            </a:r>
          </a:p>
          <a:p>
            <a:pPr algn="l"/>
            <a:r>
              <a:rPr lang="en-GB"/>
              <a:t>On your map of Japan, match these images to an area on the map where you think you are most likely to find them. One of the places is Mt Fuji, one is Tokyo, one is an indoor beach near Tokyo, one is the Sapporo snow festival and one is a bridge in Sendai province</a:t>
            </a:r>
          </a:p>
          <a:p>
            <a:pPr marL="342900" indent="-342900" algn="l">
              <a:buFont typeface="Arial" panose="020B0604020202020204" pitchFamily="34" charset="0"/>
              <a:buChar char="•"/>
            </a:pPr>
            <a:endParaRPr lang="en-GB"/>
          </a:p>
        </p:txBody>
      </p:sp>
      <p:pic>
        <p:nvPicPr>
          <p:cNvPr id="5" name="Picture 4">
            <a:extLst>
              <a:ext uri="{FF2B5EF4-FFF2-40B4-BE49-F238E27FC236}">
                <a16:creationId xmlns:a16="http://schemas.microsoft.com/office/drawing/2014/main" id="{1F9D0FE4-C5E4-45CF-BB8C-79FB2B052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79006">
            <a:off x="1230374" y="2093844"/>
            <a:ext cx="3406994" cy="2247969"/>
          </a:xfrm>
          <a:prstGeom prst="rect">
            <a:avLst/>
          </a:prstGeom>
        </p:spPr>
      </p:pic>
      <p:pic>
        <p:nvPicPr>
          <p:cNvPr id="9" name="Picture 8">
            <a:extLst>
              <a:ext uri="{FF2B5EF4-FFF2-40B4-BE49-F238E27FC236}">
                <a16:creationId xmlns:a16="http://schemas.microsoft.com/office/drawing/2014/main" id="{5F0CCFCE-B26A-4BDE-BD96-318E8A64841C}"/>
              </a:ext>
            </a:extLst>
          </p:cNvPr>
          <p:cNvPicPr>
            <a:picLocks noChangeAspect="1"/>
          </p:cNvPicPr>
          <p:nvPr/>
        </p:nvPicPr>
        <p:blipFill>
          <a:blip r:embed="rId5"/>
          <a:stretch>
            <a:fillRect/>
          </a:stretch>
        </p:blipFill>
        <p:spPr>
          <a:xfrm rot="21261647">
            <a:off x="2879246" y="4056509"/>
            <a:ext cx="3225870" cy="2131138"/>
          </a:xfrm>
          <a:prstGeom prst="rect">
            <a:avLst/>
          </a:prstGeom>
        </p:spPr>
      </p:pic>
      <p:pic>
        <p:nvPicPr>
          <p:cNvPr id="10" name="Picture 9">
            <a:extLst>
              <a:ext uri="{FF2B5EF4-FFF2-40B4-BE49-F238E27FC236}">
                <a16:creationId xmlns:a16="http://schemas.microsoft.com/office/drawing/2014/main" id="{1A82E760-6DFD-4A67-AB71-BF16E6CCF4AB}"/>
              </a:ext>
            </a:extLst>
          </p:cNvPr>
          <p:cNvPicPr>
            <a:picLocks noChangeAspect="1"/>
          </p:cNvPicPr>
          <p:nvPr/>
        </p:nvPicPr>
        <p:blipFill>
          <a:blip r:embed="rId6"/>
          <a:stretch>
            <a:fillRect/>
          </a:stretch>
        </p:blipFill>
        <p:spPr>
          <a:xfrm>
            <a:off x="4765835" y="1954089"/>
            <a:ext cx="3483459" cy="1873718"/>
          </a:xfrm>
          <a:prstGeom prst="rect">
            <a:avLst/>
          </a:prstGeom>
        </p:spPr>
      </p:pic>
      <p:pic>
        <p:nvPicPr>
          <p:cNvPr id="12" name="Picture 11">
            <a:extLst>
              <a:ext uri="{FF2B5EF4-FFF2-40B4-BE49-F238E27FC236}">
                <a16:creationId xmlns:a16="http://schemas.microsoft.com/office/drawing/2014/main" id="{502C828B-823A-4AC3-9702-41DD6F34B8C0}"/>
              </a:ext>
            </a:extLst>
          </p:cNvPr>
          <p:cNvPicPr>
            <a:picLocks noChangeAspect="1"/>
          </p:cNvPicPr>
          <p:nvPr/>
        </p:nvPicPr>
        <p:blipFill>
          <a:blip r:embed="rId7"/>
          <a:stretch>
            <a:fillRect/>
          </a:stretch>
        </p:blipFill>
        <p:spPr>
          <a:xfrm rot="619226">
            <a:off x="6472735" y="4199483"/>
            <a:ext cx="3483459" cy="1943953"/>
          </a:xfrm>
          <a:prstGeom prst="rect">
            <a:avLst/>
          </a:prstGeom>
        </p:spPr>
      </p:pic>
      <p:pic>
        <p:nvPicPr>
          <p:cNvPr id="2050" name="Picture 2" descr="The Seagaia Ocean Dome Was The World's Largest Indoor Beach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14447">
            <a:off x="8390591" y="2512511"/>
            <a:ext cx="3142014" cy="1670064"/>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04245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8141" y="101079"/>
            <a:ext cx="10157884" cy="790576"/>
          </a:xfrm>
        </p:spPr>
        <p:txBody>
          <a:bodyPr>
            <a:normAutofit fontScale="90000"/>
          </a:bodyPr>
          <a:lstStyle/>
          <a:p>
            <a:pPr algn="l"/>
            <a:r>
              <a:rPr lang="en-GB"/>
              <a:t>And finally, can you work out what each of these are</a:t>
            </a:r>
          </a:p>
        </p:txBody>
      </p:sp>
      <p:pic>
        <p:nvPicPr>
          <p:cNvPr id="1026" name="Picture 2" descr="samurai | Meaning, History, &amp; Facts | Britannic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25187">
            <a:off x="479959" y="1254670"/>
            <a:ext cx="4048159" cy="30664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shi is the most famous food of Japan. Learn about its histo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11959">
            <a:off x="4940408" y="1405998"/>
            <a:ext cx="4001490" cy="25009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apanese Writing - Learn It Through Practi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2965" y="891655"/>
            <a:ext cx="2082798" cy="42362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yoto Tea Ceremon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1409" y="4421273"/>
            <a:ext cx="3479292" cy="23224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aruhito: Japan's emperor formally proclaims enthronement in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3040" y="4421273"/>
            <a:ext cx="4017087" cy="2255750"/>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10963" y="0"/>
            <a:ext cx="609600" cy="609600"/>
          </a:xfrm>
          <a:prstGeom prst="rect">
            <a:avLst/>
          </a:prstGeom>
        </p:spPr>
      </p:pic>
    </p:spTree>
    <p:extLst>
      <p:ext uri="{BB962C8B-B14F-4D97-AF65-F5344CB8AC3E}">
        <p14:creationId xmlns:p14="http://schemas.microsoft.com/office/powerpoint/2010/main" val="108948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B1C6-01A9-4849-9167-2EFE1C63EB71}"/>
              </a:ext>
            </a:extLst>
          </p:cNvPr>
          <p:cNvSpPr>
            <a:spLocks noGrp="1"/>
          </p:cNvSpPr>
          <p:nvPr>
            <p:ph type="ctrTitle"/>
          </p:nvPr>
        </p:nvSpPr>
        <p:spPr>
          <a:xfrm>
            <a:off x="3081062" y="237802"/>
            <a:ext cx="6029875" cy="1134534"/>
          </a:xfrm>
        </p:spPr>
        <p:txBody>
          <a:bodyPr/>
          <a:lstStyle/>
          <a:p>
            <a:r>
              <a:rPr lang="en-GB"/>
              <a:t>Where is Japan?</a:t>
            </a:r>
          </a:p>
        </p:txBody>
      </p:sp>
      <p:sp>
        <p:nvSpPr>
          <p:cNvPr id="3" name="Subtitle 2">
            <a:extLst>
              <a:ext uri="{FF2B5EF4-FFF2-40B4-BE49-F238E27FC236}">
                <a16:creationId xmlns:a16="http://schemas.microsoft.com/office/drawing/2014/main" id="{03A1A0EB-791F-4494-9AAE-ED1DA8A79FF7}"/>
              </a:ext>
            </a:extLst>
          </p:cNvPr>
          <p:cNvSpPr>
            <a:spLocks noGrp="1"/>
          </p:cNvSpPr>
          <p:nvPr>
            <p:ph type="subTitle" idx="1"/>
          </p:nvPr>
        </p:nvSpPr>
        <p:spPr>
          <a:xfrm>
            <a:off x="2371725" y="1281632"/>
            <a:ext cx="9386888" cy="2650804"/>
          </a:xfrm>
        </p:spPr>
        <p:txBody>
          <a:bodyPr>
            <a:noAutofit/>
          </a:bodyPr>
          <a:lstStyle/>
          <a:p>
            <a:pPr algn="l"/>
            <a:r>
              <a:rPr lang="en-GB" sz="2000" b="1" u="sng"/>
              <a:t>Objectives/End Points</a:t>
            </a:r>
          </a:p>
          <a:p>
            <a:pPr algn="l"/>
            <a:r>
              <a:rPr lang="en-GB" sz="2000" b="1"/>
              <a:t>Pupils will be able to:</a:t>
            </a:r>
          </a:p>
          <a:p>
            <a:pPr marL="285750" indent="-285750" algn="l">
              <a:buFont typeface="Arial" panose="020B0604020202020204" pitchFamily="34" charset="0"/>
              <a:buChar char="•"/>
            </a:pPr>
            <a:r>
              <a:rPr lang="en-GB" sz="2000" b="1"/>
              <a:t>Locate Japan on a world and global scale </a:t>
            </a:r>
          </a:p>
          <a:p>
            <a:pPr marL="342900" indent="-342900" algn="l">
              <a:buFont typeface="Arial" panose="020B0604020202020204" pitchFamily="34" charset="0"/>
              <a:buChar char="•"/>
            </a:pPr>
            <a:r>
              <a:rPr lang="en-GB" sz="2000" b="1"/>
              <a:t>Identify the national features of Japan (Islands, Cities, Oceans/Seas) </a:t>
            </a:r>
          </a:p>
          <a:p>
            <a:pPr marL="342900" indent="-342900" algn="l">
              <a:buFont typeface="Arial" panose="020B0604020202020204" pitchFamily="34" charset="0"/>
              <a:buChar char="•"/>
            </a:pPr>
            <a:r>
              <a:rPr lang="en-GB" sz="2000" b="1"/>
              <a:t>Describe a place such as Japan using key locational evidence/geographical terminology </a:t>
            </a:r>
          </a:p>
          <a:p>
            <a:pPr marL="342900" indent="-342900" algn="l">
              <a:buFont typeface="Arial" panose="020B0604020202020204" pitchFamily="34" charset="0"/>
              <a:buChar char="•"/>
            </a:pPr>
            <a:r>
              <a:rPr lang="en-GB" sz="2000" b="1"/>
              <a:t>First though, lets watch a short video to give us an idea of what Japan is like. </a:t>
            </a:r>
          </a:p>
          <a:p>
            <a:pPr marL="342900" indent="-342900" algn="l">
              <a:buFont typeface="Arial" panose="020B0604020202020204" pitchFamily="34" charset="0"/>
              <a:buChar char="•"/>
            </a:pPr>
            <a:r>
              <a:rPr lang="en-GB" sz="2000">
                <a:hlinkClick r:id="rId4"/>
              </a:rPr>
              <a:t>https://www.youtube.com/watch?v=5ZeSaDfjTG0</a:t>
            </a:r>
            <a:r>
              <a:rPr lang="en-GB" sz="2000"/>
              <a:t>  Write down 8 interesting facts about Japan from this video. </a:t>
            </a:r>
            <a:endParaRPr lang="en-GB" sz="2000" b="1"/>
          </a:p>
          <a:p>
            <a:pPr marL="342900" indent="-342900" algn="l">
              <a:buFont typeface="Arial" panose="020B0604020202020204" pitchFamily="34" charset="0"/>
              <a:buChar char="•"/>
            </a:pPr>
            <a:endParaRPr lang="en-GB" sz="2000" b="1"/>
          </a:p>
        </p:txBody>
      </p:sp>
      <p:pic>
        <p:nvPicPr>
          <p:cNvPr id="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0" y="237802"/>
            <a:ext cx="609600" cy="609600"/>
          </a:xfrm>
          <a:prstGeom prst="rect">
            <a:avLst/>
          </a:prstGeom>
        </p:spPr>
      </p:pic>
    </p:spTree>
    <p:extLst>
      <p:ext uri="{BB962C8B-B14F-4D97-AF65-F5344CB8AC3E}">
        <p14:creationId xmlns:p14="http://schemas.microsoft.com/office/powerpoint/2010/main" val="163714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841BE-AF15-4260-AF2A-A0B6188297B1}"/>
              </a:ext>
            </a:extLst>
          </p:cNvPr>
          <p:cNvPicPr>
            <a:picLocks noChangeAspect="1"/>
          </p:cNvPicPr>
          <p:nvPr/>
        </p:nvPicPr>
        <p:blipFill>
          <a:blip r:embed="rId4"/>
          <a:stretch>
            <a:fillRect/>
          </a:stretch>
        </p:blipFill>
        <p:spPr>
          <a:xfrm>
            <a:off x="6380775" y="958919"/>
            <a:ext cx="4940162" cy="3056490"/>
          </a:xfrm>
          <a:prstGeom prst="rect">
            <a:avLst/>
          </a:prstGeom>
        </p:spPr>
      </p:pic>
      <p:sp>
        <p:nvSpPr>
          <p:cNvPr id="6" name="Text Placeholder 5">
            <a:extLst>
              <a:ext uri="{FF2B5EF4-FFF2-40B4-BE49-F238E27FC236}">
                <a16:creationId xmlns:a16="http://schemas.microsoft.com/office/drawing/2014/main" id="{777A7977-2288-47D0-886D-36637C62F8F0}"/>
              </a:ext>
            </a:extLst>
          </p:cNvPr>
          <p:cNvSpPr>
            <a:spLocks noGrp="1"/>
          </p:cNvSpPr>
          <p:nvPr>
            <p:ph type="body" sz="half" idx="2"/>
          </p:nvPr>
        </p:nvSpPr>
        <p:spPr>
          <a:xfrm>
            <a:off x="1716058" y="1723193"/>
            <a:ext cx="4002158" cy="2897464"/>
          </a:xfrm>
        </p:spPr>
        <p:txBody>
          <a:bodyPr>
            <a:noAutofit/>
          </a:bodyPr>
          <a:lstStyle/>
          <a:p>
            <a:r>
              <a:rPr lang="en-GB" sz="2800"/>
              <a:t>Use an atlas to find the UK and Japan on a world map.</a:t>
            </a:r>
          </a:p>
          <a:p>
            <a:r>
              <a:rPr lang="en-GB" sz="2800"/>
              <a:t>Q: Which Hemisphere is Japan found in and in which continent? </a:t>
            </a:r>
          </a:p>
          <a:p>
            <a:r>
              <a:rPr lang="en-GB" sz="2800"/>
              <a:t>Label the latitude and longitude for the city of Tokyo, which is the capital of Japan</a:t>
            </a:r>
          </a:p>
        </p:txBody>
      </p:sp>
      <p:pic>
        <p:nvPicPr>
          <p:cNvPr id="2"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937" y="244523"/>
            <a:ext cx="609600" cy="609600"/>
          </a:xfrm>
          <a:prstGeom prst="rect">
            <a:avLst/>
          </a:prstGeom>
        </p:spPr>
      </p:pic>
    </p:spTree>
    <p:extLst>
      <p:ext uri="{BB962C8B-B14F-4D97-AF65-F5344CB8AC3E}">
        <p14:creationId xmlns:p14="http://schemas.microsoft.com/office/powerpoint/2010/main" val="303793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82609-178D-44BA-8063-81B74B424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667" y="1371599"/>
            <a:ext cx="3059812" cy="3703983"/>
          </a:xfrm>
          <a:prstGeom prst="rect">
            <a:avLst/>
          </a:prstGeom>
        </p:spPr>
      </p:pic>
      <p:sp>
        <p:nvSpPr>
          <p:cNvPr id="6" name="Text Placeholder 5">
            <a:extLst>
              <a:ext uri="{FF2B5EF4-FFF2-40B4-BE49-F238E27FC236}">
                <a16:creationId xmlns:a16="http://schemas.microsoft.com/office/drawing/2014/main" id="{E43C63B4-DF55-43D3-961B-FE4EEA94054F}"/>
              </a:ext>
            </a:extLst>
          </p:cNvPr>
          <p:cNvSpPr>
            <a:spLocks noGrp="1"/>
          </p:cNvSpPr>
          <p:nvPr>
            <p:ph type="body" sz="half" idx="2"/>
          </p:nvPr>
        </p:nvSpPr>
        <p:spPr>
          <a:xfrm>
            <a:off x="1708011" y="1600200"/>
            <a:ext cx="5426158" cy="1828800"/>
          </a:xfrm>
        </p:spPr>
        <p:txBody>
          <a:bodyPr>
            <a:noAutofit/>
          </a:bodyPr>
          <a:lstStyle/>
          <a:p>
            <a:r>
              <a:rPr lang="en-GB" sz="2400"/>
              <a:t>On a separate map of Japan label the 4 main islands of Japan – Hokkaido, Honshu, Shikoku and Kyushu.</a:t>
            </a:r>
          </a:p>
          <a:p>
            <a:r>
              <a:rPr lang="en-GB" sz="2400"/>
              <a:t>Now label the cities of Sapporo, Sendai, Tokyo, Yokohama, Kobe, Kyoto, Hiroshima and Nagasaki.</a:t>
            </a:r>
          </a:p>
          <a:p>
            <a:r>
              <a:rPr lang="en-GB" sz="2400"/>
              <a:t>Q: Are the main cities on the East or West of Japan</a:t>
            </a:r>
          </a:p>
          <a:p>
            <a:r>
              <a:rPr lang="en-GB" sz="2400"/>
              <a:t>Finally label the pacific Ocean, the East China Sea and the sea of Japan. </a:t>
            </a:r>
          </a:p>
        </p:txBody>
      </p:sp>
      <p:pic>
        <p:nvPicPr>
          <p:cNvPr id="2"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8669" y="30707"/>
            <a:ext cx="609600" cy="609600"/>
          </a:xfrm>
          <a:prstGeom prst="rect">
            <a:avLst/>
          </a:prstGeom>
        </p:spPr>
      </p:pic>
    </p:spTree>
    <p:extLst>
      <p:ext uri="{BB962C8B-B14F-4D97-AF65-F5344CB8AC3E}">
        <p14:creationId xmlns:p14="http://schemas.microsoft.com/office/powerpoint/2010/main" val="221974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FB6050-A48C-4174-9DBF-6C48B2ADE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148115" y="2588676"/>
            <a:ext cx="2743583" cy="4734586"/>
          </a:xfrm>
          <a:prstGeom prst="rect">
            <a:avLst/>
          </a:prstGeom>
        </p:spPr>
      </p:pic>
      <p:pic>
        <p:nvPicPr>
          <p:cNvPr id="10" name="Picture 9">
            <a:extLst>
              <a:ext uri="{FF2B5EF4-FFF2-40B4-BE49-F238E27FC236}">
                <a16:creationId xmlns:a16="http://schemas.microsoft.com/office/drawing/2014/main" id="{CD29DB79-8707-458F-92B3-B1EC515D9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6440" y="30707"/>
            <a:ext cx="2918855" cy="2852265"/>
          </a:xfrm>
          <a:prstGeom prst="rect">
            <a:avLst/>
          </a:prstGeom>
        </p:spPr>
      </p:pic>
      <p:pic>
        <p:nvPicPr>
          <p:cNvPr id="3"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30707"/>
            <a:ext cx="609600" cy="609600"/>
          </a:xfrm>
          <a:prstGeom prst="rect">
            <a:avLst/>
          </a:prstGeom>
        </p:spPr>
      </p:pic>
      <p:sp>
        <p:nvSpPr>
          <p:cNvPr id="4" name="Text Placeholder 3">
            <a:extLst>
              <a:ext uri="{FF2B5EF4-FFF2-40B4-BE49-F238E27FC236}">
                <a16:creationId xmlns:a16="http://schemas.microsoft.com/office/drawing/2014/main" id="{F4546D30-0A7B-4764-AA40-570C9ADD0C19}"/>
              </a:ext>
            </a:extLst>
          </p:cNvPr>
          <p:cNvSpPr>
            <a:spLocks noGrp="1"/>
          </p:cNvSpPr>
          <p:nvPr>
            <p:ph type="body" sz="half" idx="2"/>
          </p:nvPr>
        </p:nvSpPr>
        <p:spPr>
          <a:xfrm>
            <a:off x="300250" y="335507"/>
            <a:ext cx="6646460" cy="6324600"/>
          </a:xfrm>
        </p:spPr>
        <p:txBody>
          <a:bodyPr>
            <a:normAutofit fontScale="92500" lnSpcReduction="20000"/>
          </a:bodyPr>
          <a:lstStyle/>
          <a:p>
            <a:pPr algn="l"/>
            <a:r>
              <a:rPr lang="en-GB" sz="2600"/>
              <a:t>Now, either draw around your hand or use the Olympic rings; in each finger or ring write the following headings:</a:t>
            </a:r>
          </a:p>
          <a:p>
            <a:pPr marL="457200" indent="-457200" algn="l">
              <a:buFont typeface="Arial" panose="020B0604020202020204" pitchFamily="34" charset="0"/>
              <a:buChar char="•"/>
            </a:pPr>
            <a:r>
              <a:rPr lang="en-GB" sz="2600"/>
              <a:t>Hemispheres</a:t>
            </a:r>
          </a:p>
          <a:p>
            <a:pPr marL="457200" indent="-457200" algn="l">
              <a:buFont typeface="Arial" panose="020B0604020202020204" pitchFamily="34" charset="0"/>
              <a:buChar char="•"/>
            </a:pPr>
            <a:r>
              <a:rPr lang="en-GB" sz="2600"/>
              <a:t>Continents and Oceans </a:t>
            </a:r>
          </a:p>
          <a:p>
            <a:pPr marL="457200" indent="-457200" algn="l">
              <a:buFont typeface="Arial" panose="020B0604020202020204" pitchFamily="34" charset="0"/>
              <a:buChar char="•"/>
            </a:pPr>
            <a:r>
              <a:rPr lang="en-GB" sz="2600"/>
              <a:t>Latitude and Longitude </a:t>
            </a:r>
          </a:p>
          <a:p>
            <a:pPr marL="457200" indent="-457200" algn="l">
              <a:buFont typeface="Arial" panose="020B0604020202020204" pitchFamily="34" charset="0"/>
              <a:buChar char="•"/>
            </a:pPr>
            <a:r>
              <a:rPr lang="en-GB" sz="2600"/>
              <a:t>Islands,</a:t>
            </a:r>
          </a:p>
          <a:p>
            <a:pPr marL="457200" indent="-457200" algn="l">
              <a:buFont typeface="Arial" panose="020B0604020202020204" pitchFamily="34" charset="0"/>
              <a:buChar char="•"/>
            </a:pPr>
            <a:r>
              <a:rPr lang="en-GB" sz="2600"/>
              <a:t>Cities</a:t>
            </a:r>
          </a:p>
          <a:p>
            <a:pPr marL="457200" indent="-457200" algn="l">
              <a:buFont typeface="Arial" panose="020B0604020202020204" pitchFamily="34" charset="0"/>
              <a:buChar char="•"/>
            </a:pPr>
            <a:r>
              <a:rPr lang="en-GB" sz="2600"/>
              <a:t>‘Fascinating Facts’ on the palm or below the rings.</a:t>
            </a:r>
          </a:p>
          <a:p>
            <a:pPr algn="l"/>
            <a:r>
              <a:rPr lang="en-GB" sz="2600"/>
              <a:t>Now, write under each heading, the information you have learnt this lesson.</a:t>
            </a:r>
          </a:p>
          <a:p>
            <a:pPr algn="l"/>
            <a:r>
              <a:rPr lang="en-GB" sz="2400" b="1"/>
              <a:t>TASK: Use the geographical vocabulary you have learned today to write a paragraph to describe the location of Japan on a global and local scale. Make sure you include</a:t>
            </a:r>
            <a:r>
              <a:rPr lang="en-GB" sz="1600"/>
              <a:t> </a:t>
            </a:r>
            <a:r>
              <a:rPr lang="en-GB" sz="2600" b="1"/>
              <a:t>all of the information above</a:t>
            </a:r>
          </a:p>
        </p:txBody>
      </p:sp>
    </p:spTree>
    <p:extLst>
      <p:ext uri="{BB962C8B-B14F-4D97-AF65-F5344CB8AC3E}">
        <p14:creationId xmlns:p14="http://schemas.microsoft.com/office/powerpoint/2010/main" val="355836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B1C6-01A9-4849-9167-2EFE1C63EB71}"/>
              </a:ext>
            </a:extLst>
          </p:cNvPr>
          <p:cNvSpPr>
            <a:spLocks noGrp="1"/>
          </p:cNvSpPr>
          <p:nvPr>
            <p:ph type="ctrTitle"/>
          </p:nvPr>
        </p:nvSpPr>
        <p:spPr>
          <a:xfrm>
            <a:off x="3081062" y="237802"/>
            <a:ext cx="6029875" cy="1134534"/>
          </a:xfrm>
        </p:spPr>
        <p:txBody>
          <a:bodyPr>
            <a:normAutofit fontScale="90000"/>
          </a:bodyPr>
          <a:lstStyle/>
          <a:p>
            <a:r>
              <a:rPr lang="en-GB"/>
              <a:t>What is Japan like?</a:t>
            </a:r>
          </a:p>
        </p:txBody>
      </p:sp>
      <p:sp>
        <p:nvSpPr>
          <p:cNvPr id="3" name="Subtitle 2">
            <a:extLst>
              <a:ext uri="{FF2B5EF4-FFF2-40B4-BE49-F238E27FC236}">
                <a16:creationId xmlns:a16="http://schemas.microsoft.com/office/drawing/2014/main" id="{03A1A0EB-791F-4494-9AAE-ED1DA8A79FF7}"/>
              </a:ext>
            </a:extLst>
          </p:cNvPr>
          <p:cNvSpPr>
            <a:spLocks noGrp="1"/>
          </p:cNvSpPr>
          <p:nvPr>
            <p:ph type="subTitle" idx="1"/>
          </p:nvPr>
        </p:nvSpPr>
        <p:spPr>
          <a:xfrm>
            <a:off x="2388358" y="1510378"/>
            <a:ext cx="8742615" cy="4294073"/>
          </a:xfrm>
        </p:spPr>
        <p:txBody>
          <a:bodyPr>
            <a:noAutofit/>
          </a:bodyPr>
          <a:lstStyle/>
          <a:p>
            <a:pPr algn="l"/>
            <a:r>
              <a:rPr lang="en-GB" sz="2000" b="1" u="sng"/>
              <a:t>Objectives/End Points</a:t>
            </a:r>
          </a:p>
          <a:p>
            <a:pPr algn="l"/>
            <a:r>
              <a:rPr lang="en-GB" sz="2000" b="1"/>
              <a:t>Pupils will learn that:</a:t>
            </a:r>
          </a:p>
          <a:p>
            <a:pPr algn="l"/>
            <a:r>
              <a:rPr lang="en-GB" sz="2000" b="1"/>
              <a:t>•	Most people in Japan live on coastal areas because the country is Mountainous and 0nly 14% of the land is suitable to live on</a:t>
            </a:r>
          </a:p>
          <a:p>
            <a:pPr algn="l"/>
            <a:r>
              <a:rPr lang="en-GB" sz="2000" b="1"/>
              <a:t>•	Coastal areas in Japan are densely populated.  Densely populated means many people in a small area.  The opposite is sparsely populated where there are few people. So densely populated areas are cities and sparsely populated areas are rural, countryside areas</a:t>
            </a:r>
          </a:p>
          <a:p>
            <a:pPr algn="l"/>
            <a:r>
              <a:rPr lang="en-GB" sz="2000" b="1"/>
              <a:t>•	Different islands have different physical features </a:t>
            </a:r>
          </a:p>
          <a:p>
            <a:pPr algn="l"/>
            <a:r>
              <a:rPr lang="en-GB" sz="2000" b="1"/>
              <a:t>•	Japan has a unique culture</a:t>
            </a:r>
          </a:p>
          <a:p>
            <a:pPr algn="l"/>
            <a:endParaRPr lang="en-GB" sz="2000" b="1"/>
          </a:p>
        </p:txBody>
      </p:sp>
      <p:pic>
        <p:nvPicPr>
          <p:cNvPr id="4"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6782" y="195469"/>
            <a:ext cx="609600" cy="609600"/>
          </a:xfrm>
          <a:prstGeom prst="rect">
            <a:avLst/>
          </a:prstGeom>
        </p:spPr>
      </p:pic>
    </p:spTree>
    <p:extLst>
      <p:ext uri="{BB962C8B-B14F-4D97-AF65-F5344CB8AC3E}">
        <p14:creationId xmlns:p14="http://schemas.microsoft.com/office/powerpoint/2010/main" val="61099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A7977-2288-47D0-886D-36637C62F8F0}"/>
              </a:ext>
            </a:extLst>
          </p:cNvPr>
          <p:cNvSpPr>
            <a:spLocks noGrp="1"/>
          </p:cNvSpPr>
          <p:nvPr>
            <p:ph type="body" sz="half" idx="2"/>
          </p:nvPr>
        </p:nvSpPr>
        <p:spPr>
          <a:xfrm>
            <a:off x="2093841" y="4467846"/>
            <a:ext cx="8627168" cy="1431235"/>
          </a:xfrm>
        </p:spPr>
        <p:txBody>
          <a:bodyPr>
            <a:normAutofit/>
          </a:bodyPr>
          <a:lstStyle/>
          <a:p>
            <a:r>
              <a:rPr lang="en-GB" sz="3200"/>
              <a:t>This is a map of Japan at night. What do you think the white bits are?</a:t>
            </a:r>
          </a:p>
        </p:txBody>
      </p:sp>
      <p:pic>
        <p:nvPicPr>
          <p:cNvPr id="8" name="Picture 7">
            <a:extLst>
              <a:ext uri="{FF2B5EF4-FFF2-40B4-BE49-F238E27FC236}">
                <a16:creationId xmlns:a16="http://schemas.microsoft.com/office/drawing/2014/main" id="{E7B5D8CF-5D67-406B-8F35-E25CE6324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9048" y="958919"/>
            <a:ext cx="5753903" cy="3162741"/>
          </a:xfrm>
          <a:prstGeom prst="rect">
            <a:avLst/>
          </a:prstGeom>
        </p:spPr>
      </p:pic>
      <p:pic>
        <p:nvPicPr>
          <p:cNvPr id="2"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4077" y="176283"/>
            <a:ext cx="609600" cy="609600"/>
          </a:xfrm>
          <a:prstGeom prst="rect">
            <a:avLst/>
          </a:prstGeom>
        </p:spPr>
      </p:pic>
    </p:spTree>
    <p:extLst>
      <p:ext uri="{BB962C8B-B14F-4D97-AF65-F5344CB8AC3E}">
        <p14:creationId xmlns:p14="http://schemas.microsoft.com/office/powerpoint/2010/main" val="349486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43C63B4-DF55-43D3-961B-FE4EEA94054F}"/>
              </a:ext>
            </a:extLst>
          </p:cNvPr>
          <p:cNvSpPr>
            <a:spLocks noGrp="1"/>
          </p:cNvSpPr>
          <p:nvPr>
            <p:ph type="body" sz="half" idx="2"/>
          </p:nvPr>
        </p:nvSpPr>
        <p:spPr>
          <a:xfrm>
            <a:off x="2358887" y="4091608"/>
            <a:ext cx="7964556" cy="1828800"/>
          </a:xfrm>
        </p:spPr>
        <p:txBody>
          <a:bodyPr>
            <a:normAutofit/>
          </a:bodyPr>
          <a:lstStyle/>
          <a:p>
            <a:r>
              <a:rPr lang="en-GB" sz="3200"/>
              <a:t>Here we can see the lights more clearly. Why do you think there is such a large cluster where the arrow is pointing?</a:t>
            </a:r>
          </a:p>
        </p:txBody>
      </p:sp>
      <p:pic>
        <p:nvPicPr>
          <p:cNvPr id="8" name="Picture 7">
            <a:extLst>
              <a:ext uri="{FF2B5EF4-FFF2-40B4-BE49-F238E27FC236}">
                <a16:creationId xmlns:a16="http://schemas.microsoft.com/office/drawing/2014/main" id="{9A299E42-B718-4140-A8F2-D3F07BE9F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4133" y="350598"/>
            <a:ext cx="4672393" cy="3500849"/>
          </a:xfrm>
          <a:prstGeom prst="rect">
            <a:avLst/>
          </a:prstGeom>
        </p:spPr>
      </p:pic>
      <p:sp>
        <p:nvSpPr>
          <p:cNvPr id="9" name="Arrow: Down 8">
            <a:extLst>
              <a:ext uri="{FF2B5EF4-FFF2-40B4-BE49-F238E27FC236}">
                <a16:creationId xmlns:a16="http://schemas.microsoft.com/office/drawing/2014/main" id="{4160D8A4-DFF8-45EF-9298-9C71BBADA01C}"/>
              </a:ext>
            </a:extLst>
          </p:cNvPr>
          <p:cNvSpPr/>
          <p:nvPr/>
        </p:nvSpPr>
        <p:spPr>
          <a:xfrm rot="5400000">
            <a:off x="8789503" y="1041953"/>
            <a:ext cx="662609" cy="3147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3953" y="176283"/>
            <a:ext cx="609600" cy="609600"/>
          </a:xfrm>
          <a:prstGeom prst="rect">
            <a:avLst/>
          </a:prstGeom>
        </p:spPr>
      </p:pic>
    </p:spTree>
    <p:extLst>
      <p:ext uri="{BB962C8B-B14F-4D97-AF65-F5344CB8AC3E}">
        <p14:creationId xmlns:p14="http://schemas.microsoft.com/office/powerpoint/2010/main" val="308898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BDF9AE9-06B8-4F93-8AEA-55DBAFAAC5D1}"/>
              </a:ext>
            </a:extLst>
          </p:cNvPr>
          <p:cNvPicPr>
            <a:picLocks noChangeAspect="1"/>
          </p:cNvPicPr>
          <p:nvPr/>
        </p:nvPicPr>
        <p:blipFill>
          <a:blip r:embed="rId5"/>
          <a:stretch>
            <a:fillRect/>
          </a:stretch>
        </p:blipFill>
        <p:spPr>
          <a:xfrm>
            <a:off x="6912458" y="460096"/>
            <a:ext cx="4669941" cy="3499407"/>
          </a:xfrm>
          <a:prstGeom prst="rect">
            <a:avLst/>
          </a:prstGeom>
        </p:spPr>
      </p:pic>
      <p:sp>
        <p:nvSpPr>
          <p:cNvPr id="4" name="Text Placeholder 3">
            <a:extLst>
              <a:ext uri="{FF2B5EF4-FFF2-40B4-BE49-F238E27FC236}">
                <a16:creationId xmlns:a16="http://schemas.microsoft.com/office/drawing/2014/main" id="{F4546D30-0A7B-4764-AA40-570C9ADD0C19}"/>
              </a:ext>
            </a:extLst>
          </p:cNvPr>
          <p:cNvSpPr>
            <a:spLocks noGrp="1"/>
          </p:cNvSpPr>
          <p:nvPr>
            <p:ph type="body" sz="half" idx="2"/>
          </p:nvPr>
        </p:nvSpPr>
        <p:spPr>
          <a:xfrm flipH="1">
            <a:off x="2001078" y="4625009"/>
            <a:ext cx="9581320" cy="1878137"/>
          </a:xfrm>
        </p:spPr>
        <p:txBody>
          <a:bodyPr>
            <a:normAutofit/>
          </a:bodyPr>
          <a:lstStyle/>
          <a:p>
            <a:pPr algn="l"/>
            <a:r>
              <a:rPr lang="en-GB" sz="2800"/>
              <a:t>Look at the topographical map and compare to the photograph. What are the brown/green bits? Why is Japan only lit up around the edges?</a:t>
            </a:r>
          </a:p>
        </p:txBody>
      </p:sp>
      <p:pic>
        <p:nvPicPr>
          <p:cNvPr id="14" name="Picture 13">
            <a:extLst>
              <a:ext uri="{FF2B5EF4-FFF2-40B4-BE49-F238E27FC236}">
                <a16:creationId xmlns:a16="http://schemas.microsoft.com/office/drawing/2014/main" id="{AD5CCFBC-AB17-4362-9727-488D903FE4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0719" y="354854"/>
            <a:ext cx="4669941" cy="4499090"/>
          </a:xfrm>
          <a:prstGeom prst="rect">
            <a:avLst/>
          </a:prstGeom>
        </p:spPr>
      </p:pic>
      <p:pic>
        <p:nvPicPr>
          <p:cNvPr id="2"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398" y="50054"/>
            <a:ext cx="609600" cy="609600"/>
          </a:xfrm>
          <a:prstGeom prst="rect">
            <a:avLst/>
          </a:prstGeom>
        </p:spPr>
      </p:pic>
    </p:spTree>
    <p:extLst>
      <p:ext uri="{BB962C8B-B14F-4D97-AF65-F5344CB8AC3E}">
        <p14:creationId xmlns:p14="http://schemas.microsoft.com/office/powerpoint/2010/main" val="12337311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9EB3A7F83B3846AE14928159A8C24B" ma:contentTypeVersion="8" ma:contentTypeDescription="Create a new document." ma:contentTypeScope="" ma:versionID="2cd7e1fd0c4a5d0a11bd5f03748296f0">
  <xsd:schema xmlns:xsd="http://www.w3.org/2001/XMLSchema" xmlns:xs="http://www.w3.org/2001/XMLSchema" xmlns:p="http://schemas.microsoft.com/office/2006/metadata/properties" xmlns:ns2="517e5c6d-b7a0-49b9-b185-f124cc3bdb67" targetNamespace="http://schemas.microsoft.com/office/2006/metadata/properties" ma:root="true" ma:fieldsID="7366888b41daf6b276f14ef33936c03a" ns2:_="">
    <xsd:import namespace="517e5c6d-b7a0-49b9-b185-f124cc3bdb6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7e5c6d-b7a0-49b9-b185-f124cc3bdb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58501C8-9F21-44F2-BE59-6C8A0CF1F2D5}">
  <ds:schemaRefs>
    <ds:schemaRef ds:uri="517e5c6d-b7a0-49b9-b185-f124cc3bdb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1E21C7-6208-4FF2-B903-CC02E7BAA7A5}">
  <ds:schemaRefs>
    <ds:schemaRef ds:uri="http://schemas.microsoft.com/sharepoint/v3/contenttype/forms"/>
  </ds:schemaRefs>
</ds:datastoreItem>
</file>

<file path=customXml/itemProps3.xml><?xml version="1.0" encoding="utf-8"?>
<ds:datastoreItem xmlns:ds="http://schemas.openxmlformats.org/officeDocument/2006/customXml" ds:itemID="{2B27D4CA-C205-4ECE-B18C-CAC53B7F28C3}">
  <ds:schemaRefs>
    <ds:schemaRef ds:uri="517e5c6d-b7a0-49b9-b185-f124cc3bdb6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TM03457496[[fn=Parallax]]</Template>
  <Application>Microsoft Office PowerPoint</Application>
  <PresentationFormat>Widescreen</PresentationFormat>
  <Slides>16</Slides>
  <Notes>7</Notes>
  <HiddenSlides>1</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Parallax</vt:lpstr>
      <vt:lpstr>Japanese Tsunami Project</vt:lpstr>
      <vt:lpstr>Where is Japan?</vt:lpstr>
      <vt:lpstr>PowerPoint Presentation</vt:lpstr>
      <vt:lpstr>PowerPoint Presentation</vt:lpstr>
      <vt:lpstr>PowerPoint Presentation</vt:lpstr>
      <vt:lpstr>What is Japan like?</vt:lpstr>
      <vt:lpstr>PowerPoint Presentation</vt:lpstr>
      <vt:lpstr>PowerPoint Presentation</vt:lpstr>
      <vt:lpstr>PowerPoint Presentation</vt:lpstr>
      <vt:lpstr> Describe this place? Is it urban or rural, densely populated or sparsely populated.  Would you like to visit here? </vt:lpstr>
      <vt:lpstr> Describe this place? Is it urban or rural, densely populated or sparsely populated.  Would you like to visit here? </vt:lpstr>
      <vt:lpstr> Describe this place? Is it urban or rural, densely populated or sparsely populated.  Would you like to visit here? </vt:lpstr>
      <vt:lpstr> Describe this place? Is it urban or rural, densely populated or sparsely populated.  Would you like to visit here? </vt:lpstr>
      <vt:lpstr> Describe this place? Is it urban or rural, densely populated or sparsely populated.  Would you like to visit here? </vt:lpstr>
      <vt:lpstr>PowerPoint Presentation</vt:lpstr>
      <vt:lpstr>And finally, can you work out what each of these 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is Japan?</dc:title>
  <dc:creator>Admin</dc:creator>
  <cp:revision>3</cp:revision>
  <dcterms:created xsi:type="dcterms:W3CDTF">2020-03-24T09:56:16Z</dcterms:created>
  <dcterms:modified xsi:type="dcterms:W3CDTF">2020-06-17T10:12:30Z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0x010100F89EB3A7F83B3846AE14928159A8C24B</vt:lpwstr>
  </property>
</Properties>
</file>