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Funtastic" panose="020B0604020202020204" charset="0"/>
      <p:regular r:id="rId18"/>
    </p:embeddedFont>
    <p:embeddedFont>
      <p:font typeface="Quicksand" panose="020B0604020202020204" charset="0"/>
      <p:regular r:id="rId19"/>
    </p:embeddedFont>
    <p:embeddedFont>
      <p:font typeface="Quicksand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69806" autoAdjust="0"/>
  </p:normalViewPr>
  <p:slideViewPr>
    <p:cSldViewPr>
      <p:cViewPr varScale="1">
        <p:scale>
          <a:sx n="39" d="100"/>
          <a:sy n="39" d="100"/>
        </p:scale>
        <p:origin x="1618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 Hewitt" userId="8d3bdb18-62f1-4efe-94b7-e45f11a60a43" providerId="ADAL" clId="{BD367B91-7F9F-4210-8481-465174FB5211}"/>
    <pc:docChg chg="custSel modSld">
      <pc:chgData name="Susan Hewitt" userId="8d3bdb18-62f1-4efe-94b7-e45f11a60a43" providerId="ADAL" clId="{BD367B91-7F9F-4210-8481-465174FB5211}" dt="2025-07-01T11:30:48.931" v="93" actId="20577"/>
      <pc:docMkLst>
        <pc:docMk/>
      </pc:docMkLst>
      <pc:sldChg chg="modSp mod">
        <pc:chgData name="Susan Hewitt" userId="8d3bdb18-62f1-4efe-94b7-e45f11a60a43" providerId="ADAL" clId="{BD367B91-7F9F-4210-8481-465174FB5211}" dt="2025-07-01T11:24:13.353" v="0" actId="1036"/>
        <pc:sldMkLst>
          <pc:docMk/>
          <pc:sldMk cId="0" sldId="256"/>
        </pc:sldMkLst>
        <pc:spChg chg="mod">
          <ac:chgData name="Susan Hewitt" userId="8d3bdb18-62f1-4efe-94b7-e45f11a60a43" providerId="ADAL" clId="{BD367B91-7F9F-4210-8481-465174FB5211}" dt="2025-07-01T11:24:13.353" v="0" actId="1036"/>
          <ac:spMkLst>
            <pc:docMk/>
            <pc:sldMk cId="0" sldId="256"/>
            <ac:spMk id="10" creationId="{00000000-0000-0000-0000-000000000000}"/>
          </ac:spMkLst>
        </pc:spChg>
      </pc:sldChg>
      <pc:sldChg chg="modNotesTx">
        <pc:chgData name="Susan Hewitt" userId="8d3bdb18-62f1-4efe-94b7-e45f11a60a43" providerId="ADAL" clId="{BD367B91-7F9F-4210-8481-465174FB5211}" dt="2025-07-01T11:30:48.931" v="93" actId="20577"/>
        <pc:sldMkLst>
          <pc:docMk/>
          <pc:sldMk cId="0" sldId="2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E27C5-4B34-496E-A4B9-BBEE2BEB62F9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7C478-790E-4B01-AC12-A76EFD428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388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7C478-790E-4B01-AC12-A76EFD428FF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256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Adult Led Sessions – Linked to Maths, English </a:t>
            </a:r>
            <a:r>
              <a:rPr lang="en-GB"/>
              <a:t>or Creative Tasks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7C478-790E-4B01-AC12-A76EFD428FF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29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svg"/><Relationship Id="rId7" Type="http://schemas.openxmlformats.org/officeDocument/2006/relationships/image" Target="../media/image2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2.sv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72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04190" y="-533071"/>
            <a:ext cx="11321071" cy="11353142"/>
          </a:xfrm>
          <a:custGeom>
            <a:avLst/>
            <a:gdLst/>
            <a:ahLst/>
            <a:cxnLst/>
            <a:rect l="l" t="t" r="r" b="b"/>
            <a:pathLst>
              <a:path w="11321071" h="11353142">
                <a:moveTo>
                  <a:pt x="0" y="0"/>
                </a:moveTo>
                <a:lnTo>
                  <a:pt x="11321071" y="0"/>
                </a:lnTo>
                <a:lnTo>
                  <a:pt x="11321071" y="11353142"/>
                </a:lnTo>
                <a:lnTo>
                  <a:pt x="0" y="113531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853" t="-9331" r="-966" b="-17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8916881" y="-533071"/>
            <a:ext cx="10463453" cy="11373329"/>
          </a:xfrm>
          <a:custGeom>
            <a:avLst/>
            <a:gdLst/>
            <a:ahLst/>
            <a:cxnLst/>
            <a:rect l="l" t="t" r="r" b="b"/>
            <a:pathLst>
              <a:path w="10463453" h="11373329">
                <a:moveTo>
                  <a:pt x="0" y="0"/>
                </a:moveTo>
                <a:lnTo>
                  <a:pt x="10463453" y="0"/>
                </a:lnTo>
                <a:lnTo>
                  <a:pt x="10463453" y="11373329"/>
                </a:lnTo>
                <a:lnTo>
                  <a:pt x="0" y="113733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775" t="-9315" r="-104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-1351110" y="1028700"/>
            <a:ext cx="20535982" cy="5074460"/>
            <a:chOff x="0" y="0"/>
            <a:chExt cx="5408654" cy="133648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408654" cy="1336483"/>
            </a:xfrm>
            <a:custGeom>
              <a:avLst/>
              <a:gdLst/>
              <a:ahLst/>
              <a:cxnLst/>
              <a:rect l="l" t="t" r="r" b="b"/>
              <a:pathLst>
                <a:path w="5408654" h="1336483">
                  <a:moveTo>
                    <a:pt x="0" y="0"/>
                  </a:moveTo>
                  <a:lnTo>
                    <a:pt x="5408654" y="0"/>
                  </a:lnTo>
                  <a:lnTo>
                    <a:pt x="5408654" y="1336483"/>
                  </a:lnTo>
                  <a:lnTo>
                    <a:pt x="0" y="13364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5408654" cy="13841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1286924" y="1251540"/>
            <a:ext cx="20407611" cy="4578760"/>
            <a:chOff x="0" y="0"/>
            <a:chExt cx="5374844" cy="120592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374844" cy="1205929"/>
            </a:xfrm>
            <a:custGeom>
              <a:avLst/>
              <a:gdLst/>
              <a:ahLst/>
              <a:cxnLst/>
              <a:rect l="l" t="t" r="r" b="b"/>
              <a:pathLst>
                <a:path w="5374844" h="1205929">
                  <a:moveTo>
                    <a:pt x="0" y="0"/>
                  </a:moveTo>
                  <a:lnTo>
                    <a:pt x="5374844" y="0"/>
                  </a:lnTo>
                  <a:lnTo>
                    <a:pt x="5374844" y="1205929"/>
                  </a:lnTo>
                  <a:lnTo>
                    <a:pt x="0" y="1205929"/>
                  </a:lnTo>
                  <a:close/>
                </a:path>
              </a:pathLst>
            </a:custGeom>
            <a:solidFill>
              <a:srgbClr val="30303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5374844" cy="12535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-298756" y="5542771"/>
            <a:ext cx="18885512" cy="5925329"/>
          </a:xfrm>
          <a:custGeom>
            <a:avLst/>
            <a:gdLst/>
            <a:ahLst/>
            <a:cxnLst/>
            <a:rect l="l" t="t" r="r" b="b"/>
            <a:pathLst>
              <a:path w="18885512" h="5925329">
                <a:moveTo>
                  <a:pt x="0" y="0"/>
                </a:moveTo>
                <a:lnTo>
                  <a:pt x="18885512" y="0"/>
                </a:lnTo>
                <a:lnTo>
                  <a:pt x="18885512" y="5925329"/>
                </a:lnTo>
                <a:lnTo>
                  <a:pt x="0" y="59253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1488390" y="2124870"/>
            <a:ext cx="15311220" cy="180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0"/>
              </a:lnSpc>
            </a:pPr>
            <a:r>
              <a:rPr lang="en-US" sz="10500">
                <a:solidFill>
                  <a:srgbClr val="9FC7BB"/>
                </a:solidFill>
                <a:latin typeface="Funtastic"/>
                <a:ea typeface="Funtastic"/>
                <a:cs typeface="Funtastic"/>
                <a:sym typeface="Funtastic"/>
              </a:rPr>
              <a:t>NEW TO NURSERY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88390" y="1509857"/>
            <a:ext cx="15311220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SCHOOL YEAR 2025-2026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88390" y="3666982"/>
            <a:ext cx="15311220" cy="180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10499">
                <a:solidFill>
                  <a:srgbClr val="9FC7BB"/>
                </a:solidFill>
                <a:latin typeface="Funtastic"/>
                <a:ea typeface="Funtastic"/>
                <a:cs typeface="Funtastic"/>
                <a:sym typeface="Funtastic"/>
              </a:rPr>
              <a:t>INTAKE MEETING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72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04190" y="-533071"/>
            <a:ext cx="11321071" cy="11353142"/>
          </a:xfrm>
          <a:custGeom>
            <a:avLst/>
            <a:gdLst/>
            <a:ahLst/>
            <a:cxnLst/>
            <a:rect l="l" t="t" r="r" b="b"/>
            <a:pathLst>
              <a:path w="11321071" h="11353142">
                <a:moveTo>
                  <a:pt x="0" y="0"/>
                </a:moveTo>
                <a:lnTo>
                  <a:pt x="11321071" y="0"/>
                </a:lnTo>
                <a:lnTo>
                  <a:pt x="11321071" y="11353142"/>
                </a:lnTo>
                <a:lnTo>
                  <a:pt x="0" y="113531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853" t="-9331" r="-966" b="-17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8916881" y="-533071"/>
            <a:ext cx="10463453" cy="11373329"/>
          </a:xfrm>
          <a:custGeom>
            <a:avLst/>
            <a:gdLst/>
            <a:ahLst/>
            <a:cxnLst/>
            <a:rect l="l" t="t" r="r" b="b"/>
            <a:pathLst>
              <a:path w="10463453" h="11373329">
                <a:moveTo>
                  <a:pt x="0" y="0"/>
                </a:moveTo>
                <a:lnTo>
                  <a:pt x="10463453" y="0"/>
                </a:lnTo>
                <a:lnTo>
                  <a:pt x="10463453" y="11373329"/>
                </a:lnTo>
                <a:lnTo>
                  <a:pt x="0" y="113733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775" t="-9315" r="-104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6767908" y="-1586361"/>
            <a:ext cx="10764612" cy="13790307"/>
            <a:chOff x="0" y="0"/>
            <a:chExt cx="2835124" cy="363201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35124" cy="3632015"/>
            </a:xfrm>
            <a:custGeom>
              <a:avLst/>
              <a:gdLst/>
              <a:ahLst/>
              <a:cxnLst/>
              <a:rect l="l" t="t" r="r" b="b"/>
              <a:pathLst>
                <a:path w="2835124" h="3632015">
                  <a:moveTo>
                    <a:pt x="0" y="0"/>
                  </a:moveTo>
                  <a:lnTo>
                    <a:pt x="2835124" y="0"/>
                  </a:lnTo>
                  <a:lnTo>
                    <a:pt x="2835124" y="3632015"/>
                  </a:lnTo>
                  <a:lnTo>
                    <a:pt x="0" y="36320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835124" cy="36796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066456" y="-1916946"/>
            <a:ext cx="10167516" cy="13523252"/>
            <a:chOff x="0" y="0"/>
            <a:chExt cx="2677864" cy="356167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77864" cy="3561679"/>
            </a:xfrm>
            <a:custGeom>
              <a:avLst/>
              <a:gdLst/>
              <a:ahLst/>
              <a:cxnLst/>
              <a:rect l="l" t="t" r="r" b="b"/>
              <a:pathLst>
                <a:path w="2677864" h="3561679">
                  <a:moveTo>
                    <a:pt x="0" y="0"/>
                  </a:moveTo>
                  <a:lnTo>
                    <a:pt x="2677864" y="0"/>
                  </a:lnTo>
                  <a:lnTo>
                    <a:pt x="2677864" y="3561679"/>
                  </a:lnTo>
                  <a:lnTo>
                    <a:pt x="0" y="3561679"/>
                  </a:lnTo>
                  <a:close/>
                </a:path>
              </a:pathLst>
            </a:custGeom>
            <a:solidFill>
              <a:srgbClr val="30303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677864" cy="36093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0" y="2057400"/>
            <a:ext cx="7807833" cy="8229600"/>
          </a:xfrm>
          <a:custGeom>
            <a:avLst/>
            <a:gdLst/>
            <a:ahLst/>
            <a:cxnLst/>
            <a:rect l="l" t="t" r="r" b="b"/>
            <a:pathLst>
              <a:path w="7807833" h="8229600">
                <a:moveTo>
                  <a:pt x="0" y="0"/>
                </a:moveTo>
                <a:lnTo>
                  <a:pt x="7807833" y="0"/>
                </a:lnTo>
                <a:lnTo>
                  <a:pt x="780783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7351687" y="170075"/>
            <a:ext cx="9597054" cy="2413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69"/>
              </a:lnSpc>
            </a:pPr>
            <a:r>
              <a:rPr lang="en-US" sz="8499">
                <a:solidFill>
                  <a:srgbClr val="9FC7BB"/>
                </a:solidFill>
                <a:latin typeface="Funtastic"/>
                <a:ea typeface="Funtastic"/>
                <a:cs typeface="Funtastic"/>
                <a:sym typeface="Funtastic"/>
              </a:rPr>
              <a:t>PHONICS – READ WRITE INC.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351687" y="3369567"/>
            <a:ext cx="9597054" cy="6686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57908" lvl="1" indent="-528954" algn="l">
              <a:lnSpc>
                <a:spcPts val="5879"/>
              </a:lnSpc>
              <a:buFont typeface="Arial"/>
              <a:buChar char="•"/>
            </a:pPr>
            <a:r>
              <a:rPr lang="en-US" sz="48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Daily sessions to teach sounds and blending</a:t>
            </a:r>
          </a:p>
          <a:p>
            <a:pPr algn="l">
              <a:lnSpc>
                <a:spcPts val="5879"/>
              </a:lnSpc>
            </a:pPr>
            <a:endParaRPr lang="en-US" sz="4899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1057908" lvl="1" indent="-528954" algn="l">
              <a:lnSpc>
                <a:spcPts val="5879"/>
              </a:lnSpc>
              <a:buFont typeface="Arial"/>
              <a:buChar char="•"/>
            </a:pPr>
            <a:r>
              <a:rPr lang="en-US" sz="48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Support early reading and writing</a:t>
            </a:r>
          </a:p>
          <a:p>
            <a:pPr algn="l">
              <a:lnSpc>
                <a:spcPts val="5879"/>
              </a:lnSpc>
            </a:pPr>
            <a:endParaRPr lang="en-US" sz="4899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1057908" lvl="1" indent="-528954" algn="l">
              <a:lnSpc>
                <a:spcPts val="5879"/>
              </a:lnSpc>
              <a:buFont typeface="Arial"/>
              <a:buChar char="•"/>
            </a:pPr>
            <a:r>
              <a:rPr lang="en-US" sz="48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Books matched to phonics stage</a:t>
            </a:r>
          </a:p>
          <a:p>
            <a:pPr algn="l">
              <a:lnSpc>
                <a:spcPts val="5879"/>
              </a:lnSpc>
            </a:pPr>
            <a:endParaRPr lang="en-US" sz="4899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72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04190" y="-533071"/>
            <a:ext cx="11321071" cy="11353142"/>
          </a:xfrm>
          <a:custGeom>
            <a:avLst/>
            <a:gdLst/>
            <a:ahLst/>
            <a:cxnLst/>
            <a:rect l="l" t="t" r="r" b="b"/>
            <a:pathLst>
              <a:path w="11321071" h="11353142">
                <a:moveTo>
                  <a:pt x="0" y="0"/>
                </a:moveTo>
                <a:lnTo>
                  <a:pt x="11321071" y="0"/>
                </a:lnTo>
                <a:lnTo>
                  <a:pt x="11321071" y="11353142"/>
                </a:lnTo>
                <a:lnTo>
                  <a:pt x="0" y="113531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853" t="-9331" r="-966" b="-17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8916881" y="-533071"/>
            <a:ext cx="10463453" cy="11373329"/>
          </a:xfrm>
          <a:custGeom>
            <a:avLst/>
            <a:gdLst/>
            <a:ahLst/>
            <a:cxnLst/>
            <a:rect l="l" t="t" r="r" b="b"/>
            <a:pathLst>
              <a:path w="10463453" h="11373329">
                <a:moveTo>
                  <a:pt x="0" y="0"/>
                </a:moveTo>
                <a:lnTo>
                  <a:pt x="10463453" y="0"/>
                </a:lnTo>
                <a:lnTo>
                  <a:pt x="10463453" y="11373329"/>
                </a:lnTo>
                <a:lnTo>
                  <a:pt x="0" y="113733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775" t="-9315" r="-104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4543025" y="-1586361"/>
            <a:ext cx="10764612" cy="13790307"/>
            <a:chOff x="0" y="0"/>
            <a:chExt cx="2835124" cy="363201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35124" cy="3632015"/>
            </a:xfrm>
            <a:custGeom>
              <a:avLst/>
              <a:gdLst/>
              <a:ahLst/>
              <a:cxnLst/>
              <a:rect l="l" t="t" r="r" b="b"/>
              <a:pathLst>
                <a:path w="2835124" h="3632015">
                  <a:moveTo>
                    <a:pt x="0" y="0"/>
                  </a:moveTo>
                  <a:lnTo>
                    <a:pt x="2835124" y="0"/>
                  </a:lnTo>
                  <a:lnTo>
                    <a:pt x="2835124" y="3632015"/>
                  </a:lnTo>
                  <a:lnTo>
                    <a:pt x="0" y="36320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835124" cy="36796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841573" y="-1618126"/>
            <a:ext cx="10167516" cy="13523252"/>
            <a:chOff x="0" y="0"/>
            <a:chExt cx="2677864" cy="356167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77864" cy="3561679"/>
            </a:xfrm>
            <a:custGeom>
              <a:avLst/>
              <a:gdLst/>
              <a:ahLst/>
              <a:cxnLst/>
              <a:rect l="l" t="t" r="r" b="b"/>
              <a:pathLst>
                <a:path w="2677864" h="3561679">
                  <a:moveTo>
                    <a:pt x="0" y="0"/>
                  </a:moveTo>
                  <a:lnTo>
                    <a:pt x="2677864" y="0"/>
                  </a:lnTo>
                  <a:lnTo>
                    <a:pt x="2677864" y="3561679"/>
                  </a:lnTo>
                  <a:lnTo>
                    <a:pt x="0" y="3561679"/>
                  </a:lnTo>
                  <a:close/>
                </a:path>
              </a:pathLst>
            </a:custGeom>
            <a:solidFill>
              <a:srgbClr val="30303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677864" cy="36093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381606" y="520953"/>
            <a:ext cx="5030429" cy="8526151"/>
          </a:xfrm>
          <a:custGeom>
            <a:avLst/>
            <a:gdLst/>
            <a:ahLst/>
            <a:cxnLst/>
            <a:rect l="l" t="t" r="r" b="b"/>
            <a:pathLst>
              <a:path w="5030429" h="8526151">
                <a:moveTo>
                  <a:pt x="0" y="0"/>
                </a:moveTo>
                <a:lnTo>
                  <a:pt x="5030429" y="0"/>
                </a:lnTo>
                <a:lnTo>
                  <a:pt x="5030429" y="8526151"/>
                </a:lnTo>
                <a:lnTo>
                  <a:pt x="0" y="85261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5412035" y="241846"/>
            <a:ext cx="9597054" cy="2413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69"/>
              </a:lnSpc>
            </a:pPr>
            <a:r>
              <a:rPr lang="en-US" sz="8499">
                <a:solidFill>
                  <a:srgbClr val="9FC7BB"/>
                </a:solidFill>
                <a:latin typeface="Funtastic"/>
                <a:ea typeface="Funtastic"/>
                <a:cs typeface="Funtastic"/>
                <a:sym typeface="Funtastic"/>
              </a:rPr>
              <a:t>UNIFORM EXPECTATIONS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126804" y="3537032"/>
            <a:ext cx="9597054" cy="594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57908" lvl="1" indent="-528954" algn="l">
              <a:lnSpc>
                <a:spcPts val="5879"/>
              </a:lnSpc>
              <a:buFont typeface="Arial"/>
              <a:buChar char="•"/>
            </a:pPr>
            <a:r>
              <a:rPr lang="en-US" sz="48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Promotes belonging, equality, and pride.</a:t>
            </a:r>
          </a:p>
          <a:p>
            <a:pPr algn="l">
              <a:lnSpc>
                <a:spcPts val="5879"/>
              </a:lnSpc>
            </a:pPr>
            <a:endParaRPr lang="en-US" sz="4899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1057908" lvl="1" indent="-528954" algn="l">
              <a:lnSpc>
                <a:spcPts val="5879"/>
              </a:lnSpc>
              <a:buFont typeface="Arial"/>
              <a:buChar char="•"/>
            </a:pPr>
            <a:r>
              <a:rPr lang="en-US" sz="48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Not essential for Nursery</a:t>
            </a:r>
          </a:p>
          <a:p>
            <a:pPr algn="l">
              <a:lnSpc>
                <a:spcPts val="5879"/>
              </a:lnSpc>
            </a:pPr>
            <a:endParaRPr lang="en-US" sz="4899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1057908" lvl="1" indent="-528954" algn="l">
              <a:lnSpc>
                <a:spcPts val="5879"/>
              </a:lnSpc>
              <a:buFont typeface="Arial"/>
              <a:buChar char="•"/>
            </a:pPr>
            <a:r>
              <a:rPr lang="en-US" sz="48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Please label all clothing (see school policy)</a:t>
            </a:r>
          </a:p>
          <a:p>
            <a:pPr algn="l">
              <a:lnSpc>
                <a:spcPts val="5879"/>
              </a:lnSpc>
            </a:pPr>
            <a:endParaRPr lang="en-US" sz="4899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3112691" y="2655480"/>
            <a:ext cx="5119164" cy="7392294"/>
          </a:xfrm>
          <a:custGeom>
            <a:avLst/>
            <a:gdLst/>
            <a:ahLst/>
            <a:cxnLst/>
            <a:rect l="l" t="t" r="r" b="b"/>
            <a:pathLst>
              <a:path w="5119164" h="7392294">
                <a:moveTo>
                  <a:pt x="0" y="0"/>
                </a:moveTo>
                <a:lnTo>
                  <a:pt x="5119164" y="0"/>
                </a:lnTo>
                <a:lnTo>
                  <a:pt x="5119164" y="7392295"/>
                </a:lnTo>
                <a:lnTo>
                  <a:pt x="0" y="73922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72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04190" y="-533071"/>
            <a:ext cx="11321071" cy="11353142"/>
          </a:xfrm>
          <a:custGeom>
            <a:avLst/>
            <a:gdLst/>
            <a:ahLst/>
            <a:cxnLst/>
            <a:rect l="l" t="t" r="r" b="b"/>
            <a:pathLst>
              <a:path w="11321071" h="11353142">
                <a:moveTo>
                  <a:pt x="0" y="0"/>
                </a:moveTo>
                <a:lnTo>
                  <a:pt x="11321071" y="0"/>
                </a:lnTo>
                <a:lnTo>
                  <a:pt x="11321071" y="11353142"/>
                </a:lnTo>
                <a:lnTo>
                  <a:pt x="0" y="113531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853" t="-9331" r="-966" b="-17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8916881" y="-533071"/>
            <a:ext cx="10463453" cy="11373329"/>
          </a:xfrm>
          <a:custGeom>
            <a:avLst/>
            <a:gdLst/>
            <a:ahLst/>
            <a:cxnLst/>
            <a:rect l="l" t="t" r="r" b="b"/>
            <a:pathLst>
              <a:path w="10463453" h="11373329">
                <a:moveTo>
                  <a:pt x="0" y="0"/>
                </a:moveTo>
                <a:lnTo>
                  <a:pt x="10463453" y="0"/>
                </a:lnTo>
                <a:lnTo>
                  <a:pt x="10463453" y="11373329"/>
                </a:lnTo>
                <a:lnTo>
                  <a:pt x="0" y="113733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775" t="-9315" r="-104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796760" y="796027"/>
            <a:ext cx="16694479" cy="8694947"/>
            <a:chOff x="0" y="0"/>
            <a:chExt cx="4396900" cy="22900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96900" cy="2290027"/>
            </a:xfrm>
            <a:custGeom>
              <a:avLst/>
              <a:gdLst/>
              <a:ahLst/>
              <a:cxnLst/>
              <a:rect l="l" t="t" r="r" b="b"/>
              <a:pathLst>
                <a:path w="4396900" h="2290027">
                  <a:moveTo>
                    <a:pt x="0" y="0"/>
                  </a:moveTo>
                  <a:lnTo>
                    <a:pt x="4396900" y="0"/>
                  </a:lnTo>
                  <a:lnTo>
                    <a:pt x="4396900" y="2290027"/>
                  </a:lnTo>
                  <a:lnTo>
                    <a:pt x="0" y="22900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4396900" cy="2337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1018427"/>
            <a:ext cx="16230600" cy="8250146"/>
            <a:chOff x="0" y="0"/>
            <a:chExt cx="4274726" cy="217287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74726" cy="2172878"/>
            </a:xfrm>
            <a:custGeom>
              <a:avLst/>
              <a:gdLst/>
              <a:ahLst/>
              <a:cxnLst/>
              <a:rect l="l" t="t" r="r" b="b"/>
              <a:pathLst>
                <a:path w="4274726" h="2172878">
                  <a:moveTo>
                    <a:pt x="0" y="0"/>
                  </a:moveTo>
                  <a:lnTo>
                    <a:pt x="4274726" y="0"/>
                  </a:lnTo>
                  <a:lnTo>
                    <a:pt x="4274726" y="2172878"/>
                  </a:lnTo>
                  <a:lnTo>
                    <a:pt x="0" y="2172878"/>
                  </a:lnTo>
                  <a:close/>
                </a:path>
              </a:pathLst>
            </a:custGeom>
            <a:solidFill>
              <a:srgbClr val="30303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4274726" cy="2220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281312" y="2993897"/>
            <a:ext cx="14355337" cy="595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•Outdoor play is part of every day, whatever the weather!</a:t>
            </a:r>
          </a:p>
          <a:p>
            <a:pPr algn="ctr">
              <a:lnSpc>
                <a:spcPts val="5999"/>
              </a:lnSpc>
            </a:pPr>
            <a:endParaRPr lang="en-US" sz="4999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•It supports physical skills, confidence, creativity, and teamwork.</a:t>
            </a:r>
          </a:p>
          <a:p>
            <a:pPr algn="ctr">
              <a:lnSpc>
                <a:spcPts val="5999"/>
              </a:lnSpc>
            </a:pPr>
            <a:endParaRPr lang="en-US" sz="4999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>
              <a:lnSpc>
                <a:spcPts val="5999"/>
              </a:lnSpc>
            </a:pPr>
            <a:r>
              <a:rPr lang="en-US" sz="49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***Please ensure your child has suitable clothing</a:t>
            </a:r>
          </a:p>
          <a:p>
            <a:pPr marL="0" lvl="0" indent="0" algn="ctr">
              <a:lnSpc>
                <a:spcPts val="5400"/>
              </a:lnSpc>
            </a:pPr>
            <a:endParaRPr lang="en-US" sz="4999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4148608" y="-102840"/>
            <a:ext cx="4139392" cy="3684059"/>
          </a:xfrm>
          <a:custGeom>
            <a:avLst/>
            <a:gdLst/>
            <a:ahLst/>
            <a:cxnLst/>
            <a:rect l="l" t="t" r="r" b="b"/>
            <a:pathLst>
              <a:path w="4139392" h="3684059">
                <a:moveTo>
                  <a:pt x="0" y="0"/>
                </a:moveTo>
                <a:lnTo>
                  <a:pt x="4139392" y="0"/>
                </a:lnTo>
                <a:lnTo>
                  <a:pt x="4139392" y="3684059"/>
                </a:lnTo>
                <a:lnTo>
                  <a:pt x="0" y="36840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0" y="7528511"/>
            <a:ext cx="3156632" cy="2837023"/>
          </a:xfrm>
          <a:custGeom>
            <a:avLst/>
            <a:gdLst/>
            <a:ahLst/>
            <a:cxnLst/>
            <a:rect l="l" t="t" r="r" b="b"/>
            <a:pathLst>
              <a:path w="3156632" h="2837023">
                <a:moveTo>
                  <a:pt x="0" y="0"/>
                </a:moveTo>
                <a:lnTo>
                  <a:pt x="3156632" y="0"/>
                </a:lnTo>
                <a:lnTo>
                  <a:pt x="3156632" y="2837023"/>
                </a:lnTo>
                <a:lnTo>
                  <a:pt x="0" y="28370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0" y="173649"/>
            <a:ext cx="3811774" cy="2272770"/>
          </a:xfrm>
          <a:custGeom>
            <a:avLst/>
            <a:gdLst/>
            <a:ahLst/>
            <a:cxnLst/>
            <a:rect l="l" t="t" r="r" b="b"/>
            <a:pathLst>
              <a:path w="3811774" h="2272770">
                <a:moveTo>
                  <a:pt x="0" y="0"/>
                </a:moveTo>
                <a:lnTo>
                  <a:pt x="3811774" y="0"/>
                </a:lnTo>
                <a:lnTo>
                  <a:pt x="3811774" y="2272771"/>
                </a:lnTo>
                <a:lnTo>
                  <a:pt x="0" y="22727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2193534" y="976659"/>
            <a:ext cx="13900931" cy="1622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  <a:spcBef>
                <a:spcPct val="0"/>
              </a:spcBef>
            </a:pPr>
            <a:r>
              <a:rPr lang="en-US" sz="8499">
                <a:solidFill>
                  <a:srgbClr val="9FC7BB"/>
                </a:solidFill>
                <a:latin typeface="Funtastic"/>
                <a:ea typeface="Funtastic"/>
                <a:cs typeface="Funtastic"/>
                <a:sym typeface="Funtastic"/>
              </a:rPr>
              <a:t>OUTDOOR LEARNING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72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04190" y="-533071"/>
            <a:ext cx="11321071" cy="11353142"/>
          </a:xfrm>
          <a:custGeom>
            <a:avLst/>
            <a:gdLst/>
            <a:ahLst/>
            <a:cxnLst/>
            <a:rect l="l" t="t" r="r" b="b"/>
            <a:pathLst>
              <a:path w="11321071" h="11353142">
                <a:moveTo>
                  <a:pt x="0" y="0"/>
                </a:moveTo>
                <a:lnTo>
                  <a:pt x="11321071" y="0"/>
                </a:lnTo>
                <a:lnTo>
                  <a:pt x="11321071" y="11353142"/>
                </a:lnTo>
                <a:lnTo>
                  <a:pt x="0" y="113531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853" t="-9331" r="-966" b="-17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8916881" y="-533071"/>
            <a:ext cx="10463453" cy="11373329"/>
          </a:xfrm>
          <a:custGeom>
            <a:avLst/>
            <a:gdLst/>
            <a:ahLst/>
            <a:cxnLst/>
            <a:rect l="l" t="t" r="r" b="b"/>
            <a:pathLst>
              <a:path w="10463453" h="11373329">
                <a:moveTo>
                  <a:pt x="0" y="0"/>
                </a:moveTo>
                <a:lnTo>
                  <a:pt x="10463453" y="0"/>
                </a:lnTo>
                <a:lnTo>
                  <a:pt x="10463453" y="11373329"/>
                </a:lnTo>
                <a:lnTo>
                  <a:pt x="0" y="113733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775" t="-9315" r="-104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1028700" y="-964351"/>
            <a:ext cx="10764612" cy="13790307"/>
            <a:chOff x="0" y="0"/>
            <a:chExt cx="2835124" cy="363201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35124" cy="3632015"/>
            </a:xfrm>
            <a:custGeom>
              <a:avLst/>
              <a:gdLst/>
              <a:ahLst/>
              <a:cxnLst/>
              <a:rect l="l" t="t" r="r" b="b"/>
              <a:pathLst>
                <a:path w="2835124" h="3632015">
                  <a:moveTo>
                    <a:pt x="0" y="0"/>
                  </a:moveTo>
                  <a:lnTo>
                    <a:pt x="2835124" y="0"/>
                  </a:lnTo>
                  <a:lnTo>
                    <a:pt x="2835124" y="3632015"/>
                  </a:lnTo>
                  <a:lnTo>
                    <a:pt x="0" y="36320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835124" cy="36796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327248" y="-1390629"/>
            <a:ext cx="10167516" cy="13523252"/>
            <a:chOff x="0" y="0"/>
            <a:chExt cx="2677864" cy="356167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77864" cy="3561679"/>
            </a:xfrm>
            <a:custGeom>
              <a:avLst/>
              <a:gdLst/>
              <a:ahLst/>
              <a:cxnLst/>
              <a:rect l="l" t="t" r="r" b="b"/>
              <a:pathLst>
                <a:path w="2677864" h="3561679">
                  <a:moveTo>
                    <a:pt x="0" y="0"/>
                  </a:moveTo>
                  <a:lnTo>
                    <a:pt x="2677864" y="0"/>
                  </a:lnTo>
                  <a:lnTo>
                    <a:pt x="2677864" y="3561679"/>
                  </a:lnTo>
                  <a:lnTo>
                    <a:pt x="0" y="3561679"/>
                  </a:lnTo>
                  <a:close/>
                </a:path>
              </a:pathLst>
            </a:custGeom>
            <a:solidFill>
              <a:srgbClr val="30303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677864" cy="36093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1983836" y="5370996"/>
            <a:ext cx="5915720" cy="4932232"/>
          </a:xfrm>
          <a:custGeom>
            <a:avLst/>
            <a:gdLst/>
            <a:ahLst/>
            <a:cxnLst/>
            <a:rect l="l" t="t" r="r" b="b"/>
            <a:pathLst>
              <a:path w="5915720" h="4932232">
                <a:moveTo>
                  <a:pt x="0" y="0"/>
                </a:moveTo>
                <a:lnTo>
                  <a:pt x="5915721" y="0"/>
                </a:lnTo>
                <a:lnTo>
                  <a:pt x="5915721" y="4932232"/>
                </a:lnTo>
                <a:lnTo>
                  <a:pt x="0" y="49322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1612479" y="3216501"/>
            <a:ext cx="9597054" cy="739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5192" lvl="1" indent="-442596" algn="l">
              <a:lnSpc>
                <a:spcPts val="4920"/>
              </a:lnSpc>
              <a:buFont typeface="Arial"/>
              <a:buChar char="•"/>
            </a:pPr>
            <a:r>
              <a:rPr lang="en-US" sz="41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Talk with your child regularly</a:t>
            </a:r>
          </a:p>
          <a:p>
            <a:pPr algn="l">
              <a:lnSpc>
                <a:spcPts val="4920"/>
              </a:lnSpc>
            </a:pPr>
            <a:endParaRPr lang="en-US" sz="41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885192" lvl="1" indent="-442596" algn="l">
              <a:lnSpc>
                <a:spcPts val="4920"/>
              </a:lnSpc>
              <a:buFont typeface="Arial"/>
              <a:buChar char="•"/>
            </a:pPr>
            <a:r>
              <a:rPr lang="en-US" sz="41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Read stories and nursery rhymes</a:t>
            </a:r>
          </a:p>
          <a:p>
            <a:pPr marL="885192" lvl="1" indent="-442596" algn="l">
              <a:lnSpc>
                <a:spcPts val="4920"/>
              </a:lnSpc>
              <a:buFont typeface="Arial"/>
              <a:buChar char="•"/>
            </a:pPr>
            <a:r>
              <a:rPr lang="en-US" sz="41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Encourage independence – dressing, toileting, tidying</a:t>
            </a:r>
          </a:p>
          <a:p>
            <a:pPr algn="l">
              <a:lnSpc>
                <a:spcPts val="4920"/>
              </a:lnSpc>
            </a:pPr>
            <a:endParaRPr lang="en-US" sz="41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885192" lvl="1" indent="-442596" algn="l">
              <a:lnSpc>
                <a:spcPts val="4920"/>
              </a:lnSpc>
              <a:buFont typeface="Arial"/>
              <a:buChar char="•"/>
            </a:pPr>
            <a:r>
              <a:rPr lang="en-US" sz="41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Play together and explore your environment</a:t>
            </a:r>
          </a:p>
          <a:p>
            <a:pPr algn="l">
              <a:lnSpc>
                <a:spcPts val="4920"/>
              </a:lnSpc>
            </a:pPr>
            <a:endParaRPr lang="en-US" sz="41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885192" lvl="1" indent="-442596" algn="l">
              <a:lnSpc>
                <a:spcPts val="4920"/>
              </a:lnSpc>
              <a:buFont typeface="Arial"/>
              <a:buChar char="•"/>
            </a:pPr>
            <a:r>
              <a:rPr lang="en-US" sz="41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Share any concerns or achievements with us</a:t>
            </a:r>
          </a:p>
          <a:p>
            <a:pPr algn="l">
              <a:lnSpc>
                <a:spcPts val="4560"/>
              </a:lnSpc>
            </a:pPr>
            <a:endParaRPr lang="en-US" sz="41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0" y="837294"/>
            <a:ext cx="2139696" cy="4114800"/>
          </a:xfrm>
          <a:custGeom>
            <a:avLst/>
            <a:gdLst/>
            <a:ahLst/>
            <a:cxnLst/>
            <a:rect l="l" t="t" r="r" b="b"/>
            <a:pathLst>
              <a:path w="2139696" h="4114800">
                <a:moveTo>
                  <a:pt x="0" y="0"/>
                </a:moveTo>
                <a:lnTo>
                  <a:pt x="2139696" y="0"/>
                </a:lnTo>
                <a:lnTo>
                  <a:pt x="21396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11018313" y="2910"/>
            <a:ext cx="4202295" cy="5448681"/>
          </a:xfrm>
          <a:custGeom>
            <a:avLst/>
            <a:gdLst/>
            <a:ahLst/>
            <a:cxnLst/>
            <a:rect l="l" t="t" r="r" b="b"/>
            <a:pathLst>
              <a:path w="4202295" h="5448681">
                <a:moveTo>
                  <a:pt x="0" y="0"/>
                </a:moveTo>
                <a:lnTo>
                  <a:pt x="4202296" y="0"/>
                </a:lnTo>
                <a:lnTo>
                  <a:pt x="4202296" y="5448681"/>
                </a:lnTo>
                <a:lnTo>
                  <a:pt x="0" y="544868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1612479" y="313616"/>
            <a:ext cx="9597054" cy="2413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69"/>
              </a:lnSpc>
            </a:pPr>
            <a:r>
              <a:rPr lang="en-US" sz="8499">
                <a:solidFill>
                  <a:srgbClr val="9FC7BB"/>
                </a:solidFill>
                <a:latin typeface="Funtastic"/>
                <a:ea typeface="Funtastic"/>
                <a:cs typeface="Funtastic"/>
                <a:sym typeface="Funtastic"/>
              </a:rPr>
              <a:t>HOW YOU CAN HELP AT HOME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72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04190" y="-533071"/>
            <a:ext cx="11321071" cy="11353142"/>
          </a:xfrm>
          <a:custGeom>
            <a:avLst/>
            <a:gdLst/>
            <a:ahLst/>
            <a:cxnLst/>
            <a:rect l="l" t="t" r="r" b="b"/>
            <a:pathLst>
              <a:path w="11321071" h="11353142">
                <a:moveTo>
                  <a:pt x="0" y="0"/>
                </a:moveTo>
                <a:lnTo>
                  <a:pt x="11321071" y="0"/>
                </a:lnTo>
                <a:lnTo>
                  <a:pt x="11321071" y="11353142"/>
                </a:lnTo>
                <a:lnTo>
                  <a:pt x="0" y="113531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853" t="-9331" r="-966" b="-17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8916881" y="-533071"/>
            <a:ext cx="10463453" cy="11373329"/>
          </a:xfrm>
          <a:custGeom>
            <a:avLst/>
            <a:gdLst/>
            <a:ahLst/>
            <a:cxnLst/>
            <a:rect l="l" t="t" r="r" b="b"/>
            <a:pathLst>
              <a:path w="10463453" h="11373329">
                <a:moveTo>
                  <a:pt x="0" y="0"/>
                </a:moveTo>
                <a:lnTo>
                  <a:pt x="10463453" y="0"/>
                </a:lnTo>
                <a:lnTo>
                  <a:pt x="10463453" y="11373329"/>
                </a:lnTo>
                <a:lnTo>
                  <a:pt x="0" y="113733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775" t="-9315" r="-104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800599" y="4317502"/>
            <a:ext cx="16686803" cy="5211012"/>
            <a:chOff x="0" y="0"/>
            <a:chExt cx="4394878" cy="137244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94878" cy="1372448"/>
            </a:xfrm>
            <a:custGeom>
              <a:avLst/>
              <a:gdLst/>
              <a:ahLst/>
              <a:cxnLst/>
              <a:rect l="l" t="t" r="r" b="b"/>
              <a:pathLst>
                <a:path w="4394878" h="1372448">
                  <a:moveTo>
                    <a:pt x="0" y="0"/>
                  </a:moveTo>
                  <a:lnTo>
                    <a:pt x="4394878" y="0"/>
                  </a:lnTo>
                  <a:lnTo>
                    <a:pt x="4394878" y="1372448"/>
                  </a:lnTo>
                  <a:lnTo>
                    <a:pt x="0" y="13724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4394878" cy="14200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4589212"/>
            <a:ext cx="16230600" cy="4667592"/>
            <a:chOff x="0" y="0"/>
            <a:chExt cx="4274726" cy="122932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74726" cy="1229325"/>
            </a:xfrm>
            <a:custGeom>
              <a:avLst/>
              <a:gdLst/>
              <a:ahLst/>
              <a:cxnLst/>
              <a:rect l="l" t="t" r="r" b="b"/>
              <a:pathLst>
                <a:path w="4274726" h="1229325">
                  <a:moveTo>
                    <a:pt x="0" y="0"/>
                  </a:moveTo>
                  <a:lnTo>
                    <a:pt x="4274726" y="0"/>
                  </a:lnTo>
                  <a:lnTo>
                    <a:pt x="4274726" y="1229325"/>
                  </a:lnTo>
                  <a:lnTo>
                    <a:pt x="0" y="1229325"/>
                  </a:lnTo>
                  <a:close/>
                </a:path>
              </a:pathLst>
            </a:custGeom>
            <a:solidFill>
              <a:srgbClr val="30303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4274726" cy="1276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9144000" y="301205"/>
            <a:ext cx="8343401" cy="5412782"/>
          </a:xfrm>
          <a:custGeom>
            <a:avLst/>
            <a:gdLst/>
            <a:ahLst/>
            <a:cxnLst/>
            <a:rect l="l" t="t" r="r" b="b"/>
            <a:pathLst>
              <a:path w="8343401" h="5412782">
                <a:moveTo>
                  <a:pt x="0" y="0"/>
                </a:moveTo>
                <a:lnTo>
                  <a:pt x="8343401" y="0"/>
                </a:lnTo>
                <a:lnTo>
                  <a:pt x="8343401" y="5412782"/>
                </a:lnTo>
                <a:lnTo>
                  <a:pt x="0" y="54127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1028700" y="5713987"/>
            <a:ext cx="3667343" cy="3346451"/>
          </a:xfrm>
          <a:custGeom>
            <a:avLst/>
            <a:gdLst/>
            <a:ahLst/>
            <a:cxnLst/>
            <a:rect l="l" t="t" r="r" b="b"/>
            <a:pathLst>
              <a:path w="3667343" h="3346451">
                <a:moveTo>
                  <a:pt x="0" y="0"/>
                </a:moveTo>
                <a:lnTo>
                  <a:pt x="3667343" y="0"/>
                </a:lnTo>
                <a:lnTo>
                  <a:pt x="3667343" y="3346450"/>
                </a:lnTo>
                <a:lnTo>
                  <a:pt x="0" y="33464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3874316" y="4563371"/>
            <a:ext cx="13384984" cy="1461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780"/>
              </a:lnSpc>
              <a:spcBef>
                <a:spcPct val="0"/>
              </a:spcBef>
            </a:pPr>
            <a:r>
              <a:rPr lang="en-US" sz="7700">
                <a:solidFill>
                  <a:srgbClr val="9FC7BB"/>
                </a:solidFill>
                <a:latin typeface="Funtastic"/>
                <a:ea typeface="Funtastic"/>
                <a:cs typeface="Funtastic"/>
                <a:sym typeface="Funtastic"/>
              </a:rPr>
              <a:t>WE’RE HERE TO SUPPORT YOU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859964" y="6574106"/>
            <a:ext cx="11399336" cy="274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We value communication and working together. Please ask questions and share successes. Let's make it a great year!</a:t>
            </a:r>
          </a:p>
          <a:p>
            <a:pPr algn="l">
              <a:lnSpc>
                <a:spcPts val="5400"/>
              </a:lnSpc>
            </a:pPr>
            <a:endParaRPr lang="en-US" sz="4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72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04190" y="-533071"/>
            <a:ext cx="11321071" cy="11353142"/>
          </a:xfrm>
          <a:custGeom>
            <a:avLst/>
            <a:gdLst/>
            <a:ahLst/>
            <a:cxnLst/>
            <a:rect l="l" t="t" r="r" b="b"/>
            <a:pathLst>
              <a:path w="11321071" h="11353142">
                <a:moveTo>
                  <a:pt x="0" y="0"/>
                </a:moveTo>
                <a:lnTo>
                  <a:pt x="11321071" y="0"/>
                </a:lnTo>
                <a:lnTo>
                  <a:pt x="11321071" y="11353142"/>
                </a:lnTo>
                <a:lnTo>
                  <a:pt x="0" y="113531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853" t="-9331" r="-966" b="-17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8916881" y="-533071"/>
            <a:ext cx="10463453" cy="11373329"/>
          </a:xfrm>
          <a:custGeom>
            <a:avLst/>
            <a:gdLst/>
            <a:ahLst/>
            <a:cxnLst/>
            <a:rect l="l" t="t" r="r" b="b"/>
            <a:pathLst>
              <a:path w="10463453" h="11373329">
                <a:moveTo>
                  <a:pt x="0" y="0"/>
                </a:moveTo>
                <a:lnTo>
                  <a:pt x="10463453" y="0"/>
                </a:lnTo>
                <a:lnTo>
                  <a:pt x="10463453" y="11373329"/>
                </a:lnTo>
                <a:lnTo>
                  <a:pt x="0" y="113733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775" t="-9315" r="-104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-1351110" y="1231361"/>
            <a:ext cx="20535982" cy="4871800"/>
            <a:chOff x="0" y="0"/>
            <a:chExt cx="5408654" cy="128310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408654" cy="1283108"/>
            </a:xfrm>
            <a:custGeom>
              <a:avLst/>
              <a:gdLst/>
              <a:ahLst/>
              <a:cxnLst/>
              <a:rect l="l" t="t" r="r" b="b"/>
              <a:pathLst>
                <a:path w="5408654" h="1283108">
                  <a:moveTo>
                    <a:pt x="0" y="0"/>
                  </a:moveTo>
                  <a:lnTo>
                    <a:pt x="5408654" y="0"/>
                  </a:lnTo>
                  <a:lnTo>
                    <a:pt x="5408654" y="1283108"/>
                  </a:lnTo>
                  <a:lnTo>
                    <a:pt x="0" y="12831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5408654" cy="13307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1286924" y="1544272"/>
            <a:ext cx="20407611" cy="4286028"/>
            <a:chOff x="0" y="0"/>
            <a:chExt cx="5374844" cy="112883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374844" cy="1128830"/>
            </a:xfrm>
            <a:custGeom>
              <a:avLst/>
              <a:gdLst/>
              <a:ahLst/>
              <a:cxnLst/>
              <a:rect l="l" t="t" r="r" b="b"/>
              <a:pathLst>
                <a:path w="5374844" h="1128830">
                  <a:moveTo>
                    <a:pt x="0" y="0"/>
                  </a:moveTo>
                  <a:lnTo>
                    <a:pt x="5374844" y="0"/>
                  </a:lnTo>
                  <a:lnTo>
                    <a:pt x="5374844" y="1128830"/>
                  </a:lnTo>
                  <a:lnTo>
                    <a:pt x="0" y="1128830"/>
                  </a:lnTo>
                  <a:close/>
                </a:path>
              </a:pathLst>
            </a:custGeom>
            <a:solidFill>
              <a:srgbClr val="30303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5374844" cy="11764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-298756" y="5467207"/>
            <a:ext cx="18885512" cy="5925329"/>
          </a:xfrm>
          <a:custGeom>
            <a:avLst/>
            <a:gdLst/>
            <a:ahLst/>
            <a:cxnLst/>
            <a:rect l="l" t="t" r="r" b="b"/>
            <a:pathLst>
              <a:path w="18885512" h="5925329">
                <a:moveTo>
                  <a:pt x="0" y="0"/>
                </a:moveTo>
                <a:lnTo>
                  <a:pt x="18885512" y="0"/>
                </a:lnTo>
                <a:lnTo>
                  <a:pt x="18885512" y="5925329"/>
                </a:lnTo>
                <a:lnTo>
                  <a:pt x="0" y="59253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1488390" y="1944211"/>
            <a:ext cx="15311220" cy="180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0"/>
              </a:lnSpc>
            </a:pPr>
            <a:r>
              <a:rPr lang="en-US" sz="10500">
                <a:solidFill>
                  <a:srgbClr val="9FC7BB"/>
                </a:solidFill>
                <a:latin typeface="Funtastic"/>
                <a:ea typeface="Funtastic"/>
                <a:cs typeface="Funtastic"/>
                <a:sym typeface="Funtastic"/>
              </a:rPr>
              <a:t>THANK YOU!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88390" y="3668236"/>
            <a:ext cx="15311220" cy="156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Your involvement in our child's education is greatly appreciated.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72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04190" y="-533071"/>
            <a:ext cx="11321071" cy="11353142"/>
          </a:xfrm>
          <a:custGeom>
            <a:avLst/>
            <a:gdLst/>
            <a:ahLst/>
            <a:cxnLst/>
            <a:rect l="l" t="t" r="r" b="b"/>
            <a:pathLst>
              <a:path w="11321071" h="11353142">
                <a:moveTo>
                  <a:pt x="0" y="0"/>
                </a:moveTo>
                <a:lnTo>
                  <a:pt x="11321071" y="0"/>
                </a:lnTo>
                <a:lnTo>
                  <a:pt x="11321071" y="11353142"/>
                </a:lnTo>
                <a:lnTo>
                  <a:pt x="0" y="113531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853" t="-9331" r="-966" b="-17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8916881" y="-533071"/>
            <a:ext cx="10463453" cy="11373329"/>
          </a:xfrm>
          <a:custGeom>
            <a:avLst/>
            <a:gdLst/>
            <a:ahLst/>
            <a:cxnLst/>
            <a:rect l="l" t="t" r="r" b="b"/>
            <a:pathLst>
              <a:path w="10463453" h="11373329">
                <a:moveTo>
                  <a:pt x="0" y="0"/>
                </a:moveTo>
                <a:lnTo>
                  <a:pt x="10463453" y="0"/>
                </a:lnTo>
                <a:lnTo>
                  <a:pt x="10463453" y="11373329"/>
                </a:lnTo>
                <a:lnTo>
                  <a:pt x="0" y="113733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775" t="-9315" r="-104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-1060582" y="3715850"/>
            <a:ext cx="21400776" cy="5745110"/>
            <a:chOff x="0" y="0"/>
            <a:chExt cx="5636418" cy="151311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636418" cy="1513115"/>
            </a:xfrm>
            <a:custGeom>
              <a:avLst/>
              <a:gdLst/>
              <a:ahLst/>
              <a:cxnLst/>
              <a:rect l="l" t="t" r="r" b="b"/>
              <a:pathLst>
                <a:path w="5636418" h="1513115">
                  <a:moveTo>
                    <a:pt x="0" y="0"/>
                  </a:moveTo>
                  <a:lnTo>
                    <a:pt x="5636418" y="0"/>
                  </a:lnTo>
                  <a:lnTo>
                    <a:pt x="5636418" y="1513115"/>
                  </a:lnTo>
                  <a:lnTo>
                    <a:pt x="0" y="15131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5636418" cy="15607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2052194" y="3938251"/>
            <a:ext cx="21978946" cy="5300309"/>
            <a:chOff x="0" y="0"/>
            <a:chExt cx="5788694" cy="139596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788694" cy="1395966"/>
            </a:xfrm>
            <a:custGeom>
              <a:avLst/>
              <a:gdLst/>
              <a:ahLst/>
              <a:cxnLst/>
              <a:rect l="l" t="t" r="r" b="b"/>
              <a:pathLst>
                <a:path w="5788694" h="1395966">
                  <a:moveTo>
                    <a:pt x="0" y="0"/>
                  </a:moveTo>
                  <a:lnTo>
                    <a:pt x="5788694" y="0"/>
                  </a:lnTo>
                  <a:lnTo>
                    <a:pt x="5788694" y="1395966"/>
                  </a:lnTo>
                  <a:lnTo>
                    <a:pt x="0" y="1395966"/>
                  </a:lnTo>
                  <a:close/>
                </a:path>
              </a:pathLst>
            </a:custGeom>
            <a:solidFill>
              <a:srgbClr val="30303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5788694" cy="14435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177189" y="4288118"/>
            <a:ext cx="15311220" cy="1457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99"/>
              </a:lnSpc>
            </a:pPr>
            <a:r>
              <a:rPr lang="en-US" sz="8499">
                <a:solidFill>
                  <a:srgbClr val="9FC7BB"/>
                </a:solidFill>
                <a:latin typeface="Funtastic"/>
                <a:ea typeface="Funtastic"/>
                <a:cs typeface="Funtastic"/>
                <a:sym typeface="Funtastic"/>
              </a:rPr>
              <a:t>WELCOME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77189" y="5917741"/>
            <a:ext cx="15311220" cy="274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•We’re delighted to welcome your child to Nursery at Bishop Martin. This is an exciting year filled with growth, discovery, and learning.</a:t>
            </a:r>
          </a:p>
          <a:p>
            <a:pPr algn="ctr">
              <a:lnSpc>
                <a:spcPts val="5400"/>
              </a:lnSpc>
            </a:pPr>
            <a:endParaRPr lang="en-US" sz="4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" name="Freeform 12"/>
          <p:cNvSpPr/>
          <p:nvPr/>
        </p:nvSpPr>
        <p:spPr>
          <a:xfrm flipV="1">
            <a:off x="-298756" y="-1637211"/>
            <a:ext cx="18885512" cy="5925329"/>
          </a:xfrm>
          <a:custGeom>
            <a:avLst/>
            <a:gdLst/>
            <a:ahLst/>
            <a:cxnLst/>
            <a:rect l="l" t="t" r="r" b="b"/>
            <a:pathLst>
              <a:path w="18885512" h="5925329">
                <a:moveTo>
                  <a:pt x="0" y="5925329"/>
                </a:moveTo>
                <a:lnTo>
                  <a:pt x="18885512" y="5925329"/>
                </a:lnTo>
                <a:lnTo>
                  <a:pt x="18885512" y="0"/>
                </a:lnTo>
                <a:lnTo>
                  <a:pt x="0" y="0"/>
                </a:lnTo>
                <a:lnTo>
                  <a:pt x="0" y="5925329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72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04190" y="-533071"/>
            <a:ext cx="11321071" cy="11353142"/>
          </a:xfrm>
          <a:custGeom>
            <a:avLst/>
            <a:gdLst/>
            <a:ahLst/>
            <a:cxnLst/>
            <a:rect l="l" t="t" r="r" b="b"/>
            <a:pathLst>
              <a:path w="11321071" h="11353142">
                <a:moveTo>
                  <a:pt x="0" y="0"/>
                </a:moveTo>
                <a:lnTo>
                  <a:pt x="11321071" y="0"/>
                </a:lnTo>
                <a:lnTo>
                  <a:pt x="11321071" y="11353142"/>
                </a:lnTo>
                <a:lnTo>
                  <a:pt x="0" y="113531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853" t="-9331" r="-966" b="-17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8916881" y="-533071"/>
            <a:ext cx="10463453" cy="11373329"/>
          </a:xfrm>
          <a:custGeom>
            <a:avLst/>
            <a:gdLst/>
            <a:ahLst/>
            <a:cxnLst/>
            <a:rect l="l" t="t" r="r" b="b"/>
            <a:pathLst>
              <a:path w="10463453" h="11373329">
                <a:moveTo>
                  <a:pt x="0" y="0"/>
                </a:moveTo>
                <a:lnTo>
                  <a:pt x="10463453" y="0"/>
                </a:lnTo>
                <a:lnTo>
                  <a:pt x="10463453" y="11373329"/>
                </a:lnTo>
                <a:lnTo>
                  <a:pt x="0" y="113733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775" t="-9315" r="-104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6767908" y="-1586361"/>
            <a:ext cx="10764612" cy="13790307"/>
            <a:chOff x="0" y="0"/>
            <a:chExt cx="2835124" cy="363201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35124" cy="3632015"/>
            </a:xfrm>
            <a:custGeom>
              <a:avLst/>
              <a:gdLst/>
              <a:ahLst/>
              <a:cxnLst/>
              <a:rect l="l" t="t" r="r" b="b"/>
              <a:pathLst>
                <a:path w="2835124" h="3632015">
                  <a:moveTo>
                    <a:pt x="0" y="0"/>
                  </a:moveTo>
                  <a:lnTo>
                    <a:pt x="2835124" y="0"/>
                  </a:lnTo>
                  <a:lnTo>
                    <a:pt x="2835124" y="3632015"/>
                  </a:lnTo>
                  <a:lnTo>
                    <a:pt x="0" y="36320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835124" cy="36796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066456" y="-1916946"/>
            <a:ext cx="10167516" cy="13523252"/>
            <a:chOff x="0" y="0"/>
            <a:chExt cx="2677864" cy="356167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77864" cy="3561679"/>
            </a:xfrm>
            <a:custGeom>
              <a:avLst/>
              <a:gdLst/>
              <a:ahLst/>
              <a:cxnLst/>
              <a:rect l="l" t="t" r="r" b="b"/>
              <a:pathLst>
                <a:path w="2677864" h="3561679">
                  <a:moveTo>
                    <a:pt x="0" y="0"/>
                  </a:moveTo>
                  <a:lnTo>
                    <a:pt x="2677864" y="0"/>
                  </a:lnTo>
                  <a:lnTo>
                    <a:pt x="2677864" y="3561679"/>
                  </a:lnTo>
                  <a:lnTo>
                    <a:pt x="0" y="3561679"/>
                  </a:lnTo>
                  <a:close/>
                </a:path>
              </a:pathLst>
            </a:custGeom>
            <a:solidFill>
              <a:srgbClr val="30303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677864" cy="36093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flipH="1">
            <a:off x="-247696" y="1028700"/>
            <a:ext cx="8197397" cy="11175246"/>
          </a:xfrm>
          <a:custGeom>
            <a:avLst/>
            <a:gdLst/>
            <a:ahLst/>
            <a:cxnLst/>
            <a:rect l="l" t="t" r="r" b="b"/>
            <a:pathLst>
              <a:path w="8197397" h="11175246">
                <a:moveTo>
                  <a:pt x="8197396" y="0"/>
                </a:moveTo>
                <a:lnTo>
                  <a:pt x="0" y="0"/>
                </a:lnTo>
                <a:lnTo>
                  <a:pt x="0" y="11175246"/>
                </a:lnTo>
                <a:lnTo>
                  <a:pt x="8197396" y="11175246"/>
                </a:lnTo>
                <a:lnTo>
                  <a:pt x="8197396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8234491" y="1687142"/>
            <a:ext cx="8336055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Nursery Staff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234491" y="2890544"/>
            <a:ext cx="8336055" cy="6137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9FC7BB"/>
                </a:solidFill>
                <a:latin typeface="Funtastic"/>
                <a:ea typeface="Funtastic"/>
                <a:cs typeface="Funtastic"/>
                <a:sym typeface="Funtastic"/>
              </a:rPr>
              <a:t>Mrs Henshall</a:t>
            </a:r>
          </a:p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9FC7BB"/>
                </a:solidFill>
                <a:latin typeface="Funtastic"/>
                <a:ea typeface="Funtastic"/>
                <a:cs typeface="Funtastic"/>
                <a:sym typeface="Funtastic"/>
              </a:rPr>
              <a:t>Mrs O’Callaghan</a:t>
            </a:r>
          </a:p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9FC7BB"/>
                </a:solidFill>
                <a:latin typeface="Funtastic"/>
                <a:ea typeface="Funtastic"/>
                <a:cs typeface="Funtastic"/>
                <a:sym typeface="Funtastic"/>
              </a:rPr>
              <a:t>&amp;</a:t>
            </a:r>
          </a:p>
          <a:p>
            <a:pPr algn="ctr">
              <a:lnSpc>
                <a:spcPts val="11899"/>
              </a:lnSpc>
              <a:spcBef>
                <a:spcPct val="0"/>
              </a:spcBef>
            </a:pPr>
            <a:r>
              <a:rPr lang="en-US" sz="8499">
                <a:solidFill>
                  <a:srgbClr val="9FC7BB"/>
                </a:solidFill>
                <a:latin typeface="Funtastic"/>
                <a:ea typeface="Funtastic"/>
                <a:cs typeface="Funtastic"/>
                <a:sym typeface="Funtastic"/>
              </a:rPr>
              <a:t>Miss Bretherton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72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04190" y="-533071"/>
            <a:ext cx="11321071" cy="11353142"/>
          </a:xfrm>
          <a:custGeom>
            <a:avLst/>
            <a:gdLst/>
            <a:ahLst/>
            <a:cxnLst/>
            <a:rect l="l" t="t" r="r" b="b"/>
            <a:pathLst>
              <a:path w="11321071" h="11353142">
                <a:moveTo>
                  <a:pt x="0" y="0"/>
                </a:moveTo>
                <a:lnTo>
                  <a:pt x="11321071" y="0"/>
                </a:lnTo>
                <a:lnTo>
                  <a:pt x="11321071" y="11353142"/>
                </a:lnTo>
                <a:lnTo>
                  <a:pt x="0" y="113531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8853" t="-9331" r="-966" b="-17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8916881" y="-533071"/>
            <a:ext cx="10463453" cy="11373329"/>
          </a:xfrm>
          <a:custGeom>
            <a:avLst/>
            <a:gdLst/>
            <a:ahLst/>
            <a:cxnLst/>
            <a:rect l="l" t="t" r="r" b="b"/>
            <a:pathLst>
              <a:path w="10463453" h="11373329">
                <a:moveTo>
                  <a:pt x="0" y="0"/>
                </a:moveTo>
                <a:lnTo>
                  <a:pt x="10463453" y="0"/>
                </a:lnTo>
                <a:lnTo>
                  <a:pt x="10463453" y="11373329"/>
                </a:lnTo>
                <a:lnTo>
                  <a:pt x="0" y="113733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7775" t="-9315" r="-104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781832" y="796027"/>
            <a:ext cx="10029270" cy="8694947"/>
            <a:chOff x="0" y="0"/>
            <a:chExt cx="2641454" cy="22900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41454" cy="2290027"/>
            </a:xfrm>
            <a:custGeom>
              <a:avLst/>
              <a:gdLst/>
              <a:ahLst/>
              <a:cxnLst/>
              <a:rect l="l" t="t" r="r" b="b"/>
              <a:pathLst>
                <a:path w="2641454" h="2290027">
                  <a:moveTo>
                    <a:pt x="0" y="0"/>
                  </a:moveTo>
                  <a:lnTo>
                    <a:pt x="2641454" y="0"/>
                  </a:lnTo>
                  <a:lnTo>
                    <a:pt x="2641454" y="2290027"/>
                  </a:lnTo>
                  <a:lnTo>
                    <a:pt x="0" y="22900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641454" cy="2337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1018427"/>
            <a:ext cx="9558130" cy="8250146"/>
            <a:chOff x="0" y="0"/>
            <a:chExt cx="2517368" cy="217287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17368" cy="2172878"/>
            </a:xfrm>
            <a:custGeom>
              <a:avLst/>
              <a:gdLst/>
              <a:ahLst/>
              <a:cxnLst/>
              <a:rect l="l" t="t" r="r" b="b"/>
              <a:pathLst>
                <a:path w="2517368" h="2172878">
                  <a:moveTo>
                    <a:pt x="0" y="0"/>
                  </a:moveTo>
                  <a:lnTo>
                    <a:pt x="2517368" y="0"/>
                  </a:lnTo>
                  <a:lnTo>
                    <a:pt x="2517368" y="2172878"/>
                  </a:lnTo>
                  <a:lnTo>
                    <a:pt x="0" y="2172878"/>
                  </a:lnTo>
                  <a:close/>
                </a:path>
              </a:pathLst>
            </a:custGeom>
            <a:solidFill>
              <a:srgbClr val="30303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517368" cy="2220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8498106" y="3523595"/>
            <a:ext cx="9789894" cy="6595941"/>
          </a:xfrm>
          <a:custGeom>
            <a:avLst/>
            <a:gdLst/>
            <a:ahLst/>
            <a:cxnLst/>
            <a:rect l="l" t="t" r="r" b="b"/>
            <a:pathLst>
              <a:path w="9789894" h="6595941">
                <a:moveTo>
                  <a:pt x="0" y="0"/>
                </a:moveTo>
                <a:lnTo>
                  <a:pt x="9789894" y="0"/>
                </a:lnTo>
                <a:lnTo>
                  <a:pt x="9789894" y="6595941"/>
                </a:lnTo>
                <a:lnTo>
                  <a:pt x="0" y="65959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1259956" y="989852"/>
            <a:ext cx="9095619" cy="1885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5"/>
              </a:lnSpc>
            </a:pPr>
            <a:r>
              <a:rPr lang="en-US" sz="6500">
                <a:solidFill>
                  <a:srgbClr val="9FC7BB"/>
                </a:solidFill>
                <a:latin typeface="Funtastic"/>
                <a:ea typeface="Funtastic"/>
                <a:cs typeface="Funtastic"/>
                <a:sym typeface="Funtastic"/>
              </a:rPr>
              <a:t>WHAT TO EXPECT IN NURSERY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81832" y="3039912"/>
            <a:ext cx="9573743" cy="682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5192" lvl="1" indent="-442596" algn="l">
              <a:lnSpc>
                <a:spcPts val="4920"/>
              </a:lnSpc>
              <a:buFont typeface="Arial"/>
              <a:buChar char="•"/>
            </a:pPr>
            <a:r>
              <a:rPr lang="en-US" sz="41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Learning through play is central to the day</a:t>
            </a:r>
          </a:p>
          <a:p>
            <a:pPr algn="l">
              <a:lnSpc>
                <a:spcPts val="4920"/>
              </a:lnSpc>
            </a:pPr>
            <a:endParaRPr lang="en-US" sz="41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885192" lvl="1" indent="-442596" algn="l">
              <a:lnSpc>
                <a:spcPts val="4920"/>
              </a:lnSpc>
              <a:buFont typeface="Arial"/>
              <a:buChar char="•"/>
            </a:pPr>
            <a:r>
              <a:rPr lang="en-US" sz="41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Children explore at their own pace</a:t>
            </a:r>
          </a:p>
          <a:p>
            <a:pPr algn="l">
              <a:lnSpc>
                <a:spcPts val="4920"/>
              </a:lnSpc>
            </a:pPr>
            <a:endParaRPr lang="en-US" sz="41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885192" lvl="1" indent="-442596" algn="l">
              <a:lnSpc>
                <a:spcPts val="4920"/>
              </a:lnSpc>
              <a:buFont typeface="Arial"/>
              <a:buChar char="•"/>
            </a:pPr>
            <a:r>
              <a:rPr lang="en-US" sz="41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Encouragement of independence and curiosity</a:t>
            </a:r>
          </a:p>
          <a:p>
            <a:pPr algn="l">
              <a:lnSpc>
                <a:spcPts val="4440"/>
              </a:lnSpc>
            </a:pPr>
            <a:endParaRPr lang="en-US" sz="41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885192" lvl="1" indent="-442596" algn="l">
              <a:lnSpc>
                <a:spcPts val="4920"/>
              </a:lnSpc>
              <a:buFont typeface="Arial"/>
              <a:buChar char="•"/>
            </a:pPr>
            <a:r>
              <a:rPr lang="en-US" sz="41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Safe, caring, and stimulating environment</a:t>
            </a:r>
          </a:p>
          <a:p>
            <a:pPr algn="l">
              <a:lnSpc>
                <a:spcPts val="5400"/>
              </a:lnSpc>
            </a:pPr>
            <a:endParaRPr lang="en-US" sz="41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72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04190" y="-533071"/>
            <a:ext cx="11321071" cy="11353142"/>
          </a:xfrm>
          <a:custGeom>
            <a:avLst/>
            <a:gdLst/>
            <a:ahLst/>
            <a:cxnLst/>
            <a:rect l="l" t="t" r="r" b="b"/>
            <a:pathLst>
              <a:path w="11321071" h="11353142">
                <a:moveTo>
                  <a:pt x="0" y="0"/>
                </a:moveTo>
                <a:lnTo>
                  <a:pt x="11321071" y="0"/>
                </a:lnTo>
                <a:lnTo>
                  <a:pt x="11321071" y="11353142"/>
                </a:lnTo>
                <a:lnTo>
                  <a:pt x="0" y="113531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8853" t="-9331" r="-966" b="-17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8916881" y="-533071"/>
            <a:ext cx="10463453" cy="11373329"/>
          </a:xfrm>
          <a:custGeom>
            <a:avLst/>
            <a:gdLst/>
            <a:ahLst/>
            <a:cxnLst/>
            <a:rect l="l" t="t" r="r" b="b"/>
            <a:pathLst>
              <a:path w="10463453" h="11373329">
                <a:moveTo>
                  <a:pt x="0" y="0"/>
                </a:moveTo>
                <a:lnTo>
                  <a:pt x="10463453" y="0"/>
                </a:lnTo>
                <a:lnTo>
                  <a:pt x="10463453" y="11373329"/>
                </a:lnTo>
                <a:lnTo>
                  <a:pt x="0" y="113733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7775" t="-9315" r="-104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3764302" y="796027"/>
            <a:ext cx="13689561" cy="8694947"/>
            <a:chOff x="0" y="0"/>
            <a:chExt cx="3605481" cy="22900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05481" cy="2290027"/>
            </a:xfrm>
            <a:custGeom>
              <a:avLst/>
              <a:gdLst/>
              <a:ahLst/>
              <a:cxnLst/>
              <a:rect l="l" t="t" r="r" b="b"/>
              <a:pathLst>
                <a:path w="3605481" h="2290027">
                  <a:moveTo>
                    <a:pt x="0" y="0"/>
                  </a:moveTo>
                  <a:lnTo>
                    <a:pt x="3605481" y="0"/>
                  </a:lnTo>
                  <a:lnTo>
                    <a:pt x="3605481" y="2290027"/>
                  </a:lnTo>
                  <a:lnTo>
                    <a:pt x="0" y="22900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3605481" cy="2337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082940" y="1018427"/>
            <a:ext cx="13146651" cy="8250146"/>
            <a:chOff x="0" y="0"/>
            <a:chExt cx="3462493" cy="217287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462493" cy="2172878"/>
            </a:xfrm>
            <a:custGeom>
              <a:avLst/>
              <a:gdLst/>
              <a:ahLst/>
              <a:cxnLst/>
              <a:rect l="l" t="t" r="r" b="b"/>
              <a:pathLst>
                <a:path w="3462493" h="2172878">
                  <a:moveTo>
                    <a:pt x="0" y="0"/>
                  </a:moveTo>
                  <a:lnTo>
                    <a:pt x="3462493" y="0"/>
                  </a:lnTo>
                  <a:lnTo>
                    <a:pt x="3462493" y="2172878"/>
                  </a:lnTo>
                  <a:lnTo>
                    <a:pt x="0" y="2172878"/>
                  </a:lnTo>
                  <a:close/>
                </a:path>
              </a:pathLst>
            </a:custGeom>
            <a:solidFill>
              <a:srgbClr val="30303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3462493" cy="2220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4278127" y="4775125"/>
            <a:ext cx="6505613" cy="4114800"/>
          </a:xfrm>
          <a:custGeom>
            <a:avLst/>
            <a:gdLst/>
            <a:ahLst/>
            <a:cxnLst/>
            <a:rect l="l" t="t" r="r" b="b"/>
            <a:pathLst>
              <a:path w="6505613" h="4114800">
                <a:moveTo>
                  <a:pt x="0" y="0"/>
                </a:moveTo>
                <a:lnTo>
                  <a:pt x="6505613" y="0"/>
                </a:lnTo>
                <a:lnTo>
                  <a:pt x="650561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4369072" y="2743200"/>
            <a:ext cx="12660217" cy="685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50" lvl="1" indent="-485775" algn="l">
              <a:lnSpc>
                <a:spcPts val="5400"/>
              </a:lnSpc>
              <a:buFont typeface="Arial"/>
              <a:buChar char="•"/>
            </a:pPr>
            <a:r>
              <a:rPr lang="en-US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Welcome &amp; Register</a:t>
            </a:r>
          </a:p>
          <a:p>
            <a:pPr marL="971550" lvl="1" indent="-485775" algn="l">
              <a:lnSpc>
                <a:spcPts val="5400"/>
              </a:lnSpc>
              <a:buFont typeface="Arial"/>
              <a:buChar char="•"/>
            </a:pPr>
            <a:r>
              <a:rPr lang="en-US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Adult led sessions, whole class and small group. </a:t>
            </a:r>
          </a:p>
          <a:p>
            <a:pPr marL="971550" lvl="1" indent="-485775" algn="l">
              <a:lnSpc>
                <a:spcPts val="5400"/>
              </a:lnSpc>
              <a:buFont typeface="Arial"/>
              <a:buChar char="•"/>
            </a:pPr>
            <a:r>
              <a:rPr lang="en-US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Free-flow play and exploration</a:t>
            </a:r>
          </a:p>
          <a:p>
            <a:pPr marL="971550" lvl="1" indent="-485775" algn="l">
              <a:lnSpc>
                <a:spcPts val="5400"/>
              </a:lnSpc>
              <a:buFont typeface="Arial"/>
              <a:buChar char="•"/>
            </a:pPr>
            <a:r>
              <a:rPr lang="en-US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Snack time – fruit and milk</a:t>
            </a:r>
          </a:p>
          <a:p>
            <a:pPr marL="971550" lvl="1" indent="-485775" algn="l">
              <a:lnSpc>
                <a:spcPts val="5400"/>
              </a:lnSpc>
              <a:buFont typeface="Arial"/>
              <a:buChar char="•"/>
            </a:pPr>
            <a:r>
              <a:rPr lang="en-US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Story time and songs</a:t>
            </a:r>
          </a:p>
          <a:p>
            <a:pPr marL="971550" lvl="1" indent="-485775" algn="l">
              <a:lnSpc>
                <a:spcPts val="5400"/>
              </a:lnSpc>
              <a:buFont typeface="Arial"/>
              <a:buChar char="•"/>
            </a:pPr>
            <a:r>
              <a:rPr lang="en-US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Outdoor play</a:t>
            </a:r>
          </a:p>
          <a:p>
            <a:pPr marL="971550" lvl="1" indent="-485775" algn="l">
              <a:lnSpc>
                <a:spcPts val="5400"/>
              </a:lnSpc>
              <a:buFont typeface="Arial"/>
              <a:buChar char="•"/>
            </a:pPr>
            <a:r>
              <a:rPr lang="en-US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Lunch (if staying for full day)</a:t>
            </a:r>
          </a:p>
          <a:p>
            <a:pPr marL="971550" lvl="1" indent="-485775" algn="l">
              <a:lnSpc>
                <a:spcPts val="5400"/>
              </a:lnSpc>
              <a:buFont typeface="Arial"/>
              <a:buChar char="•"/>
            </a:pPr>
            <a:r>
              <a:rPr lang="en-US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Group time and key person activities</a:t>
            </a:r>
          </a:p>
          <a:p>
            <a:pPr algn="l">
              <a:lnSpc>
                <a:spcPts val="5400"/>
              </a:lnSpc>
            </a:pPr>
            <a:endParaRPr lang="en-US" sz="4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292991" y="227217"/>
            <a:ext cx="4228003" cy="4916283"/>
          </a:xfrm>
          <a:custGeom>
            <a:avLst/>
            <a:gdLst/>
            <a:ahLst/>
            <a:cxnLst/>
            <a:rect l="l" t="t" r="r" b="b"/>
            <a:pathLst>
              <a:path w="4228003" h="4916283">
                <a:moveTo>
                  <a:pt x="0" y="0"/>
                </a:moveTo>
                <a:lnTo>
                  <a:pt x="4228003" y="0"/>
                </a:lnTo>
                <a:lnTo>
                  <a:pt x="4228003" y="4916283"/>
                </a:lnTo>
                <a:lnTo>
                  <a:pt x="0" y="49162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>
            <a:off x="6061272" y="900695"/>
            <a:ext cx="9095619" cy="1622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  <a:spcBef>
                <a:spcPct val="0"/>
              </a:spcBef>
            </a:pPr>
            <a:r>
              <a:rPr lang="en-US" sz="8499">
                <a:solidFill>
                  <a:srgbClr val="9FC7BB"/>
                </a:solidFill>
                <a:latin typeface="Funtastic"/>
                <a:ea typeface="Funtastic"/>
                <a:cs typeface="Funtastic"/>
                <a:sym typeface="Funtastic"/>
              </a:rPr>
              <a:t>A DAY IN THE LIFE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72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04190" y="-533071"/>
            <a:ext cx="11321071" cy="11353142"/>
          </a:xfrm>
          <a:custGeom>
            <a:avLst/>
            <a:gdLst/>
            <a:ahLst/>
            <a:cxnLst/>
            <a:rect l="l" t="t" r="r" b="b"/>
            <a:pathLst>
              <a:path w="11321071" h="11353142">
                <a:moveTo>
                  <a:pt x="0" y="0"/>
                </a:moveTo>
                <a:lnTo>
                  <a:pt x="11321071" y="0"/>
                </a:lnTo>
                <a:lnTo>
                  <a:pt x="11321071" y="11353142"/>
                </a:lnTo>
                <a:lnTo>
                  <a:pt x="0" y="113531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853" t="-9331" r="-966" b="-17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8916881" y="-533071"/>
            <a:ext cx="10463453" cy="11373329"/>
          </a:xfrm>
          <a:custGeom>
            <a:avLst/>
            <a:gdLst/>
            <a:ahLst/>
            <a:cxnLst/>
            <a:rect l="l" t="t" r="r" b="b"/>
            <a:pathLst>
              <a:path w="10463453" h="11373329">
                <a:moveTo>
                  <a:pt x="0" y="0"/>
                </a:moveTo>
                <a:lnTo>
                  <a:pt x="10463453" y="0"/>
                </a:lnTo>
                <a:lnTo>
                  <a:pt x="10463453" y="11373329"/>
                </a:lnTo>
                <a:lnTo>
                  <a:pt x="0" y="113733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775" t="-9315" r="-104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796760" y="796027"/>
            <a:ext cx="16694479" cy="8694947"/>
            <a:chOff x="0" y="0"/>
            <a:chExt cx="4396900" cy="22900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96900" cy="2290027"/>
            </a:xfrm>
            <a:custGeom>
              <a:avLst/>
              <a:gdLst/>
              <a:ahLst/>
              <a:cxnLst/>
              <a:rect l="l" t="t" r="r" b="b"/>
              <a:pathLst>
                <a:path w="4396900" h="2290027">
                  <a:moveTo>
                    <a:pt x="0" y="0"/>
                  </a:moveTo>
                  <a:lnTo>
                    <a:pt x="4396900" y="0"/>
                  </a:lnTo>
                  <a:lnTo>
                    <a:pt x="4396900" y="2290027"/>
                  </a:lnTo>
                  <a:lnTo>
                    <a:pt x="0" y="22900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4396900" cy="2337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1018427"/>
            <a:ext cx="16230600" cy="8250146"/>
            <a:chOff x="0" y="0"/>
            <a:chExt cx="4274726" cy="217287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74726" cy="2172878"/>
            </a:xfrm>
            <a:custGeom>
              <a:avLst/>
              <a:gdLst/>
              <a:ahLst/>
              <a:cxnLst/>
              <a:rect l="l" t="t" r="r" b="b"/>
              <a:pathLst>
                <a:path w="4274726" h="2172878">
                  <a:moveTo>
                    <a:pt x="0" y="0"/>
                  </a:moveTo>
                  <a:lnTo>
                    <a:pt x="4274726" y="0"/>
                  </a:lnTo>
                  <a:lnTo>
                    <a:pt x="4274726" y="2172878"/>
                  </a:lnTo>
                  <a:lnTo>
                    <a:pt x="0" y="2172878"/>
                  </a:lnTo>
                  <a:close/>
                </a:path>
              </a:pathLst>
            </a:custGeom>
            <a:solidFill>
              <a:srgbClr val="30303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4274726" cy="2220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-732333" y="1278921"/>
            <a:ext cx="5596302" cy="5732447"/>
          </a:xfrm>
          <a:custGeom>
            <a:avLst/>
            <a:gdLst/>
            <a:ahLst/>
            <a:cxnLst/>
            <a:rect l="l" t="t" r="r" b="b"/>
            <a:pathLst>
              <a:path w="5596302" h="5732447">
                <a:moveTo>
                  <a:pt x="0" y="0"/>
                </a:moveTo>
                <a:lnTo>
                  <a:pt x="5596302" y="0"/>
                </a:lnTo>
                <a:lnTo>
                  <a:pt x="5596302" y="5732447"/>
                </a:lnTo>
                <a:lnTo>
                  <a:pt x="0" y="57324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12740519" y="6172200"/>
            <a:ext cx="5103628" cy="4114800"/>
          </a:xfrm>
          <a:custGeom>
            <a:avLst/>
            <a:gdLst/>
            <a:ahLst/>
            <a:cxnLst/>
            <a:rect l="l" t="t" r="r" b="b"/>
            <a:pathLst>
              <a:path w="5103628" h="4114800">
                <a:moveTo>
                  <a:pt x="0" y="0"/>
                </a:moveTo>
                <a:lnTo>
                  <a:pt x="5103628" y="0"/>
                </a:lnTo>
                <a:lnTo>
                  <a:pt x="51036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3823710" y="945546"/>
            <a:ext cx="11993550" cy="1622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  <a:spcBef>
                <a:spcPct val="0"/>
              </a:spcBef>
            </a:pPr>
            <a:r>
              <a:rPr lang="en-US" sz="8499">
                <a:solidFill>
                  <a:srgbClr val="9FC7BB"/>
                </a:solidFill>
                <a:latin typeface="Funtastic"/>
                <a:ea typeface="Funtastic"/>
                <a:cs typeface="Funtastic"/>
                <a:sym typeface="Funtastic"/>
              </a:rPr>
              <a:t>THE EYFS CURRICULUM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72124" y="4596770"/>
            <a:ext cx="15096965" cy="3429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•Prime Areas:</a:t>
            </a:r>
          </a:p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• Communication and Language</a:t>
            </a:r>
          </a:p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• Physical Development</a:t>
            </a:r>
          </a:p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• Personal, Social &amp; Emotional Development</a:t>
            </a:r>
          </a:p>
          <a:p>
            <a:pPr marL="0" lvl="0" indent="0" algn="ctr">
              <a:lnSpc>
                <a:spcPts val="5400"/>
              </a:lnSpc>
            </a:pPr>
            <a:endParaRPr lang="en-US" sz="4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065818" y="2842307"/>
            <a:ext cx="14172474" cy="805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69"/>
              </a:lnSpc>
            </a:pPr>
            <a:r>
              <a:rPr lang="en-US" sz="56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Prime areas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72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04190" y="-533071"/>
            <a:ext cx="11321071" cy="11353142"/>
          </a:xfrm>
          <a:custGeom>
            <a:avLst/>
            <a:gdLst/>
            <a:ahLst/>
            <a:cxnLst/>
            <a:rect l="l" t="t" r="r" b="b"/>
            <a:pathLst>
              <a:path w="11321071" h="11353142">
                <a:moveTo>
                  <a:pt x="0" y="0"/>
                </a:moveTo>
                <a:lnTo>
                  <a:pt x="11321071" y="0"/>
                </a:lnTo>
                <a:lnTo>
                  <a:pt x="11321071" y="11353142"/>
                </a:lnTo>
                <a:lnTo>
                  <a:pt x="0" y="113531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853" t="-9331" r="-966" b="-17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8916881" y="-533071"/>
            <a:ext cx="10463453" cy="11373329"/>
          </a:xfrm>
          <a:custGeom>
            <a:avLst/>
            <a:gdLst/>
            <a:ahLst/>
            <a:cxnLst/>
            <a:rect l="l" t="t" r="r" b="b"/>
            <a:pathLst>
              <a:path w="10463453" h="11373329">
                <a:moveTo>
                  <a:pt x="0" y="0"/>
                </a:moveTo>
                <a:lnTo>
                  <a:pt x="10463453" y="0"/>
                </a:lnTo>
                <a:lnTo>
                  <a:pt x="10463453" y="11373329"/>
                </a:lnTo>
                <a:lnTo>
                  <a:pt x="0" y="113733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775" t="-9315" r="-104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796760" y="796027"/>
            <a:ext cx="16694479" cy="8694947"/>
            <a:chOff x="0" y="0"/>
            <a:chExt cx="4396900" cy="22900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96900" cy="2290027"/>
            </a:xfrm>
            <a:custGeom>
              <a:avLst/>
              <a:gdLst/>
              <a:ahLst/>
              <a:cxnLst/>
              <a:rect l="l" t="t" r="r" b="b"/>
              <a:pathLst>
                <a:path w="4396900" h="2290027">
                  <a:moveTo>
                    <a:pt x="0" y="0"/>
                  </a:moveTo>
                  <a:lnTo>
                    <a:pt x="4396900" y="0"/>
                  </a:lnTo>
                  <a:lnTo>
                    <a:pt x="4396900" y="2290027"/>
                  </a:lnTo>
                  <a:lnTo>
                    <a:pt x="0" y="22900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4396900" cy="2337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1018427"/>
            <a:ext cx="16230600" cy="8250146"/>
            <a:chOff x="0" y="0"/>
            <a:chExt cx="4274726" cy="217287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74726" cy="2172878"/>
            </a:xfrm>
            <a:custGeom>
              <a:avLst/>
              <a:gdLst/>
              <a:ahLst/>
              <a:cxnLst/>
              <a:rect l="l" t="t" r="r" b="b"/>
              <a:pathLst>
                <a:path w="4274726" h="2172878">
                  <a:moveTo>
                    <a:pt x="0" y="0"/>
                  </a:moveTo>
                  <a:lnTo>
                    <a:pt x="4274726" y="0"/>
                  </a:lnTo>
                  <a:lnTo>
                    <a:pt x="4274726" y="2172878"/>
                  </a:lnTo>
                  <a:lnTo>
                    <a:pt x="0" y="2172878"/>
                  </a:lnTo>
                  <a:close/>
                </a:path>
              </a:pathLst>
            </a:custGeom>
            <a:solidFill>
              <a:srgbClr val="30303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4274726" cy="2220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-120339" y="0"/>
            <a:ext cx="6133962" cy="4838162"/>
          </a:xfrm>
          <a:custGeom>
            <a:avLst/>
            <a:gdLst/>
            <a:ahLst/>
            <a:cxnLst/>
            <a:rect l="l" t="t" r="r" b="b"/>
            <a:pathLst>
              <a:path w="6133962" h="4838162">
                <a:moveTo>
                  <a:pt x="0" y="0"/>
                </a:moveTo>
                <a:lnTo>
                  <a:pt x="6133961" y="0"/>
                </a:lnTo>
                <a:lnTo>
                  <a:pt x="6133961" y="4838162"/>
                </a:lnTo>
                <a:lnTo>
                  <a:pt x="0" y="48381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12288806" y="5143500"/>
            <a:ext cx="6209502" cy="5448838"/>
          </a:xfrm>
          <a:custGeom>
            <a:avLst/>
            <a:gdLst/>
            <a:ahLst/>
            <a:cxnLst/>
            <a:rect l="l" t="t" r="r" b="b"/>
            <a:pathLst>
              <a:path w="6209502" h="5448838">
                <a:moveTo>
                  <a:pt x="0" y="0"/>
                </a:moveTo>
                <a:lnTo>
                  <a:pt x="6209502" y="0"/>
                </a:lnTo>
                <a:lnTo>
                  <a:pt x="6209502" y="5448838"/>
                </a:lnTo>
                <a:lnTo>
                  <a:pt x="0" y="54488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0" y="6172200"/>
            <a:ext cx="5192177" cy="4114800"/>
          </a:xfrm>
          <a:custGeom>
            <a:avLst/>
            <a:gdLst/>
            <a:ahLst/>
            <a:cxnLst/>
            <a:rect l="l" t="t" r="r" b="b"/>
            <a:pathLst>
              <a:path w="5192177" h="4114800">
                <a:moveTo>
                  <a:pt x="0" y="0"/>
                </a:moveTo>
                <a:lnTo>
                  <a:pt x="5192177" y="0"/>
                </a:lnTo>
                <a:lnTo>
                  <a:pt x="51921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>
            <a:off x="3823710" y="945546"/>
            <a:ext cx="11993550" cy="1622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  <a:spcBef>
                <a:spcPct val="0"/>
              </a:spcBef>
            </a:pPr>
            <a:r>
              <a:rPr lang="en-US" sz="8499">
                <a:solidFill>
                  <a:srgbClr val="9FC7BB"/>
                </a:solidFill>
                <a:latin typeface="Funtastic"/>
                <a:ea typeface="Funtastic"/>
                <a:cs typeface="Funtastic"/>
                <a:sym typeface="Funtastic"/>
              </a:rPr>
              <a:t>THE EYFS CURRICULUM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72124" y="4596770"/>
            <a:ext cx="15096965" cy="3429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• Literacy</a:t>
            </a:r>
          </a:p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• Mathematics</a:t>
            </a:r>
          </a:p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• Understanding the World</a:t>
            </a:r>
          </a:p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• Expressive Arts and Design</a:t>
            </a:r>
          </a:p>
          <a:p>
            <a:pPr marL="0" lvl="0" indent="0" algn="ctr">
              <a:lnSpc>
                <a:spcPts val="5400"/>
              </a:lnSpc>
            </a:pPr>
            <a:endParaRPr lang="en-US" sz="4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065818" y="2842307"/>
            <a:ext cx="14172474" cy="805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69"/>
              </a:lnSpc>
            </a:pPr>
            <a:r>
              <a:rPr lang="en-US" sz="56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Specific areas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72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04190" y="-533071"/>
            <a:ext cx="11321071" cy="11353142"/>
          </a:xfrm>
          <a:custGeom>
            <a:avLst/>
            <a:gdLst/>
            <a:ahLst/>
            <a:cxnLst/>
            <a:rect l="l" t="t" r="r" b="b"/>
            <a:pathLst>
              <a:path w="11321071" h="11353142">
                <a:moveTo>
                  <a:pt x="0" y="0"/>
                </a:moveTo>
                <a:lnTo>
                  <a:pt x="11321071" y="0"/>
                </a:lnTo>
                <a:lnTo>
                  <a:pt x="11321071" y="11353142"/>
                </a:lnTo>
                <a:lnTo>
                  <a:pt x="0" y="113531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853" t="-9331" r="-966" b="-17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8916881" y="-533071"/>
            <a:ext cx="10463453" cy="11373329"/>
          </a:xfrm>
          <a:custGeom>
            <a:avLst/>
            <a:gdLst/>
            <a:ahLst/>
            <a:cxnLst/>
            <a:rect l="l" t="t" r="r" b="b"/>
            <a:pathLst>
              <a:path w="10463453" h="11373329">
                <a:moveTo>
                  <a:pt x="0" y="0"/>
                </a:moveTo>
                <a:lnTo>
                  <a:pt x="10463453" y="0"/>
                </a:lnTo>
                <a:lnTo>
                  <a:pt x="10463453" y="11373329"/>
                </a:lnTo>
                <a:lnTo>
                  <a:pt x="0" y="113733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775" t="-9315" r="-104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6767908" y="-1586361"/>
            <a:ext cx="10764612" cy="13790307"/>
            <a:chOff x="0" y="0"/>
            <a:chExt cx="2835124" cy="363201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35124" cy="3632015"/>
            </a:xfrm>
            <a:custGeom>
              <a:avLst/>
              <a:gdLst/>
              <a:ahLst/>
              <a:cxnLst/>
              <a:rect l="l" t="t" r="r" b="b"/>
              <a:pathLst>
                <a:path w="2835124" h="3632015">
                  <a:moveTo>
                    <a:pt x="0" y="0"/>
                  </a:moveTo>
                  <a:lnTo>
                    <a:pt x="2835124" y="0"/>
                  </a:lnTo>
                  <a:lnTo>
                    <a:pt x="2835124" y="3632015"/>
                  </a:lnTo>
                  <a:lnTo>
                    <a:pt x="0" y="36320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835124" cy="36796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066456" y="-1916946"/>
            <a:ext cx="10167516" cy="13523252"/>
            <a:chOff x="0" y="0"/>
            <a:chExt cx="2677864" cy="356167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77864" cy="3561679"/>
            </a:xfrm>
            <a:custGeom>
              <a:avLst/>
              <a:gdLst/>
              <a:ahLst/>
              <a:cxnLst/>
              <a:rect l="l" t="t" r="r" b="b"/>
              <a:pathLst>
                <a:path w="2677864" h="3561679">
                  <a:moveTo>
                    <a:pt x="0" y="0"/>
                  </a:moveTo>
                  <a:lnTo>
                    <a:pt x="2677864" y="0"/>
                  </a:lnTo>
                  <a:lnTo>
                    <a:pt x="2677864" y="3561679"/>
                  </a:lnTo>
                  <a:lnTo>
                    <a:pt x="0" y="3561679"/>
                  </a:lnTo>
                  <a:close/>
                </a:path>
              </a:pathLst>
            </a:custGeom>
            <a:solidFill>
              <a:srgbClr val="30303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677864" cy="36093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0" y="3322665"/>
            <a:ext cx="7602722" cy="7203579"/>
          </a:xfrm>
          <a:custGeom>
            <a:avLst/>
            <a:gdLst/>
            <a:ahLst/>
            <a:cxnLst/>
            <a:rect l="l" t="t" r="r" b="b"/>
            <a:pathLst>
              <a:path w="7602722" h="7203579">
                <a:moveTo>
                  <a:pt x="0" y="0"/>
                </a:moveTo>
                <a:lnTo>
                  <a:pt x="7602722" y="0"/>
                </a:lnTo>
                <a:lnTo>
                  <a:pt x="7602722" y="7203579"/>
                </a:lnTo>
                <a:lnTo>
                  <a:pt x="0" y="72035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7351687" y="170075"/>
            <a:ext cx="9597054" cy="2413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69"/>
              </a:lnSpc>
            </a:pPr>
            <a:r>
              <a:rPr lang="en-US" sz="8499">
                <a:solidFill>
                  <a:srgbClr val="9FC7BB"/>
                </a:solidFill>
                <a:latin typeface="Funtastic"/>
                <a:ea typeface="Funtastic"/>
                <a:cs typeface="Funtastic"/>
                <a:sym typeface="Funtastic"/>
              </a:rPr>
              <a:t>LEARNING THROUGH PLAY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066456" y="2857500"/>
            <a:ext cx="9882285" cy="817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57908" lvl="1" indent="-528954" algn="l">
              <a:lnSpc>
                <a:spcPts val="5879"/>
              </a:lnSpc>
              <a:buFont typeface="Arial"/>
              <a:buChar char="•"/>
            </a:pPr>
            <a:r>
              <a:rPr lang="en-US" sz="48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Children learn best when they are playing and exploring.</a:t>
            </a:r>
          </a:p>
          <a:p>
            <a:pPr algn="l">
              <a:lnSpc>
                <a:spcPts val="5879"/>
              </a:lnSpc>
            </a:pPr>
            <a:endParaRPr lang="en-US" sz="4899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1057908" lvl="1" indent="-528954" algn="l">
              <a:lnSpc>
                <a:spcPts val="5879"/>
              </a:lnSpc>
              <a:buFont typeface="Arial"/>
              <a:buChar char="•"/>
            </a:pPr>
            <a:r>
              <a:rPr lang="en-US" sz="48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Activities are carefully planned to support development in all EYFS areas.</a:t>
            </a:r>
          </a:p>
          <a:p>
            <a:pPr algn="l">
              <a:lnSpc>
                <a:spcPts val="5879"/>
              </a:lnSpc>
            </a:pPr>
            <a:endParaRPr lang="en-US" sz="4899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1057908" lvl="1" indent="-528954" algn="l">
              <a:lnSpc>
                <a:spcPts val="5879"/>
              </a:lnSpc>
              <a:buFont typeface="Arial"/>
              <a:buChar char="•"/>
            </a:pPr>
            <a:r>
              <a:rPr lang="en-US" sz="48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Indoor and outdoor play are both key parts of the day.</a:t>
            </a:r>
          </a:p>
          <a:p>
            <a:pPr algn="l">
              <a:lnSpc>
                <a:spcPts val="5879"/>
              </a:lnSpc>
            </a:pPr>
            <a:endParaRPr lang="en-US" sz="4899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algn="l">
              <a:lnSpc>
                <a:spcPts val="5879"/>
              </a:lnSpc>
            </a:pPr>
            <a:endParaRPr lang="en-US" sz="4899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72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04190" y="-533071"/>
            <a:ext cx="11321071" cy="11353142"/>
          </a:xfrm>
          <a:custGeom>
            <a:avLst/>
            <a:gdLst/>
            <a:ahLst/>
            <a:cxnLst/>
            <a:rect l="l" t="t" r="r" b="b"/>
            <a:pathLst>
              <a:path w="11321071" h="11353142">
                <a:moveTo>
                  <a:pt x="0" y="0"/>
                </a:moveTo>
                <a:lnTo>
                  <a:pt x="11321071" y="0"/>
                </a:lnTo>
                <a:lnTo>
                  <a:pt x="11321071" y="11353142"/>
                </a:lnTo>
                <a:lnTo>
                  <a:pt x="0" y="113531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853" t="-9331" r="-966" b="-17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8916881" y="-533071"/>
            <a:ext cx="10463453" cy="11373329"/>
          </a:xfrm>
          <a:custGeom>
            <a:avLst/>
            <a:gdLst/>
            <a:ahLst/>
            <a:cxnLst/>
            <a:rect l="l" t="t" r="r" b="b"/>
            <a:pathLst>
              <a:path w="10463453" h="11373329">
                <a:moveTo>
                  <a:pt x="0" y="0"/>
                </a:moveTo>
                <a:lnTo>
                  <a:pt x="10463453" y="0"/>
                </a:lnTo>
                <a:lnTo>
                  <a:pt x="10463453" y="11373329"/>
                </a:lnTo>
                <a:lnTo>
                  <a:pt x="0" y="113733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775" t="-9315" r="-104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796760" y="796027"/>
            <a:ext cx="16694479" cy="8694947"/>
            <a:chOff x="0" y="0"/>
            <a:chExt cx="4396900" cy="22900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96900" cy="2290027"/>
            </a:xfrm>
            <a:custGeom>
              <a:avLst/>
              <a:gdLst/>
              <a:ahLst/>
              <a:cxnLst/>
              <a:rect l="l" t="t" r="r" b="b"/>
              <a:pathLst>
                <a:path w="4396900" h="2290027">
                  <a:moveTo>
                    <a:pt x="0" y="0"/>
                  </a:moveTo>
                  <a:lnTo>
                    <a:pt x="4396900" y="0"/>
                  </a:lnTo>
                  <a:lnTo>
                    <a:pt x="4396900" y="2290027"/>
                  </a:lnTo>
                  <a:lnTo>
                    <a:pt x="0" y="22900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4396900" cy="2337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1018427"/>
            <a:ext cx="16230600" cy="8250146"/>
            <a:chOff x="0" y="0"/>
            <a:chExt cx="4274726" cy="217287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74726" cy="2172878"/>
            </a:xfrm>
            <a:custGeom>
              <a:avLst/>
              <a:gdLst/>
              <a:ahLst/>
              <a:cxnLst/>
              <a:rect l="l" t="t" r="r" b="b"/>
              <a:pathLst>
                <a:path w="4274726" h="2172878">
                  <a:moveTo>
                    <a:pt x="0" y="0"/>
                  </a:moveTo>
                  <a:lnTo>
                    <a:pt x="4274726" y="0"/>
                  </a:lnTo>
                  <a:lnTo>
                    <a:pt x="4274726" y="2172878"/>
                  </a:lnTo>
                  <a:lnTo>
                    <a:pt x="0" y="2172878"/>
                  </a:lnTo>
                  <a:close/>
                </a:path>
              </a:pathLst>
            </a:custGeom>
            <a:solidFill>
              <a:srgbClr val="30303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4274726" cy="2220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858252" y="3089591"/>
            <a:ext cx="11891220" cy="548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• Continuous observation and assessment and use of the Seesaw app</a:t>
            </a:r>
          </a:p>
          <a:p>
            <a:pPr algn="ctr">
              <a:lnSpc>
                <a:spcPts val="5400"/>
              </a:lnSpc>
            </a:pPr>
            <a:endParaRPr lang="en-US" sz="4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• Parents evening in the Autumn and Spring term </a:t>
            </a:r>
          </a:p>
          <a:p>
            <a:pPr algn="ctr">
              <a:lnSpc>
                <a:spcPts val="5400"/>
              </a:lnSpc>
            </a:pPr>
            <a:endParaRPr lang="en-US" sz="4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• Parents receive a report on progress</a:t>
            </a:r>
          </a:p>
          <a:p>
            <a:pPr marL="0" lvl="0" indent="0" algn="ctr">
              <a:lnSpc>
                <a:spcPts val="5400"/>
              </a:lnSpc>
            </a:pPr>
            <a:endParaRPr lang="en-US" sz="4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205610" y="0"/>
            <a:ext cx="5097567" cy="5437405"/>
          </a:xfrm>
          <a:custGeom>
            <a:avLst/>
            <a:gdLst/>
            <a:ahLst/>
            <a:cxnLst/>
            <a:rect l="l" t="t" r="r" b="b"/>
            <a:pathLst>
              <a:path w="5097567" h="5437405">
                <a:moveTo>
                  <a:pt x="0" y="0"/>
                </a:moveTo>
                <a:lnTo>
                  <a:pt x="5097567" y="0"/>
                </a:lnTo>
                <a:lnTo>
                  <a:pt x="5097567" y="5437405"/>
                </a:lnTo>
                <a:lnTo>
                  <a:pt x="0" y="54374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3823710" y="945546"/>
            <a:ext cx="11993550" cy="1622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  <a:spcBef>
                <a:spcPct val="0"/>
              </a:spcBef>
            </a:pPr>
            <a:r>
              <a:rPr lang="en-US" sz="8499">
                <a:solidFill>
                  <a:srgbClr val="9FC7BB"/>
                </a:solidFill>
                <a:latin typeface="Funtastic"/>
                <a:ea typeface="Funtastic"/>
                <a:cs typeface="Funtastic"/>
                <a:sym typeface="Funtastic"/>
              </a:rPr>
              <a:t>ASSESSMENT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402</Words>
  <Application>Microsoft Office PowerPoint</Application>
  <PresentationFormat>Custom</PresentationFormat>
  <Paragraphs>85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Quicksand</vt:lpstr>
      <vt:lpstr>Arial</vt:lpstr>
      <vt:lpstr>Funtastic</vt:lpstr>
      <vt:lpstr>Quicksand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Parent Teacher Conference Education Presentation in Green and White Simple Illustrative Style</dc:title>
  <dc:creator>Susan Hewitt</dc:creator>
  <cp:lastModifiedBy>Susan Hewitt</cp:lastModifiedBy>
  <cp:revision>1</cp:revision>
  <dcterms:created xsi:type="dcterms:W3CDTF">2006-08-16T00:00:00Z</dcterms:created>
  <dcterms:modified xsi:type="dcterms:W3CDTF">2025-07-01T11:30:53Z</dcterms:modified>
  <dc:identifier>DAGrz2HDt3Y</dc:identifier>
</cp:coreProperties>
</file>