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8288000" cy="10287000"/>
  <p:notesSz cx="6858000" cy="9144000"/>
  <p:embeddedFontLst>
    <p:embeddedFont>
      <p:font typeface="Funtastic" panose="020B0604020202020204" charset="0"/>
      <p:regular r:id="rId20"/>
    </p:embeddedFont>
    <p:embeddedFont>
      <p:font typeface="Quicksand" panose="020B0604020202020204" charset="0"/>
      <p:regular r:id="rId21"/>
    </p:embeddedFont>
    <p:embeddedFont>
      <p:font typeface="Quicksan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1806" autoAdjust="0"/>
  </p:normalViewPr>
  <p:slideViewPr>
    <p:cSldViewPr>
      <p:cViewPr varScale="1">
        <p:scale>
          <a:sx n="34" d="100"/>
          <a:sy n="34" d="100"/>
        </p:scale>
        <p:origin x="1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Hewitt" userId="8d3bdb18-62f1-4efe-94b7-e45f11a60a43" providerId="ADAL" clId="{CC772C9A-64B9-407E-9C80-1BF4B5400C7E}"/>
    <pc:docChg chg="addSld delSld modSld">
      <pc:chgData name="Susan Hewitt" userId="8d3bdb18-62f1-4efe-94b7-e45f11a60a43" providerId="ADAL" clId="{CC772C9A-64B9-407E-9C80-1BF4B5400C7E}" dt="2025-07-01T11:52:12.161" v="161" actId="47"/>
      <pc:docMkLst>
        <pc:docMk/>
      </pc:docMkLst>
      <pc:sldChg chg="modNotesTx">
        <pc:chgData name="Susan Hewitt" userId="8d3bdb18-62f1-4efe-94b7-e45f11a60a43" providerId="ADAL" clId="{CC772C9A-64B9-407E-9C80-1BF4B5400C7E}" dt="2025-07-01T11:44:50.736" v="159" actId="20577"/>
        <pc:sldMkLst>
          <pc:docMk/>
          <pc:sldMk cId="0" sldId="259"/>
        </pc:sldMkLst>
      </pc:sldChg>
      <pc:sldChg chg="new del">
        <pc:chgData name="Susan Hewitt" userId="8d3bdb18-62f1-4efe-94b7-e45f11a60a43" providerId="ADAL" clId="{CC772C9A-64B9-407E-9C80-1BF4B5400C7E}" dt="2025-07-01T11:52:12.161" v="161" actId="47"/>
        <pc:sldMkLst>
          <pc:docMk/>
          <pc:sldMk cId="194595658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284C-296E-42D8-9FCB-8D6BA0F4F6E7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281-4562-45C0-ABF5-8E4017C42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Follow-on from learning in Nursery, regardless of them attending our nursey or another provision.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32281-4562-45C0-ABF5-8E4017C422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8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351110" y="1028700"/>
            <a:ext cx="20535982" cy="5074460"/>
            <a:chOff x="0" y="0"/>
            <a:chExt cx="5408654" cy="13364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08654" cy="1336483"/>
            </a:xfrm>
            <a:custGeom>
              <a:avLst/>
              <a:gdLst/>
              <a:ahLst/>
              <a:cxnLst/>
              <a:rect l="l" t="t" r="r" b="b"/>
              <a:pathLst>
                <a:path w="5408654" h="1336483">
                  <a:moveTo>
                    <a:pt x="0" y="0"/>
                  </a:moveTo>
                  <a:lnTo>
                    <a:pt x="5408654" y="0"/>
                  </a:lnTo>
                  <a:lnTo>
                    <a:pt x="5408654" y="1336483"/>
                  </a:lnTo>
                  <a:lnTo>
                    <a:pt x="0" y="133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408654" cy="1384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86924" y="1251540"/>
            <a:ext cx="20407611" cy="4578760"/>
            <a:chOff x="0" y="0"/>
            <a:chExt cx="5374844" cy="12059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74844" cy="1205929"/>
            </a:xfrm>
            <a:custGeom>
              <a:avLst/>
              <a:gdLst/>
              <a:ahLst/>
              <a:cxnLst/>
              <a:rect l="l" t="t" r="r" b="b"/>
              <a:pathLst>
                <a:path w="5374844" h="1205929">
                  <a:moveTo>
                    <a:pt x="0" y="0"/>
                  </a:moveTo>
                  <a:lnTo>
                    <a:pt x="5374844" y="0"/>
                  </a:lnTo>
                  <a:lnTo>
                    <a:pt x="5374844" y="1205929"/>
                  </a:lnTo>
                  <a:lnTo>
                    <a:pt x="0" y="120592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74844" cy="1253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98756" y="5467207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0"/>
                </a:moveTo>
                <a:lnTo>
                  <a:pt x="18885512" y="0"/>
                </a:lnTo>
                <a:lnTo>
                  <a:pt x="18885512" y="5925329"/>
                </a:lnTo>
                <a:lnTo>
                  <a:pt x="0" y="592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88390" y="2124870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NEW TO RECEPTION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390" y="1509857"/>
            <a:ext cx="1531122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SCHOOL YEAR 2025-2026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8390" y="3666982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0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INTAKE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2057400"/>
            <a:ext cx="7807833" cy="8229600"/>
          </a:xfrm>
          <a:custGeom>
            <a:avLst/>
            <a:gdLst/>
            <a:ahLst/>
            <a:cxnLst/>
            <a:rect l="l" t="t" r="r" b="b"/>
            <a:pathLst>
              <a:path w="7807833" h="8229600">
                <a:moveTo>
                  <a:pt x="0" y="0"/>
                </a:moveTo>
                <a:lnTo>
                  <a:pt x="7807833" y="0"/>
                </a:lnTo>
                <a:lnTo>
                  <a:pt x="78078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51687" y="170075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PHONICS – READ WRITE INC.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1687" y="3369567"/>
            <a:ext cx="9597054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Daily sessions to teach sounds and blending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Support early reading and writing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Books matched to phonics stage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-96435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7248" y="-1390629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12479" y="3226026"/>
            <a:ext cx="9597054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Practical, hands-on approach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Focus on number, shape, space, patterns, and basic calculations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Encourages deep understanding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968581" y="4081651"/>
            <a:ext cx="6319419" cy="5963951"/>
          </a:xfrm>
          <a:custGeom>
            <a:avLst/>
            <a:gdLst/>
            <a:ahLst/>
            <a:cxnLst/>
            <a:rect l="l" t="t" r="r" b="b"/>
            <a:pathLst>
              <a:path w="6319419" h="5963951">
                <a:moveTo>
                  <a:pt x="0" y="0"/>
                </a:moveTo>
                <a:lnTo>
                  <a:pt x="6319419" y="0"/>
                </a:lnTo>
                <a:lnTo>
                  <a:pt x="6319419" y="5963952"/>
                </a:lnTo>
                <a:lnTo>
                  <a:pt x="0" y="5963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793312" y="-33149"/>
            <a:ext cx="6122201" cy="6279181"/>
          </a:xfrm>
          <a:custGeom>
            <a:avLst/>
            <a:gdLst/>
            <a:ahLst/>
            <a:cxnLst/>
            <a:rect l="l" t="t" r="r" b="b"/>
            <a:pathLst>
              <a:path w="6122201" h="6279181">
                <a:moveTo>
                  <a:pt x="0" y="0"/>
                </a:moveTo>
                <a:lnTo>
                  <a:pt x="6122201" y="0"/>
                </a:lnTo>
                <a:lnTo>
                  <a:pt x="6122201" y="6279181"/>
                </a:lnTo>
                <a:lnTo>
                  <a:pt x="0" y="62791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897710" y="265769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MATHS – NO PROBLEM!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5364623"/>
            <a:ext cx="6349885" cy="4659228"/>
          </a:xfrm>
          <a:custGeom>
            <a:avLst/>
            <a:gdLst/>
            <a:ahLst/>
            <a:cxnLst/>
            <a:rect l="l" t="t" r="r" b="b"/>
            <a:pathLst>
              <a:path w="6349885" h="4659228">
                <a:moveTo>
                  <a:pt x="0" y="0"/>
                </a:moveTo>
                <a:lnTo>
                  <a:pt x="6349885" y="0"/>
                </a:lnTo>
                <a:lnTo>
                  <a:pt x="6349885" y="4659228"/>
                </a:lnTo>
                <a:lnTo>
                  <a:pt x="0" y="4659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858252" y="3735525"/>
            <a:ext cx="11891220" cy="444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RE, Music, PE, Art and Design, and Understanding the World</a:t>
            </a:r>
          </a:p>
          <a:p>
            <a:pPr algn="ctr">
              <a:lnSpc>
                <a:spcPts val="5999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Encourage exploration, creativity, and knowledge of the world</a:t>
            </a:r>
          </a:p>
          <a:p>
            <a:pPr marL="0" lvl="0" indent="0" algn="ctr">
              <a:lnSpc>
                <a:spcPts val="5400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2697" y="16777"/>
            <a:ext cx="5159624" cy="41148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4858252" y="1096277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FOUNDATION SUBJECTS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543025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41573" y="-161812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1606" y="520953"/>
            <a:ext cx="5030429" cy="8526151"/>
          </a:xfrm>
          <a:custGeom>
            <a:avLst/>
            <a:gdLst/>
            <a:ahLst/>
            <a:cxnLst/>
            <a:rect l="l" t="t" r="r" b="b"/>
            <a:pathLst>
              <a:path w="5030429" h="8526151">
                <a:moveTo>
                  <a:pt x="0" y="0"/>
                </a:moveTo>
                <a:lnTo>
                  <a:pt x="5030429" y="0"/>
                </a:lnTo>
                <a:lnTo>
                  <a:pt x="5030429" y="8526151"/>
                </a:lnTo>
                <a:lnTo>
                  <a:pt x="0" y="8526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412035" y="241846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UNIFORM EXPECTATIONS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6804" y="3537032"/>
            <a:ext cx="9597054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•Promotes belonging, equality, and pride.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 kit on PE days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Please label all clothing (see school policy)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112691" y="2655480"/>
            <a:ext cx="5119164" cy="7392294"/>
          </a:xfrm>
          <a:custGeom>
            <a:avLst/>
            <a:gdLst/>
            <a:ahLst/>
            <a:cxnLst/>
            <a:rect l="l" t="t" r="r" b="b"/>
            <a:pathLst>
              <a:path w="5119164" h="7392294">
                <a:moveTo>
                  <a:pt x="0" y="0"/>
                </a:moveTo>
                <a:lnTo>
                  <a:pt x="5119164" y="0"/>
                </a:lnTo>
                <a:lnTo>
                  <a:pt x="5119164" y="7392295"/>
                </a:lnTo>
                <a:lnTo>
                  <a:pt x="0" y="7392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81312" y="2993897"/>
            <a:ext cx="14355337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Children have daily access to outdoor areas, which supports physical development and creativity and encourages independence and teamwork</a:t>
            </a:r>
          </a:p>
          <a:p>
            <a:pPr algn="ctr">
              <a:lnSpc>
                <a:spcPts val="5999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Daily snack: fruit, toast, milk</a:t>
            </a: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Lunch is eaten in dinner hall</a:t>
            </a: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They play with KS1 peers at lunch time</a:t>
            </a:r>
          </a:p>
          <a:p>
            <a:pPr marL="0" lvl="0" indent="0" algn="ctr">
              <a:lnSpc>
                <a:spcPts val="5999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>
              <a:lnSpc>
                <a:spcPts val="5400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668655" y="7370938"/>
            <a:ext cx="2862189" cy="3469320"/>
          </a:xfrm>
          <a:custGeom>
            <a:avLst/>
            <a:gdLst/>
            <a:ahLst/>
            <a:cxnLst/>
            <a:rect l="l" t="t" r="r" b="b"/>
            <a:pathLst>
              <a:path w="2862189" h="3469320">
                <a:moveTo>
                  <a:pt x="0" y="0"/>
                </a:moveTo>
                <a:lnTo>
                  <a:pt x="2862189" y="0"/>
                </a:lnTo>
                <a:lnTo>
                  <a:pt x="2862189" y="3469320"/>
                </a:lnTo>
                <a:lnTo>
                  <a:pt x="0" y="346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3664629" y="-102840"/>
            <a:ext cx="4623371" cy="4114800"/>
          </a:xfrm>
          <a:custGeom>
            <a:avLst/>
            <a:gdLst/>
            <a:ahLst/>
            <a:cxnLst/>
            <a:rect l="l" t="t" r="r" b="b"/>
            <a:pathLst>
              <a:path w="4623371" h="4114800">
                <a:moveTo>
                  <a:pt x="0" y="0"/>
                </a:moveTo>
                <a:lnTo>
                  <a:pt x="4623371" y="0"/>
                </a:lnTo>
                <a:lnTo>
                  <a:pt x="46233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634996" y="5676319"/>
            <a:ext cx="2001653" cy="2093232"/>
          </a:xfrm>
          <a:custGeom>
            <a:avLst/>
            <a:gdLst/>
            <a:ahLst/>
            <a:cxnLst/>
            <a:rect l="l" t="t" r="r" b="b"/>
            <a:pathLst>
              <a:path w="2001653" h="2093232">
                <a:moveTo>
                  <a:pt x="0" y="0"/>
                </a:moveTo>
                <a:lnTo>
                  <a:pt x="2001653" y="0"/>
                </a:lnTo>
                <a:lnTo>
                  <a:pt x="2001653" y="2093232"/>
                </a:lnTo>
                <a:lnTo>
                  <a:pt x="0" y="209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193534" y="976659"/>
            <a:ext cx="13900931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ADDITIONAL 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-96435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7248" y="-1390629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83836" y="5370996"/>
            <a:ext cx="5915720" cy="4932232"/>
          </a:xfrm>
          <a:custGeom>
            <a:avLst/>
            <a:gdLst/>
            <a:ahLst/>
            <a:cxnLst/>
            <a:rect l="l" t="t" r="r" b="b"/>
            <a:pathLst>
              <a:path w="5915720" h="4932232">
                <a:moveTo>
                  <a:pt x="0" y="0"/>
                </a:moveTo>
                <a:lnTo>
                  <a:pt x="5915721" y="0"/>
                </a:lnTo>
                <a:lnTo>
                  <a:pt x="5915721" y="4932232"/>
                </a:lnTo>
                <a:lnTo>
                  <a:pt x="0" y="4932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612479" y="3216501"/>
            <a:ext cx="9597054" cy="739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Reading - Read daily, practise letter sounds, discuss books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Maths - Count, spot numbers, talk about time and shapes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Independence - Dressing, toileting, responsibility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Talking - Conversations build vocabulary and confidence</a:t>
            </a:r>
          </a:p>
          <a:p>
            <a:pPr algn="l">
              <a:lnSpc>
                <a:spcPts val="456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837294"/>
            <a:ext cx="2139696" cy="4114800"/>
          </a:xfrm>
          <a:custGeom>
            <a:avLst/>
            <a:gdLst/>
            <a:ahLst/>
            <a:cxnLst/>
            <a:rect l="l" t="t" r="r" b="b"/>
            <a:pathLst>
              <a:path w="2139696" h="4114800">
                <a:moveTo>
                  <a:pt x="0" y="0"/>
                </a:moveTo>
                <a:lnTo>
                  <a:pt x="2139696" y="0"/>
                </a:lnTo>
                <a:lnTo>
                  <a:pt x="21396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1018313" y="2910"/>
            <a:ext cx="4202295" cy="5448681"/>
          </a:xfrm>
          <a:custGeom>
            <a:avLst/>
            <a:gdLst/>
            <a:ahLst/>
            <a:cxnLst/>
            <a:rect l="l" t="t" r="r" b="b"/>
            <a:pathLst>
              <a:path w="4202295" h="5448681">
                <a:moveTo>
                  <a:pt x="0" y="0"/>
                </a:moveTo>
                <a:lnTo>
                  <a:pt x="4202296" y="0"/>
                </a:lnTo>
                <a:lnTo>
                  <a:pt x="4202296" y="5448681"/>
                </a:lnTo>
                <a:lnTo>
                  <a:pt x="0" y="5448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12479" y="313616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HOW YOU CAN HELP AT HOME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800599" y="4317502"/>
            <a:ext cx="16686803" cy="5211012"/>
            <a:chOff x="0" y="0"/>
            <a:chExt cx="4394878" cy="1372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4878" cy="1372448"/>
            </a:xfrm>
            <a:custGeom>
              <a:avLst/>
              <a:gdLst/>
              <a:ahLst/>
              <a:cxnLst/>
              <a:rect l="l" t="t" r="r" b="b"/>
              <a:pathLst>
                <a:path w="4394878" h="1372448">
                  <a:moveTo>
                    <a:pt x="0" y="0"/>
                  </a:moveTo>
                  <a:lnTo>
                    <a:pt x="4394878" y="0"/>
                  </a:lnTo>
                  <a:lnTo>
                    <a:pt x="4394878" y="1372448"/>
                  </a:lnTo>
                  <a:lnTo>
                    <a:pt x="0" y="1372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4878" cy="1420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589212"/>
            <a:ext cx="16230600" cy="4667592"/>
            <a:chOff x="0" y="0"/>
            <a:chExt cx="4274726" cy="12293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229325"/>
            </a:xfrm>
            <a:custGeom>
              <a:avLst/>
              <a:gdLst/>
              <a:ahLst/>
              <a:cxnLst/>
              <a:rect l="l" t="t" r="r" b="b"/>
              <a:pathLst>
                <a:path w="4274726" h="1229325">
                  <a:moveTo>
                    <a:pt x="0" y="0"/>
                  </a:moveTo>
                  <a:lnTo>
                    <a:pt x="4274726" y="0"/>
                  </a:lnTo>
                  <a:lnTo>
                    <a:pt x="4274726" y="1229325"/>
                  </a:lnTo>
                  <a:lnTo>
                    <a:pt x="0" y="1229325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127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4000" y="301205"/>
            <a:ext cx="8343401" cy="5412782"/>
          </a:xfrm>
          <a:custGeom>
            <a:avLst/>
            <a:gdLst/>
            <a:ahLst/>
            <a:cxnLst/>
            <a:rect l="l" t="t" r="r" b="b"/>
            <a:pathLst>
              <a:path w="8343401" h="5412782">
                <a:moveTo>
                  <a:pt x="0" y="0"/>
                </a:moveTo>
                <a:lnTo>
                  <a:pt x="8343401" y="0"/>
                </a:lnTo>
                <a:lnTo>
                  <a:pt x="8343401" y="5412782"/>
                </a:lnTo>
                <a:lnTo>
                  <a:pt x="0" y="54127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28700" y="5713987"/>
            <a:ext cx="3667343" cy="3346451"/>
          </a:xfrm>
          <a:custGeom>
            <a:avLst/>
            <a:gdLst/>
            <a:ahLst/>
            <a:cxnLst/>
            <a:rect l="l" t="t" r="r" b="b"/>
            <a:pathLst>
              <a:path w="3667343" h="3346451">
                <a:moveTo>
                  <a:pt x="0" y="0"/>
                </a:moveTo>
                <a:lnTo>
                  <a:pt x="3667343" y="0"/>
                </a:lnTo>
                <a:lnTo>
                  <a:pt x="3667343" y="3346450"/>
                </a:lnTo>
                <a:lnTo>
                  <a:pt x="0" y="3346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74316" y="4563371"/>
            <a:ext cx="13384984" cy="146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WE’RE HERE TO SUPPORT YOU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9964" y="6574106"/>
            <a:ext cx="1139933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 value communication and working together. Please ask questions and share successes. Let's make it a great year!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351110" y="1231361"/>
            <a:ext cx="20535982" cy="4871800"/>
            <a:chOff x="0" y="0"/>
            <a:chExt cx="5408654" cy="1283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08654" cy="1283108"/>
            </a:xfrm>
            <a:custGeom>
              <a:avLst/>
              <a:gdLst/>
              <a:ahLst/>
              <a:cxnLst/>
              <a:rect l="l" t="t" r="r" b="b"/>
              <a:pathLst>
                <a:path w="5408654" h="1283108">
                  <a:moveTo>
                    <a:pt x="0" y="0"/>
                  </a:moveTo>
                  <a:lnTo>
                    <a:pt x="5408654" y="0"/>
                  </a:lnTo>
                  <a:lnTo>
                    <a:pt x="5408654" y="1283108"/>
                  </a:lnTo>
                  <a:lnTo>
                    <a:pt x="0" y="1283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408654" cy="1330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86924" y="1544272"/>
            <a:ext cx="20407611" cy="4286028"/>
            <a:chOff x="0" y="0"/>
            <a:chExt cx="5374844" cy="1128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74844" cy="1128830"/>
            </a:xfrm>
            <a:custGeom>
              <a:avLst/>
              <a:gdLst/>
              <a:ahLst/>
              <a:cxnLst/>
              <a:rect l="l" t="t" r="r" b="b"/>
              <a:pathLst>
                <a:path w="5374844" h="1128830">
                  <a:moveTo>
                    <a:pt x="0" y="0"/>
                  </a:moveTo>
                  <a:lnTo>
                    <a:pt x="5374844" y="0"/>
                  </a:lnTo>
                  <a:lnTo>
                    <a:pt x="5374844" y="1128830"/>
                  </a:lnTo>
                  <a:lnTo>
                    <a:pt x="0" y="1128830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74844" cy="117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98756" y="5467207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0"/>
                </a:moveTo>
                <a:lnTo>
                  <a:pt x="18885512" y="0"/>
                </a:lnTo>
                <a:lnTo>
                  <a:pt x="18885512" y="5925329"/>
                </a:lnTo>
                <a:lnTo>
                  <a:pt x="0" y="592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88390" y="1944211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THANK YOU!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390" y="3668236"/>
            <a:ext cx="1531122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involvement in our child's education is greatly appreciated.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060582" y="3715850"/>
            <a:ext cx="21400776" cy="5745110"/>
            <a:chOff x="0" y="0"/>
            <a:chExt cx="5636418" cy="15131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36418" cy="1513115"/>
            </a:xfrm>
            <a:custGeom>
              <a:avLst/>
              <a:gdLst/>
              <a:ahLst/>
              <a:cxnLst/>
              <a:rect l="l" t="t" r="r" b="b"/>
              <a:pathLst>
                <a:path w="5636418" h="1513115">
                  <a:moveTo>
                    <a:pt x="0" y="0"/>
                  </a:moveTo>
                  <a:lnTo>
                    <a:pt x="5636418" y="0"/>
                  </a:lnTo>
                  <a:lnTo>
                    <a:pt x="5636418" y="1513115"/>
                  </a:lnTo>
                  <a:lnTo>
                    <a:pt x="0" y="1513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636418" cy="1560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52194" y="3938251"/>
            <a:ext cx="21978946" cy="5300309"/>
            <a:chOff x="0" y="0"/>
            <a:chExt cx="5788694" cy="13959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88694" cy="1395966"/>
            </a:xfrm>
            <a:custGeom>
              <a:avLst/>
              <a:gdLst/>
              <a:ahLst/>
              <a:cxnLst/>
              <a:rect l="l" t="t" r="r" b="b"/>
              <a:pathLst>
                <a:path w="5788694" h="1395966">
                  <a:moveTo>
                    <a:pt x="0" y="0"/>
                  </a:moveTo>
                  <a:lnTo>
                    <a:pt x="5788694" y="0"/>
                  </a:lnTo>
                  <a:lnTo>
                    <a:pt x="5788694" y="1395966"/>
                  </a:lnTo>
                  <a:lnTo>
                    <a:pt x="0" y="1395966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788694" cy="1443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77189" y="4288118"/>
            <a:ext cx="1531122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WELCOME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7189" y="5917741"/>
            <a:ext cx="1531122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•We’re delighted to welcome your child to Reception at Bishop Martin. This is an exciting year filled with growth, discovery, and learning.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 flipV="1">
            <a:off x="-298756" y="-1637211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5925329"/>
                </a:moveTo>
                <a:lnTo>
                  <a:pt x="18885512" y="5925329"/>
                </a:lnTo>
                <a:lnTo>
                  <a:pt x="18885512" y="0"/>
                </a:lnTo>
                <a:lnTo>
                  <a:pt x="0" y="0"/>
                </a:lnTo>
                <a:lnTo>
                  <a:pt x="0" y="59253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-247696" y="1028700"/>
            <a:ext cx="8197397" cy="11175246"/>
          </a:xfrm>
          <a:custGeom>
            <a:avLst/>
            <a:gdLst/>
            <a:ahLst/>
            <a:cxnLst/>
            <a:rect l="l" t="t" r="r" b="b"/>
            <a:pathLst>
              <a:path w="8197397" h="11175246">
                <a:moveTo>
                  <a:pt x="8197396" y="0"/>
                </a:moveTo>
                <a:lnTo>
                  <a:pt x="0" y="0"/>
                </a:lnTo>
                <a:lnTo>
                  <a:pt x="0" y="11175246"/>
                </a:lnTo>
                <a:lnTo>
                  <a:pt x="8197396" y="11175246"/>
                </a:lnTo>
                <a:lnTo>
                  <a:pt x="81973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34491" y="1687142"/>
            <a:ext cx="833605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Class Teacher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34491" y="4497018"/>
            <a:ext cx="8336055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academic year, Miss Rowat has the pleasure of being your child's teacher.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34491" y="2531692"/>
            <a:ext cx="8336055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Miss Rowat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81832" y="796027"/>
            <a:ext cx="10029270" cy="8694947"/>
            <a:chOff x="0" y="0"/>
            <a:chExt cx="2641454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41454" cy="2290027"/>
            </a:xfrm>
            <a:custGeom>
              <a:avLst/>
              <a:gdLst/>
              <a:ahLst/>
              <a:cxnLst/>
              <a:rect l="l" t="t" r="r" b="b"/>
              <a:pathLst>
                <a:path w="2641454" h="2290027">
                  <a:moveTo>
                    <a:pt x="0" y="0"/>
                  </a:moveTo>
                  <a:lnTo>
                    <a:pt x="2641454" y="0"/>
                  </a:lnTo>
                  <a:lnTo>
                    <a:pt x="2641454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641454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9558130" cy="8250146"/>
            <a:chOff x="0" y="0"/>
            <a:chExt cx="2517368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7368" cy="2172878"/>
            </a:xfrm>
            <a:custGeom>
              <a:avLst/>
              <a:gdLst/>
              <a:ahLst/>
              <a:cxnLst/>
              <a:rect l="l" t="t" r="r" b="b"/>
              <a:pathLst>
                <a:path w="2517368" h="2172878">
                  <a:moveTo>
                    <a:pt x="0" y="0"/>
                  </a:moveTo>
                  <a:lnTo>
                    <a:pt x="2517368" y="0"/>
                  </a:lnTo>
                  <a:lnTo>
                    <a:pt x="2517368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17368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83082" y="796027"/>
            <a:ext cx="6388669" cy="10476664"/>
          </a:xfrm>
          <a:custGeom>
            <a:avLst/>
            <a:gdLst/>
            <a:ahLst/>
            <a:cxnLst/>
            <a:rect l="l" t="t" r="r" b="b"/>
            <a:pathLst>
              <a:path w="6388669" h="10476664">
                <a:moveTo>
                  <a:pt x="0" y="0"/>
                </a:moveTo>
                <a:lnTo>
                  <a:pt x="6388669" y="0"/>
                </a:lnTo>
                <a:lnTo>
                  <a:pt x="6388669" y="10476664"/>
                </a:lnTo>
                <a:lnTo>
                  <a:pt x="0" y="10476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00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59956" y="989852"/>
            <a:ext cx="9095619" cy="188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sz="6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WHAT TO EXPECT IN RECEPTION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049437"/>
            <a:ext cx="9326875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Final year of EYFS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structured learning than Nursery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Mix of adult-led activities and child-initiated play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Learning indoors and outdoors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424593" y="796027"/>
            <a:ext cx="10029270" cy="8694947"/>
            <a:chOff x="0" y="0"/>
            <a:chExt cx="2641454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41454" cy="2290027"/>
            </a:xfrm>
            <a:custGeom>
              <a:avLst/>
              <a:gdLst/>
              <a:ahLst/>
              <a:cxnLst/>
              <a:rect l="l" t="t" r="r" b="b"/>
              <a:pathLst>
                <a:path w="2641454" h="2290027">
                  <a:moveTo>
                    <a:pt x="0" y="0"/>
                  </a:moveTo>
                  <a:lnTo>
                    <a:pt x="2641454" y="0"/>
                  </a:lnTo>
                  <a:lnTo>
                    <a:pt x="2641454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641454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71461" y="1018427"/>
            <a:ext cx="9558130" cy="8250146"/>
            <a:chOff x="0" y="0"/>
            <a:chExt cx="2517368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7368" cy="2172878"/>
            </a:xfrm>
            <a:custGeom>
              <a:avLst/>
              <a:gdLst/>
              <a:ahLst/>
              <a:cxnLst/>
              <a:rect l="l" t="t" r="r" b="b"/>
              <a:pathLst>
                <a:path w="2517368" h="2172878">
                  <a:moveTo>
                    <a:pt x="0" y="0"/>
                  </a:moveTo>
                  <a:lnTo>
                    <a:pt x="2517368" y="0"/>
                  </a:lnTo>
                  <a:lnTo>
                    <a:pt x="2517368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17368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13726" y="1746404"/>
            <a:ext cx="8116443" cy="8229600"/>
          </a:xfrm>
          <a:custGeom>
            <a:avLst/>
            <a:gdLst/>
            <a:ahLst/>
            <a:cxnLst/>
            <a:rect l="l" t="t" r="r" b="b"/>
            <a:pathLst>
              <a:path w="8116443" h="8229600">
                <a:moveTo>
                  <a:pt x="0" y="0"/>
                </a:moveTo>
                <a:lnTo>
                  <a:pt x="8116443" y="0"/>
                </a:lnTo>
                <a:lnTo>
                  <a:pt x="811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902717" y="1259547"/>
            <a:ext cx="9095619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A DAY IN THE LIFE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33972" y="3099698"/>
            <a:ext cx="9095619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Morning Register &amp; Welcome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Maths Session (Maths – No Problem!)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Snack Time – fruit, toast &amp; milk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Phonics (Read Write Inc.)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English / Literacy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Child-Initiated Play throughout 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Lunch in Dinner Hall - Play with KS1 peers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Foundation Subjects</a:t>
            </a: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Story time &amp; End of the Day</a:t>
            </a:r>
          </a:p>
          <a:p>
            <a:pPr algn="l">
              <a:lnSpc>
                <a:spcPts val="5400"/>
              </a:lnSpc>
            </a:pPr>
            <a:endParaRPr lang="en-US" sz="3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32333" y="1278921"/>
            <a:ext cx="5596302" cy="5732447"/>
          </a:xfrm>
          <a:custGeom>
            <a:avLst/>
            <a:gdLst/>
            <a:ahLst/>
            <a:cxnLst/>
            <a:rect l="l" t="t" r="r" b="b"/>
            <a:pathLst>
              <a:path w="5596302" h="5732447">
                <a:moveTo>
                  <a:pt x="0" y="0"/>
                </a:moveTo>
                <a:lnTo>
                  <a:pt x="5596302" y="0"/>
                </a:lnTo>
                <a:lnTo>
                  <a:pt x="5596302" y="5732447"/>
                </a:lnTo>
                <a:lnTo>
                  <a:pt x="0" y="5732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740519" y="61722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THE EYFS CURRICULUM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2124" y="4596770"/>
            <a:ext cx="15096965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•Prime Areas: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Communication and Language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Physical Development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Personal, Social &amp; Emotional Development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5818" y="2842307"/>
            <a:ext cx="14172474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9"/>
              </a:lnSpc>
            </a:pPr>
            <a:r>
              <a:rPr lang="en-US" sz="5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Prime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20339" y="0"/>
            <a:ext cx="6133962" cy="4838162"/>
          </a:xfrm>
          <a:custGeom>
            <a:avLst/>
            <a:gdLst/>
            <a:ahLst/>
            <a:cxnLst/>
            <a:rect l="l" t="t" r="r" b="b"/>
            <a:pathLst>
              <a:path w="6133962" h="4838162">
                <a:moveTo>
                  <a:pt x="0" y="0"/>
                </a:moveTo>
                <a:lnTo>
                  <a:pt x="6133961" y="0"/>
                </a:lnTo>
                <a:lnTo>
                  <a:pt x="6133961" y="4838162"/>
                </a:lnTo>
                <a:lnTo>
                  <a:pt x="0" y="4838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288806" y="5143500"/>
            <a:ext cx="6209502" cy="5448838"/>
          </a:xfrm>
          <a:custGeom>
            <a:avLst/>
            <a:gdLst/>
            <a:ahLst/>
            <a:cxnLst/>
            <a:rect l="l" t="t" r="r" b="b"/>
            <a:pathLst>
              <a:path w="6209502" h="5448838">
                <a:moveTo>
                  <a:pt x="0" y="0"/>
                </a:moveTo>
                <a:lnTo>
                  <a:pt x="6209502" y="0"/>
                </a:lnTo>
                <a:lnTo>
                  <a:pt x="6209502" y="5448838"/>
                </a:lnTo>
                <a:lnTo>
                  <a:pt x="0" y="5448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0" y="61722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7" y="0"/>
                </a:lnTo>
                <a:lnTo>
                  <a:pt x="5192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THE EYFS CURRICULUM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2124" y="4596770"/>
            <a:ext cx="15096965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Literacy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Mathematics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Understanding the World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Expressive Arts and Design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65818" y="2842307"/>
            <a:ext cx="14172474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9"/>
              </a:lnSpc>
            </a:pPr>
            <a:r>
              <a:rPr lang="en-US" sz="5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Specific areas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4683193"/>
            <a:ext cx="8150992" cy="5603807"/>
          </a:xfrm>
          <a:custGeom>
            <a:avLst/>
            <a:gdLst/>
            <a:ahLst/>
            <a:cxnLst/>
            <a:rect l="l" t="t" r="r" b="b"/>
            <a:pathLst>
              <a:path w="8150992" h="5603807">
                <a:moveTo>
                  <a:pt x="0" y="0"/>
                </a:moveTo>
                <a:lnTo>
                  <a:pt x="8150992" y="0"/>
                </a:lnTo>
                <a:lnTo>
                  <a:pt x="8150992" y="5603807"/>
                </a:lnTo>
                <a:lnTo>
                  <a:pt x="0" y="5603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114947" y="-1080173"/>
            <a:ext cx="4652961" cy="5242773"/>
          </a:xfrm>
          <a:custGeom>
            <a:avLst/>
            <a:gdLst/>
            <a:ahLst/>
            <a:cxnLst/>
            <a:rect l="l" t="t" r="r" b="b"/>
            <a:pathLst>
              <a:path w="4652961" h="5242773">
                <a:moveTo>
                  <a:pt x="0" y="0"/>
                </a:moveTo>
                <a:lnTo>
                  <a:pt x="4652961" y="0"/>
                </a:lnTo>
                <a:lnTo>
                  <a:pt x="4652961" y="5242773"/>
                </a:lnTo>
                <a:lnTo>
                  <a:pt x="0" y="52427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351687" y="170075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PHYSICAL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51687" y="3608802"/>
            <a:ext cx="9597054" cy="445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Weekly PE sessions for coordination and balance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Children wear PE kit on PE days (check school policy)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58252" y="3089591"/>
            <a:ext cx="11891220" cy="548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Continuous observation and assessment and use of the Seesaw app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End-of-year assessment against Early Learning Goals (ELGs)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Parents receive a report on progress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05610" y="0"/>
            <a:ext cx="5097567" cy="5437405"/>
          </a:xfrm>
          <a:custGeom>
            <a:avLst/>
            <a:gdLst/>
            <a:ahLst/>
            <a:cxnLst/>
            <a:rect l="l" t="t" r="r" b="b"/>
            <a:pathLst>
              <a:path w="5097567" h="5437405">
                <a:moveTo>
                  <a:pt x="0" y="0"/>
                </a:moveTo>
                <a:lnTo>
                  <a:pt x="5097567" y="0"/>
                </a:lnTo>
                <a:lnTo>
                  <a:pt x="5097567" y="5437405"/>
                </a:lnTo>
                <a:lnTo>
                  <a:pt x="0" y="543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ASSESSMENT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482</Words>
  <Application>Microsoft Office PowerPoint</Application>
  <PresentationFormat>Custom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Quicksand</vt:lpstr>
      <vt:lpstr>Arial</vt:lpstr>
      <vt:lpstr>Funtastic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Teacher Conference Education Presentation in Green and White Simple Illustrative Style</dc:title>
  <dc:creator>Susan Hewitt</dc:creator>
  <cp:lastModifiedBy>Susan Hewitt</cp:lastModifiedBy>
  <cp:revision>2</cp:revision>
  <dcterms:created xsi:type="dcterms:W3CDTF">2006-08-16T00:00:00Z</dcterms:created>
  <dcterms:modified xsi:type="dcterms:W3CDTF">2025-07-01T11:52:24Z</dcterms:modified>
  <dc:identifier>DAGrzv_7zRI</dc:identifier>
</cp:coreProperties>
</file>