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85" r:id="rId6"/>
    <p:sldId id="258" r:id="rId7"/>
    <p:sldId id="300" r:id="rId8"/>
    <p:sldId id="294" r:id="rId9"/>
    <p:sldId id="292" r:id="rId10"/>
    <p:sldId id="293" r:id="rId11"/>
    <p:sldId id="301" r:id="rId12"/>
    <p:sldId id="291" r:id="rId13"/>
    <p:sldId id="290" r:id="rId14"/>
    <p:sldId id="289" r:id="rId15"/>
    <p:sldId id="302" r:id="rId16"/>
    <p:sldId id="288" r:id="rId17"/>
    <p:sldId id="287" r:id="rId18"/>
    <p:sldId id="286" r:id="rId19"/>
    <p:sldId id="305" r:id="rId20"/>
    <p:sldId id="295" r:id="rId21"/>
    <p:sldId id="296" r:id="rId22"/>
    <p:sldId id="297" r:id="rId23"/>
    <p:sldId id="298" r:id="rId24"/>
    <p:sldId id="299" r:id="rId25"/>
    <p:sldId id="306" r:id="rId26"/>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F8032-D4BC-5EB1-28DE-300D9BA0D9F2}" v="132" dt="2025-12-01T09:17:39.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4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1/14/2026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14/01/2026</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svg"/><Relationship Id="rId11" Type="http://schemas.openxmlformats.org/officeDocument/2006/relationships/image" Target="../media/image2.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4.sv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sv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image" Target="../media/image69.png"/><Relationship Id="rId7" Type="http://schemas.openxmlformats.org/officeDocument/2006/relationships/image" Target="../media/image73.svg"/><Relationship Id="rId12"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svg"/><Relationship Id="rId15" Type="http://schemas.openxmlformats.org/officeDocument/2006/relationships/image" Target="../media/image80.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7.png"/><Relationship Id="rId7" Type="http://schemas.openxmlformats.org/officeDocument/2006/relationships/image" Target="../media/image8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92.png"/><Relationship Id="rId5" Type="http://schemas.openxmlformats.org/officeDocument/2006/relationships/image" Target="../media/image5.png"/><Relationship Id="rId10" Type="http://schemas.openxmlformats.org/officeDocument/2006/relationships/image" Target="../media/image91.png"/><Relationship Id="rId4" Type="http://schemas.openxmlformats.org/officeDocument/2006/relationships/image" Target="../media/image88.sv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8.png"/><Relationship Id="rId7"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2.png"/><Relationship Id="rId10" Type="http://schemas.openxmlformats.org/officeDocument/2006/relationships/image" Target="../media/image97.png"/><Relationship Id="rId4" Type="http://schemas.openxmlformats.org/officeDocument/2006/relationships/image" Target="../media/image19.svg"/><Relationship Id="rId9" Type="http://schemas.openxmlformats.org/officeDocument/2006/relationships/image" Target="../media/image96.png"/></Relationships>
</file>

<file path=ppt/slides/_rels/slide19.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1.svg"/><Relationship Id="rId5" Type="http://schemas.openxmlformats.org/officeDocument/2006/relationships/image" Target="../media/image100.png"/><Relationship Id="rId10" Type="http://schemas.openxmlformats.org/officeDocument/2006/relationships/image" Target="../media/image104.png"/><Relationship Id="rId4" Type="http://schemas.openxmlformats.org/officeDocument/2006/relationships/image" Target="../media/image99.sv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112.png"/><Relationship Id="rId3" Type="http://schemas.openxmlformats.org/officeDocument/2006/relationships/image" Target="../media/image105.png"/><Relationship Id="rId7" Type="http://schemas.openxmlformats.org/officeDocument/2006/relationships/image" Target="../media/image109.svg"/><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8.png"/><Relationship Id="rId11" Type="http://schemas.openxmlformats.org/officeDocument/2006/relationships/image" Target="../media/image111.svg"/><Relationship Id="rId5" Type="http://schemas.openxmlformats.org/officeDocument/2006/relationships/image" Target="../media/image107.svg"/><Relationship Id="rId10" Type="http://schemas.openxmlformats.org/officeDocument/2006/relationships/image" Target="../media/image110.png"/><Relationship Id="rId4" Type="http://schemas.openxmlformats.org/officeDocument/2006/relationships/image" Target="../media/image106.png"/><Relationship Id="rId9" Type="http://schemas.openxmlformats.org/officeDocument/2006/relationships/image" Target="../media/image88.svg"/></Relationships>
</file>

<file path=ppt/slides/_rels/slide21.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6.svg"/><Relationship Id="rId5" Type="http://schemas.openxmlformats.org/officeDocument/2006/relationships/image" Target="../media/image115.png"/><Relationship Id="rId4" Type="http://schemas.openxmlformats.org/officeDocument/2006/relationships/image" Target="../media/image11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svg"/><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29.svg"/><Relationship Id="rId12"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40.png"/><Relationship Id="rId5" Type="http://schemas.openxmlformats.org/officeDocument/2006/relationships/image" Target="../media/image3.png"/><Relationship Id="rId15" Type="http://schemas.openxmlformats.org/officeDocument/2006/relationships/image" Target="../media/image2.png"/><Relationship Id="rId10" Type="http://schemas.openxmlformats.org/officeDocument/2006/relationships/image" Target="../media/image39.svg"/><Relationship Id="rId4" Type="http://schemas.openxmlformats.org/officeDocument/2006/relationships/image" Target="../media/image6.svg"/><Relationship Id="rId9" Type="http://schemas.openxmlformats.org/officeDocument/2006/relationships/image" Target="../media/image38.png"/><Relationship Id="rId1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86791307"/>
              </p:ext>
            </p:extLst>
          </p:nvPr>
        </p:nvGraphicFramePr>
        <p:xfrm>
          <a:off x="473488" y="1294402"/>
          <a:ext cx="9290998" cy="4882283"/>
        </p:xfrm>
        <a:graphic>
          <a:graphicData uri="http://schemas.openxmlformats.org/drawingml/2006/table">
            <a:tbl>
              <a:tblPr firstRow="1" bandRow="1">
                <a:tableStyleId>{5C22544A-7EE6-4342-B048-85BDC9FD1C3A}</a:tableStyleId>
              </a:tblPr>
              <a:tblGrid>
                <a:gridCol w="3069811">
                  <a:extLst>
                    <a:ext uri="{9D8B030D-6E8A-4147-A177-3AD203B41FA5}">
                      <a16:colId xmlns:a16="http://schemas.microsoft.com/office/drawing/2014/main" val="2312803921"/>
                    </a:ext>
                  </a:extLst>
                </a:gridCol>
                <a:gridCol w="3249386">
                  <a:extLst>
                    <a:ext uri="{9D8B030D-6E8A-4147-A177-3AD203B41FA5}">
                      <a16:colId xmlns:a16="http://schemas.microsoft.com/office/drawing/2014/main" val="3904202172"/>
                    </a:ext>
                  </a:extLst>
                </a:gridCol>
                <a:gridCol w="2971801">
                  <a:extLst>
                    <a:ext uri="{9D8B030D-6E8A-4147-A177-3AD203B41FA5}">
                      <a16:colId xmlns:a16="http://schemas.microsoft.com/office/drawing/2014/main" val="3761829643"/>
                    </a:ext>
                  </a:extLst>
                </a:gridCol>
              </a:tblGrid>
              <a:tr h="2526074">
                <a:tc>
                  <a:txBody>
                    <a:bodyPr/>
                    <a:lstStyle/>
                    <a:p>
                      <a:pPr algn="ctr"/>
                      <a:r>
                        <a:rPr lang="en-GB" sz="1200" b="1">
                          <a:solidFill>
                            <a:schemeClr val="tx1"/>
                          </a:solidFill>
                          <a:latin typeface="Century Gothic"/>
                        </a:rPr>
                        <a:t>Task 1</a:t>
                      </a:r>
                    </a:p>
                    <a:p>
                      <a:pPr lvl="0" algn="ctr">
                        <a:buNone/>
                      </a:pPr>
                      <a:r>
                        <a:rPr lang="en-GB" sz="1200" b="1"/>
                        <a:t>?</a:t>
                      </a:r>
                      <a:endParaRPr lang="en-GB"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a:solidFill>
                            <a:schemeClr val="tx1"/>
                          </a:solidFill>
                          <a:latin typeface="Century Gothic"/>
                        </a:rPr>
                        <a:t>Task 2</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a:solidFill>
                            <a:schemeClr val="tx1"/>
                          </a:solidFill>
                          <a:latin typeface="Century Gothic"/>
                        </a:rPr>
                        <a:t>Task 3</a:t>
                      </a:r>
                    </a:p>
                    <a:p>
                      <a:pPr lvl="0" algn="ctr">
                        <a:buNone/>
                      </a:pPr>
                      <a:endParaRPr lang="en-GB" sz="1200" b="1">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356209">
                <a:tc>
                  <a:txBody>
                    <a:bodyPr/>
                    <a:lstStyle/>
                    <a:p>
                      <a:pPr marL="0" indent="0" algn="ctr">
                        <a:lnSpc>
                          <a:spcPct val="150000"/>
                        </a:lnSpc>
                        <a:buClr>
                          <a:srgbClr val="000000"/>
                        </a:buClr>
                        <a:buNone/>
                      </a:pPr>
                      <a:r>
                        <a:rPr lang="en-GB" sz="1200" b="1">
                          <a:solidFill>
                            <a:schemeClr val="tx1"/>
                          </a:solidFill>
                          <a:latin typeface="Century Gothic"/>
                        </a:rPr>
                        <a:t>Task 4</a:t>
                      </a:r>
                      <a:endParaRPr lang="en-US" sz="1200" b="1" i="0" u="none" strike="noStrike" noProof="0">
                        <a:solidFill>
                          <a:srgbClr val="FFFFFF"/>
                        </a:solidFill>
                        <a:latin typeface="Arial"/>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a:solidFill>
                            <a:schemeClr val="tx1"/>
                          </a:solidFill>
                          <a:latin typeface="Century Gothic"/>
                        </a:rPr>
                        <a:t>Task 5</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a:solidFill>
                            <a:schemeClr val="tx1"/>
                          </a:solidFill>
                          <a:latin typeface="Century Gothic"/>
                        </a:rPr>
                        <a:t>Task 6</a:t>
                      </a:r>
                    </a:p>
                    <a:p>
                      <a:pPr lvl="0" algn="l">
                        <a:buNone/>
                      </a:pPr>
                      <a:endParaRPr lang="en-GB" sz="1200" b="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1272701" y="600635"/>
            <a:ext cx="7722544"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sp>
        <p:nvSpPr>
          <p:cNvPr id="7" name="TextBox 6">
            <a:extLst>
              <a:ext uri="{FF2B5EF4-FFF2-40B4-BE49-F238E27FC236}">
                <a16:creationId xmlns:a16="http://schemas.microsoft.com/office/drawing/2014/main" id="{A885CF10-C2A0-E794-A22D-2C7D29CF1E7D}"/>
              </a:ext>
            </a:extLst>
          </p:cNvPr>
          <p:cNvSpPr txBox="1"/>
          <p:nvPr/>
        </p:nvSpPr>
        <p:spPr>
          <a:xfrm>
            <a:off x="473488" y="1728961"/>
            <a:ext cx="2955512" cy="1785104"/>
          </a:xfrm>
          <a:prstGeom prst="rect">
            <a:avLst/>
          </a:prstGeom>
          <a:noFill/>
        </p:spPr>
        <p:txBody>
          <a:bodyPr wrap="square">
            <a:spAutoFit/>
          </a:bodyPr>
          <a:lstStyle/>
          <a:p>
            <a:pPr marL="228600" indent="-228600">
              <a:buFont typeface="+mj-lt"/>
              <a:buAutoNum type="arabicPeriod"/>
            </a:pPr>
            <a:r>
              <a:rPr lang="en-GB" sz="1100">
                <a:latin typeface="Century Gothic" panose="020B0502020202020204" pitchFamily="34" charset="0"/>
              </a:rPr>
              <a:t>What is urbanisation?</a:t>
            </a:r>
          </a:p>
          <a:p>
            <a:pPr marL="228600" indent="-228600">
              <a:buFont typeface="+mj-lt"/>
              <a:buAutoNum type="arabicPeriod"/>
            </a:pPr>
            <a:r>
              <a:rPr lang="en-GB" sz="1100">
                <a:latin typeface="Century Gothic" panose="020B0502020202020204" pitchFamily="34" charset="0"/>
              </a:rPr>
              <a:t>What are the main factors that contribute to urbanisation in developing countries?</a:t>
            </a:r>
          </a:p>
          <a:p>
            <a:pPr marL="228600" indent="-228600">
              <a:buFont typeface="+mj-lt"/>
              <a:buAutoNum type="arabicPeriod"/>
            </a:pPr>
            <a:r>
              <a:rPr lang="en-GB" sz="1100">
                <a:latin typeface="Century Gothic" panose="020B0502020202020204" pitchFamily="34" charset="0"/>
              </a:rPr>
              <a:t>How does urbanization affect the distribution of population within a country?</a:t>
            </a:r>
          </a:p>
          <a:p>
            <a:pPr marL="228600" indent="-228600">
              <a:buFont typeface="+mj-lt"/>
              <a:buAutoNum type="arabicPeriod"/>
            </a:pPr>
            <a:r>
              <a:rPr lang="en-GB" sz="1100" i="0" u="none" strike="noStrike">
                <a:solidFill>
                  <a:srgbClr val="000000"/>
                </a:solidFill>
                <a:effectLst/>
                <a:latin typeface="Century Gothic" panose="020B0502020202020204" pitchFamily="34" charset="0"/>
              </a:rPr>
              <a:t>Why is urbanization happening at a slower rate in developing countries compared to developed countries?</a:t>
            </a:r>
            <a:endParaRPr lang="en-US" sz="1100">
              <a:latin typeface="Century Gothic" panose="020B0502020202020204" pitchFamily="34" charset="0"/>
            </a:endParaRPr>
          </a:p>
        </p:txBody>
      </p:sp>
      <p:sp>
        <p:nvSpPr>
          <p:cNvPr id="10" name="TextBox 9">
            <a:extLst>
              <a:ext uri="{FF2B5EF4-FFF2-40B4-BE49-F238E27FC236}">
                <a16:creationId xmlns:a16="http://schemas.microsoft.com/office/drawing/2014/main" id="{8BD79185-7F2A-5926-7404-CA853DFE3C63}"/>
              </a:ext>
            </a:extLst>
          </p:cNvPr>
          <p:cNvSpPr txBox="1"/>
          <p:nvPr/>
        </p:nvSpPr>
        <p:spPr>
          <a:xfrm>
            <a:off x="3583648" y="1728961"/>
            <a:ext cx="3198660" cy="1785104"/>
          </a:xfrm>
          <a:prstGeom prst="rect">
            <a:avLst/>
          </a:prstGeom>
          <a:noFill/>
        </p:spPr>
        <p:txBody>
          <a:bodyPr wrap="square" lIns="91440" tIns="45720" rIns="91440" bIns="45720" anchor="t">
            <a:spAutoFit/>
          </a:bodyPr>
          <a:lstStyle/>
          <a:p>
            <a:pPr marL="342900" indent="-342900">
              <a:buFont typeface="+mj-lt"/>
              <a:buAutoNum type="arabicPeriod"/>
            </a:pPr>
            <a:r>
              <a:rPr lang="en-GB" sz="1100" dirty="0">
                <a:latin typeface="Century Gothic"/>
              </a:rPr>
              <a:t>What are conurbations?</a:t>
            </a:r>
          </a:p>
          <a:p>
            <a:pPr marL="342900" indent="-342900">
              <a:buFont typeface="+mj-lt"/>
              <a:buAutoNum type="arabicPeriod"/>
            </a:pPr>
            <a:r>
              <a:rPr lang="en-GB" sz="1100" dirty="0">
                <a:latin typeface="Century Gothic"/>
              </a:rPr>
              <a:t>Which regions in the UK have the highest urban population?</a:t>
            </a:r>
          </a:p>
          <a:p>
            <a:pPr marL="342900" indent="-342900">
              <a:buFont typeface="+mj-lt"/>
              <a:buAutoNum type="arabicPeriod"/>
            </a:pPr>
            <a:r>
              <a:rPr lang="en-GB" sz="1100" dirty="0">
                <a:latin typeface="Century Gothic"/>
              </a:rPr>
              <a:t>Where are the major urban centres located in the UK?</a:t>
            </a:r>
          </a:p>
          <a:p>
            <a:pPr marL="342900" indent="-342900">
              <a:buFont typeface="+mj-lt"/>
              <a:buAutoNum type="arabicPeriod"/>
            </a:pPr>
            <a:r>
              <a:rPr lang="en-GB" sz="1100" dirty="0">
                <a:latin typeface="Century Gothic"/>
              </a:rPr>
              <a:t>How does the distribution of the urban population in the UK differ between the north and south?</a:t>
            </a:r>
          </a:p>
          <a:p>
            <a:pPr marL="342900" indent="-342900">
              <a:buFont typeface="+mj-lt"/>
              <a:buAutoNum type="arabicPeriod"/>
            </a:pPr>
            <a:r>
              <a:rPr lang="en-GB" sz="1100" dirty="0">
                <a:latin typeface="Century Gothic"/>
              </a:rPr>
              <a:t>What factors influence the location of major cities in the UK?</a:t>
            </a:r>
            <a:endParaRPr lang="en-US" sz="1100" dirty="0">
              <a:latin typeface="Century Gothic"/>
            </a:endParaRPr>
          </a:p>
        </p:txBody>
      </p:sp>
      <p:sp>
        <p:nvSpPr>
          <p:cNvPr id="13" name="TextBox 12">
            <a:extLst>
              <a:ext uri="{FF2B5EF4-FFF2-40B4-BE49-F238E27FC236}">
                <a16:creationId xmlns:a16="http://schemas.microsoft.com/office/drawing/2014/main" id="{1AC80FC7-0AB0-86DD-CF2E-B12D17C09BE1}"/>
              </a:ext>
            </a:extLst>
          </p:cNvPr>
          <p:cNvSpPr txBox="1"/>
          <p:nvPr/>
        </p:nvSpPr>
        <p:spPr>
          <a:xfrm>
            <a:off x="6868887" y="1670140"/>
            <a:ext cx="2924289" cy="1615827"/>
          </a:xfrm>
          <a:prstGeom prst="rect">
            <a:avLst/>
          </a:prstGeom>
          <a:noFill/>
        </p:spPr>
        <p:txBody>
          <a:bodyPr wrap="square">
            <a:spAutoFit/>
          </a:bodyPr>
          <a:lstStyle/>
          <a:p>
            <a:pPr marL="342900" indent="-342900">
              <a:buFont typeface="+mj-lt"/>
              <a:buAutoNum type="arabicPeriod"/>
            </a:pPr>
            <a:r>
              <a:rPr lang="en-GB" sz="1100">
                <a:latin typeface="Century Gothic" panose="020B0502020202020204" pitchFamily="34" charset="0"/>
              </a:rPr>
              <a:t>How does the land use in the inner city differ from that in the suburbs?</a:t>
            </a:r>
          </a:p>
          <a:p>
            <a:pPr marL="342900" indent="-342900">
              <a:buFont typeface="+mj-lt"/>
              <a:buAutoNum type="arabicPeriod"/>
            </a:pPr>
            <a:r>
              <a:rPr lang="en-GB" sz="1100">
                <a:latin typeface="Century Gothic" panose="020B0502020202020204" pitchFamily="34" charset="0"/>
              </a:rPr>
              <a:t>What is the urban-rural fringe? </a:t>
            </a:r>
          </a:p>
          <a:p>
            <a:pPr marL="342900" indent="-342900">
              <a:buFont typeface="+mj-lt"/>
              <a:buAutoNum type="arabicPeriod"/>
            </a:pPr>
            <a:r>
              <a:rPr lang="en-GB" sz="1100">
                <a:latin typeface="Century Gothic" panose="020B0502020202020204" pitchFamily="34" charset="0"/>
              </a:rPr>
              <a:t>What types of buildings and activities are typically found in the inner city, and why?</a:t>
            </a:r>
          </a:p>
          <a:p>
            <a:pPr marL="342900" indent="-342900">
              <a:buFont typeface="+mj-lt"/>
              <a:buAutoNum type="arabicPeriod"/>
            </a:pPr>
            <a:r>
              <a:rPr lang="en-GB" sz="1100">
                <a:latin typeface="Century Gothic" panose="020B0502020202020204" pitchFamily="34" charset="0"/>
              </a:rPr>
              <a:t>How do transport links influence land use in the suburbs and urban-rural fringe?</a:t>
            </a:r>
            <a:endParaRPr lang="en-US" sz="1100">
              <a:latin typeface="Century Gothic" panose="020B0502020202020204" pitchFamily="34" charset="0"/>
            </a:endParaRPr>
          </a:p>
        </p:txBody>
      </p:sp>
      <p:sp>
        <p:nvSpPr>
          <p:cNvPr id="15" name="TextBox 14">
            <a:extLst>
              <a:ext uri="{FF2B5EF4-FFF2-40B4-BE49-F238E27FC236}">
                <a16:creationId xmlns:a16="http://schemas.microsoft.com/office/drawing/2014/main" id="{4C48D612-DABC-6D0C-C0AA-A642F9E79E04}"/>
              </a:ext>
            </a:extLst>
          </p:cNvPr>
          <p:cNvSpPr txBox="1"/>
          <p:nvPr/>
        </p:nvSpPr>
        <p:spPr>
          <a:xfrm>
            <a:off x="614401" y="4283859"/>
            <a:ext cx="2814599" cy="1892826"/>
          </a:xfrm>
          <a:prstGeom prst="rect">
            <a:avLst/>
          </a:prstGeom>
          <a:noFill/>
        </p:spPr>
        <p:txBody>
          <a:bodyPr wrap="square">
            <a:spAutoFit/>
          </a:bodyPr>
          <a:lstStyle/>
          <a:p>
            <a:pPr marL="228600" indent="-228600">
              <a:buFont typeface="+mj-lt"/>
              <a:buAutoNum type="arabicPeriod"/>
            </a:pPr>
            <a:r>
              <a:rPr lang="en-GB" sz="1100">
                <a:latin typeface="Century Gothic" panose="020B0502020202020204" pitchFamily="34" charset="0"/>
              </a:rPr>
              <a:t>What does situation mean?</a:t>
            </a:r>
          </a:p>
          <a:p>
            <a:pPr marL="228600" indent="-228600">
              <a:buFont typeface="+mj-lt"/>
              <a:buAutoNum type="arabicPeriod"/>
            </a:pPr>
            <a:r>
              <a:rPr lang="en-GB" sz="1100">
                <a:latin typeface="Century Gothic" panose="020B0502020202020204" pitchFamily="34" charset="0"/>
              </a:rPr>
              <a:t>How does Manchester's location near other major cities affect its growth?</a:t>
            </a:r>
          </a:p>
          <a:p>
            <a:pPr marL="228600" indent="-228600">
              <a:buFont typeface="+mj-lt"/>
              <a:buAutoNum type="arabicPeriod"/>
            </a:pPr>
            <a:r>
              <a:rPr lang="en-GB" sz="1100">
                <a:latin typeface="Century Gothic" panose="020B0502020202020204" pitchFamily="34" charset="0"/>
              </a:rPr>
              <a:t>Why is Manchester’s position in the UK important for trade and business? </a:t>
            </a:r>
          </a:p>
          <a:p>
            <a:pPr marL="228600" indent="-228600">
              <a:buFont typeface="+mj-lt"/>
              <a:buAutoNum type="arabicPeriod"/>
            </a:pPr>
            <a:r>
              <a:rPr lang="en-GB" sz="1100">
                <a:latin typeface="Century Gothic" panose="020B0502020202020204" pitchFamily="34" charset="0"/>
              </a:rPr>
              <a:t>What enhances Manchester’s connectivity? </a:t>
            </a:r>
            <a:br>
              <a:rPr lang="en-GB"/>
            </a:br>
            <a:endParaRPr lang="en-US"/>
          </a:p>
        </p:txBody>
      </p:sp>
      <p:sp>
        <p:nvSpPr>
          <p:cNvPr id="17" name="TextBox 16">
            <a:extLst>
              <a:ext uri="{FF2B5EF4-FFF2-40B4-BE49-F238E27FC236}">
                <a16:creationId xmlns:a16="http://schemas.microsoft.com/office/drawing/2014/main" id="{71EAB7DD-596A-3E71-52AB-B7273A24C803}"/>
              </a:ext>
            </a:extLst>
          </p:cNvPr>
          <p:cNvSpPr txBox="1"/>
          <p:nvPr/>
        </p:nvSpPr>
        <p:spPr>
          <a:xfrm>
            <a:off x="3602158" y="4053027"/>
            <a:ext cx="3180150" cy="2123658"/>
          </a:xfrm>
          <a:prstGeom prst="rect">
            <a:avLst/>
          </a:prstGeom>
          <a:noFill/>
        </p:spPr>
        <p:txBody>
          <a:bodyPr wrap="square" lIns="91440" tIns="45720" rIns="91440" bIns="45720" anchor="t">
            <a:spAutoFit/>
          </a:bodyPr>
          <a:lstStyle/>
          <a:p>
            <a:pPr marL="342900" indent="-342900">
              <a:buFont typeface="+mj-lt"/>
              <a:buAutoNum type="arabicPeriod"/>
            </a:pPr>
            <a:r>
              <a:rPr lang="en-GB" sz="1100" dirty="0">
                <a:latin typeface="Century Gothic"/>
              </a:rPr>
              <a:t>What is re-urbanisation? </a:t>
            </a:r>
          </a:p>
          <a:p>
            <a:pPr marL="342900" indent="-342900">
              <a:buFont typeface="+mj-lt"/>
              <a:buAutoNum type="arabicPeriod"/>
            </a:pPr>
            <a:r>
              <a:rPr lang="en-GB" sz="1100" dirty="0">
                <a:latin typeface="Century Gothic"/>
              </a:rPr>
              <a:t>What is the difference between suburbanisation and counter-urbanisation?</a:t>
            </a:r>
          </a:p>
          <a:p>
            <a:pPr marL="342900" indent="-342900">
              <a:buFont typeface="+mj-lt"/>
              <a:buAutoNum type="arabicPeriod"/>
            </a:pPr>
            <a:r>
              <a:rPr lang="en-GB" sz="1100" dirty="0">
                <a:latin typeface="Century Gothic"/>
              </a:rPr>
              <a:t>How has Manchester’s population changed in recent years?</a:t>
            </a:r>
          </a:p>
          <a:p>
            <a:pPr marL="342900" indent="-342900">
              <a:buFont typeface="+mj-lt"/>
              <a:buAutoNum type="arabicPeriod"/>
            </a:pPr>
            <a:r>
              <a:rPr lang="en-GB" sz="1100" dirty="0">
                <a:latin typeface="Century Gothic"/>
              </a:rPr>
              <a:t>What impact has regeneration had on the city centre of Manchester?</a:t>
            </a:r>
          </a:p>
          <a:p>
            <a:pPr marL="342900" indent="-342900">
              <a:buFont typeface="+mj-lt"/>
              <a:buAutoNum type="arabicPeriod"/>
            </a:pPr>
            <a:r>
              <a:rPr lang="en-GB" sz="1100" dirty="0">
                <a:latin typeface="Century Gothic"/>
              </a:rPr>
              <a:t>How has the transport system in Manchester changed to accommodate the growing population?</a:t>
            </a:r>
            <a:endParaRPr lang="en-US" sz="1100" dirty="0">
              <a:latin typeface="Century Gothic"/>
            </a:endParaRPr>
          </a:p>
        </p:txBody>
      </p:sp>
      <p:sp>
        <p:nvSpPr>
          <p:cNvPr id="19" name="TextBox 18">
            <a:extLst>
              <a:ext uri="{FF2B5EF4-FFF2-40B4-BE49-F238E27FC236}">
                <a16:creationId xmlns:a16="http://schemas.microsoft.com/office/drawing/2014/main" id="{1FE77DD6-ECC2-8E80-044A-B693BC2D31C9}"/>
              </a:ext>
            </a:extLst>
          </p:cNvPr>
          <p:cNvSpPr txBox="1"/>
          <p:nvPr/>
        </p:nvSpPr>
        <p:spPr>
          <a:xfrm>
            <a:off x="6955466" y="4148677"/>
            <a:ext cx="2662063" cy="1785104"/>
          </a:xfrm>
          <a:prstGeom prst="rect">
            <a:avLst/>
          </a:prstGeom>
          <a:noFill/>
        </p:spPr>
        <p:txBody>
          <a:bodyPr wrap="square">
            <a:spAutoFit/>
          </a:bodyPr>
          <a:lstStyle/>
          <a:p>
            <a:pPr marL="228600" indent="-228600">
              <a:buFont typeface="+mj-lt"/>
              <a:buAutoNum type="arabicPeriod"/>
            </a:pPr>
            <a:r>
              <a:rPr lang="en-GB" sz="1100">
                <a:latin typeface="Century Gothic" panose="020B0502020202020204" pitchFamily="34" charset="0"/>
              </a:rPr>
              <a:t>What does the census data reveal about the population growth in Manchester?</a:t>
            </a:r>
          </a:p>
          <a:p>
            <a:pPr marL="228600" indent="-228600">
              <a:buFont typeface="+mj-lt"/>
              <a:buAutoNum type="arabicPeriod"/>
            </a:pPr>
            <a:r>
              <a:rPr lang="en-GB" sz="1100">
                <a:latin typeface="Century Gothic" panose="020B0502020202020204" pitchFamily="34" charset="0"/>
              </a:rPr>
              <a:t>How has the ethnic diversity of Manchester changed according to the census data?</a:t>
            </a:r>
          </a:p>
          <a:p>
            <a:pPr marL="228600" indent="-228600">
              <a:buFont typeface="+mj-lt"/>
              <a:buAutoNum type="arabicPeriod"/>
            </a:pPr>
            <a:r>
              <a:rPr lang="en-GB" sz="1100">
                <a:latin typeface="Century Gothic" panose="020B0502020202020204" pitchFamily="34" charset="0"/>
              </a:rPr>
              <a:t>What trends can be seen in the age structure of Manchester’s population from the census data?</a:t>
            </a:r>
            <a:endParaRPr lang="en-US" sz="1100">
              <a:latin typeface="Century Gothic" panose="020B0502020202020204" pitchFamily="34" charset="0"/>
            </a:endParaRPr>
          </a:p>
        </p:txBody>
      </p:sp>
      <p:pic>
        <p:nvPicPr>
          <p:cNvPr id="8" name="Picture 7">
            <a:extLst>
              <a:ext uri="{FF2B5EF4-FFF2-40B4-BE49-F238E27FC236}">
                <a16:creationId xmlns:a16="http://schemas.microsoft.com/office/drawing/2014/main" id="{8952191A-DF9D-1EDE-A685-60F3304BC53B}"/>
              </a:ext>
            </a:extLst>
          </p:cNvPr>
          <p:cNvPicPr>
            <a:picLocks noChangeAspect="1"/>
          </p:cNvPicPr>
          <p:nvPr/>
        </p:nvPicPr>
        <p:blipFill>
          <a:blip r:embed="rId3"/>
          <a:stretch>
            <a:fillRect/>
          </a:stretch>
        </p:blipFill>
        <p:spPr>
          <a:xfrm>
            <a:off x="471486" y="117765"/>
            <a:ext cx="723480" cy="79077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DE65F-3C0E-B372-2BD4-310FE3D71082}"/>
            </a:ext>
          </a:extLst>
        </p:cNvPr>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7526A845-AB94-88CA-A01B-CB186BED17F3}"/>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426BE36-ABC0-69C0-A199-8F7B9966C7ED}"/>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5510837-7521-8DCB-CF6C-48A525BE00C6}"/>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B086C1F-45AE-32AC-E154-E6320193BE9B}"/>
              </a:ext>
            </a:extLst>
          </p:cNvPr>
          <p:cNvCxnSpPr>
            <a:cxnSpLocks/>
          </p:cNvCxnSpPr>
          <p:nvPr/>
        </p:nvCxnSpPr>
        <p:spPr>
          <a:xfrm>
            <a:off x="6406583" y="5087044"/>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EBFDFA88-9E2B-C822-7FF5-781BF827B6F2}"/>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11E418F-24E9-FF42-F0DE-33F039A066FE}"/>
              </a:ext>
            </a:extLst>
          </p:cNvPr>
          <p:cNvSpPr txBox="1"/>
          <p:nvPr/>
        </p:nvSpPr>
        <p:spPr>
          <a:xfrm>
            <a:off x="471487" y="984854"/>
            <a:ext cx="567370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FFB8AC3-B6E7-CB37-7029-42D2AD615134}"/>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0AD5746F-361B-5082-3CF1-3D5D62EC2939}"/>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1C914F7E-6B58-9CCE-9A28-C4472A7BEA3B}"/>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6 </a:t>
            </a:r>
            <a:endParaRPr lang="en-US" sz="1200" b="1">
              <a:latin typeface="Aptos" panose="020B0004020202020204"/>
            </a:endParaRPr>
          </a:p>
          <a:p>
            <a:pPr algn="ctr"/>
            <a:r>
              <a:rPr lang="en-GB" sz="1200" b="1">
                <a:latin typeface="Century Gothic"/>
              </a:rPr>
              <a:t>Census data</a:t>
            </a:r>
          </a:p>
        </p:txBody>
      </p:sp>
      <p:pic>
        <p:nvPicPr>
          <p:cNvPr id="50" name="Picture 49">
            <a:extLst>
              <a:ext uri="{FF2B5EF4-FFF2-40B4-BE49-F238E27FC236}">
                <a16:creationId xmlns:a16="http://schemas.microsoft.com/office/drawing/2014/main" id="{A8AF015C-FC40-B878-5C2F-515041112007}"/>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81008130-20D1-6FDD-99D4-D6F156403E52}"/>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3" name="TextBox 2">
            <a:extLst>
              <a:ext uri="{FF2B5EF4-FFF2-40B4-BE49-F238E27FC236}">
                <a16:creationId xmlns:a16="http://schemas.microsoft.com/office/drawing/2014/main" id="{B05F3746-ED91-347D-9835-FB0B3CBB551E}"/>
              </a:ext>
            </a:extLst>
          </p:cNvPr>
          <p:cNvSpPr txBox="1"/>
          <p:nvPr/>
        </p:nvSpPr>
        <p:spPr>
          <a:xfrm>
            <a:off x="364339" y="1225806"/>
            <a:ext cx="5917791"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Manchester, according to the most recent Census data, has a diverse and dynamic population with key characteristics including a significant proportion of young adults, especially students, due to its renowned universities.</a:t>
            </a:r>
            <a:endParaRPr lang="en-US" dirty="0"/>
          </a:p>
          <a:p>
            <a:r>
              <a:rPr lang="en-US" sz="1100" dirty="0">
                <a:latin typeface="Century Gothic"/>
              </a:rPr>
              <a:t> The city has a relatively high proportion of ethnic minorities, with the largest groups being of South Asian and Black Caribbean descent. The population has seen steady growth due to factors such as migration, both international and from other parts of the UK.</a:t>
            </a:r>
            <a:endParaRPr lang="en-US" dirty="0">
              <a:latin typeface="Aptos" panose="020B0004020202020204"/>
            </a:endParaRPr>
          </a:p>
          <a:p>
            <a:r>
              <a:rPr lang="en-US" sz="1100" dirty="0">
                <a:latin typeface="Century Gothic"/>
              </a:rPr>
              <a:t> People are drawn to Manchester for its economic opportunities, including the thriving tech, media, and creative industries, as well as its cultural attractions and transport links. However, some areas of the city have experienced population decline due to the high cost of housing, particularly in certain inner-city areas, leading to displacement of lower-income families. Additionally, some people may move out of the city to suburban areas in search of more affordable living or better quality of life. </a:t>
            </a:r>
            <a:endParaRPr lang="en-US" dirty="0"/>
          </a:p>
        </p:txBody>
      </p:sp>
      <p:sp>
        <p:nvSpPr>
          <p:cNvPr id="5" name="TextBox 4">
            <a:extLst>
              <a:ext uri="{FF2B5EF4-FFF2-40B4-BE49-F238E27FC236}">
                <a16:creationId xmlns:a16="http://schemas.microsoft.com/office/drawing/2014/main" id="{51F5B42D-34B9-A9A4-9D4C-FAEE729094F8}"/>
              </a:ext>
            </a:extLst>
          </p:cNvPr>
          <p:cNvSpPr txBox="1"/>
          <p:nvPr/>
        </p:nvSpPr>
        <p:spPr>
          <a:xfrm>
            <a:off x="7828173" y="1609404"/>
            <a:ext cx="1991127" cy="319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1100" b="1" dirty="0">
                <a:latin typeface="Century Gothic"/>
              </a:rPr>
              <a:t>Census data- </a:t>
            </a:r>
            <a:r>
              <a:rPr lang="en-GB" sz="1100" dirty="0">
                <a:latin typeface="Century Gothic"/>
                <a:ea typeface="+mn-lt"/>
                <a:cs typeface="+mn-lt"/>
              </a:rPr>
              <a:t>information collected every few years about the population, including details like age, gender, and where people live, to help the government make decisions.</a:t>
            </a:r>
          </a:p>
          <a:p>
            <a:pPr>
              <a:lnSpc>
                <a:spcPct val="90000"/>
              </a:lnSpc>
              <a:spcBef>
                <a:spcPts val="1000"/>
              </a:spcBef>
            </a:pPr>
            <a:endParaRPr lang="en-GB" sz="1100" dirty="0">
              <a:latin typeface="Century Gothic"/>
              <a:ea typeface="+mn-lt"/>
              <a:cs typeface="+mn-lt"/>
            </a:endParaRPr>
          </a:p>
          <a:p>
            <a:pPr>
              <a:lnSpc>
                <a:spcPct val="90000"/>
              </a:lnSpc>
              <a:spcBef>
                <a:spcPts val="1000"/>
              </a:spcBef>
            </a:pPr>
            <a:endParaRPr lang="en-GB" sz="1100" dirty="0">
              <a:latin typeface="Century Gothic"/>
            </a:endParaRPr>
          </a:p>
          <a:p>
            <a:pPr>
              <a:lnSpc>
                <a:spcPct val="90000"/>
              </a:lnSpc>
              <a:spcBef>
                <a:spcPts val="1000"/>
              </a:spcBef>
            </a:pPr>
            <a:r>
              <a:rPr lang="en-GB" sz="1100" b="1" dirty="0">
                <a:latin typeface="Century Gothic"/>
              </a:rPr>
              <a:t>Wards-</a:t>
            </a:r>
            <a:r>
              <a:rPr lang="en-GB" sz="1100" dirty="0">
                <a:latin typeface="Century Gothic"/>
              </a:rPr>
              <a:t> to make it easier to understand the data, a city is split up into different areas. These are called wards. There are 32 in Manchester.</a:t>
            </a:r>
          </a:p>
          <a:p>
            <a:endParaRPr lang="en-US" dirty="0"/>
          </a:p>
        </p:txBody>
      </p:sp>
      <p:pic>
        <p:nvPicPr>
          <p:cNvPr id="7" name="Picture 6" descr="A map of united kingdom with a black line&#10;&#10;Description automatically generated">
            <a:extLst>
              <a:ext uri="{FF2B5EF4-FFF2-40B4-BE49-F238E27FC236}">
                <a16:creationId xmlns:a16="http://schemas.microsoft.com/office/drawing/2014/main" id="{AE20F68C-A695-33EB-3A9B-5AE6B7B7B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262" y="3730954"/>
            <a:ext cx="4204290" cy="2844000"/>
          </a:xfrm>
          <a:prstGeom prst="rect">
            <a:avLst/>
          </a:prstGeom>
          <a:ln>
            <a:solidFill>
              <a:schemeClr val="tx1"/>
            </a:solidFill>
          </a:ln>
        </p:spPr>
      </p:pic>
      <p:sp>
        <p:nvSpPr>
          <p:cNvPr id="20" name="TextBox 19">
            <a:extLst>
              <a:ext uri="{FF2B5EF4-FFF2-40B4-BE49-F238E27FC236}">
                <a16:creationId xmlns:a16="http://schemas.microsoft.com/office/drawing/2014/main" id="{78C74714-9804-95D6-2F42-29694B2D4DB5}"/>
              </a:ext>
            </a:extLst>
          </p:cNvPr>
          <p:cNvSpPr txBox="1"/>
          <p:nvPr/>
        </p:nvSpPr>
        <p:spPr>
          <a:xfrm>
            <a:off x="842823" y="166555"/>
            <a:ext cx="4955720" cy="646331"/>
          </a:xfrm>
          <a:prstGeom prst="rect">
            <a:avLst/>
          </a:prstGeom>
          <a:noFill/>
        </p:spPr>
        <p:txBody>
          <a:bodyPr wrap="square">
            <a:spAutoFit/>
          </a:bodyPr>
          <a:lstStyle/>
          <a:p>
            <a:pPr algn="ctr"/>
            <a:r>
              <a:rPr lang="en-US" sz="1800" b="1">
                <a:latin typeface="Century Gothic"/>
                <a:ea typeface="Calibri"/>
                <a:cs typeface="Calibri"/>
              </a:rPr>
              <a:t>GCSE Changing Cities</a:t>
            </a:r>
          </a:p>
          <a:p>
            <a:pPr algn="ctr"/>
            <a:r>
              <a:rPr lang="en-US" sz="1800" b="1">
                <a:latin typeface="Century Gothic"/>
                <a:ea typeface="Calibri"/>
                <a:cs typeface="Calibri"/>
              </a:rPr>
              <a:t>knowledge checkers</a:t>
            </a:r>
            <a:endParaRPr lang="en-US" sz="1800" b="1">
              <a:latin typeface="Century Gothic"/>
              <a:cs typeface="Calibri"/>
            </a:endParaRPr>
          </a:p>
        </p:txBody>
      </p:sp>
      <p:pic>
        <p:nvPicPr>
          <p:cNvPr id="6" name="Picture 5">
            <a:extLst>
              <a:ext uri="{FF2B5EF4-FFF2-40B4-BE49-F238E27FC236}">
                <a16:creationId xmlns:a16="http://schemas.microsoft.com/office/drawing/2014/main" id="{1A0D2997-54CC-B671-595D-8A80B3BF023A}"/>
              </a:ext>
            </a:extLst>
          </p:cNvPr>
          <p:cNvPicPr>
            <a:picLocks noChangeAspect="1"/>
          </p:cNvPicPr>
          <p:nvPr/>
        </p:nvPicPr>
        <p:blipFill>
          <a:blip r:embed="rId4"/>
          <a:stretch>
            <a:fillRect/>
          </a:stretch>
        </p:blipFill>
        <p:spPr>
          <a:xfrm>
            <a:off x="471486" y="117765"/>
            <a:ext cx="608406" cy="723634"/>
          </a:xfrm>
          <a:prstGeom prst="rect">
            <a:avLst/>
          </a:prstGeom>
        </p:spPr>
      </p:pic>
      <p:sp>
        <p:nvSpPr>
          <p:cNvPr id="4" name="Rectangle 3">
            <a:extLst>
              <a:ext uri="{FF2B5EF4-FFF2-40B4-BE49-F238E27FC236}">
                <a16:creationId xmlns:a16="http://schemas.microsoft.com/office/drawing/2014/main" id="{546943D8-FC10-4F9F-A1C7-BB5809F5C18A}"/>
              </a:ext>
            </a:extLst>
          </p:cNvPr>
          <p:cNvSpPr/>
          <p:nvPr/>
        </p:nvSpPr>
        <p:spPr>
          <a:xfrm>
            <a:off x="376212" y="3682072"/>
            <a:ext cx="1459166" cy="3139321"/>
          </a:xfrm>
          <a:prstGeom prst="rect">
            <a:avLst/>
          </a:prstGeom>
        </p:spPr>
        <p:txBody>
          <a:bodyPr wrap="square">
            <a:spAutoFit/>
          </a:bodyPr>
          <a:lstStyle/>
          <a:p>
            <a:r>
              <a:rPr lang="en-US" sz="1100" dirty="0">
                <a:latin typeface="Century Gothic"/>
              </a:rPr>
              <a:t>Overall, Manchester’s population growth can be attributed to its appeal as a vibrant, economically strong city, although challenges such as housing affordability and migration trends contribute to the complex dynamics of population change.</a:t>
            </a:r>
            <a:endParaRPr lang="en-GB" sz="1100" dirty="0"/>
          </a:p>
        </p:txBody>
      </p:sp>
      <p:pic>
        <p:nvPicPr>
          <p:cNvPr id="11" name="Picture 10" descr="A qr code with a few squares&#10;&#10;Description automatically generated">
            <a:extLst>
              <a:ext uri="{FF2B5EF4-FFF2-40B4-BE49-F238E27FC236}">
                <a16:creationId xmlns:a16="http://schemas.microsoft.com/office/drawing/2014/main" id="{BCCBA408-AC91-3D3E-EB0C-D9BA79069E7C}"/>
              </a:ext>
            </a:extLst>
          </p:cNvPr>
          <p:cNvPicPr>
            <a:picLocks noChangeAspect="1"/>
          </p:cNvPicPr>
          <p:nvPr/>
        </p:nvPicPr>
        <p:blipFill>
          <a:blip r:embed="rId5"/>
          <a:stretch>
            <a:fillRect/>
          </a:stretch>
        </p:blipFill>
        <p:spPr>
          <a:xfrm>
            <a:off x="6630653" y="5548750"/>
            <a:ext cx="1161762" cy="1059011"/>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6D91FCB0-71E7-733D-2F19-46A902C91460}"/>
              </a:ext>
            </a:extLst>
          </p:cNvPr>
          <p:cNvPicPr>
            <a:picLocks noChangeAspect="1"/>
          </p:cNvPicPr>
          <p:nvPr/>
        </p:nvPicPr>
        <p:blipFill>
          <a:blip r:embed="rId6"/>
          <a:stretch>
            <a:fillRect/>
          </a:stretch>
        </p:blipFill>
        <p:spPr>
          <a:xfrm>
            <a:off x="8303631" y="5552092"/>
            <a:ext cx="1032720" cy="1048595"/>
          </a:xfrm>
          <a:prstGeom prst="rect">
            <a:avLst/>
          </a:prstGeom>
        </p:spPr>
      </p:pic>
      <p:pic>
        <p:nvPicPr>
          <p:cNvPr id="18" name="Picture 17">
            <a:extLst>
              <a:ext uri="{FF2B5EF4-FFF2-40B4-BE49-F238E27FC236}">
                <a16:creationId xmlns:a16="http://schemas.microsoft.com/office/drawing/2014/main" id="{265B2841-65F2-8126-0BAF-CE69A483FE3C}"/>
              </a:ext>
            </a:extLst>
          </p:cNvPr>
          <p:cNvPicPr>
            <a:picLocks noChangeAspect="1"/>
          </p:cNvPicPr>
          <p:nvPr/>
        </p:nvPicPr>
        <p:blipFill>
          <a:blip r:embed="rId7"/>
          <a:stretch>
            <a:fillRect/>
          </a:stretch>
        </p:blipFill>
        <p:spPr>
          <a:xfrm>
            <a:off x="6405935" y="1482801"/>
            <a:ext cx="1366396" cy="1332953"/>
          </a:xfrm>
          <a:prstGeom prst="rect">
            <a:avLst/>
          </a:prstGeom>
        </p:spPr>
      </p:pic>
      <p:pic>
        <p:nvPicPr>
          <p:cNvPr id="19" name="Picture 18">
            <a:extLst>
              <a:ext uri="{FF2B5EF4-FFF2-40B4-BE49-F238E27FC236}">
                <a16:creationId xmlns:a16="http://schemas.microsoft.com/office/drawing/2014/main" id="{521D44BD-A868-C2A4-A4C9-9AC4BF6F9357}"/>
              </a:ext>
            </a:extLst>
          </p:cNvPr>
          <p:cNvPicPr>
            <a:picLocks noChangeAspect="1"/>
          </p:cNvPicPr>
          <p:nvPr/>
        </p:nvPicPr>
        <p:blipFill>
          <a:blip r:embed="rId8"/>
          <a:stretch>
            <a:fillRect/>
          </a:stretch>
        </p:blipFill>
        <p:spPr>
          <a:xfrm>
            <a:off x="6627527" y="3426995"/>
            <a:ext cx="1103768" cy="1086852"/>
          </a:xfrm>
          <a:prstGeom prst="rect">
            <a:avLst/>
          </a:prstGeom>
        </p:spPr>
      </p:pic>
      <p:sp>
        <p:nvSpPr>
          <p:cNvPr id="23" name="TextBox 22">
            <a:extLst>
              <a:ext uri="{FF2B5EF4-FFF2-40B4-BE49-F238E27FC236}">
                <a16:creationId xmlns:a16="http://schemas.microsoft.com/office/drawing/2014/main" id="{AD6D1D33-9459-1574-4D9D-3217FC100285}"/>
              </a:ext>
            </a:extLst>
          </p:cNvPr>
          <p:cNvSpPr txBox="1"/>
          <p:nvPr/>
        </p:nvSpPr>
        <p:spPr>
          <a:xfrm>
            <a:off x="3775735" y="2490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rPr>
              <a:t>Exam Practice 2</a:t>
            </a:r>
          </a:p>
        </p:txBody>
      </p:sp>
    </p:spTree>
    <p:extLst>
      <p:ext uri="{BB962C8B-B14F-4D97-AF65-F5344CB8AC3E}">
        <p14:creationId xmlns:p14="http://schemas.microsoft.com/office/powerpoint/2010/main" val="339912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07DDC-CD75-66A1-4868-07F93DBC8885}"/>
            </a:ext>
          </a:extLst>
        </p:cNvPr>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88EA80C3-B71E-FF34-EC95-35D8A904D514}"/>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FE5A647-F92F-C27C-968A-1EB843A9D6BD}"/>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BCFB25C-24C2-F80F-35FB-499360EBEAAF}"/>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A56B99E-78AF-8451-86BB-35F99DB611A3}"/>
              </a:ext>
            </a:extLst>
          </p:cNvPr>
          <p:cNvCxnSpPr>
            <a:cxnSpLocks/>
          </p:cNvCxnSpPr>
          <p:nvPr/>
        </p:nvCxnSpPr>
        <p:spPr>
          <a:xfrm flipV="1">
            <a:off x="657225" y="5092365"/>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EC24EF0-8922-3718-5D51-7CA6BD6B68DF}"/>
              </a:ext>
            </a:extLst>
          </p:cNvPr>
          <p:cNvCxnSpPr>
            <a:cxnSpLocks/>
          </p:cNvCxnSpPr>
          <p:nvPr/>
        </p:nvCxnSpPr>
        <p:spPr>
          <a:xfrm>
            <a:off x="6406583" y="5087044"/>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41F55FD-20D1-61EB-4AF1-7FBE59C961F2}"/>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6FB95E6-42C7-2684-EF1E-47AE2A35968D}"/>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E857B263-68F4-34D5-4862-FDAFF01CBC06}"/>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E070BB2D-D62E-98F9-B438-F7BBC5BE9FD9}"/>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1026917F-88F3-631E-0290-B2CE2556D653}"/>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B9E27303-93E3-FA8A-6981-4E15E3D7943D}"/>
              </a:ext>
            </a:extLst>
          </p:cNvPr>
          <p:cNvSpPr txBox="1"/>
          <p:nvPr/>
        </p:nvSpPr>
        <p:spPr>
          <a:xfrm>
            <a:off x="6509803" y="258703"/>
            <a:ext cx="33187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7</a:t>
            </a:r>
          </a:p>
          <a:p>
            <a:pPr algn="ctr"/>
            <a:r>
              <a:rPr lang="en-US" sz="1200" b="1">
                <a:latin typeface="Century Gothic"/>
              </a:rPr>
              <a:t>Population characteristics and </a:t>
            </a:r>
            <a:r>
              <a:rPr lang="en-US" sz="1200" b="1" err="1">
                <a:latin typeface="Century Gothic"/>
              </a:rPr>
              <a:t>deindustrialisation</a:t>
            </a:r>
          </a:p>
        </p:txBody>
      </p:sp>
      <p:pic>
        <p:nvPicPr>
          <p:cNvPr id="50" name="Picture 49">
            <a:extLst>
              <a:ext uri="{FF2B5EF4-FFF2-40B4-BE49-F238E27FC236}">
                <a16:creationId xmlns:a16="http://schemas.microsoft.com/office/drawing/2014/main" id="{E07A1114-8F5C-F505-6F30-089FFB6A047B}"/>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64A1CEA0-8A75-B1D0-1101-D67A485C1D02}"/>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3" name="TextBox 2">
            <a:extLst>
              <a:ext uri="{FF2B5EF4-FFF2-40B4-BE49-F238E27FC236}">
                <a16:creationId xmlns:a16="http://schemas.microsoft.com/office/drawing/2014/main" id="{68368753-67A5-FDF7-E874-E7F3FC81071F}"/>
              </a:ext>
            </a:extLst>
          </p:cNvPr>
          <p:cNvSpPr txBox="1"/>
          <p:nvPr/>
        </p:nvSpPr>
        <p:spPr>
          <a:xfrm>
            <a:off x="509401" y="1406279"/>
            <a:ext cx="5572792" cy="3524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err="1">
                <a:latin typeface="Century Gothic"/>
              </a:rPr>
              <a:t>Deindustrialisation</a:t>
            </a:r>
            <a:r>
              <a:rPr lang="en-US" sz="1100" dirty="0">
                <a:latin typeface="Century Gothic"/>
              </a:rPr>
              <a:t> in Manchester, like in many other cities, was caused by several factors. </a:t>
            </a:r>
            <a:br>
              <a:rPr lang="en-US" sz="1100" dirty="0">
                <a:latin typeface="Century Gothic"/>
              </a:rPr>
            </a:br>
            <a:endParaRPr lang="en-US"/>
          </a:p>
          <a:p>
            <a:r>
              <a:rPr lang="en-US" sz="1100" b="1" dirty="0" err="1">
                <a:latin typeface="Century Gothic"/>
              </a:rPr>
              <a:t>Globalisation</a:t>
            </a:r>
            <a:r>
              <a:rPr lang="en-US" sz="1100" dirty="0">
                <a:latin typeface="Century Gothic"/>
              </a:rPr>
              <a:t> led to industries moving abroad to take advantage of cheaper labor and resources, reducing the number of manufacturing jobs in the city.</a:t>
            </a:r>
            <a:endParaRPr lang="en-US" dirty="0">
              <a:latin typeface="Aptos" panose="020B0004020202020204"/>
            </a:endParaRPr>
          </a:p>
          <a:p>
            <a:endParaRPr lang="en-US" sz="1100" b="1" dirty="0">
              <a:latin typeface="Century Gothic"/>
            </a:endParaRPr>
          </a:p>
          <a:p>
            <a:r>
              <a:rPr lang="en-US" sz="1100" b="1" dirty="0">
                <a:latin typeface="Century Gothic"/>
              </a:rPr>
              <a:t>De-</a:t>
            </a:r>
            <a:r>
              <a:rPr lang="en-US" sz="1100" b="1" dirty="0" err="1">
                <a:latin typeface="Century Gothic"/>
              </a:rPr>
              <a:t>centralisation</a:t>
            </a:r>
            <a:r>
              <a:rPr lang="en-US" sz="1100" dirty="0">
                <a:latin typeface="Century Gothic"/>
              </a:rPr>
              <a:t> occurred as businesses and industries relocated from city centers to suburban or rural areas, often in search of lower operating costs and better transport links. </a:t>
            </a:r>
            <a:br>
              <a:rPr lang="en-US" sz="1100" dirty="0">
                <a:latin typeface="Century Gothic"/>
              </a:rPr>
            </a:br>
            <a:endParaRPr lang="en-US">
              <a:latin typeface="Aptos" panose="020B0004020202020204"/>
            </a:endParaRPr>
          </a:p>
          <a:p>
            <a:r>
              <a:rPr lang="en-US" sz="1100" b="1" dirty="0">
                <a:latin typeface="Century Gothic"/>
              </a:rPr>
              <a:t>Technological advances</a:t>
            </a:r>
            <a:r>
              <a:rPr lang="en-US" sz="1100" dirty="0">
                <a:latin typeface="Century Gothic"/>
              </a:rPr>
              <a:t> also played a role, as new machinery and automated processes meant fewer workers were needed in factories. Additionally, </a:t>
            </a:r>
            <a:r>
              <a:rPr lang="en-US" sz="1100" b="1" dirty="0">
                <a:latin typeface="Century Gothic"/>
              </a:rPr>
              <a:t>developments in transport </a:t>
            </a:r>
            <a:r>
              <a:rPr lang="en-US" sz="1100" dirty="0">
                <a:latin typeface="Century Gothic"/>
              </a:rPr>
              <a:t>allowed goods to be imported more easily from other countries, reducing the need for local production. </a:t>
            </a:r>
            <a:endParaRPr lang="en-US" dirty="0">
              <a:latin typeface="Aptos" panose="020B0004020202020204"/>
            </a:endParaRPr>
          </a:p>
          <a:p>
            <a:r>
              <a:rPr lang="en-US" sz="1100" dirty="0">
                <a:latin typeface="Century Gothic"/>
              </a:rPr>
              <a:t>The impacts on Manchester included job losses, economic decline in former industrial areas, and population changes, with many people moving away in search of work. However, the city has since shifted towards a more service-based economy, focusing on sectors like media, technology, and education, helping to regenerate some areas.</a:t>
            </a:r>
            <a:endParaRPr lang="en-US" dirty="0"/>
          </a:p>
        </p:txBody>
      </p:sp>
      <p:sp>
        <p:nvSpPr>
          <p:cNvPr id="5" name="TextBox 4">
            <a:extLst>
              <a:ext uri="{FF2B5EF4-FFF2-40B4-BE49-F238E27FC236}">
                <a16:creationId xmlns:a16="http://schemas.microsoft.com/office/drawing/2014/main" id="{E5B8E9DC-3A51-34FF-D391-D8008B938D00}"/>
              </a:ext>
            </a:extLst>
          </p:cNvPr>
          <p:cNvSpPr txBox="1"/>
          <p:nvPr/>
        </p:nvSpPr>
        <p:spPr>
          <a:xfrm>
            <a:off x="7118078" y="1536467"/>
            <a:ext cx="2577321"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err="1">
                <a:latin typeface="Century Gothic"/>
              </a:rPr>
              <a:t>Deindustrialisation</a:t>
            </a:r>
            <a:r>
              <a:rPr lang="en-US" sz="1100" b="1">
                <a:latin typeface="Century Gothic"/>
              </a:rPr>
              <a:t>-</a:t>
            </a:r>
            <a:r>
              <a:rPr lang="en-US" sz="1100">
                <a:latin typeface="Century Gothic"/>
              </a:rPr>
              <a:t> </a:t>
            </a:r>
            <a:r>
              <a:rPr lang="en-US" sz="1100" err="1">
                <a:latin typeface="Century Gothic"/>
                <a:ea typeface="+mn-lt"/>
                <a:cs typeface="+mn-lt"/>
              </a:rPr>
              <a:t>Deindustrialisation</a:t>
            </a:r>
            <a:r>
              <a:rPr lang="en-US" sz="1100">
                <a:latin typeface="Century Gothic"/>
                <a:ea typeface="+mn-lt"/>
                <a:cs typeface="+mn-lt"/>
              </a:rPr>
              <a:t> is the process where industries and factories close down or move away from an area, leading to a decline in manufacturing jobs and a shift towards other types of work.</a:t>
            </a:r>
            <a:endParaRPr lang="en-US" sz="1100">
              <a:latin typeface="Century Gothic"/>
            </a:endParaRPr>
          </a:p>
          <a:p>
            <a:endParaRPr lang="en-US" sz="1100">
              <a:latin typeface="Century Gothic"/>
            </a:endParaRPr>
          </a:p>
          <a:p>
            <a:r>
              <a:rPr lang="en-US" sz="1100" b="1" err="1">
                <a:latin typeface="Century Gothic"/>
              </a:rPr>
              <a:t>Globalisation</a:t>
            </a:r>
            <a:r>
              <a:rPr lang="en-US" sz="1100" b="1">
                <a:latin typeface="Century Gothic"/>
              </a:rPr>
              <a:t>- </a:t>
            </a:r>
            <a:r>
              <a:rPr lang="en-GB" sz="1100">
                <a:latin typeface="Century Gothic"/>
              </a:rPr>
              <a:t>This is the process where cities become part of a world market. </a:t>
            </a:r>
          </a:p>
          <a:p>
            <a:endParaRPr lang="en-GB" sz="1100">
              <a:latin typeface="Century Gothic"/>
            </a:endParaRPr>
          </a:p>
          <a:p>
            <a:r>
              <a:rPr lang="en-US" sz="1100" b="1">
                <a:latin typeface="Century Gothic"/>
              </a:rPr>
              <a:t>De-</a:t>
            </a:r>
            <a:r>
              <a:rPr lang="en-US" sz="1100" b="1" err="1">
                <a:latin typeface="Century Gothic"/>
              </a:rPr>
              <a:t>centralisation</a:t>
            </a:r>
            <a:r>
              <a:rPr lang="en-US" sz="1100" b="1">
                <a:latin typeface="Century Gothic"/>
              </a:rPr>
              <a:t>- </a:t>
            </a:r>
            <a:r>
              <a:rPr lang="en-GB" sz="1100">
                <a:latin typeface="Century Gothic"/>
              </a:rPr>
              <a:t>This is the movement away from the centre, the conditions here were not great, lots of areas were cleared and redeveloped so factories either closed or were demolished or they moved out of the city.</a:t>
            </a:r>
            <a:endParaRPr lang="en-US" sz="1100"/>
          </a:p>
        </p:txBody>
      </p:sp>
      <p:pic>
        <p:nvPicPr>
          <p:cNvPr id="6" name="Graphic 5" descr="Factory with solid fill">
            <a:extLst>
              <a:ext uri="{FF2B5EF4-FFF2-40B4-BE49-F238E27FC236}">
                <a16:creationId xmlns:a16="http://schemas.microsoft.com/office/drawing/2014/main" id="{6C108A56-CF03-ECEA-F4C7-46101C0AC6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5738" y="1816382"/>
            <a:ext cx="564137" cy="564069"/>
          </a:xfrm>
          <a:prstGeom prst="rect">
            <a:avLst/>
          </a:prstGeom>
        </p:spPr>
      </p:pic>
      <p:pic>
        <p:nvPicPr>
          <p:cNvPr id="7" name="Graphic 6" descr="Globe with solid fill">
            <a:extLst>
              <a:ext uri="{FF2B5EF4-FFF2-40B4-BE49-F238E27FC236}">
                <a16:creationId xmlns:a16="http://schemas.microsoft.com/office/drawing/2014/main" id="{2A4B74C7-DF1C-2D16-DBAF-D6F961F89E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3559" y="2877805"/>
            <a:ext cx="553519" cy="553453"/>
          </a:xfrm>
          <a:prstGeom prst="rect">
            <a:avLst/>
          </a:prstGeom>
        </p:spPr>
      </p:pic>
      <p:pic>
        <p:nvPicPr>
          <p:cNvPr id="18" name="Graphic 17" descr="Bullseye outline">
            <a:extLst>
              <a:ext uri="{FF2B5EF4-FFF2-40B4-BE49-F238E27FC236}">
                <a16:creationId xmlns:a16="http://schemas.microsoft.com/office/drawing/2014/main" id="{6F27DE52-229B-8971-2D46-FEE0668EBC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5311" y="3908446"/>
            <a:ext cx="553519" cy="553452"/>
          </a:xfrm>
          <a:prstGeom prst="rect">
            <a:avLst/>
          </a:prstGeom>
        </p:spPr>
      </p:pic>
      <p:pic>
        <p:nvPicPr>
          <p:cNvPr id="19" name="Graphic 18" descr="Close with solid fill">
            <a:extLst>
              <a:ext uri="{FF2B5EF4-FFF2-40B4-BE49-F238E27FC236}">
                <a16:creationId xmlns:a16="http://schemas.microsoft.com/office/drawing/2014/main" id="{5BC0BCDE-161B-F2F2-99F2-537207C02E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05312" y="3950408"/>
            <a:ext cx="553518" cy="553453"/>
          </a:xfrm>
          <a:prstGeom prst="rect">
            <a:avLst/>
          </a:prstGeom>
        </p:spPr>
      </p:pic>
      <p:sp>
        <p:nvSpPr>
          <p:cNvPr id="20" name="TextBox 19">
            <a:extLst>
              <a:ext uri="{FF2B5EF4-FFF2-40B4-BE49-F238E27FC236}">
                <a16:creationId xmlns:a16="http://schemas.microsoft.com/office/drawing/2014/main" id="{CE14BA78-0802-461D-D205-4CB09DFD8746}"/>
              </a:ext>
            </a:extLst>
          </p:cNvPr>
          <p:cNvSpPr txBox="1"/>
          <p:nvPr/>
        </p:nvSpPr>
        <p:spPr>
          <a:xfrm>
            <a:off x="512982" y="5408549"/>
            <a:ext cx="545062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Century Gothic"/>
              </a:rPr>
              <a:t>Population Growth</a:t>
            </a:r>
            <a:r>
              <a:rPr lang="en-US" sz="1100">
                <a:latin typeface="Century Gothic"/>
              </a:rPr>
              <a:t>: It's often assumed that a growing population always means more people are being born, but migration (both in and out) can also significantly impact population size.</a:t>
            </a:r>
          </a:p>
          <a:p>
            <a:r>
              <a:rPr lang="en-US" sz="1100" b="1">
                <a:latin typeface="Century Gothic"/>
                <a:ea typeface="+mn-lt"/>
                <a:cs typeface="+mn-lt"/>
              </a:rPr>
              <a:t>Declining Populations</a:t>
            </a:r>
            <a:r>
              <a:rPr lang="en-US" sz="1100">
                <a:latin typeface="Century Gothic"/>
                <a:ea typeface="+mn-lt"/>
                <a:cs typeface="+mn-lt"/>
              </a:rPr>
              <a:t>: People often assume that a population is declining due to fewer births, but factors like migration and changes in living standards can also influence population growth or decline.</a:t>
            </a:r>
            <a:endParaRPr lang="en-US">
              <a:latin typeface="Century Gothic"/>
            </a:endParaRPr>
          </a:p>
        </p:txBody>
      </p:sp>
      <p:sp>
        <p:nvSpPr>
          <p:cNvPr id="23" name="TextBox 22">
            <a:extLst>
              <a:ext uri="{FF2B5EF4-FFF2-40B4-BE49-F238E27FC236}">
                <a16:creationId xmlns:a16="http://schemas.microsoft.com/office/drawing/2014/main" id="{C352586A-D811-8C29-1203-493E93EC5243}"/>
              </a:ext>
            </a:extLst>
          </p:cNvPr>
          <p:cNvSpPr txBox="1"/>
          <p:nvPr/>
        </p:nvSpPr>
        <p:spPr>
          <a:xfrm>
            <a:off x="945704" y="133355"/>
            <a:ext cx="4955720" cy="646331"/>
          </a:xfrm>
          <a:prstGeom prst="rect">
            <a:avLst/>
          </a:prstGeom>
          <a:noFill/>
        </p:spPr>
        <p:txBody>
          <a:bodyPr wrap="square">
            <a:spAutoFit/>
          </a:bodyPr>
          <a:lstStyle/>
          <a:p>
            <a:pPr algn="ctr"/>
            <a:r>
              <a:rPr lang="en-US" sz="1800" b="1">
                <a:latin typeface="Century Gothic"/>
                <a:ea typeface="Calibri"/>
                <a:cs typeface="Calibri"/>
              </a:rPr>
              <a:t>GCSE Changing Cities</a:t>
            </a:r>
          </a:p>
          <a:p>
            <a:pPr algn="ctr"/>
            <a:r>
              <a:rPr lang="en-US" sz="1800" b="1">
                <a:latin typeface="Century Gothic"/>
                <a:ea typeface="Calibri"/>
                <a:cs typeface="Calibri"/>
              </a:rPr>
              <a:t>knowledge checkers</a:t>
            </a:r>
            <a:endParaRPr lang="en-US" sz="1800" b="1">
              <a:latin typeface="Century Gothic"/>
              <a:cs typeface="Calibri"/>
            </a:endParaRPr>
          </a:p>
        </p:txBody>
      </p:sp>
      <p:pic>
        <p:nvPicPr>
          <p:cNvPr id="22" name="Picture 21">
            <a:extLst>
              <a:ext uri="{FF2B5EF4-FFF2-40B4-BE49-F238E27FC236}">
                <a16:creationId xmlns:a16="http://schemas.microsoft.com/office/drawing/2014/main" id="{2978BE63-1960-CD9D-4847-831D1873C525}"/>
              </a:ext>
            </a:extLst>
          </p:cNvPr>
          <p:cNvPicPr>
            <a:picLocks noChangeAspect="1"/>
          </p:cNvPicPr>
          <p:nvPr/>
        </p:nvPicPr>
        <p:blipFill>
          <a:blip r:embed="rId11"/>
          <a:stretch>
            <a:fillRect/>
          </a:stretch>
        </p:blipFill>
        <p:spPr>
          <a:xfrm>
            <a:off x="471486" y="117765"/>
            <a:ext cx="608406" cy="723634"/>
          </a:xfrm>
          <a:prstGeom prst="rect">
            <a:avLst/>
          </a:prstGeom>
        </p:spPr>
      </p:pic>
      <p:pic>
        <p:nvPicPr>
          <p:cNvPr id="4" name="Picture 3" descr="A qr code with black squares&#10;&#10;Description automatically generated">
            <a:extLst>
              <a:ext uri="{FF2B5EF4-FFF2-40B4-BE49-F238E27FC236}">
                <a16:creationId xmlns:a16="http://schemas.microsoft.com/office/drawing/2014/main" id="{FF1FC76C-06DB-F4EF-4FE2-9F2E55CA11B4}"/>
              </a:ext>
            </a:extLst>
          </p:cNvPr>
          <p:cNvPicPr>
            <a:picLocks noChangeAspect="1"/>
          </p:cNvPicPr>
          <p:nvPr/>
        </p:nvPicPr>
        <p:blipFill>
          <a:blip r:embed="rId12"/>
          <a:stretch>
            <a:fillRect/>
          </a:stretch>
        </p:blipFill>
        <p:spPr>
          <a:xfrm>
            <a:off x="6647558" y="5501279"/>
            <a:ext cx="1124881" cy="1143189"/>
          </a:xfrm>
          <a:prstGeom prst="rect">
            <a:avLst/>
          </a:prstGeom>
        </p:spPr>
      </p:pic>
      <p:pic>
        <p:nvPicPr>
          <p:cNvPr id="24" name="Picture 23" descr="A qr code with a few squares&#10;&#10;Description automatically generated">
            <a:extLst>
              <a:ext uri="{FF2B5EF4-FFF2-40B4-BE49-F238E27FC236}">
                <a16:creationId xmlns:a16="http://schemas.microsoft.com/office/drawing/2014/main" id="{A5981C07-9641-0352-4659-A3CFF3D00DF4}"/>
              </a:ext>
            </a:extLst>
          </p:cNvPr>
          <p:cNvPicPr>
            <a:picLocks noChangeAspect="1"/>
          </p:cNvPicPr>
          <p:nvPr/>
        </p:nvPicPr>
        <p:blipFill>
          <a:blip r:embed="rId13"/>
          <a:stretch>
            <a:fillRect/>
          </a:stretch>
        </p:blipFill>
        <p:spPr>
          <a:xfrm>
            <a:off x="8173116" y="5494716"/>
            <a:ext cx="1174058" cy="1147506"/>
          </a:xfrm>
          <a:prstGeom prst="rect">
            <a:avLst/>
          </a:prstGeom>
        </p:spPr>
      </p:pic>
    </p:spTree>
    <p:extLst>
      <p:ext uri="{BB962C8B-B14F-4D97-AF65-F5344CB8AC3E}">
        <p14:creationId xmlns:p14="http://schemas.microsoft.com/office/powerpoint/2010/main" val="170652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C4E62-86DE-1B22-5DC0-DBEF807A676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B6EB76-769C-DCCA-6A8E-93B789B2AD5A}"/>
              </a:ext>
            </a:extLst>
          </p:cNvPr>
          <p:cNvSpPr txBox="1"/>
          <p:nvPr/>
        </p:nvSpPr>
        <p:spPr>
          <a:xfrm>
            <a:off x="182622" y="318339"/>
            <a:ext cx="3589487" cy="236558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rPr>
              <a:t>Explain one reason why </a:t>
            </a:r>
            <a:r>
              <a:rPr lang="en-US" sz="1200" dirty="0" err="1">
                <a:latin typeface="Century Gothic"/>
              </a:rPr>
              <a:t>decentralisation</a:t>
            </a:r>
            <a:r>
              <a:rPr lang="en-US" sz="1200" dirty="0">
                <a:latin typeface="Century Gothic"/>
              </a:rPr>
              <a:t> has taken place in the UK (2)</a:t>
            </a:r>
          </a:p>
          <a:p>
            <a:pPr>
              <a:lnSpc>
                <a:spcPct val="150000"/>
              </a:lnSpc>
            </a:pPr>
            <a:r>
              <a:rPr lang="en-US" sz="1200" dirty="0">
                <a:latin typeface="Century Gothic"/>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363022C4-C01C-64B8-56DD-ED403261CC05}"/>
              </a:ext>
            </a:extLst>
          </p:cNvPr>
          <p:cNvSpPr txBox="1"/>
          <p:nvPr/>
        </p:nvSpPr>
        <p:spPr>
          <a:xfrm>
            <a:off x="182773" y="4870559"/>
            <a:ext cx="3586076" cy="1719253"/>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dirty="0">
                <a:latin typeface="Century Gothic"/>
              </a:rPr>
              <a:t>Identify the period when Kolkata's population increased by 1.2 million</a:t>
            </a:r>
          </a:p>
          <a:p>
            <a:pPr>
              <a:lnSpc>
                <a:spcPct val="150000"/>
              </a:lnSpc>
            </a:pPr>
            <a:r>
              <a:rPr lang="en-US" sz="1200" dirty="0">
                <a:latin typeface="Century Gothic"/>
              </a:rPr>
              <a:t>A 1980 to 1985</a:t>
            </a:r>
          </a:p>
          <a:p>
            <a:pPr>
              <a:lnSpc>
                <a:spcPct val="150000"/>
              </a:lnSpc>
            </a:pPr>
            <a:r>
              <a:rPr lang="en-US" sz="1200" dirty="0">
                <a:latin typeface="Century Gothic"/>
              </a:rPr>
              <a:t>B  1995 to 2000</a:t>
            </a:r>
          </a:p>
          <a:p>
            <a:pPr>
              <a:lnSpc>
                <a:spcPct val="150000"/>
              </a:lnSpc>
            </a:pPr>
            <a:r>
              <a:rPr lang="en-US" sz="1200" dirty="0">
                <a:latin typeface="Century Gothic"/>
              </a:rPr>
              <a:t>C 2000 to 2005</a:t>
            </a:r>
          </a:p>
          <a:p>
            <a:pPr>
              <a:lnSpc>
                <a:spcPct val="150000"/>
              </a:lnSpc>
            </a:pPr>
            <a:r>
              <a:rPr lang="en-US" sz="1200" dirty="0">
                <a:latin typeface="Century Gothic"/>
              </a:rPr>
              <a:t>D 2005 to 2010</a:t>
            </a:r>
          </a:p>
        </p:txBody>
      </p:sp>
      <p:sp>
        <p:nvSpPr>
          <p:cNvPr id="8" name="TextBox 7">
            <a:extLst>
              <a:ext uri="{FF2B5EF4-FFF2-40B4-BE49-F238E27FC236}">
                <a16:creationId xmlns:a16="http://schemas.microsoft.com/office/drawing/2014/main" id="{CADA5BCB-252D-FC3F-063D-DAB6BF1E81A3}"/>
              </a:ext>
            </a:extLst>
          </p:cNvPr>
          <p:cNvSpPr txBox="1"/>
          <p:nvPr/>
        </p:nvSpPr>
        <p:spPr>
          <a:xfrm>
            <a:off x="185814" y="2791673"/>
            <a:ext cx="3600047" cy="199625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dirty="0">
                <a:latin typeface="Century Gothic"/>
              </a:rPr>
              <a:t>Complete the graph by plotting the data from the table below (2) </a:t>
            </a: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p:txBody>
      </p:sp>
      <p:pic>
        <p:nvPicPr>
          <p:cNvPr id="2" name="Picture 1">
            <a:extLst>
              <a:ext uri="{FF2B5EF4-FFF2-40B4-BE49-F238E27FC236}">
                <a16:creationId xmlns:a16="http://schemas.microsoft.com/office/drawing/2014/main" id="{41D544C6-A3D6-45E5-6161-A5CECD13CB2B}"/>
              </a:ext>
            </a:extLst>
          </p:cNvPr>
          <p:cNvPicPr>
            <a:picLocks noChangeAspect="1"/>
          </p:cNvPicPr>
          <p:nvPr/>
        </p:nvPicPr>
        <p:blipFill>
          <a:blip r:embed="rId2"/>
          <a:stretch>
            <a:fillRect/>
          </a:stretch>
        </p:blipFill>
        <p:spPr>
          <a:xfrm>
            <a:off x="4470974" y="230537"/>
            <a:ext cx="5230864" cy="6400800"/>
          </a:xfrm>
          <a:prstGeom prst="rect">
            <a:avLst/>
          </a:prstGeom>
          <a:ln>
            <a:noFill/>
          </a:ln>
        </p:spPr>
      </p:pic>
      <p:sp>
        <p:nvSpPr>
          <p:cNvPr id="10" name="TextBox 9">
            <a:extLst>
              <a:ext uri="{FF2B5EF4-FFF2-40B4-BE49-F238E27FC236}">
                <a16:creationId xmlns:a16="http://schemas.microsoft.com/office/drawing/2014/main" id="{C6DB7A1D-660D-87AB-242C-21834EDF42AA}"/>
              </a:ext>
            </a:extLst>
          </p:cNvPr>
          <p:cNvSpPr txBox="1"/>
          <p:nvPr/>
        </p:nvSpPr>
        <p:spPr>
          <a:xfrm>
            <a:off x="3575080" y="35476"/>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3</a:t>
            </a:r>
            <a:endParaRPr lang="en-US"/>
          </a:p>
        </p:txBody>
      </p:sp>
      <p:graphicFrame>
        <p:nvGraphicFramePr>
          <p:cNvPr id="3" name="Table 2">
            <a:extLst>
              <a:ext uri="{FF2B5EF4-FFF2-40B4-BE49-F238E27FC236}">
                <a16:creationId xmlns:a16="http://schemas.microsoft.com/office/drawing/2014/main" id="{79847D7F-6097-9D81-851A-FED3A66B4C2F}"/>
              </a:ext>
            </a:extLst>
          </p:cNvPr>
          <p:cNvGraphicFramePr>
            <a:graphicFrameLocks noGrp="1"/>
          </p:cNvGraphicFramePr>
          <p:nvPr>
            <p:extLst>
              <p:ext uri="{D42A27DB-BD31-4B8C-83A1-F6EECF244321}">
                <p14:modId xmlns:p14="http://schemas.microsoft.com/office/powerpoint/2010/main" val="2637344735"/>
              </p:ext>
            </p:extLst>
          </p:nvPr>
        </p:nvGraphicFramePr>
        <p:xfrm>
          <a:off x="687771" y="3595789"/>
          <a:ext cx="2576871" cy="1108324"/>
        </p:xfrm>
        <a:graphic>
          <a:graphicData uri="http://schemas.openxmlformats.org/drawingml/2006/table">
            <a:tbl>
              <a:tblPr firstRow="1" bandRow="1">
                <a:tableStyleId>{5940675A-B579-460E-94D1-54222C63F5DA}</a:tableStyleId>
              </a:tblPr>
              <a:tblGrid>
                <a:gridCol w="550569">
                  <a:extLst>
                    <a:ext uri="{9D8B030D-6E8A-4147-A177-3AD203B41FA5}">
                      <a16:colId xmlns:a16="http://schemas.microsoft.com/office/drawing/2014/main" val="3954311893"/>
                    </a:ext>
                  </a:extLst>
                </a:gridCol>
                <a:gridCol w="2026302">
                  <a:extLst>
                    <a:ext uri="{9D8B030D-6E8A-4147-A177-3AD203B41FA5}">
                      <a16:colId xmlns:a16="http://schemas.microsoft.com/office/drawing/2014/main" val="3846568200"/>
                    </a:ext>
                  </a:extLst>
                </a:gridCol>
              </a:tblGrid>
              <a:tr h="366644">
                <a:tc>
                  <a:txBody>
                    <a:bodyPr/>
                    <a:lstStyle/>
                    <a:p>
                      <a:pPr algn="ctr"/>
                      <a:r>
                        <a:rPr lang="en-US" sz="1200" dirty="0">
                          <a:latin typeface="Century Gothic"/>
                        </a:rPr>
                        <a:t>Year</a:t>
                      </a:r>
                    </a:p>
                  </a:txBody>
                  <a:tcPr anchor="ctr"/>
                </a:tc>
                <a:tc>
                  <a:txBody>
                    <a:bodyPr/>
                    <a:lstStyle/>
                    <a:p>
                      <a:pPr algn="ctr"/>
                      <a:r>
                        <a:rPr lang="en-US" sz="1200" dirty="0">
                          <a:latin typeface="Century Gothic"/>
                        </a:rPr>
                        <a:t>Population (millions)</a:t>
                      </a:r>
                    </a:p>
                  </a:txBody>
                  <a:tcPr anchor="ctr"/>
                </a:tc>
                <a:extLst>
                  <a:ext uri="{0D108BD9-81ED-4DB2-BD59-A6C34878D82A}">
                    <a16:rowId xmlns:a16="http://schemas.microsoft.com/office/drawing/2014/main" val="1004535532"/>
                  </a:ext>
                </a:extLst>
              </a:tr>
              <a:tr h="370840">
                <a:tc>
                  <a:txBody>
                    <a:bodyPr/>
                    <a:lstStyle/>
                    <a:p>
                      <a:pPr algn="ctr"/>
                      <a:r>
                        <a:rPr lang="en-US" sz="1200" dirty="0">
                          <a:latin typeface="Century Gothic"/>
                        </a:rPr>
                        <a:t>1990</a:t>
                      </a:r>
                    </a:p>
                  </a:txBody>
                  <a:tcPr anchor="ctr"/>
                </a:tc>
                <a:tc>
                  <a:txBody>
                    <a:bodyPr/>
                    <a:lstStyle/>
                    <a:p>
                      <a:pPr algn="ctr"/>
                      <a:r>
                        <a:rPr lang="en-US" sz="1200" dirty="0">
                          <a:latin typeface="Century Gothic"/>
                        </a:rPr>
                        <a:t>11.0</a:t>
                      </a:r>
                    </a:p>
                  </a:txBody>
                  <a:tcPr anchor="ctr"/>
                </a:tc>
                <a:extLst>
                  <a:ext uri="{0D108BD9-81ED-4DB2-BD59-A6C34878D82A}">
                    <a16:rowId xmlns:a16="http://schemas.microsoft.com/office/drawing/2014/main" val="1275108449"/>
                  </a:ext>
                </a:extLst>
              </a:tr>
              <a:tr h="370840">
                <a:tc>
                  <a:txBody>
                    <a:bodyPr/>
                    <a:lstStyle/>
                    <a:p>
                      <a:pPr algn="ctr"/>
                      <a:r>
                        <a:rPr lang="en-US" sz="1200" dirty="0">
                          <a:latin typeface="Century Gothic"/>
                        </a:rPr>
                        <a:t>2015</a:t>
                      </a:r>
                    </a:p>
                  </a:txBody>
                  <a:tcPr anchor="ctr"/>
                </a:tc>
                <a:tc>
                  <a:txBody>
                    <a:bodyPr/>
                    <a:lstStyle/>
                    <a:p>
                      <a:pPr algn="ctr"/>
                      <a:r>
                        <a:rPr lang="en-US" sz="1200" dirty="0">
                          <a:latin typeface="Century Gothic"/>
                        </a:rPr>
                        <a:t>14.4</a:t>
                      </a:r>
                    </a:p>
                  </a:txBody>
                  <a:tcPr anchor="ctr"/>
                </a:tc>
                <a:extLst>
                  <a:ext uri="{0D108BD9-81ED-4DB2-BD59-A6C34878D82A}">
                    <a16:rowId xmlns:a16="http://schemas.microsoft.com/office/drawing/2014/main" val="3886411188"/>
                  </a:ext>
                </a:extLst>
              </a:tr>
            </a:tbl>
          </a:graphicData>
        </a:graphic>
      </p:graphicFrame>
      <p:sp>
        <p:nvSpPr>
          <p:cNvPr id="9" name="TextBox 8">
            <a:extLst>
              <a:ext uri="{FF2B5EF4-FFF2-40B4-BE49-F238E27FC236}">
                <a16:creationId xmlns:a16="http://schemas.microsoft.com/office/drawing/2014/main" id="{D98DDA2F-6B9B-3DE7-DB88-E65A64316739}"/>
              </a:ext>
            </a:extLst>
          </p:cNvPr>
          <p:cNvSpPr txBox="1"/>
          <p:nvPr/>
        </p:nvSpPr>
        <p:spPr>
          <a:xfrm>
            <a:off x="3905890" y="4321286"/>
            <a:ext cx="2078227" cy="231551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dirty="0">
                <a:latin typeface="Century Gothic"/>
              </a:rPr>
              <a:t>Feedback</a:t>
            </a: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p:txBody>
      </p:sp>
    </p:spTree>
    <p:extLst>
      <p:ext uri="{BB962C8B-B14F-4D97-AF65-F5344CB8AC3E}">
        <p14:creationId xmlns:p14="http://schemas.microsoft.com/office/powerpoint/2010/main" val="66629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AF401-DE78-951C-F112-8BE43A2A82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21E38A-83A4-8B65-0CCB-511782EB60A3}"/>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DE5732D3-2109-72CB-231C-38E29B475B94}"/>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6F809B5A-209D-A7DE-E02A-D9FFEE92EF40}"/>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ADA307A-C53B-382A-4E03-8B7CC1C753AF}"/>
              </a:ext>
            </a:extLst>
          </p:cNvPr>
          <p:cNvCxnSpPr>
            <a:cxnSpLocks/>
          </p:cNvCxnSpPr>
          <p:nvPr/>
        </p:nvCxnSpPr>
        <p:spPr>
          <a:xfrm flipV="1">
            <a:off x="6133789" y="993749"/>
            <a:ext cx="1629" cy="567001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9FEEB5B-D037-1344-7DD1-3048A3F045F9}"/>
              </a:ext>
            </a:extLst>
          </p:cNvPr>
          <p:cNvCxnSpPr>
            <a:cxnSpLocks/>
          </p:cNvCxnSpPr>
          <p:nvPr/>
        </p:nvCxnSpPr>
        <p:spPr>
          <a:xfrm>
            <a:off x="6397453" y="4516845"/>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D10A970-724A-0063-EBF7-3CD7AD14B704}"/>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D1F45616-C950-F276-4938-6653031F682D}"/>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AF54504B-0FC5-371E-490F-32C6A80968C0}"/>
              </a:ext>
            </a:extLst>
          </p:cNvPr>
          <p:cNvSpPr txBox="1"/>
          <p:nvPr/>
        </p:nvSpPr>
        <p:spPr>
          <a:xfrm>
            <a:off x="6265570" y="464816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56EE3E71-9771-62E1-BEF7-64DCB83CCD68}"/>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8</a:t>
            </a:r>
            <a:endParaRPr lang="en-US" sz="1200" b="1">
              <a:latin typeface="Aptos" panose="020B0004020202020204"/>
            </a:endParaRPr>
          </a:p>
          <a:p>
            <a:pPr algn="ctr"/>
            <a:r>
              <a:rPr lang="en-GB" sz="1200" b="1">
                <a:latin typeface="Century Gothic"/>
              </a:rPr>
              <a:t>Deindustrialisation and inequality </a:t>
            </a:r>
          </a:p>
        </p:txBody>
      </p:sp>
      <p:pic>
        <p:nvPicPr>
          <p:cNvPr id="50" name="Picture 49">
            <a:extLst>
              <a:ext uri="{FF2B5EF4-FFF2-40B4-BE49-F238E27FC236}">
                <a16:creationId xmlns:a16="http://schemas.microsoft.com/office/drawing/2014/main" id="{F5077644-FB53-3A97-A64C-5BEDA27E2067}"/>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56DF8CEC-03E0-E4C1-4C71-2EA5BAC6932F}"/>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3" name="TextBox 2">
            <a:extLst>
              <a:ext uri="{FF2B5EF4-FFF2-40B4-BE49-F238E27FC236}">
                <a16:creationId xmlns:a16="http://schemas.microsoft.com/office/drawing/2014/main" id="{8379AE61-884E-9C27-FEAD-F47B6488F0AA}"/>
              </a:ext>
            </a:extLst>
          </p:cNvPr>
          <p:cNvSpPr txBox="1"/>
          <p:nvPr/>
        </p:nvSpPr>
        <p:spPr>
          <a:xfrm>
            <a:off x="299561" y="1255875"/>
            <a:ext cx="5708845" cy="5678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Century Gothic"/>
              </a:rPr>
              <a:t>Economic change can increase inequality through:</a:t>
            </a:r>
            <a:endParaRPr lang="en-US"/>
          </a:p>
          <a:p>
            <a:pPr marL="171450" indent="-171450">
              <a:buFont typeface="Wingdings"/>
              <a:buChar char="Ø"/>
            </a:pPr>
            <a:r>
              <a:rPr lang="en-US" sz="1100" b="1" dirty="0">
                <a:latin typeface="Century Gothic"/>
              </a:rPr>
              <a:t>Shift from manufacturing to service-based economy</a:t>
            </a:r>
            <a:r>
              <a:rPr lang="en-US" sz="1100" dirty="0">
                <a:latin typeface="Century Gothic"/>
              </a:rPr>
              <a:t>: High-skilled workers benefit from the rise of tech, finance, and media sectors, while low-skilled workers face fewer job opportunities.</a:t>
            </a:r>
            <a:endParaRPr lang="en-US" dirty="0">
              <a:latin typeface="Aptos" panose="020B0004020202020204"/>
            </a:endParaRPr>
          </a:p>
          <a:p>
            <a:pPr marL="171450" indent="-171450">
              <a:buFont typeface="Wingdings"/>
              <a:buChar char="Ø"/>
            </a:pPr>
            <a:r>
              <a:rPr lang="en-US" sz="1100" b="1" dirty="0">
                <a:latin typeface="Century Gothic"/>
              </a:rPr>
              <a:t>Widening wage gap</a:t>
            </a:r>
            <a:r>
              <a:rPr lang="en-US" sz="1100" dirty="0">
                <a:latin typeface="Century Gothic"/>
              </a:rPr>
              <a:t>: Those with access to high-paying jobs see increased wealth, while those in low-skilled roles experience stagnation or </a:t>
            </a:r>
            <a:r>
              <a:rPr lang="en-US" sz="1100">
                <a:latin typeface="Century Gothic"/>
              </a:rPr>
              <a:t>decline.</a:t>
            </a:r>
            <a:endParaRPr lang="en-US">
              <a:latin typeface="Aptos" panose="020B0004020202020204"/>
            </a:endParaRPr>
          </a:p>
          <a:p>
            <a:pPr marL="171450" indent="-171450">
              <a:buFont typeface="Wingdings"/>
              <a:buChar char="Ø"/>
            </a:pPr>
            <a:r>
              <a:rPr lang="en-US" sz="1100" b="1" dirty="0">
                <a:latin typeface="Century Gothic"/>
              </a:rPr>
              <a:t>Gentrification</a:t>
            </a:r>
            <a:r>
              <a:rPr lang="en-US" sz="1100" dirty="0">
                <a:latin typeface="Century Gothic"/>
              </a:rPr>
              <a:t>: Rising property prices in regenerated areas push lower-income families out, creating socio-economic divisions.</a:t>
            </a:r>
            <a:endParaRPr lang="en-US" dirty="0">
              <a:latin typeface="Aptos" panose="020B0004020202020204"/>
            </a:endParaRPr>
          </a:p>
          <a:p>
            <a:pPr marL="171450" indent="-171450">
              <a:buFont typeface="Wingdings"/>
              <a:buChar char="Ø"/>
            </a:pPr>
            <a:r>
              <a:rPr lang="en-US" sz="1100" b="1" dirty="0">
                <a:latin typeface="Century Gothic"/>
              </a:rPr>
              <a:t>Disparities in quality of life</a:t>
            </a:r>
            <a:r>
              <a:rPr lang="en-US" sz="1100" dirty="0">
                <a:latin typeface="Century Gothic"/>
              </a:rPr>
              <a:t>: Wealthier residents experience improved housing and services, while poorer areas face unemployment, poverty, and poor housing conditions.</a:t>
            </a:r>
            <a:endParaRPr lang="en-US" dirty="0">
              <a:latin typeface="Aptos"/>
            </a:endParaRPr>
          </a:p>
          <a:p>
            <a:pPr marL="171450" indent="-171450">
              <a:buFont typeface="Wingdings"/>
              <a:buChar char="Ø"/>
            </a:pPr>
            <a:r>
              <a:rPr lang="en-US" sz="1100" b="1" dirty="0">
                <a:latin typeface="Century Gothic"/>
              </a:rPr>
              <a:t>Economic growth benefits some, not all</a:t>
            </a:r>
            <a:r>
              <a:rPr lang="en-US" sz="1100" dirty="0">
                <a:latin typeface="Century Gothic"/>
              </a:rPr>
              <a:t>: Some individuals and areas see improved living standards, while others are left behind, increasing inequality in the city.</a:t>
            </a:r>
            <a:endParaRPr lang="en-US" dirty="0">
              <a:latin typeface="Aptos"/>
            </a:endParaRPr>
          </a:p>
          <a:p>
            <a:pPr>
              <a:buFont typeface="Wingdings"/>
              <a:buChar char="Ø"/>
            </a:pPr>
            <a:endParaRPr lang="en-US" sz="1100">
              <a:latin typeface="Century Gothic"/>
              <a:ea typeface="+mn-lt"/>
              <a:cs typeface="+mn-lt"/>
            </a:endParaRPr>
          </a:p>
          <a:p>
            <a:r>
              <a:rPr lang="en-US" sz="1100" dirty="0">
                <a:latin typeface="Century Gothic"/>
                <a:ea typeface="+mn-lt"/>
                <a:cs typeface="+mn-lt"/>
              </a:rPr>
              <a:t>The links between deprivation and </a:t>
            </a:r>
            <a:r>
              <a:rPr lang="en-US" sz="1100" err="1">
                <a:latin typeface="Century Gothic"/>
                <a:ea typeface="+mn-lt"/>
                <a:cs typeface="+mn-lt"/>
              </a:rPr>
              <a:t>deindustrialisation</a:t>
            </a:r>
            <a:r>
              <a:rPr lang="en-US" sz="1100" dirty="0">
                <a:latin typeface="Century Gothic"/>
                <a:ea typeface="+mn-lt"/>
                <a:cs typeface="+mn-lt"/>
              </a:rPr>
              <a:t> are closely tied to the economic and social impacts of industries closing down or relocating. Here </a:t>
            </a:r>
            <a:r>
              <a:rPr lang="en-US" sz="1100">
                <a:latin typeface="Century Gothic"/>
                <a:ea typeface="+mn-lt"/>
                <a:cs typeface="+mn-lt"/>
              </a:rPr>
              <a:t>are the key points:</a:t>
            </a:r>
          </a:p>
          <a:p>
            <a:pPr marL="171450" indent="-171450">
              <a:buFont typeface="Wingdings"/>
              <a:buChar char="Ø"/>
            </a:pPr>
            <a:r>
              <a:rPr lang="en-US" sz="1100" b="1" dirty="0">
                <a:latin typeface="Century Gothic"/>
                <a:ea typeface="+mn-lt"/>
                <a:cs typeface="+mn-lt"/>
              </a:rPr>
              <a:t>Job Losses</a:t>
            </a:r>
            <a:r>
              <a:rPr lang="en-US" sz="1100" dirty="0">
                <a:latin typeface="Century Gothic"/>
                <a:ea typeface="+mn-lt"/>
                <a:cs typeface="+mn-lt"/>
              </a:rPr>
              <a:t>: </a:t>
            </a:r>
            <a:r>
              <a:rPr lang="en-US" sz="1100" err="1">
                <a:latin typeface="Century Gothic"/>
                <a:ea typeface="+mn-lt"/>
                <a:cs typeface="+mn-lt"/>
              </a:rPr>
              <a:t>Deindustrialisation</a:t>
            </a:r>
            <a:r>
              <a:rPr lang="en-US" sz="1100" dirty="0">
                <a:latin typeface="Century Gothic"/>
                <a:ea typeface="+mn-lt"/>
                <a:cs typeface="+mn-lt"/>
              </a:rPr>
              <a:t> leads to the closure of factories and manufacturing plants, which were once major employers in many areas. </a:t>
            </a:r>
          </a:p>
          <a:p>
            <a:pPr marL="171450" indent="-171450">
              <a:buFont typeface="Wingdings"/>
              <a:buChar char="Ø"/>
            </a:pPr>
            <a:r>
              <a:rPr lang="en-US" sz="1100" b="1" dirty="0">
                <a:latin typeface="Century Gothic"/>
                <a:ea typeface="+mn-lt"/>
                <a:cs typeface="+mn-lt"/>
              </a:rPr>
              <a:t>Economic Decline</a:t>
            </a:r>
            <a:r>
              <a:rPr lang="en-US" sz="1100" dirty="0">
                <a:latin typeface="Century Gothic"/>
                <a:ea typeface="+mn-lt"/>
                <a:cs typeface="+mn-lt"/>
              </a:rPr>
              <a:t>: As industries close, the local economy often suffers because other businesses and services that relied on the manufacturing sector may also shrink or disappear. This reduces local income and opportunities.</a:t>
            </a:r>
            <a:endParaRPr lang="en-US" dirty="0">
              <a:latin typeface="Aptos" panose="020B0004020202020204"/>
              <a:ea typeface="+mn-lt"/>
              <a:cs typeface="+mn-lt"/>
            </a:endParaRPr>
          </a:p>
          <a:p>
            <a:pPr marL="171450" indent="-171450">
              <a:buFont typeface="Wingdings"/>
              <a:buChar char="Ø"/>
            </a:pPr>
            <a:r>
              <a:rPr lang="en-US" sz="1100" b="1" dirty="0">
                <a:latin typeface="Century Gothic"/>
                <a:ea typeface="+mn-lt"/>
                <a:cs typeface="+mn-lt"/>
              </a:rPr>
              <a:t>Skills Mismatch</a:t>
            </a:r>
            <a:r>
              <a:rPr lang="en-US" sz="1100" dirty="0">
                <a:latin typeface="Century Gothic"/>
                <a:ea typeface="+mn-lt"/>
                <a:cs typeface="+mn-lt"/>
              </a:rPr>
              <a:t>: Many of the jobs lost during </a:t>
            </a:r>
            <a:r>
              <a:rPr lang="en-US" sz="1100" err="1">
                <a:latin typeface="Century Gothic"/>
                <a:ea typeface="+mn-lt"/>
                <a:cs typeface="+mn-lt"/>
              </a:rPr>
              <a:t>deindustrialisation</a:t>
            </a:r>
            <a:r>
              <a:rPr lang="en-US" sz="1100" dirty="0">
                <a:latin typeface="Century Gothic"/>
                <a:ea typeface="+mn-lt"/>
                <a:cs typeface="+mn-lt"/>
              </a:rPr>
              <a:t> were low-skilled and paid well. However, workers may struggle to find new work if </a:t>
            </a:r>
            <a:r>
              <a:rPr lang="en-US" sz="1100">
                <a:latin typeface="Century Gothic"/>
                <a:ea typeface="+mn-lt"/>
                <a:cs typeface="+mn-lt"/>
              </a:rPr>
              <a:t>they lack the skills needed for the emerging service-based economy.</a:t>
            </a:r>
          </a:p>
          <a:p>
            <a:pPr marL="171450" indent="-171450">
              <a:buFont typeface="Wingdings"/>
              <a:buChar char="Ø"/>
            </a:pPr>
            <a:r>
              <a:rPr lang="en-US" sz="1100" b="1" dirty="0">
                <a:latin typeface="Century Gothic"/>
                <a:ea typeface="+mn-lt"/>
                <a:cs typeface="+mn-lt"/>
              </a:rPr>
              <a:t>Social Issues</a:t>
            </a:r>
            <a:r>
              <a:rPr lang="en-US" sz="1100" dirty="0">
                <a:latin typeface="Century Gothic"/>
                <a:ea typeface="+mn-lt"/>
                <a:cs typeface="+mn-lt"/>
              </a:rPr>
              <a:t>: The economic decline caused by </a:t>
            </a:r>
            <a:r>
              <a:rPr lang="en-US" sz="1100" dirty="0" err="1">
                <a:latin typeface="Century Gothic"/>
                <a:ea typeface="+mn-lt"/>
                <a:cs typeface="+mn-lt"/>
              </a:rPr>
              <a:t>deindustrialisation</a:t>
            </a:r>
            <a:r>
              <a:rPr lang="en-US" sz="1100" dirty="0">
                <a:latin typeface="Century Gothic"/>
                <a:ea typeface="+mn-lt"/>
                <a:cs typeface="+mn-lt"/>
              </a:rPr>
              <a:t> often leads to social issues such as increased crime, poor housing, and poor health, which further exacerbate deprivation in affected communities.</a:t>
            </a:r>
            <a:endParaRPr lang="en-US" dirty="0">
              <a:latin typeface="Century Gothic"/>
            </a:endParaRPr>
          </a:p>
          <a:p>
            <a:pPr marL="171450" indent="-171450">
              <a:buFont typeface="Wingdings"/>
              <a:buChar char="Ø"/>
            </a:pPr>
            <a:r>
              <a:rPr lang="en-US" sz="1100" b="1" dirty="0">
                <a:latin typeface="Century Gothic"/>
                <a:ea typeface="+mn-lt"/>
                <a:cs typeface="+mn-lt"/>
              </a:rPr>
              <a:t>Migration</a:t>
            </a:r>
            <a:r>
              <a:rPr lang="en-US" sz="1100" dirty="0">
                <a:latin typeface="Century Gothic"/>
                <a:ea typeface="+mn-lt"/>
                <a:cs typeface="+mn-lt"/>
              </a:rPr>
              <a:t>: As a result of </a:t>
            </a:r>
            <a:r>
              <a:rPr lang="en-US" sz="1100" dirty="0" err="1">
                <a:latin typeface="Century Gothic"/>
                <a:ea typeface="+mn-lt"/>
                <a:cs typeface="+mn-lt"/>
              </a:rPr>
              <a:t>deindustrialisation</a:t>
            </a:r>
            <a:r>
              <a:rPr lang="en-US" sz="1100" dirty="0">
                <a:latin typeface="Century Gothic"/>
                <a:ea typeface="+mn-lt"/>
                <a:cs typeface="+mn-lt"/>
              </a:rPr>
              <a:t>, people may move away from areas where jobs are scarce, leading to population decline and further economic challenges for the remaining residents.</a:t>
            </a:r>
            <a:endParaRPr lang="en-US" dirty="0">
              <a:latin typeface="Century Gothic"/>
            </a:endParaRPr>
          </a:p>
          <a:p>
            <a:pPr>
              <a:buFont typeface="Wingdings"/>
              <a:buChar char="Ø"/>
            </a:pPr>
            <a:endParaRPr lang="en-US" sz="1100">
              <a:latin typeface="Century Gothic"/>
            </a:endParaRPr>
          </a:p>
        </p:txBody>
      </p:sp>
      <p:sp>
        <p:nvSpPr>
          <p:cNvPr id="5" name="TextBox 4">
            <a:extLst>
              <a:ext uri="{FF2B5EF4-FFF2-40B4-BE49-F238E27FC236}">
                <a16:creationId xmlns:a16="http://schemas.microsoft.com/office/drawing/2014/main" id="{F828F988-8791-3C41-98AD-E06FB8E002C8}"/>
              </a:ext>
            </a:extLst>
          </p:cNvPr>
          <p:cNvSpPr txBox="1"/>
          <p:nvPr/>
        </p:nvSpPr>
        <p:spPr>
          <a:xfrm>
            <a:off x="6819040" y="1327012"/>
            <a:ext cx="2939677"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Century Gothic"/>
                <a:ea typeface="+mn-lt"/>
                <a:cs typeface="+mn-lt"/>
              </a:rPr>
              <a:t>Gentrification</a:t>
            </a:r>
            <a:r>
              <a:rPr lang="en-US" sz="1100">
                <a:latin typeface="Century Gothic"/>
                <a:ea typeface="+mn-lt"/>
                <a:cs typeface="+mn-lt"/>
              </a:rPr>
              <a:t> is the process where wealthier people move into a previously lower-income area, often leading to increased property prices and the displacement of original residents.</a:t>
            </a:r>
            <a:endParaRPr lang="en-US" sz="1100">
              <a:latin typeface="Century Gothic"/>
            </a:endParaRPr>
          </a:p>
          <a:p>
            <a:pPr marL="285750" indent="-285750">
              <a:buFont typeface="Arial"/>
              <a:buChar char="•"/>
            </a:pPr>
            <a:endParaRPr lang="en-US" sz="1100">
              <a:latin typeface="Century Gothic"/>
              <a:ea typeface="+mn-lt"/>
              <a:cs typeface="+mn-lt"/>
            </a:endParaRPr>
          </a:p>
          <a:p>
            <a:r>
              <a:rPr lang="en-US" sz="1100" b="1">
                <a:latin typeface="Century Gothic"/>
                <a:ea typeface="+mn-lt"/>
                <a:cs typeface="+mn-lt"/>
              </a:rPr>
              <a:t>Deprivation</a:t>
            </a:r>
            <a:r>
              <a:rPr lang="en-US" sz="1100">
                <a:latin typeface="Century Gothic"/>
                <a:ea typeface="+mn-lt"/>
                <a:cs typeface="+mn-lt"/>
              </a:rPr>
              <a:t> refers to the lack of basic necessities or services, such as housing, healthcare, and education, which results in poor living conditions and limited opportunities.</a:t>
            </a:r>
            <a:endParaRPr lang="en-US" sz="1100">
              <a:latin typeface="Century Gothic"/>
            </a:endParaRPr>
          </a:p>
          <a:p>
            <a:pPr marL="285750" indent="-285750">
              <a:buFont typeface="Arial"/>
              <a:buChar char="•"/>
            </a:pPr>
            <a:endParaRPr lang="en-US" sz="1100">
              <a:latin typeface="Century Gothic"/>
              <a:ea typeface="+mn-lt"/>
              <a:cs typeface="+mn-lt"/>
            </a:endParaRPr>
          </a:p>
          <a:p>
            <a:r>
              <a:rPr lang="en-US" sz="1100" b="1">
                <a:latin typeface="Century Gothic"/>
                <a:ea typeface="+mn-lt"/>
                <a:cs typeface="+mn-lt"/>
              </a:rPr>
              <a:t>Inequality</a:t>
            </a:r>
            <a:r>
              <a:rPr lang="en-US" sz="1100">
                <a:latin typeface="Century Gothic"/>
                <a:ea typeface="+mn-lt"/>
                <a:cs typeface="+mn-lt"/>
              </a:rPr>
              <a:t> is the unequal distribution of resources, opportunities, or wealth among different groups in society, often leading to disparities in living standards and quality of life.</a:t>
            </a:r>
            <a:endParaRPr lang="en-US" sz="1100">
              <a:latin typeface="Aptos" panose="020B0004020202020204"/>
            </a:endParaRPr>
          </a:p>
          <a:p>
            <a:pPr algn="l"/>
            <a:endParaRPr lang="en-US"/>
          </a:p>
        </p:txBody>
      </p:sp>
      <p:pic>
        <p:nvPicPr>
          <p:cNvPr id="6" name="Graphic 5" descr="Weights Uneven with solid fill">
            <a:extLst>
              <a:ext uri="{FF2B5EF4-FFF2-40B4-BE49-F238E27FC236}">
                <a16:creationId xmlns:a16="http://schemas.microsoft.com/office/drawing/2014/main" id="{68208FDC-DCED-2493-995C-0CCACC3AC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6347" y="3428292"/>
            <a:ext cx="606606" cy="659614"/>
          </a:xfrm>
          <a:prstGeom prst="rect">
            <a:avLst/>
          </a:prstGeom>
        </p:spPr>
      </p:pic>
      <p:pic>
        <p:nvPicPr>
          <p:cNvPr id="7" name="Graphic 6" descr="Exponential Graph with solid fill">
            <a:extLst>
              <a:ext uri="{FF2B5EF4-FFF2-40B4-BE49-F238E27FC236}">
                <a16:creationId xmlns:a16="http://schemas.microsoft.com/office/drawing/2014/main" id="{0A4F1DF0-A6FD-57D6-519C-10E039E6B1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3261" y="1443081"/>
            <a:ext cx="680927" cy="553453"/>
          </a:xfrm>
          <a:prstGeom prst="rect">
            <a:avLst/>
          </a:prstGeom>
        </p:spPr>
      </p:pic>
      <p:pic>
        <p:nvPicPr>
          <p:cNvPr id="18" name="Graphic 17" descr="Arrow Down with solid fill">
            <a:extLst>
              <a:ext uri="{FF2B5EF4-FFF2-40B4-BE49-F238E27FC236}">
                <a16:creationId xmlns:a16="http://schemas.microsoft.com/office/drawing/2014/main" id="{1B722E9B-70C1-E9DC-0904-EA26463263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3260" y="2409146"/>
            <a:ext cx="680928" cy="659614"/>
          </a:xfrm>
          <a:prstGeom prst="rect">
            <a:avLst/>
          </a:prstGeom>
        </p:spPr>
      </p:pic>
      <p:pic>
        <p:nvPicPr>
          <p:cNvPr id="16" name="Picture 15">
            <a:extLst>
              <a:ext uri="{FF2B5EF4-FFF2-40B4-BE49-F238E27FC236}">
                <a16:creationId xmlns:a16="http://schemas.microsoft.com/office/drawing/2014/main" id="{B1601CE6-C471-4086-F7F0-C6DB8414192D}"/>
              </a:ext>
            </a:extLst>
          </p:cNvPr>
          <p:cNvPicPr>
            <a:picLocks noChangeAspect="1"/>
          </p:cNvPicPr>
          <p:nvPr/>
        </p:nvPicPr>
        <p:blipFill>
          <a:blip r:embed="rId9"/>
          <a:stretch>
            <a:fillRect/>
          </a:stretch>
        </p:blipFill>
        <p:spPr>
          <a:xfrm>
            <a:off x="471486" y="117765"/>
            <a:ext cx="608406" cy="723634"/>
          </a:xfrm>
          <a:prstGeom prst="rect">
            <a:avLst/>
          </a:prstGeom>
        </p:spPr>
      </p:pic>
      <p:cxnSp>
        <p:nvCxnSpPr>
          <p:cNvPr id="22" name="Straight Arrow Connector 21">
            <a:extLst>
              <a:ext uri="{FF2B5EF4-FFF2-40B4-BE49-F238E27FC236}">
                <a16:creationId xmlns:a16="http://schemas.microsoft.com/office/drawing/2014/main" id="{DBC1B696-3397-7A9C-C74F-E200070D1C8B}"/>
              </a:ext>
            </a:extLst>
          </p:cNvPr>
          <p:cNvCxnSpPr>
            <a:cxnSpLocks/>
          </p:cNvCxnSpPr>
          <p:nvPr/>
        </p:nvCxnSpPr>
        <p:spPr>
          <a:xfrm>
            <a:off x="771179" y="3810863"/>
            <a:ext cx="4643306"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1" name="Picture 10" descr="A qr code on a white background&#10;&#10;Description automatically generated">
            <a:extLst>
              <a:ext uri="{FF2B5EF4-FFF2-40B4-BE49-F238E27FC236}">
                <a16:creationId xmlns:a16="http://schemas.microsoft.com/office/drawing/2014/main" id="{6C5B1D8E-A722-2582-D31D-5938DFA20C8F}"/>
              </a:ext>
            </a:extLst>
          </p:cNvPr>
          <p:cNvPicPr>
            <a:picLocks noChangeAspect="1"/>
          </p:cNvPicPr>
          <p:nvPr/>
        </p:nvPicPr>
        <p:blipFill>
          <a:blip r:embed="rId10"/>
          <a:stretch>
            <a:fillRect/>
          </a:stretch>
        </p:blipFill>
        <p:spPr>
          <a:xfrm>
            <a:off x="6422544" y="5166639"/>
            <a:ext cx="1314082" cy="1350203"/>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10E233E2-DAA8-8747-658C-2FA14D260222}"/>
              </a:ext>
            </a:extLst>
          </p:cNvPr>
          <p:cNvPicPr>
            <a:picLocks noChangeAspect="1"/>
          </p:cNvPicPr>
          <p:nvPr/>
        </p:nvPicPr>
        <p:blipFill>
          <a:blip r:embed="rId11"/>
          <a:stretch>
            <a:fillRect/>
          </a:stretch>
        </p:blipFill>
        <p:spPr>
          <a:xfrm>
            <a:off x="8068103" y="5151028"/>
            <a:ext cx="1450445" cy="1364939"/>
          </a:xfrm>
          <a:prstGeom prst="rect">
            <a:avLst/>
          </a:prstGeom>
        </p:spPr>
      </p:pic>
    </p:spTree>
    <p:extLst>
      <p:ext uri="{BB962C8B-B14F-4D97-AF65-F5344CB8AC3E}">
        <p14:creationId xmlns:p14="http://schemas.microsoft.com/office/powerpoint/2010/main" val="166143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D016-826F-A541-2BED-D8F024832A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503A04-D727-4A7B-25F1-ABDEFD0DDE5D}"/>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AF7116DF-C58B-A6D8-E01E-B0B8756B6220}"/>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902E3D2-055E-ACD7-C1FE-F027BE3B63FF}"/>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ED669D2-CE11-205D-A013-4290837F3063}"/>
              </a:ext>
            </a:extLst>
          </p:cNvPr>
          <p:cNvCxnSpPr>
            <a:cxnSpLocks/>
          </p:cNvCxnSpPr>
          <p:nvPr/>
        </p:nvCxnSpPr>
        <p:spPr>
          <a:xfrm flipV="1">
            <a:off x="6208289" y="1088049"/>
            <a:ext cx="32228" cy="566254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131E7EE-DDEE-BFEC-F255-8F28EE74F1DD}"/>
              </a:ext>
            </a:extLst>
          </p:cNvPr>
          <p:cNvCxnSpPr>
            <a:cxnSpLocks/>
          </p:cNvCxnSpPr>
          <p:nvPr/>
        </p:nvCxnSpPr>
        <p:spPr>
          <a:xfrm flipV="1">
            <a:off x="329768" y="4848366"/>
            <a:ext cx="5696634"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4F0338-D6BE-C153-F251-2130B2C9E76D}"/>
              </a:ext>
            </a:extLst>
          </p:cNvPr>
          <p:cNvCxnSpPr>
            <a:cxnSpLocks/>
          </p:cNvCxnSpPr>
          <p:nvPr/>
        </p:nvCxnSpPr>
        <p:spPr>
          <a:xfrm>
            <a:off x="6301273" y="5355825"/>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5554AA6-6AC5-6FF4-BD10-DD785A956D08}"/>
              </a:ext>
            </a:extLst>
          </p:cNvPr>
          <p:cNvSpPr txBox="1"/>
          <p:nvPr/>
        </p:nvSpPr>
        <p:spPr>
          <a:xfrm>
            <a:off x="995241"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9E622B90-115B-8B35-D77F-EC01053E3660}"/>
              </a:ext>
            </a:extLst>
          </p:cNvPr>
          <p:cNvSpPr txBox="1"/>
          <p:nvPr/>
        </p:nvSpPr>
        <p:spPr>
          <a:xfrm>
            <a:off x="6467348" y="911786"/>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65E8261A-BD98-C088-63ED-417EBAA0FB2A}"/>
              </a:ext>
            </a:extLst>
          </p:cNvPr>
          <p:cNvSpPr txBox="1"/>
          <p:nvPr/>
        </p:nvSpPr>
        <p:spPr>
          <a:xfrm>
            <a:off x="770160" y="4827489"/>
            <a:ext cx="520432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39C67D9F-9C26-4C6F-D9C5-73945ACEA191}"/>
              </a:ext>
            </a:extLst>
          </p:cNvPr>
          <p:cNvSpPr txBox="1"/>
          <p:nvPr/>
        </p:nvSpPr>
        <p:spPr>
          <a:xfrm>
            <a:off x="6160314" y="5351450"/>
            <a:ext cx="188387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2AC4E43D-1A83-9E1A-0A77-918A510F5DFA}"/>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9 </a:t>
            </a:r>
            <a:endParaRPr lang="en-US" sz="1200" b="1">
              <a:latin typeface="Aptos" panose="020B0004020202020204"/>
            </a:endParaRPr>
          </a:p>
          <a:p>
            <a:pPr algn="ctr"/>
            <a:r>
              <a:rPr lang="en-GB" sz="1200" b="1">
                <a:latin typeface="Century Gothic"/>
              </a:rPr>
              <a:t>Changes in retailing </a:t>
            </a:r>
          </a:p>
        </p:txBody>
      </p:sp>
      <p:pic>
        <p:nvPicPr>
          <p:cNvPr id="50" name="Picture 49">
            <a:extLst>
              <a:ext uri="{FF2B5EF4-FFF2-40B4-BE49-F238E27FC236}">
                <a16:creationId xmlns:a16="http://schemas.microsoft.com/office/drawing/2014/main" id="{164408E7-46F1-52D0-18FF-0B67195A3C91}"/>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AB2F4A4-06C2-861D-0287-FFBEF476E13C}"/>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descr="Core frame model - Wikipedia">
            <a:extLst>
              <a:ext uri="{FF2B5EF4-FFF2-40B4-BE49-F238E27FC236}">
                <a16:creationId xmlns:a16="http://schemas.microsoft.com/office/drawing/2014/main" id="{AD924B48-3C94-5867-F058-17D94E6C0095}"/>
              </a:ext>
            </a:extLst>
          </p:cNvPr>
          <p:cNvPicPr>
            <a:picLocks noChangeAspect="1"/>
          </p:cNvPicPr>
          <p:nvPr/>
        </p:nvPicPr>
        <p:blipFill>
          <a:blip r:embed="rId3"/>
          <a:stretch>
            <a:fillRect/>
          </a:stretch>
        </p:blipFill>
        <p:spPr>
          <a:xfrm>
            <a:off x="2302601" y="1419064"/>
            <a:ext cx="3882830" cy="1731722"/>
          </a:xfrm>
          <a:prstGeom prst="rect">
            <a:avLst/>
          </a:prstGeom>
        </p:spPr>
      </p:pic>
      <p:sp>
        <p:nvSpPr>
          <p:cNvPr id="5" name="TextBox 4">
            <a:extLst>
              <a:ext uri="{FF2B5EF4-FFF2-40B4-BE49-F238E27FC236}">
                <a16:creationId xmlns:a16="http://schemas.microsoft.com/office/drawing/2014/main" id="{62BEE69F-039E-845B-A5B5-261B663E8AB9}"/>
              </a:ext>
            </a:extLst>
          </p:cNvPr>
          <p:cNvSpPr txBox="1"/>
          <p:nvPr/>
        </p:nvSpPr>
        <p:spPr>
          <a:xfrm>
            <a:off x="414290" y="1154875"/>
            <a:ext cx="2034154" cy="2123658"/>
          </a:xfrm>
          <a:prstGeom prst="rect">
            <a:avLst/>
          </a:prstGeom>
          <a:noFill/>
        </p:spPr>
        <p:txBody>
          <a:bodyPr wrap="square" rtlCol="0">
            <a:spAutoFit/>
          </a:bodyPr>
          <a:lstStyle/>
          <a:p>
            <a:r>
              <a:rPr lang="en-US" sz="1100">
                <a:latin typeface="Century Gothic" panose="020B0502020202020204" pitchFamily="34" charset="0"/>
              </a:rPr>
              <a:t>Recent changes in retailing have significantly impacted Manchester in several ways:</a:t>
            </a:r>
          </a:p>
          <a:p>
            <a:r>
              <a:rPr lang="en-US" sz="1100" b="1">
                <a:latin typeface="Century Gothic" panose="020B0502020202020204" pitchFamily="34" charset="0"/>
              </a:rPr>
              <a:t>Decline in the CBD: </a:t>
            </a:r>
            <a:r>
              <a:rPr lang="en-US" sz="1100">
                <a:latin typeface="Century Gothic" panose="020B0502020202020204" pitchFamily="34" charset="0"/>
              </a:rPr>
              <a:t>As shopping habits have shifted the CBD, once a vibrant hub for retail, has seen a decline in foot traffic. Many traditional shops have closed or relocated leaving vacant </a:t>
            </a:r>
          </a:p>
        </p:txBody>
      </p:sp>
      <p:sp>
        <p:nvSpPr>
          <p:cNvPr id="6" name="TextBox 5">
            <a:extLst>
              <a:ext uri="{FF2B5EF4-FFF2-40B4-BE49-F238E27FC236}">
                <a16:creationId xmlns:a16="http://schemas.microsoft.com/office/drawing/2014/main" id="{8CEC72FA-0A8F-51BA-6886-6783C317358A}"/>
              </a:ext>
            </a:extLst>
          </p:cNvPr>
          <p:cNvSpPr txBox="1"/>
          <p:nvPr/>
        </p:nvSpPr>
        <p:spPr>
          <a:xfrm>
            <a:off x="389184" y="3249898"/>
            <a:ext cx="5685196" cy="1446550"/>
          </a:xfrm>
          <a:prstGeom prst="rect">
            <a:avLst/>
          </a:prstGeom>
          <a:noFill/>
        </p:spPr>
        <p:txBody>
          <a:bodyPr wrap="square" rtlCol="0">
            <a:spAutoFit/>
          </a:bodyPr>
          <a:lstStyle/>
          <a:p>
            <a:r>
              <a:rPr lang="en-US" sz="1100">
                <a:latin typeface="Century Gothic" panose="020B0502020202020204" pitchFamily="34" charset="0"/>
              </a:rPr>
              <a:t>store fronts, as people increasingly shop at larger shopping centers or online.</a:t>
            </a:r>
          </a:p>
          <a:p>
            <a:r>
              <a:rPr lang="en-US" sz="1100" b="1">
                <a:latin typeface="Century Gothic" panose="020B0502020202020204" pitchFamily="34" charset="0"/>
              </a:rPr>
              <a:t>Growth of Edge and out of Town shopping: </a:t>
            </a:r>
            <a:r>
              <a:rPr lang="en-US" sz="1100">
                <a:latin typeface="Century Gothic" panose="020B0502020202020204" pitchFamily="34" charset="0"/>
              </a:rPr>
              <a:t>Shopping </a:t>
            </a:r>
            <a:r>
              <a:rPr lang="en-US" sz="1100" err="1">
                <a:latin typeface="Century Gothic" panose="020B0502020202020204" pitchFamily="34" charset="0"/>
              </a:rPr>
              <a:t>centres</a:t>
            </a:r>
            <a:r>
              <a:rPr lang="en-US" sz="1100">
                <a:latin typeface="Century Gothic" panose="020B0502020202020204" pitchFamily="34" charset="0"/>
              </a:rPr>
              <a:t> on the outskirts of Manchester, such as the Trafford Centre, have grown in popularity due to their larger stores, ample parking, and ease of access. </a:t>
            </a:r>
            <a:endParaRPr lang="en-US" sz="1100" b="1">
              <a:latin typeface="Century Gothic" panose="020B0502020202020204" pitchFamily="34" charset="0"/>
            </a:endParaRPr>
          </a:p>
          <a:p>
            <a:r>
              <a:rPr lang="en-US" sz="1100" b="1">
                <a:latin typeface="Century Gothic" panose="020B0502020202020204" pitchFamily="34" charset="0"/>
              </a:rPr>
              <a:t>Increasing Popularity of Internet shopping: </a:t>
            </a:r>
            <a:r>
              <a:rPr lang="en-US" sz="1100">
                <a:latin typeface="Century Gothic" panose="020B0502020202020204" pitchFamily="34" charset="0"/>
              </a:rPr>
              <a:t>Online shopping has seen tremendous growth, further reducing foot traffic to the CBD. Consumers now have access to a wider range of products from the comfort of their homes, which has led to a shift in retail patterns and impacted local businesses</a:t>
            </a:r>
          </a:p>
        </p:txBody>
      </p:sp>
      <p:sp>
        <p:nvSpPr>
          <p:cNvPr id="7" name="TextBox 6">
            <a:extLst>
              <a:ext uri="{FF2B5EF4-FFF2-40B4-BE49-F238E27FC236}">
                <a16:creationId xmlns:a16="http://schemas.microsoft.com/office/drawing/2014/main" id="{508BA60F-4BE7-6C43-EDF1-A01DC4DCA952}"/>
              </a:ext>
            </a:extLst>
          </p:cNvPr>
          <p:cNvSpPr txBox="1"/>
          <p:nvPr/>
        </p:nvSpPr>
        <p:spPr>
          <a:xfrm>
            <a:off x="6721706" y="1243242"/>
            <a:ext cx="3112361" cy="4154984"/>
          </a:xfrm>
          <a:prstGeom prst="rect">
            <a:avLst/>
          </a:prstGeom>
          <a:noFill/>
        </p:spPr>
        <p:txBody>
          <a:bodyPr wrap="square" lIns="91440" tIns="45720" rIns="91440" bIns="45720" rtlCol="0" anchor="t">
            <a:spAutoFit/>
          </a:bodyPr>
          <a:lstStyle/>
          <a:p>
            <a:pPr algn="l"/>
            <a:r>
              <a:rPr lang="en-GB" sz="1000" b="1" i="0" u="none" strike="noStrike" dirty="0">
                <a:solidFill>
                  <a:srgbClr val="000000"/>
                </a:solidFill>
                <a:effectLst/>
                <a:latin typeface="Century Gothic"/>
              </a:rPr>
              <a:t>Edge-of-Town Shopping</a:t>
            </a:r>
            <a:r>
              <a:rPr lang="en-GB" sz="1000" b="0" i="0" u="none" strike="noStrike" dirty="0">
                <a:solidFill>
                  <a:srgbClr val="000000"/>
                </a:solidFill>
                <a:effectLst/>
                <a:latin typeface="Century Gothic"/>
              </a:rPr>
              <a:t>: Retail areas located on the outskirts of cities, often offering larger stores, more parking, and easier access compared to city centre shopping.</a:t>
            </a:r>
          </a:p>
          <a:p>
            <a:endParaRPr lang="en-GB" sz="1000" dirty="0">
              <a:solidFill>
                <a:srgbClr val="000000"/>
              </a:solidFill>
              <a:latin typeface="Century Gothic"/>
            </a:endParaRPr>
          </a:p>
          <a:p>
            <a:pPr algn="l"/>
            <a:r>
              <a:rPr lang="en-GB" sz="1000" b="1" i="0" u="none" strike="noStrike" dirty="0">
                <a:solidFill>
                  <a:srgbClr val="000000"/>
                </a:solidFill>
                <a:effectLst/>
                <a:latin typeface="Century Gothic"/>
              </a:rPr>
              <a:t>Out-of-Town Shopping</a:t>
            </a:r>
            <a:r>
              <a:rPr lang="en-GB" sz="1000" b="0" i="0" u="none" strike="noStrike" dirty="0">
                <a:solidFill>
                  <a:srgbClr val="000000"/>
                </a:solidFill>
                <a:effectLst/>
                <a:latin typeface="Century Gothic"/>
              </a:rPr>
              <a:t>: Shopping centre and retail parks located outside urban areas, typically with larger stores and more parking spaces, attracting shoppers away from the city centre.</a:t>
            </a:r>
          </a:p>
          <a:p>
            <a:endParaRPr lang="en-GB" sz="1000" dirty="0">
              <a:solidFill>
                <a:srgbClr val="000000"/>
              </a:solidFill>
              <a:latin typeface="Century Gothic"/>
            </a:endParaRPr>
          </a:p>
          <a:p>
            <a:pPr algn="l"/>
            <a:r>
              <a:rPr lang="en-GB" sz="1000" b="1" i="0" u="none" strike="noStrike" dirty="0">
                <a:solidFill>
                  <a:srgbClr val="000000"/>
                </a:solidFill>
                <a:effectLst/>
                <a:latin typeface="Century Gothic"/>
              </a:rPr>
              <a:t>Internet Shopping (E-commerce)</a:t>
            </a:r>
            <a:r>
              <a:rPr lang="en-GB" sz="1000" b="0" i="0" u="none" strike="noStrike" dirty="0">
                <a:solidFill>
                  <a:srgbClr val="000000"/>
                </a:solidFill>
                <a:effectLst/>
                <a:latin typeface="Century Gothic"/>
              </a:rPr>
              <a:t>: The purchasing of goods and services online, which has increased in popularity, affecting traditional brick-and-mortar retail stores.</a:t>
            </a:r>
          </a:p>
          <a:p>
            <a:endParaRPr lang="en-GB" sz="1000" dirty="0">
              <a:solidFill>
                <a:srgbClr val="000000"/>
              </a:solidFill>
              <a:latin typeface="Century Gothic"/>
            </a:endParaRPr>
          </a:p>
          <a:p>
            <a:pPr algn="l"/>
            <a:r>
              <a:rPr lang="en-GB" sz="1000" b="1" i="0" u="none" strike="noStrike" dirty="0">
                <a:solidFill>
                  <a:srgbClr val="000000"/>
                </a:solidFill>
                <a:effectLst/>
                <a:latin typeface="Century Gothic"/>
              </a:rPr>
              <a:t>Footfall</a:t>
            </a:r>
            <a:r>
              <a:rPr lang="en-GB" sz="1000" b="0" i="0" u="none" strike="noStrike" dirty="0">
                <a:solidFill>
                  <a:srgbClr val="000000"/>
                </a:solidFill>
                <a:effectLst/>
                <a:latin typeface="Century Gothic"/>
              </a:rPr>
              <a:t>: The number of people visiting a particular area or store, often used to measure the success of retail locations.</a:t>
            </a:r>
          </a:p>
          <a:p>
            <a:endParaRPr lang="en-GB" sz="1000" dirty="0">
              <a:solidFill>
                <a:srgbClr val="000000"/>
              </a:solidFill>
              <a:latin typeface="Century Gothic"/>
            </a:endParaRPr>
          </a:p>
          <a:p>
            <a:pPr algn="l"/>
            <a:r>
              <a:rPr lang="en-GB" sz="1000" b="1" i="0" u="none" strike="noStrike" dirty="0">
                <a:solidFill>
                  <a:srgbClr val="000000"/>
                </a:solidFill>
                <a:effectLst/>
                <a:latin typeface="Century Gothic"/>
              </a:rPr>
              <a:t>Retail Decline</a:t>
            </a:r>
            <a:r>
              <a:rPr lang="en-GB" sz="1000" b="0" i="0" u="none" strike="noStrike" dirty="0">
                <a:solidFill>
                  <a:srgbClr val="000000"/>
                </a:solidFill>
                <a:effectLst/>
                <a:latin typeface="Century Gothic"/>
              </a:rPr>
              <a:t>: The reduction in the number of retail businesses or stores in a specific area, often linked to factors such as increased online shopping or the development of out-of-town centre</a:t>
            </a:r>
          </a:p>
          <a:p>
            <a:endParaRPr lang="en-US" sz="1400"/>
          </a:p>
        </p:txBody>
      </p:sp>
      <p:pic>
        <p:nvPicPr>
          <p:cNvPr id="19" name="Graphic 18" descr="Store with solid fill">
            <a:extLst>
              <a:ext uri="{FF2B5EF4-FFF2-40B4-BE49-F238E27FC236}">
                <a16:creationId xmlns:a16="http://schemas.microsoft.com/office/drawing/2014/main" id="{595595A0-498F-D6C9-2216-436332C43C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9514" y="2071104"/>
            <a:ext cx="508454" cy="498015"/>
          </a:xfrm>
          <a:prstGeom prst="rect">
            <a:avLst/>
          </a:prstGeom>
        </p:spPr>
      </p:pic>
      <p:pic>
        <p:nvPicPr>
          <p:cNvPr id="22" name="Graphic 21" descr="Shopping cart with solid fill">
            <a:extLst>
              <a:ext uri="{FF2B5EF4-FFF2-40B4-BE49-F238E27FC236}">
                <a16:creationId xmlns:a16="http://schemas.microsoft.com/office/drawing/2014/main" id="{762AA6D7-CA0D-9A90-24D9-4C9EC7DDE3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91795" y="1291213"/>
            <a:ext cx="443579" cy="443579"/>
          </a:xfrm>
          <a:prstGeom prst="rect">
            <a:avLst/>
          </a:prstGeom>
        </p:spPr>
      </p:pic>
      <p:pic>
        <p:nvPicPr>
          <p:cNvPr id="24" name="Graphic 23" descr="Ecommerce with solid fill">
            <a:extLst>
              <a:ext uri="{FF2B5EF4-FFF2-40B4-BE49-F238E27FC236}">
                <a16:creationId xmlns:a16="http://schemas.microsoft.com/office/drawing/2014/main" id="{7EA7D8E9-39EF-38AD-CF85-2C6D18CF37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92778" y="2976829"/>
            <a:ext cx="351909" cy="351909"/>
          </a:xfrm>
          <a:prstGeom prst="rect">
            <a:avLst/>
          </a:prstGeom>
        </p:spPr>
      </p:pic>
      <p:pic>
        <p:nvPicPr>
          <p:cNvPr id="26" name="Graphic 25" descr="Foot with solid fill">
            <a:extLst>
              <a:ext uri="{FF2B5EF4-FFF2-40B4-BE49-F238E27FC236}">
                <a16:creationId xmlns:a16="http://schemas.microsoft.com/office/drawing/2014/main" id="{A4E77F77-5750-3C10-CC1A-69FA2CA0ED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35069" y="3599745"/>
            <a:ext cx="469476" cy="469476"/>
          </a:xfrm>
          <a:prstGeom prst="rect">
            <a:avLst/>
          </a:prstGeom>
        </p:spPr>
      </p:pic>
      <p:pic>
        <p:nvPicPr>
          <p:cNvPr id="28" name="Graphic 27" descr="Bar graph with downward trend with solid fill">
            <a:extLst>
              <a:ext uri="{FF2B5EF4-FFF2-40B4-BE49-F238E27FC236}">
                <a16:creationId xmlns:a16="http://schemas.microsoft.com/office/drawing/2014/main" id="{82224172-471B-8464-16C8-DA9DBA9BDC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91795" y="4309458"/>
            <a:ext cx="469475" cy="469475"/>
          </a:xfrm>
          <a:prstGeom prst="rect">
            <a:avLst/>
          </a:prstGeom>
        </p:spPr>
      </p:pic>
      <p:sp>
        <p:nvSpPr>
          <p:cNvPr id="31" name="TextBox 30">
            <a:extLst>
              <a:ext uri="{FF2B5EF4-FFF2-40B4-BE49-F238E27FC236}">
                <a16:creationId xmlns:a16="http://schemas.microsoft.com/office/drawing/2014/main" id="{8C682A59-50A7-4B48-6971-1F60FC499418}"/>
              </a:ext>
            </a:extLst>
          </p:cNvPr>
          <p:cNvSpPr txBox="1"/>
          <p:nvPr/>
        </p:nvSpPr>
        <p:spPr>
          <a:xfrm>
            <a:off x="412232" y="5152940"/>
            <a:ext cx="5696633" cy="1615827"/>
          </a:xfrm>
          <a:prstGeom prst="rect">
            <a:avLst/>
          </a:prstGeom>
          <a:noFill/>
        </p:spPr>
        <p:txBody>
          <a:bodyPr wrap="square">
            <a:spAutoFit/>
          </a:bodyPr>
          <a:lstStyle/>
          <a:p>
            <a:r>
              <a:rPr lang="en-GB" sz="1100" b="1">
                <a:latin typeface="Century Gothic" panose="020B0502020202020204" pitchFamily="34" charset="0"/>
              </a:rPr>
              <a:t>The Decline of Physical Retail is Total</a:t>
            </a:r>
            <a:r>
              <a:rPr lang="en-GB" sz="1100">
                <a:latin typeface="Century Gothic" panose="020B0502020202020204" pitchFamily="34" charset="0"/>
              </a:rPr>
              <a:t>: While the rise of online shopping has indeed shifted retail trends, many physical stores in Manchester are evolving rather than disappearing. There has been a rise in experiential retail, where stores offer unique experiences to entice customers, blending digital and physical spaces (e.g., pop-up stores, interactive displays, and in-store events).</a:t>
            </a:r>
          </a:p>
          <a:p>
            <a:r>
              <a:rPr lang="en-GB" sz="1100" b="1">
                <a:latin typeface="Century Gothic" panose="020B0502020202020204" pitchFamily="34" charset="0"/>
              </a:rPr>
              <a:t>Only Big Chains are Thriving</a:t>
            </a:r>
            <a:r>
              <a:rPr lang="en-GB" sz="1100">
                <a:latin typeface="Century Gothic" panose="020B0502020202020204" pitchFamily="34" charset="0"/>
              </a:rPr>
              <a:t>: While large brands have a significant presence, independent stores and local businesses are also thriving, particularly in areas like the Northern Quarter. Many shoppers are increasingly looking for unique or local products, with a growing demand for sustainability and ethical retail.</a:t>
            </a:r>
          </a:p>
        </p:txBody>
      </p:sp>
      <p:pic>
        <p:nvPicPr>
          <p:cNvPr id="20" name="Picture 19">
            <a:extLst>
              <a:ext uri="{FF2B5EF4-FFF2-40B4-BE49-F238E27FC236}">
                <a16:creationId xmlns:a16="http://schemas.microsoft.com/office/drawing/2014/main" id="{9862D5A9-ED4E-3483-4BC6-13BB83610C55}"/>
              </a:ext>
            </a:extLst>
          </p:cNvPr>
          <p:cNvPicPr>
            <a:picLocks noChangeAspect="1"/>
          </p:cNvPicPr>
          <p:nvPr/>
        </p:nvPicPr>
        <p:blipFill>
          <a:blip r:embed="rId14"/>
          <a:stretch>
            <a:fillRect/>
          </a:stretch>
        </p:blipFill>
        <p:spPr>
          <a:xfrm>
            <a:off x="471486" y="117765"/>
            <a:ext cx="608406" cy="723634"/>
          </a:xfrm>
          <a:prstGeom prst="rect">
            <a:avLst/>
          </a:prstGeom>
        </p:spPr>
      </p:pic>
      <p:pic>
        <p:nvPicPr>
          <p:cNvPr id="13" name="Picture 12" descr="A qr code with a few squares&#10;&#10;Description automatically generated">
            <a:extLst>
              <a:ext uri="{FF2B5EF4-FFF2-40B4-BE49-F238E27FC236}">
                <a16:creationId xmlns:a16="http://schemas.microsoft.com/office/drawing/2014/main" id="{BB33B349-A3BE-683A-F1A6-5D6D163AA22E}"/>
              </a:ext>
            </a:extLst>
          </p:cNvPr>
          <p:cNvPicPr>
            <a:picLocks noChangeAspect="1"/>
          </p:cNvPicPr>
          <p:nvPr/>
        </p:nvPicPr>
        <p:blipFill>
          <a:blip r:embed="rId15"/>
          <a:stretch>
            <a:fillRect/>
          </a:stretch>
        </p:blipFill>
        <p:spPr>
          <a:xfrm>
            <a:off x="8216656" y="5400229"/>
            <a:ext cx="1301787" cy="1309665"/>
          </a:xfrm>
          <a:prstGeom prst="rect">
            <a:avLst/>
          </a:prstGeom>
        </p:spPr>
      </p:pic>
    </p:spTree>
    <p:extLst>
      <p:ext uri="{BB962C8B-B14F-4D97-AF65-F5344CB8AC3E}">
        <p14:creationId xmlns:p14="http://schemas.microsoft.com/office/powerpoint/2010/main" val="263549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95AD-59F3-31B5-75DA-4B7B3598EA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2203833-FD16-F87F-3678-90B014E3D518}"/>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1B73C40C-D50A-D075-90F3-C6AE74B2DE3F}"/>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97E5A92-9109-2783-0C1C-334B45F648D0}"/>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0E989BD-FC8B-057D-EFB8-5B670E5E68E9}"/>
              </a:ext>
            </a:extLst>
          </p:cNvPr>
          <p:cNvCxnSpPr>
            <a:cxnSpLocks/>
          </p:cNvCxnSpPr>
          <p:nvPr/>
        </p:nvCxnSpPr>
        <p:spPr>
          <a:xfrm flipV="1">
            <a:off x="7001604" y="1088049"/>
            <a:ext cx="32229" cy="566254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A2B873E-9A0D-E8C7-1F67-24DD8B5DE27E}"/>
              </a:ext>
            </a:extLst>
          </p:cNvPr>
          <p:cNvCxnSpPr>
            <a:cxnSpLocks/>
          </p:cNvCxnSpPr>
          <p:nvPr/>
        </p:nvCxnSpPr>
        <p:spPr>
          <a:xfrm flipV="1">
            <a:off x="7085076" y="5087044"/>
            <a:ext cx="2618266" cy="20877"/>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AB52404-BA55-4BF2-F73D-8D424D8E4B1D}"/>
              </a:ext>
            </a:extLst>
          </p:cNvPr>
          <p:cNvSpPr txBox="1"/>
          <p:nvPr/>
        </p:nvSpPr>
        <p:spPr>
          <a:xfrm>
            <a:off x="1162255" y="1016170"/>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AA40E75-7813-11FD-D8EC-AAE42714483A}"/>
              </a:ext>
            </a:extLst>
          </p:cNvPr>
          <p:cNvSpPr txBox="1"/>
          <p:nvPr/>
        </p:nvSpPr>
        <p:spPr>
          <a:xfrm>
            <a:off x="7020581" y="1016169"/>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201D0C11-AAE2-F0AB-B441-E1B0C103F8AB}"/>
              </a:ext>
            </a:extLst>
          </p:cNvPr>
          <p:cNvSpPr txBox="1"/>
          <p:nvPr/>
        </p:nvSpPr>
        <p:spPr>
          <a:xfrm>
            <a:off x="7082570" y="5156804"/>
            <a:ext cx="2822208" cy="34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73D868EC-CE3F-1498-BAD8-6A6B2FB45AA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10</a:t>
            </a:r>
            <a:endParaRPr lang="en-US" sz="1200" b="1">
              <a:latin typeface="Aptos" panose="020B0004020202020204"/>
            </a:endParaRPr>
          </a:p>
          <a:p>
            <a:pPr algn="ctr"/>
            <a:r>
              <a:rPr lang="en-GB" sz="1200" b="1">
                <a:latin typeface="Century Gothic"/>
              </a:rPr>
              <a:t>Making Manchester more sustainable.</a:t>
            </a:r>
            <a:endParaRPr lang="en-US" sz="1200" b="1"/>
          </a:p>
        </p:txBody>
      </p:sp>
      <p:pic>
        <p:nvPicPr>
          <p:cNvPr id="50" name="Picture 49">
            <a:extLst>
              <a:ext uri="{FF2B5EF4-FFF2-40B4-BE49-F238E27FC236}">
                <a16:creationId xmlns:a16="http://schemas.microsoft.com/office/drawing/2014/main" id="{706BE909-0A3F-D701-4B7A-3EEE60AC2A75}"/>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2F71D83E-63D5-5D21-6956-16162EB71931}"/>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0F48ED7C-E8E5-8243-A95E-F75B407D77B7}"/>
              </a:ext>
            </a:extLst>
          </p:cNvPr>
          <p:cNvSpPr txBox="1"/>
          <p:nvPr/>
        </p:nvSpPr>
        <p:spPr>
          <a:xfrm>
            <a:off x="303143" y="1363192"/>
            <a:ext cx="6650313" cy="5363007"/>
          </a:xfrm>
          <a:prstGeom prst="rect">
            <a:avLst/>
          </a:prstGeom>
          <a:noFill/>
        </p:spPr>
        <p:txBody>
          <a:bodyPr wrap="square" lIns="91440" tIns="45720" rIns="91440" bIns="45720" anchor="t">
            <a:spAutoFit/>
          </a:bodyPr>
          <a:lstStyle/>
          <a:p>
            <a:pPr marL="228600" indent="-228600">
              <a:buAutoNum type="arabicPeriod"/>
            </a:pPr>
            <a:r>
              <a:rPr lang="en-GB" sz="1050" b="1" i="0" u="none" strike="noStrike" dirty="0">
                <a:solidFill>
                  <a:srgbClr val="000000"/>
                </a:solidFill>
                <a:effectLst/>
                <a:latin typeface="Century Gothic"/>
              </a:rPr>
              <a:t>Recycling</a:t>
            </a:r>
            <a:r>
              <a:rPr lang="en-GB" sz="1050" b="0" i="0" u="none" strike="noStrike" dirty="0">
                <a:solidFill>
                  <a:srgbClr val="000000"/>
                </a:solidFill>
                <a:effectLst/>
                <a:latin typeface="Century Gothic"/>
              </a:rPr>
              <a:t>: </a:t>
            </a:r>
            <a:r>
              <a:rPr lang="en-GB" sz="1050" dirty="0">
                <a:solidFill>
                  <a:srgbClr val="000000"/>
                </a:solidFill>
                <a:latin typeface="Century Gothic"/>
              </a:rPr>
              <a:t>Recycling can lead to a reduction in greenhouse gas emissions.  </a:t>
            </a:r>
            <a:r>
              <a:rPr lang="en-GB" sz="1050" b="1" dirty="0">
                <a:solidFill>
                  <a:srgbClr val="000000"/>
                </a:solidFill>
                <a:latin typeface="Century Gothic"/>
              </a:rPr>
              <a:t>What’s being done? </a:t>
            </a:r>
            <a:r>
              <a:rPr lang="en-GB" sz="1050" b="0" i="0" u="none" strike="noStrike" dirty="0">
                <a:solidFill>
                  <a:srgbClr val="000000"/>
                </a:solidFill>
                <a:effectLst/>
                <a:latin typeface="Century Gothic"/>
              </a:rPr>
              <a:t>Smaller bins have been introduced. </a:t>
            </a:r>
            <a:r>
              <a:rPr lang="en-GB" sz="1050" dirty="0">
                <a:solidFill>
                  <a:srgbClr val="000000"/>
                </a:solidFill>
                <a:latin typeface="Century Gothic"/>
              </a:rPr>
              <a:t>This means the capacity of general waste bins reduced from 240 to 140 litres. Prior to this scheme, Manchester city centre had a 19% rate for recycling (the lowest in the country) which has now increased to 39% and 50% for properties with their own bins.</a:t>
            </a:r>
            <a:r>
              <a:rPr lang="en-GB" sz="1050" b="0" i="0" u="none" strike="noStrike" dirty="0">
                <a:solidFill>
                  <a:srgbClr val="000000"/>
                </a:solidFill>
                <a:effectLst/>
                <a:latin typeface="Century Gothic"/>
              </a:rPr>
              <a:t> </a:t>
            </a:r>
            <a:br>
              <a:rPr lang="en-GB" sz="1050" dirty="0">
                <a:solidFill>
                  <a:srgbClr val="000000"/>
                </a:solidFill>
                <a:latin typeface="Century Gothic"/>
              </a:rPr>
            </a:br>
            <a:endParaRPr lang="en-US" sz="1600" dirty="0">
              <a:latin typeface="Century Gothic"/>
            </a:endParaRPr>
          </a:p>
          <a:p>
            <a:pPr marL="228600" indent="-228600">
              <a:buAutoNum type="arabicPeriod"/>
            </a:pPr>
            <a:r>
              <a:rPr lang="en-GB" sz="1050" b="1" i="0" u="none" strike="noStrike" dirty="0">
                <a:solidFill>
                  <a:srgbClr val="000000"/>
                </a:solidFill>
                <a:effectLst/>
                <a:latin typeface="Century Gothic"/>
              </a:rPr>
              <a:t>Sustainable Transport Networks</a:t>
            </a:r>
            <a:r>
              <a:rPr lang="en-GB" sz="1050" b="0" i="0" u="none" strike="noStrike" dirty="0">
                <a:solidFill>
                  <a:srgbClr val="000000"/>
                </a:solidFill>
                <a:effectLst/>
                <a:latin typeface="Century Gothic"/>
              </a:rPr>
              <a:t>: Sustainable transport prevents pollution and congestion in the city. </a:t>
            </a:r>
            <a:r>
              <a:rPr lang="en-GB" sz="1050" b="1" i="0" u="none" strike="noStrike" dirty="0">
                <a:solidFill>
                  <a:srgbClr val="000000"/>
                </a:solidFill>
                <a:effectLst/>
                <a:latin typeface="Century Gothic"/>
              </a:rPr>
              <a:t>What’s being done? </a:t>
            </a:r>
            <a:r>
              <a:rPr lang="en-GB" sz="1050" i="0" u="none" strike="noStrike" dirty="0">
                <a:solidFill>
                  <a:srgbClr val="000000"/>
                </a:solidFill>
                <a:effectLst/>
                <a:latin typeface="Century Gothic"/>
              </a:rPr>
              <a:t>More sustainable transport has been introduced to the city. Cycling has been promoted by the improvement of cycle lanes and car sharing schemes are also been advertised across the city. </a:t>
            </a:r>
            <a:br>
              <a:rPr lang="en-GB" sz="1050" dirty="0">
                <a:solidFill>
                  <a:srgbClr val="000000"/>
                </a:solidFill>
                <a:latin typeface="Century Gothic"/>
              </a:rPr>
            </a:br>
            <a:endParaRPr lang="en-US" sz="1600" i="0" u="none" strike="noStrike" dirty="0">
              <a:solidFill>
                <a:srgbClr val="000000"/>
              </a:solidFill>
              <a:effectLst/>
              <a:latin typeface="Century Gothic"/>
            </a:endParaRPr>
          </a:p>
          <a:p>
            <a:pPr marL="228600" indent="-228600">
              <a:buAutoNum type="arabicPeriod"/>
            </a:pPr>
            <a:r>
              <a:rPr lang="en-GB" sz="1050" b="1" i="0" u="none" strike="noStrike" dirty="0">
                <a:solidFill>
                  <a:srgbClr val="000000"/>
                </a:solidFill>
                <a:effectLst/>
                <a:latin typeface="Century Gothic"/>
              </a:rPr>
              <a:t>Affordable and Energy-Efficient Housing</a:t>
            </a:r>
            <a:r>
              <a:rPr lang="en-GB" sz="1050" b="0" i="0" u="none" strike="noStrike" dirty="0">
                <a:solidFill>
                  <a:srgbClr val="000000"/>
                </a:solidFill>
                <a:effectLst/>
                <a:latin typeface="Century Gothic"/>
              </a:rPr>
              <a:t>: Better quality of life comes with having a sustainable home. </a:t>
            </a:r>
            <a:r>
              <a:rPr lang="en-GB" sz="1050" b="1" i="0" u="none" strike="noStrike" dirty="0">
                <a:solidFill>
                  <a:srgbClr val="000000"/>
                </a:solidFill>
                <a:effectLst/>
                <a:latin typeface="Century Gothic"/>
              </a:rPr>
              <a:t>What’s being done? </a:t>
            </a:r>
            <a:r>
              <a:rPr lang="en-GB" sz="1050" i="0" u="none" strike="noStrike" dirty="0">
                <a:solidFill>
                  <a:srgbClr val="000000"/>
                </a:solidFill>
                <a:effectLst/>
                <a:latin typeface="Century Gothic"/>
              </a:rPr>
              <a:t>The help to buy scheme that was introduced by the government reduces the deposit needed to be paid making getting a mortgage more realistic. More retirement homes are being built to support the elderly. </a:t>
            </a:r>
            <a:br>
              <a:rPr lang="en-GB" sz="1050" dirty="0">
                <a:solidFill>
                  <a:srgbClr val="000000"/>
                </a:solidFill>
                <a:latin typeface="Century Gothic"/>
              </a:rPr>
            </a:br>
            <a:endParaRPr lang="en-US" sz="1600" i="0" u="none" strike="noStrike" dirty="0">
              <a:solidFill>
                <a:srgbClr val="000000"/>
              </a:solidFill>
              <a:effectLst/>
              <a:latin typeface="Century Gothic"/>
            </a:endParaRPr>
          </a:p>
          <a:p>
            <a:pPr marL="228600" indent="-228600">
              <a:buAutoNum type="arabicPeriod"/>
            </a:pPr>
            <a:r>
              <a:rPr lang="en-GB" sz="1050" b="1" i="0" u="none" strike="noStrike" dirty="0">
                <a:solidFill>
                  <a:srgbClr val="000000"/>
                </a:solidFill>
                <a:effectLst/>
                <a:latin typeface="Century Gothic"/>
              </a:rPr>
              <a:t>Improved Access to Education : </a:t>
            </a:r>
            <a:r>
              <a:rPr lang="en-GB" sz="1050" i="0" u="none" strike="noStrike" dirty="0">
                <a:solidFill>
                  <a:srgbClr val="000000"/>
                </a:solidFill>
                <a:effectLst/>
                <a:latin typeface="Century Gothic"/>
              </a:rPr>
              <a:t>Having an education provides </a:t>
            </a:r>
            <a:r>
              <a:rPr lang="en-GB" sz="1050" dirty="0">
                <a:solidFill>
                  <a:srgbClr val="000000"/>
                </a:solidFill>
                <a:latin typeface="Century Gothic"/>
              </a:rPr>
              <a:t>greater life chances and opportunities which results in a better quality of life</a:t>
            </a:r>
            <a:r>
              <a:rPr lang="en-GB" sz="1050" b="1" dirty="0">
                <a:solidFill>
                  <a:srgbClr val="000000"/>
                </a:solidFill>
                <a:latin typeface="Century Gothic"/>
              </a:rPr>
              <a:t>. What’s being done? </a:t>
            </a:r>
            <a:r>
              <a:rPr lang="en-GB" sz="1050" dirty="0">
                <a:solidFill>
                  <a:srgbClr val="000000"/>
                </a:solidFill>
                <a:latin typeface="Century Gothic"/>
              </a:rPr>
              <a:t>1150 schools taking part in ‘Greater Manchester Challenge’ which attempts to improve standards in schools. The schools are rewarded for work on the following: promoting healthy lifestyles, education on drug and alcohol abuse, emotional and mental wellbeing and sex and relationship education.</a:t>
            </a:r>
            <a:br>
              <a:rPr lang="en-GB" sz="1050" dirty="0">
                <a:solidFill>
                  <a:srgbClr val="000000"/>
                </a:solidFill>
                <a:latin typeface="Century Gothic"/>
              </a:rPr>
            </a:br>
            <a:endParaRPr lang="en-GB" sz="1600" dirty="0">
              <a:solidFill>
                <a:srgbClr val="000000"/>
              </a:solidFill>
              <a:latin typeface="Aptos"/>
            </a:endParaRPr>
          </a:p>
          <a:p>
            <a:pPr marL="228600" indent="-228600">
              <a:buAutoNum type="arabicPeriod"/>
            </a:pPr>
            <a:r>
              <a:rPr lang="en-GB" sz="1050" b="1" dirty="0">
                <a:solidFill>
                  <a:srgbClr val="000000"/>
                </a:solidFill>
                <a:latin typeface="Century Gothic"/>
              </a:rPr>
              <a:t>Increasing access to employment</a:t>
            </a:r>
            <a:r>
              <a:rPr lang="en-GB" sz="1050" dirty="0">
                <a:solidFill>
                  <a:srgbClr val="000000"/>
                </a:solidFill>
                <a:latin typeface="Century Gothic"/>
              </a:rPr>
              <a:t>:  Skills gained for employment should reduce unemployment rates and the money earned can improve quality of life. </a:t>
            </a:r>
            <a:r>
              <a:rPr lang="en-GB" sz="1050" b="1" dirty="0">
                <a:solidFill>
                  <a:srgbClr val="000000"/>
                </a:solidFill>
                <a:latin typeface="Century Gothic"/>
              </a:rPr>
              <a:t>What’s being done?  </a:t>
            </a:r>
            <a:r>
              <a:rPr lang="en-GB" sz="1050" dirty="0">
                <a:solidFill>
                  <a:srgbClr val="000000"/>
                </a:solidFill>
                <a:latin typeface="Century Gothic"/>
              </a:rPr>
              <a:t>The Big Lottery Fund and European Social Fund is giving Greater Manchester £9.7 million over the next 3 years.  </a:t>
            </a:r>
            <a:br>
              <a:rPr lang="en-GB" sz="1050" dirty="0">
                <a:solidFill>
                  <a:srgbClr val="000000"/>
                </a:solidFill>
                <a:latin typeface="Century Gothic"/>
              </a:rPr>
            </a:br>
            <a:endParaRPr lang="en-GB" sz="1600" dirty="0">
              <a:solidFill>
                <a:srgbClr val="000000"/>
              </a:solidFill>
              <a:latin typeface="Century Gothic"/>
            </a:endParaRPr>
          </a:p>
          <a:p>
            <a:pPr marL="228600" indent="-228600">
              <a:buAutoNum type="arabicPeriod"/>
            </a:pPr>
            <a:r>
              <a:rPr lang="en-GB" sz="1050" b="1" i="0" u="none" strike="noStrike" dirty="0">
                <a:solidFill>
                  <a:srgbClr val="000000"/>
                </a:solidFill>
                <a:effectLst/>
                <a:latin typeface="Century Gothic"/>
              </a:rPr>
              <a:t>Health and Wellbeing Initiatives</a:t>
            </a:r>
            <a:r>
              <a:rPr lang="en-GB" sz="1050" b="0" i="0" u="none" strike="noStrike" dirty="0">
                <a:solidFill>
                  <a:srgbClr val="000000"/>
                </a:solidFill>
                <a:effectLst/>
                <a:latin typeface="Century Gothic"/>
              </a:rPr>
              <a:t>: People who are more physically active are healthier and should have less of a demand on the health services.</a:t>
            </a:r>
            <a:r>
              <a:rPr lang="en-GB" sz="1050" dirty="0">
                <a:solidFill>
                  <a:srgbClr val="000000"/>
                </a:solidFill>
                <a:latin typeface="Century Gothic"/>
              </a:rPr>
              <a:t> </a:t>
            </a:r>
            <a:r>
              <a:rPr lang="en-GB" sz="1050" b="1" i="0" u="none" strike="noStrike" dirty="0">
                <a:solidFill>
                  <a:srgbClr val="000000"/>
                </a:solidFill>
                <a:effectLst/>
                <a:latin typeface="Century Gothic"/>
              </a:rPr>
              <a:t>What’s being done? </a:t>
            </a:r>
            <a:r>
              <a:rPr lang="en-GB" sz="1050" b="0" i="0" u="none" strike="noStrike" dirty="0">
                <a:solidFill>
                  <a:srgbClr val="000000"/>
                </a:solidFill>
                <a:effectLst/>
                <a:latin typeface="Century Gothic"/>
              </a:rPr>
              <a:t>Schemes to encourage people to join gyms and take part in activities to help them get healthier. The government are also investing in healthcare centres and providing education to promote healthy lifestyles.</a:t>
            </a:r>
            <a:endParaRPr lang="en-GB" sz="1600" b="0" i="0" u="none" strike="noStrike">
              <a:solidFill>
                <a:srgbClr val="000000"/>
              </a:solidFill>
              <a:effectLst/>
              <a:latin typeface="Century Gothic"/>
            </a:endParaRPr>
          </a:p>
        </p:txBody>
      </p:sp>
      <p:sp>
        <p:nvSpPr>
          <p:cNvPr id="19" name="TextBox 18">
            <a:extLst>
              <a:ext uri="{FF2B5EF4-FFF2-40B4-BE49-F238E27FC236}">
                <a16:creationId xmlns:a16="http://schemas.microsoft.com/office/drawing/2014/main" id="{F48B4005-7723-91C2-14E0-AAFEAF5C1961}"/>
              </a:ext>
            </a:extLst>
          </p:cNvPr>
          <p:cNvSpPr txBox="1"/>
          <p:nvPr/>
        </p:nvSpPr>
        <p:spPr>
          <a:xfrm>
            <a:off x="8011736" y="1469545"/>
            <a:ext cx="1820765" cy="3308598"/>
          </a:xfrm>
          <a:prstGeom prst="rect">
            <a:avLst/>
          </a:prstGeom>
          <a:noFill/>
        </p:spPr>
        <p:txBody>
          <a:bodyPr wrap="square">
            <a:spAutoFit/>
          </a:bodyPr>
          <a:lstStyle/>
          <a:p>
            <a:r>
              <a:rPr lang="en-GB" sz="1100" b="1" i="0" u="none" strike="noStrike">
                <a:solidFill>
                  <a:srgbClr val="000000"/>
                </a:solidFill>
                <a:effectLst/>
                <a:latin typeface="Century Gothic" panose="020B0502020202020204" pitchFamily="34" charset="0"/>
              </a:rPr>
              <a:t>Sustainability</a:t>
            </a:r>
            <a:r>
              <a:rPr lang="en-GB" sz="1100" b="0" i="0" u="none" strike="noStrike">
                <a:solidFill>
                  <a:srgbClr val="000000"/>
                </a:solidFill>
                <a:effectLst/>
                <a:latin typeface="Century Gothic" panose="020B0502020202020204" pitchFamily="34" charset="0"/>
              </a:rPr>
              <a:t>: The ability to meet present needs without compromising the ability of future generations to meet their own needs, often focusing on environmental, economic, and social dimensions.</a:t>
            </a:r>
          </a:p>
          <a:p>
            <a:endParaRPr lang="en-GB" sz="1100">
              <a:solidFill>
                <a:srgbClr val="000000"/>
              </a:solidFill>
              <a:latin typeface="Century Gothic" panose="020B0502020202020204" pitchFamily="34" charset="0"/>
            </a:endParaRPr>
          </a:p>
          <a:p>
            <a:endParaRPr lang="en-GB" sz="1100" b="0" i="0" u="none" strike="noStrike">
              <a:solidFill>
                <a:srgbClr val="000000"/>
              </a:solidFill>
              <a:effectLst/>
              <a:latin typeface="Century Gothic" panose="020B0502020202020204" pitchFamily="34" charset="0"/>
            </a:endParaRPr>
          </a:p>
          <a:p>
            <a:r>
              <a:rPr lang="en-GB" sz="1100" b="1" i="0" u="none" strike="noStrike">
                <a:solidFill>
                  <a:srgbClr val="000000"/>
                </a:solidFill>
                <a:effectLst/>
                <a:latin typeface="Century Gothic" panose="020B0502020202020204" pitchFamily="34" charset="0"/>
              </a:rPr>
              <a:t>Recycling</a:t>
            </a:r>
            <a:r>
              <a:rPr lang="en-GB" sz="1100" b="0" i="0" u="none" strike="noStrike">
                <a:solidFill>
                  <a:srgbClr val="000000"/>
                </a:solidFill>
                <a:effectLst/>
                <a:latin typeface="Century Gothic" panose="020B0502020202020204" pitchFamily="34" charset="0"/>
              </a:rPr>
              <a:t>: The process of converting waste materials into reusable materials, helping to reduce landfill waste and conserve natural resources</a:t>
            </a:r>
            <a:endParaRPr lang="en-US" sz="1100">
              <a:latin typeface="Century Gothic" panose="020B0502020202020204" pitchFamily="34" charset="0"/>
            </a:endParaRPr>
          </a:p>
        </p:txBody>
      </p:sp>
      <p:pic>
        <p:nvPicPr>
          <p:cNvPr id="22" name="Graphic 21" descr="Recycle with solid fill">
            <a:extLst>
              <a:ext uri="{FF2B5EF4-FFF2-40B4-BE49-F238E27FC236}">
                <a16:creationId xmlns:a16="http://schemas.microsoft.com/office/drawing/2014/main" id="{B4E058C1-6CDC-0C2A-A08D-49C8F82C4E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2158" y="3766360"/>
            <a:ext cx="716072" cy="716072"/>
          </a:xfrm>
          <a:prstGeom prst="rect">
            <a:avLst/>
          </a:prstGeom>
        </p:spPr>
      </p:pic>
      <p:pic>
        <p:nvPicPr>
          <p:cNvPr id="24" name="Graphic 23" descr="Renewable Energy with solid fill">
            <a:extLst>
              <a:ext uri="{FF2B5EF4-FFF2-40B4-BE49-F238E27FC236}">
                <a16:creationId xmlns:a16="http://schemas.microsoft.com/office/drawing/2014/main" id="{CC28985B-77AB-CF41-FE96-94A2503D14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1265" y="1993224"/>
            <a:ext cx="716072" cy="716072"/>
          </a:xfrm>
          <a:prstGeom prst="rect">
            <a:avLst/>
          </a:prstGeom>
        </p:spPr>
      </p:pic>
      <p:pic>
        <p:nvPicPr>
          <p:cNvPr id="6" name="Picture 5">
            <a:extLst>
              <a:ext uri="{FF2B5EF4-FFF2-40B4-BE49-F238E27FC236}">
                <a16:creationId xmlns:a16="http://schemas.microsoft.com/office/drawing/2014/main" id="{978CB01E-1B55-9E4E-7444-89304A00FB9D}"/>
              </a:ext>
            </a:extLst>
          </p:cNvPr>
          <p:cNvPicPr>
            <a:picLocks noChangeAspect="1"/>
          </p:cNvPicPr>
          <p:nvPr/>
        </p:nvPicPr>
        <p:blipFill>
          <a:blip r:embed="rId7"/>
          <a:stretch>
            <a:fillRect/>
          </a:stretch>
        </p:blipFill>
        <p:spPr>
          <a:xfrm>
            <a:off x="471486" y="117765"/>
            <a:ext cx="608406" cy="723634"/>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FC715206-9AE1-DDDC-F988-B317868D2E6B}"/>
              </a:ext>
            </a:extLst>
          </p:cNvPr>
          <p:cNvPicPr>
            <a:picLocks noChangeAspect="1"/>
          </p:cNvPicPr>
          <p:nvPr/>
        </p:nvPicPr>
        <p:blipFill>
          <a:blip r:embed="rId8"/>
          <a:stretch>
            <a:fillRect/>
          </a:stretch>
        </p:blipFill>
        <p:spPr>
          <a:xfrm>
            <a:off x="7212762" y="5627540"/>
            <a:ext cx="1145151" cy="1110063"/>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B2870905-441C-FCDC-F2DA-D314EFC47037}"/>
              </a:ext>
            </a:extLst>
          </p:cNvPr>
          <p:cNvPicPr>
            <a:picLocks noChangeAspect="1"/>
          </p:cNvPicPr>
          <p:nvPr/>
        </p:nvPicPr>
        <p:blipFill>
          <a:blip r:embed="rId9"/>
          <a:stretch>
            <a:fillRect/>
          </a:stretch>
        </p:blipFill>
        <p:spPr>
          <a:xfrm>
            <a:off x="8514674" y="5568174"/>
            <a:ext cx="1139051" cy="1162894"/>
          </a:xfrm>
          <a:prstGeom prst="rect">
            <a:avLst/>
          </a:prstGeom>
        </p:spPr>
      </p:pic>
    </p:spTree>
    <p:extLst>
      <p:ext uri="{BB962C8B-B14F-4D97-AF65-F5344CB8AC3E}">
        <p14:creationId xmlns:p14="http://schemas.microsoft.com/office/powerpoint/2010/main" val="62667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CC39-F3BF-A595-BCCC-E94D75423B71}"/>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3A4B418-C54A-C911-4AD4-9B4236DC5694}"/>
              </a:ext>
            </a:extLst>
          </p:cNvPr>
          <p:cNvGraphicFramePr>
            <a:graphicFrameLocks noGrp="1"/>
          </p:cNvGraphicFramePr>
          <p:nvPr>
            <p:extLst>
              <p:ext uri="{D42A27DB-BD31-4B8C-83A1-F6EECF244321}">
                <p14:modId xmlns:p14="http://schemas.microsoft.com/office/powerpoint/2010/main" val="3550008636"/>
              </p:ext>
            </p:extLst>
          </p:nvPr>
        </p:nvGraphicFramePr>
        <p:xfrm>
          <a:off x="224672" y="469446"/>
          <a:ext cx="9445749" cy="6337581"/>
        </p:xfrm>
        <a:graphic>
          <a:graphicData uri="http://schemas.openxmlformats.org/drawingml/2006/table">
            <a:tbl>
              <a:tblPr firstRow="1" bandRow="1">
                <a:tableStyleId>{5C22544A-7EE6-4342-B048-85BDC9FD1C3A}</a:tableStyleId>
              </a:tblPr>
              <a:tblGrid>
                <a:gridCol w="3481047">
                  <a:extLst>
                    <a:ext uri="{9D8B030D-6E8A-4147-A177-3AD203B41FA5}">
                      <a16:colId xmlns:a16="http://schemas.microsoft.com/office/drawing/2014/main" val="3880288432"/>
                    </a:ext>
                  </a:extLst>
                </a:gridCol>
                <a:gridCol w="5964702">
                  <a:extLst>
                    <a:ext uri="{9D8B030D-6E8A-4147-A177-3AD203B41FA5}">
                      <a16:colId xmlns:a16="http://schemas.microsoft.com/office/drawing/2014/main" val="1611723772"/>
                    </a:ext>
                  </a:extLst>
                </a:gridCol>
              </a:tblGrid>
              <a:tr h="6337581">
                <a:tc>
                  <a:txBody>
                    <a:bodyPr/>
                    <a:lstStyle/>
                    <a:p>
                      <a:pPr algn="l"/>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dirty="0">
                          <a:solidFill>
                            <a:schemeClr val="tx1"/>
                          </a:solidFill>
                          <a:latin typeface="Century Gothic"/>
                        </a:rPr>
                        <a:t>2</a:t>
                      </a:r>
                    </a:p>
                    <a:p>
                      <a:pPr lvl="0">
                        <a:buNone/>
                      </a:pPr>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bl>
          </a:graphicData>
        </a:graphic>
      </p:graphicFrame>
      <p:sp>
        <p:nvSpPr>
          <p:cNvPr id="10" name="TextBox 9">
            <a:extLst>
              <a:ext uri="{FF2B5EF4-FFF2-40B4-BE49-F238E27FC236}">
                <a16:creationId xmlns:a16="http://schemas.microsoft.com/office/drawing/2014/main" id="{A699FBBD-C9C2-B66C-3FC5-97D65C080A5B}"/>
              </a:ext>
            </a:extLst>
          </p:cNvPr>
          <p:cNvSpPr txBox="1"/>
          <p:nvPr/>
        </p:nvSpPr>
        <p:spPr>
          <a:xfrm>
            <a:off x="3792468" y="827842"/>
            <a:ext cx="574842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70DCF17C-6909-1A1C-EACC-B743475C4BA7}"/>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4</a:t>
            </a:r>
          </a:p>
        </p:txBody>
      </p:sp>
      <p:sp>
        <p:nvSpPr>
          <p:cNvPr id="2" name="TextBox 1">
            <a:extLst>
              <a:ext uri="{FF2B5EF4-FFF2-40B4-BE49-F238E27FC236}">
                <a16:creationId xmlns:a16="http://schemas.microsoft.com/office/drawing/2014/main" id="{BF15972D-EC91-E6F3-6870-74D6BEF3EE55}"/>
              </a:ext>
            </a:extLst>
          </p:cNvPr>
          <p:cNvSpPr txBox="1"/>
          <p:nvPr/>
        </p:nvSpPr>
        <p:spPr>
          <a:xfrm>
            <a:off x="466627" y="465364"/>
            <a:ext cx="322318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latin typeface="Century Gothic"/>
                <a:cs typeface="Arial"/>
              </a:rPr>
              <a:t>First let's plan this answer.</a:t>
            </a:r>
            <a:endParaRPr lang="en-US" sz="1100" dirty="0"/>
          </a:p>
          <a:p>
            <a:r>
              <a:rPr lang="en-US" sz="1100" kern="0" dirty="0">
                <a:latin typeface="Century Gothic"/>
                <a:cs typeface="Arial"/>
              </a:rPr>
              <a:t>You have studied a major UK city</a:t>
            </a:r>
          </a:p>
          <a:p>
            <a:endParaRPr lang="en-US" sz="1100" kern="0" dirty="0">
              <a:latin typeface="Century Gothic"/>
              <a:cs typeface="Arial"/>
            </a:endParaRPr>
          </a:p>
          <a:p>
            <a:r>
              <a:rPr lang="en-US" sz="1100" kern="0" dirty="0">
                <a:latin typeface="Century Gothic"/>
                <a:cs typeface="Arial"/>
              </a:rPr>
              <a:t>Assess the impacts of recent changes in retailing on this city (8)</a:t>
            </a:r>
          </a:p>
          <a:p>
            <a:endParaRPr lang="en-US" sz="1100" kern="0" dirty="0">
              <a:latin typeface="Century Gothic"/>
              <a:cs typeface="Arial"/>
            </a:endParaRPr>
          </a:p>
        </p:txBody>
      </p:sp>
      <p:sp>
        <p:nvSpPr>
          <p:cNvPr id="3" name="TextBox 2">
            <a:extLst>
              <a:ext uri="{FF2B5EF4-FFF2-40B4-BE49-F238E27FC236}">
                <a16:creationId xmlns:a16="http://schemas.microsoft.com/office/drawing/2014/main" id="{44C9C45F-7EFC-5E37-11AD-B6539228880D}"/>
              </a:ext>
            </a:extLst>
          </p:cNvPr>
          <p:cNvSpPr txBox="1"/>
          <p:nvPr/>
        </p:nvSpPr>
        <p:spPr>
          <a:xfrm>
            <a:off x="3958839" y="577623"/>
            <a:ext cx="54903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Now answer it.</a:t>
            </a:r>
            <a:endParaRPr lang="en-US"/>
          </a:p>
        </p:txBody>
      </p:sp>
      <p:sp>
        <p:nvSpPr>
          <p:cNvPr id="14" name="Rectangle 13">
            <a:extLst>
              <a:ext uri="{FF2B5EF4-FFF2-40B4-BE49-F238E27FC236}">
                <a16:creationId xmlns:a16="http://schemas.microsoft.com/office/drawing/2014/main" id="{A37ED28C-BD50-B441-28DD-5485A20FD22F}"/>
              </a:ext>
            </a:extLst>
          </p:cNvPr>
          <p:cNvSpPr/>
          <p:nvPr/>
        </p:nvSpPr>
        <p:spPr>
          <a:xfrm>
            <a:off x="311322" y="1584246"/>
            <a:ext cx="3247994" cy="19557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dirty="0">
                <a:solidFill>
                  <a:srgbClr val="000000"/>
                </a:solidFill>
                <a:latin typeface="Century Gothic"/>
              </a:rPr>
              <a:t>Impacts</a:t>
            </a:r>
          </a:p>
          <a:p>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endParaRPr lang="en-US" sz="1100">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p:txBody>
      </p:sp>
      <p:sp>
        <p:nvSpPr>
          <p:cNvPr id="15" name="Rectangle 14">
            <a:extLst>
              <a:ext uri="{FF2B5EF4-FFF2-40B4-BE49-F238E27FC236}">
                <a16:creationId xmlns:a16="http://schemas.microsoft.com/office/drawing/2014/main" id="{2B4340A4-0850-C808-B991-7BA6D0AB978F}"/>
              </a:ext>
            </a:extLst>
          </p:cNvPr>
          <p:cNvSpPr/>
          <p:nvPr/>
        </p:nvSpPr>
        <p:spPr>
          <a:xfrm>
            <a:off x="311003" y="3666139"/>
            <a:ext cx="3258206" cy="19149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dirty="0">
                <a:solidFill>
                  <a:srgbClr val="000000"/>
                </a:solidFill>
                <a:latin typeface="Century Gothic"/>
              </a:rPr>
              <a:t>Significance </a:t>
            </a:r>
          </a:p>
          <a:p>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p:txBody>
      </p:sp>
      <p:sp>
        <p:nvSpPr>
          <p:cNvPr id="16" name="TextBox 15">
            <a:extLst>
              <a:ext uri="{FF2B5EF4-FFF2-40B4-BE49-F238E27FC236}">
                <a16:creationId xmlns:a16="http://schemas.microsoft.com/office/drawing/2014/main" id="{EA7406E4-4B24-5B66-0DFB-5E59B216278C}"/>
              </a:ext>
            </a:extLst>
          </p:cNvPr>
          <p:cNvSpPr txBox="1"/>
          <p:nvPr/>
        </p:nvSpPr>
        <p:spPr>
          <a:xfrm>
            <a:off x="312348" y="5585522"/>
            <a:ext cx="14967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latin typeface="Century Gothic"/>
              </a:rPr>
              <a:t>Feedback</a:t>
            </a:r>
          </a:p>
        </p:txBody>
      </p:sp>
    </p:spTree>
    <p:extLst>
      <p:ext uri="{BB962C8B-B14F-4D97-AF65-F5344CB8AC3E}">
        <p14:creationId xmlns:p14="http://schemas.microsoft.com/office/powerpoint/2010/main" val="317633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19C4-1A3D-56C6-6394-F661325686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84371B-CB63-F743-3F1A-4FB43106D8F3}"/>
              </a:ext>
            </a:extLst>
          </p:cNvPr>
          <p:cNvSpPr txBox="1"/>
          <p:nvPr/>
        </p:nvSpPr>
        <p:spPr>
          <a:xfrm>
            <a:off x="901051" y="52534"/>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4B5B0846-5978-5466-AD65-0787DEDC0ACE}"/>
              </a:ext>
            </a:extLst>
          </p:cNvPr>
          <p:cNvCxnSpPr>
            <a:cxnSpLocks/>
          </p:cNvCxnSpPr>
          <p:nvPr/>
        </p:nvCxnSpPr>
        <p:spPr>
          <a:xfrm>
            <a:off x="1046305" y="671208"/>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824F956-08C8-0958-447F-FB55A3275581}"/>
              </a:ext>
            </a:extLst>
          </p:cNvPr>
          <p:cNvCxnSpPr>
            <a:cxnSpLocks/>
          </p:cNvCxnSpPr>
          <p:nvPr/>
        </p:nvCxnSpPr>
        <p:spPr>
          <a:xfrm>
            <a:off x="6640805" y="686992"/>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461FD01-5229-7275-841C-C3B0A76BB203}"/>
              </a:ext>
            </a:extLst>
          </p:cNvPr>
          <p:cNvCxnSpPr>
            <a:cxnSpLocks/>
          </p:cNvCxnSpPr>
          <p:nvPr/>
        </p:nvCxnSpPr>
        <p:spPr>
          <a:xfrm flipH="1" flipV="1">
            <a:off x="6804498" y="773840"/>
            <a:ext cx="18744" cy="599094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4225665-9F1E-C396-C4B0-744671D7BA20}"/>
              </a:ext>
            </a:extLst>
          </p:cNvPr>
          <p:cNvCxnSpPr>
            <a:cxnSpLocks/>
          </p:cNvCxnSpPr>
          <p:nvPr/>
        </p:nvCxnSpPr>
        <p:spPr>
          <a:xfrm flipV="1">
            <a:off x="6952062" y="5251111"/>
            <a:ext cx="2876540" cy="6044"/>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C042A2A-A3CA-B2AE-3DD8-5DB4316F3139}"/>
              </a:ext>
            </a:extLst>
          </p:cNvPr>
          <p:cNvSpPr txBox="1"/>
          <p:nvPr/>
        </p:nvSpPr>
        <p:spPr>
          <a:xfrm>
            <a:off x="999181" y="687976"/>
            <a:ext cx="57409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DE7AEC20-D554-AE3F-A138-14511D2BE57C}"/>
              </a:ext>
            </a:extLst>
          </p:cNvPr>
          <p:cNvSpPr txBox="1"/>
          <p:nvPr/>
        </p:nvSpPr>
        <p:spPr>
          <a:xfrm>
            <a:off x="6182959" y="71445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FB7CAAB4-6AA5-45D7-05FA-4EDB32E0CFF3}"/>
              </a:ext>
            </a:extLst>
          </p:cNvPr>
          <p:cNvSpPr txBox="1"/>
          <p:nvPr/>
        </p:nvSpPr>
        <p:spPr>
          <a:xfrm>
            <a:off x="6950901" y="5704094"/>
            <a:ext cx="12960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4E0C99D6-F050-2EE5-CBF2-0447E9B484A4}"/>
              </a:ext>
            </a:extLst>
          </p:cNvPr>
          <p:cNvSpPr txBox="1"/>
          <p:nvPr/>
        </p:nvSpPr>
        <p:spPr>
          <a:xfrm>
            <a:off x="6584864" y="117390"/>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11</a:t>
            </a:r>
          </a:p>
          <a:p>
            <a:pPr algn="ctr"/>
            <a:r>
              <a:rPr lang="en-US" sz="1200" b="1">
                <a:latin typeface="Century Gothic"/>
              </a:rPr>
              <a:t>Mexico City intro</a:t>
            </a:r>
            <a:endParaRPr lang="en-US" sz="1200" b="1">
              <a:latin typeface="Aptos" panose="020B0004020202020204"/>
            </a:endParaRPr>
          </a:p>
        </p:txBody>
      </p:sp>
      <p:pic>
        <p:nvPicPr>
          <p:cNvPr id="50" name="Picture 49">
            <a:extLst>
              <a:ext uri="{FF2B5EF4-FFF2-40B4-BE49-F238E27FC236}">
                <a16:creationId xmlns:a16="http://schemas.microsoft.com/office/drawing/2014/main" id="{77C0DC5C-1305-74FF-2216-A463B3305FD8}"/>
              </a:ext>
            </a:extLst>
          </p:cNvPr>
          <p:cNvPicPr>
            <a:picLocks noChangeAspect="1"/>
          </p:cNvPicPr>
          <p:nvPr/>
        </p:nvPicPr>
        <p:blipFill>
          <a:blip r:embed="rId2"/>
          <a:stretch>
            <a:fillRect/>
          </a:stretch>
        </p:blipFill>
        <p:spPr>
          <a:xfrm>
            <a:off x="5846746" y="61193"/>
            <a:ext cx="648242" cy="669612"/>
          </a:xfrm>
          <a:prstGeom prst="rect">
            <a:avLst/>
          </a:prstGeom>
        </p:spPr>
      </p:pic>
      <p:sp>
        <p:nvSpPr>
          <p:cNvPr id="21" name="Title 1">
            <a:extLst>
              <a:ext uri="{FF2B5EF4-FFF2-40B4-BE49-F238E27FC236}">
                <a16:creationId xmlns:a16="http://schemas.microsoft.com/office/drawing/2014/main" id="{B00A385A-3CAF-ED9A-B550-401FD33F126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EBB9A6A-5511-9FFE-F2C1-C6D2559E42B4}"/>
              </a:ext>
            </a:extLst>
          </p:cNvPr>
          <p:cNvSpPr txBox="1"/>
          <p:nvPr/>
        </p:nvSpPr>
        <p:spPr>
          <a:xfrm>
            <a:off x="298383" y="1018640"/>
            <a:ext cx="6619962" cy="2516073"/>
          </a:xfrm>
          <a:prstGeom prst="rect">
            <a:avLst/>
          </a:prstGeom>
          <a:noFill/>
        </p:spPr>
        <p:txBody>
          <a:bodyPr wrap="square">
            <a:spAutoFit/>
          </a:bodyPr>
          <a:lstStyle/>
          <a:p>
            <a:pPr algn="l"/>
            <a:r>
              <a:rPr lang="en-GB" sz="1050" b="1" i="0" u="none" strike="noStrike" dirty="0">
                <a:solidFill>
                  <a:srgbClr val="000000"/>
                </a:solidFill>
                <a:effectLst/>
                <a:latin typeface="Century Gothic" panose="020B0502020202020204" pitchFamily="34" charset="0"/>
              </a:rPr>
              <a:t>Site</a:t>
            </a:r>
          </a:p>
          <a:p>
            <a:pPr marL="182563" indent="-182563" algn="l"/>
            <a:r>
              <a:rPr lang="en-GB" sz="1050" b="1" i="0" u="none" strike="noStrike" dirty="0">
                <a:solidFill>
                  <a:srgbClr val="000000"/>
                </a:solidFill>
                <a:effectLst/>
                <a:latin typeface="Century Gothic" panose="020B0502020202020204" pitchFamily="34" charset="0"/>
              </a:rPr>
              <a:t>Location</a:t>
            </a:r>
            <a:r>
              <a:rPr lang="en-GB" sz="1050" b="0" i="0" u="none" strike="noStrike" dirty="0">
                <a:solidFill>
                  <a:srgbClr val="000000"/>
                </a:solidFill>
                <a:effectLst/>
                <a:latin typeface="Century Gothic" panose="020B0502020202020204" pitchFamily="34" charset="0"/>
              </a:rPr>
              <a:t>: Southern North America, bordered by the U.S., Guatemala, Belize, Pacific Ocean, Gulf of Mexico, and Caribbean Sea.</a:t>
            </a:r>
          </a:p>
          <a:p>
            <a:pPr algn="l"/>
            <a:r>
              <a:rPr lang="en-GB" sz="1050" b="1" i="0" u="none" strike="noStrike" dirty="0">
                <a:solidFill>
                  <a:srgbClr val="000000"/>
                </a:solidFill>
                <a:effectLst/>
                <a:latin typeface="Century Gothic" panose="020B0502020202020204" pitchFamily="34" charset="0"/>
              </a:rPr>
              <a:t>Geography</a:t>
            </a:r>
            <a:r>
              <a:rPr lang="en-GB" sz="1050" b="0" i="0" u="none" strike="noStrike" dirty="0">
                <a:solidFill>
                  <a:srgbClr val="000000"/>
                </a:solidFill>
                <a:effectLst/>
                <a:latin typeface="Century Gothic" panose="020B0502020202020204" pitchFamily="34" charset="0"/>
              </a:rPr>
              <a:t>: Mountains, deserts, tropical rainforests, and coastlines.</a:t>
            </a:r>
          </a:p>
          <a:p>
            <a:pPr algn="l"/>
            <a:r>
              <a:rPr lang="en-GB" sz="1050" b="1" i="0" u="none" strike="noStrike" dirty="0">
                <a:solidFill>
                  <a:srgbClr val="000000"/>
                </a:solidFill>
                <a:effectLst/>
                <a:latin typeface="Century Gothic" panose="020B0502020202020204" pitchFamily="34" charset="0"/>
              </a:rPr>
              <a:t>Cultural Features</a:t>
            </a:r>
            <a:r>
              <a:rPr lang="en-GB" sz="1050" b="0" i="0" u="none" strike="noStrike" dirty="0">
                <a:solidFill>
                  <a:srgbClr val="000000"/>
                </a:solidFill>
                <a:effectLst/>
                <a:latin typeface="Century Gothic" panose="020B0502020202020204" pitchFamily="34" charset="0"/>
              </a:rPr>
              <a:t>: Ancient Aztec and Mayan civilizations; UNESCO sites like </a:t>
            </a:r>
            <a:r>
              <a:rPr lang="en-GB" sz="1050" b="0" i="0" u="none" strike="noStrike" dirty="0" err="1">
                <a:solidFill>
                  <a:srgbClr val="000000"/>
                </a:solidFill>
                <a:effectLst/>
                <a:latin typeface="Century Gothic" panose="020B0502020202020204" pitchFamily="34" charset="0"/>
              </a:rPr>
              <a:t>Chichen</a:t>
            </a:r>
            <a:r>
              <a:rPr lang="en-GB" sz="1050" b="0" i="0" u="none" strike="noStrike" dirty="0">
                <a:solidFill>
                  <a:srgbClr val="000000"/>
                </a:solidFill>
                <a:effectLst/>
                <a:latin typeface="Century Gothic" panose="020B0502020202020204" pitchFamily="34" charset="0"/>
              </a:rPr>
              <a:t> Itza.</a:t>
            </a:r>
          </a:p>
          <a:p>
            <a:pPr algn="l"/>
            <a:r>
              <a:rPr lang="en-GB" sz="1050" b="1" i="0" u="none" strike="noStrike" dirty="0">
                <a:solidFill>
                  <a:srgbClr val="000000"/>
                </a:solidFill>
                <a:effectLst/>
                <a:latin typeface="Century Gothic" panose="020B0502020202020204" pitchFamily="34" charset="0"/>
              </a:rPr>
              <a:t>Situation</a:t>
            </a:r>
          </a:p>
          <a:p>
            <a:pPr marL="171450" indent="93663"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National</a:t>
            </a:r>
            <a:r>
              <a:rPr lang="en-GB" sz="1050" b="0" i="0" u="none" strike="noStrike" dirty="0">
                <a:solidFill>
                  <a:srgbClr val="000000"/>
                </a:solidFill>
                <a:effectLst/>
                <a:latin typeface="Century Gothic" panose="020B0502020202020204" pitchFamily="34" charset="0"/>
              </a:rPr>
              <a:t>: Blend of indigenous and Spanish culture (e.g., Day of the Dead); faces deforestation and water scarcity.</a:t>
            </a:r>
          </a:p>
          <a:p>
            <a:pPr marL="171450" indent="93663"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Regional</a:t>
            </a:r>
            <a:r>
              <a:rPr lang="en-GB" sz="1050" b="0" i="0" u="none" strike="noStrike" dirty="0">
                <a:solidFill>
                  <a:srgbClr val="000000"/>
                </a:solidFill>
                <a:effectLst/>
                <a:latin typeface="Century Gothic" panose="020B0502020202020204" pitchFamily="34" charset="0"/>
              </a:rPr>
              <a:t>: Acts as a bridge between North and Central America; member of </a:t>
            </a:r>
            <a:r>
              <a:rPr lang="en-GB" sz="1050" b="1" i="0" u="none" strike="noStrike" dirty="0">
                <a:solidFill>
                  <a:srgbClr val="000000"/>
                </a:solidFill>
                <a:effectLst/>
                <a:latin typeface="Century Gothic" panose="020B0502020202020204" pitchFamily="34" charset="0"/>
              </a:rPr>
              <a:t>USMCA</a:t>
            </a:r>
            <a:r>
              <a:rPr lang="en-GB" sz="1050" b="0" i="0" u="none" strike="noStrike" dirty="0">
                <a:solidFill>
                  <a:srgbClr val="000000"/>
                </a:solidFill>
                <a:effectLst/>
                <a:latin typeface="Century Gothic" panose="020B0502020202020204" pitchFamily="34" charset="0"/>
              </a:rPr>
              <a:t> and Pacific Alliance.</a:t>
            </a:r>
          </a:p>
          <a:p>
            <a:pPr marL="171450" indent="93663"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Global</a:t>
            </a:r>
            <a:r>
              <a:rPr lang="en-GB" sz="1050" b="0" i="0" u="none" strike="noStrike" dirty="0">
                <a:solidFill>
                  <a:srgbClr val="000000"/>
                </a:solidFill>
                <a:effectLst/>
                <a:latin typeface="Century Gothic" panose="020B0502020202020204" pitchFamily="34" charset="0"/>
              </a:rPr>
              <a:t>: Major exporter (oil, cars); known for tourism and cultural exports (e.g., cuisine, music).</a:t>
            </a:r>
          </a:p>
          <a:p>
            <a:pPr algn="l"/>
            <a:r>
              <a:rPr lang="en-GB" sz="1050" b="1" i="0" u="none" strike="noStrike" dirty="0">
                <a:solidFill>
                  <a:srgbClr val="000000"/>
                </a:solidFill>
                <a:effectLst/>
                <a:latin typeface="Century Gothic" panose="020B0502020202020204" pitchFamily="34" charset="0"/>
              </a:rPr>
              <a:t>Connectivity</a:t>
            </a:r>
          </a:p>
          <a:p>
            <a:pPr marL="171450" indent="11113"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National</a:t>
            </a:r>
            <a:r>
              <a:rPr lang="en-GB" sz="1050" b="0" i="0" u="none" strike="noStrike" dirty="0">
                <a:solidFill>
                  <a:srgbClr val="000000"/>
                </a:solidFill>
                <a:effectLst/>
                <a:latin typeface="Century Gothic" panose="020B0502020202020204" pitchFamily="34" charset="0"/>
              </a:rPr>
              <a:t>: Well-connected cities but rural areas lag in infrastructure.</a:t>
            </a:r>
          </a:p>
          <a:p>
            <a:pPr marL="171450" indent="11113"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Regional</a:t>
            </a:r>
            <a:r>
              <a:rPr lang="en-GB" sz="1050" b="0" i="0" u="none" strike="noStrike" dirty="0">
                <a:solidFill>
                  <a:srgbClr val="000000"/>
                </a:solidFill>
                <a:effectLst/>
                <a:latin typeface="Century Gothic" panose="020B0502020202020204" pitchFamily="34" charset="0"/>
              </a:rPr>
              <a:t>: U.S. border facilitates trade and migration; sea and land links with Central America.</a:t>
            </a:r>
          </a:p>
          <a:p>
            <a:pPr marL="171450" indent="11113"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Global</a:t>
            </a:r>
            <a:r>
              <a:rPr lang="en-GB" sz="1050" b="0" i="0" u="none" strike="noStrike" dirty="0">
                <a:solidFill>
                  <a:srgbClr val="000000"/>
                </a:solidFill>
                <a:effectLst/>
                <a:latin typeface="Century Gothic" panose="020B0502020202020204" pitchFamily="34" charset="0"/>
              </a:rPr>
              <a:t>: Seaports and international airports link to global trade and travel.</a:t>
            </a:r>
          </a:p>
        </p:txBody>
      </p:sp>
      <p:sp>
        <p:nvSpPr>
          <p:cNvPr id="7" name="TextBox 6">
            <a:extLst>
              <a:ext uri="{FF2B5EF4-FFF2-40B4-BE49-F238E27FC236}">
                <a16:creationId xmlns:a16="http://schemas.microsoft.com/office/drawing/2014/main" id="{6C1C92B0-12B6-EBCB-2989-D46715E5F432}"/>
              </a:ext>
            </a:extLst>
          </p:cNvPr>
          <p:cNvSpPr txBox="1"/>
          <p:nvPr/>
        </p:nvSpPr>
        <p:spPr>
          <a:xfrm>
            <a:off x="372093" y="3567120"/>
            <a:ext cx="6432405" cy="3162404"/>
          </a:xfrm>
          <a:prstGeom prst="rect">
            <a:avLst/>
          </a:prstGeom>
          <a:noFill/>
        </p:spPr>
        <p:txBody>
          <a:bodyPr wrap="square">
            <a:spAutoFit/>
          </a:bodyPr>
          <a:lstStyle/>
          <a:p>
            <a:pPr algn="l"/>
            <a:r>
              <a:rPr lang="en-GB" sz="1050" b="1" i="0" u="none" strike="noStrike" dirty="0">
                <a:solidFill>
                  <a:srgbClr val="000000"/>
                </a:solidFill>
                <a:effectLst/>
                <a:latin typeface="Century Gothic" panose="020B0502020202020204" pitchFamily="34" charset="0"/>
              </a:rPr>
              <a:t>Mexico's Urban Structure</a:t>
            </a:r>
            <a:endParaRPr lang="en-GB" sz="1050" b="0" i="0" u="none" strike="noStrike" dirty="0">
              <a:solidFill>
                <a:srgbClr val="000000"/>
              </a:solidFill>
              <a:effectLst/>
              <a:latin typeface="Century Gothic" panose="020B0502020202020204" pitchFamily="34" charset="0"/>
            </a:endParaRPr>
          </a:p>
          <a:p>
            <a:pPr algn="l">
              <a:buFont typeface="+mj-lt"/>
              <a:buAutoNum type="arabicPeriod"/>
            </a:pPr>
            <a:r>
              <a:rPr lang="en-GB" sz="1050" b="1" i="0" u="none" strike="noStrike" dirty="0">
                <a:solidFill>
                  <a:srgbClr val="000000"/>
                </a:solidFill>
                <a:effectLst/>
                <a:latin typeface="Century Gothic" panose="020B0502020202020204" pitchFamily="34" charset="0"/>
              </a:rPr>
              <a:t>Central Business District (CBD):</a:t>
            </a:r>
            <a:endParaRPr lang="en-GB" sz="1050" b="0" i="0" u="none" strike="noStrike" dirty="0">
              <a:solidFill>
                <a:srgbClr val="000000"/>
              </a:solidFill>
              <a:effectLst/>
              <a:latin typeface="Century Gothic" panose="020B0502020202020204" pitchFamily="34" charset="0"/>
            </a:endParaRPr>
          </a:p>
          <a:p>
            <a:pPr marL="265113" lvl="1" indent="-193675"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Functions:</a:t>
            </a:r>
            <a:r>
              <a:rPr lang="en-GB" sz="1050" b="0" i="0" u="none" strike="noStrike" dirty="0">
                <a:solidFill>
                  <a:srgbClr val="000000"/>
                </a:solidFill>
                <a:effectLst/>
                <a:latin typeface="Century Gothic" panose="020B0502020202020204" pitchFamily="34" charset="0"/>
              </a:rPr>
              <a:t> Commercial and administrative hub with offices, government buildings, and high-end retail.</a:t>
            </a:r>
          </a:p>
          <a:p>
            <a:pPr marL="285750" lvl="1" indent="-193675"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Building Age:</a:t>
            </a:r>
            <a:r>
              <a:rPr lang="en-GB" sz="1050" b="0" i="0" u="none" strike="noStrike" dirty="0">
                <a:solidFill>
                  <a:srgbClr val="000000"/>
                </a:solidFill>
                <a:effectLst/>
                <a:latin typeface="Century Gothic" panose="020B0502020202020204" pitchFamily="34" charset="0"/>
              </a:rPr>
              <a:t> Predominantly older, historic buildings, often colonial-style, mixed with modern skyscrapers in some areas.</a:t>
            </a:r>
          </a:p>
          <a:p>
            <a:pPr algn="l">
              <a:buFont typeface="+mj-lt"/>
              <a:buAutoNum type="arabicPeriod"/>
            </a:pPr>
            <a:r>
              <a:rPr lang="en-GB" sz="1050" b="1" i="0" u="none" strike="noStrike" dirty="0">
                <a:solidFill>
                  <a:srgbClr val="000000"/>
                </a:solidFill>
                <a:effectLst/>
                <a:latin typeface="Century Gothic" panose="020B0502020202020204" pitchFamily="34" charset="0"/>
              </a:rPr>
              <a:t>Inner City:</a:t>
            </a:r>
            <a:endParaRPr lang="en-GB" sz="1050" b="0" i="0" u="none" strike="noStrike" dirty="0">
              <a:solidFill>
                <a:srgbClr val="000000"/>
              </a:solidFill>
              <a:effectLst/>
              <a:latin typeface="Century Gothic" panose="020B0502020202020204" pitchFamily="34" charset="0"/>
            </a:endParaRPr>
          </a:p>
          <a:p>
            <a:pPr marL="265113" lvl="1" indent="-173038"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Functions:</a:t>
            </a:r>
            <a:r>
              <a:rPr lang="en-GB" sz="1050" b="0" i="0" u="none" strike="noStrike" dirty="0">
                <a:solidFill>
                  <a:srgbClr val="000000"/>
                </a:solidFill>
                <a:effectLst/>
                <a:latin typeface="Century Gothic" panose="020B0502020202020204" pitchFamily="34" charset="0"/>
              </a:rPr>
              <a:t> Mix of residential and small-scale commercial activities. Often areas of gentrification and redevelopment.</a:t>
            </a:r>
          </a:p>
          <a:p>
            <a:pPr marL="265113" lvl="1" indent="-173038"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Building Age:</a:t>
            </a:r>
            <a:r>
              <a:rPr lang="en-GB" sz="1050" b="0" i="0" u="none" strike="noStrike" dirty="0">
                <a:solidFill>
                  <a:srgbClr val="000000"/>
                </a:solidFill>
                <a:effectLst/>
                <a:latin typeface="Century Gothic" panose="020B0502020202020204" pitchFamily="34" charset="0"/>
              </a:rPr>
              <a:t> Primarily older, densely packed housing, often from the 19th and early 20th centuries.</a:t>
            </a:r>
          </a:p>
          <a:p>
            <a:pPr algn="l">
              <a:buFont typeface="+mj-lt"/>
              <a:buAutoNum type="arabicPeriod"/>
            </a:pPr>
            <a:r>
              <a:rPr lang="en-GB" sz="1050" b="1" i="0" u="none" strike="noStrike" dirty="0">
                <a:solidFill>
                  <a:srgbClr val="000000"/>
                </a:solidFill>
                <a:effectLst/>
                <a:latin typeface="Century Gothic" panose="020B0502020202020204" pitchFamily="34" charset="0"/>
              </a:rPr>
              <a:t>Suburbs:</a:t>
            </a:r>
            <a:endParaRPr lang="en-GB" sz="1050" b="0" i="0" u="none" strike="noStrike" dirty="0">
              <a:solidFill>
                <a:srgbClr val="000000"/>
              </a:solidFill>
              <a:effectLst/>
              <a:latin typeface="Century Gothic" panose="020B0502020202020204" pitchFamily="34" charset="0"/>
            </a:endParaRPr>
          </a:p>
          <a:p>
            <a:pPr marL="265113" lvl="1" indent="-173038"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Functions:</a:t>
            </a:r>
            <a:r>
              <a:rPr lang="en-GB" sz="1050" b="0" i="0" u="none" strike="noStrike" dirty="0">
                <a:solidFill>
                  <a:srgbClr val="000000"/>
                </a:solidFill>
                <a:effectLst/>
                <a:latin typeface="Century Gothic" panose="020B0502020202020204" pitchFamily="34" charset="0"/>
              </a:rPr>
              <a:t> Predominantly residential with shopping malls, schools, and local businesses. Wealthier areas may have gated communities.</a:t>
            </a:r>
          </a:p>
          <a:p>
            <a:pPr marL="265113" lvl="1" indent="-173038"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Building Age:</a:t>
            </a:r>
            <a:r>
              <a:rPr lang="en-GB" sz="1050" b="0" i="0" u="none" strike="noStrike" dirty="0">
                <a:solidFill>
                  <a:srgbClr val="000000"/>
                </a:solidFill>
                <a:effectLst/>
                <a:latin typeface="Century Gothic" panose="020B0502020202020204" pitchFamily="34" charset="0"/>
              </a:rPr>
              <a:t> Mid-to-late 20th century with ongoing modern developments.</a:t>
            </a:r>
          </a:p>
          <a:p>
            <a:pPr algn="l">
              <a:buFont typeface="+mj-lt"/>
              <a:buAutoNum type="arabicPeriod"/>
            </a:pPr>
            <a:r>
              <a:rPr lang="en-GB" sz="1050" b="1" i="0" u="none" strike="noStrike" dirty="0">
                <a:solidFill>
                  <a:srgbClr val="000000"/>
                </a:solidFill>
                <a:effectLst/>
                <a:latin typeface="Century Gothic" panose="020B0502020202020204" pitchFamily="34" charset="0"/>
              </a:rPr>
              <a:t>Urban-Rural Fringe:</a:t>
            </a:r>
            <a:endParaRPr lang="en-GB" sz="1050" b="0" i="0" u="none" strike="noStrike" dirty="0">
              <a:solidFill>
                <a:srgbClr val="000000"/>
              </a:solidFill>
              <a:effectLst/>
              <a:latin typeface="Century Gothic" panose="020B0502020202020204" pitchFamily="34" charset="0"/>
            </a:endParaRPr>
          </a:p>
          <a:p>
            <a:pPr marL="265113" lvl="1" indent="-173038"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Functions:</a:t>
            </a:r>
            <a:r>
              <a:rPr lang="en-GB" sz="1050" b="0" i="0" u="none" strike="noStrike" dirty="0">
                <a:solidFill>
                  <a:srgbClr val="000000"/>
                </a:solidFill>
                <a:effectLst/>
                <a:latin typeface="Century Gothic" panose="020B0502020202020204" pitchFamily="34" charset="0"/>
              </a:rPr>
              <a:t> Transitional zone with a mix of industrial estates, large retail parks, and new housing developments. May also include informal settlements.</a:t>
            </a:r>
          </a:p>
          <a:p>
            <a:pPr marL="265113" lvl="1" indent="-173038" algn="l">
              <a:buFont typeface="Wingdings" panose="05000000000000000000" pitchFamily="2" charset="2"/>
              <a:buChar char="Ø"/>
            </a:pPr>
            <a:r>
              <a:rPr lang="en-GB" sz="1050" b="1" i="0" u="none" strike="noStrike" dirty="0">
                <a:solidFill>
                  <a:srgbClr val="000000"/>
                </a:solidFill>
                <a:effectLst/>
                <a:latin typeface="Century Gothic" panose="020B0502020202020204" pitchFamily="34" charset="0"/>
              </a:rPr>
              <a:t>Building Age:</a:t>
            </a:r>
            <a:r>
              <a:rPr lang="en-GB" sz="1050" b="0" i="0" u="none" strike="noStrike" dirty="0">
                <a:solidFill>
                  <a:srgbClr val="000000"/>
                </a:solidFill>
                <a:effectLst/>
                <a:latin typeface="Century Gothic" panose="020B0502020202020204" pitchFamily="34" charset="0"/>
              </a:rPr>
              <a:t> Newer buildings, alongside unplanned or informal housing.</a:t>
            </a:r>
          </a:p>
        </p:txBody>
      </p:sp>
      <p:sp>
        <p:nvSpPr>
          <p:cNvPr id="22" name="TextBox 21">
            <a:extLst>
              <a:ext uri="{FF2B5EF4-FFF2-40B4-BE49-F238E27FC236}">
                <a16:creationId xmlns:a16="http://schemas.microsoft.com/office/drawing/2014/main" id="{EEDC6393-06D5-0FB0-4660-A674A5F9CE24}"/>
              </a:ext>
            </a:extLst>
          </p:cNvPr>
          <p:cNvSpPr txBox="1"/>
          <p:nvPr/>
        </p:nvSpPr>
        <p:spPr>
          <a:xfrm>
            <a:off x="7652550" y="1122770"/>
            <a:ext cx="2164417" cy="3970318"/>
          </a:xfrm>
          <a:prstGeom prst="rect">
            <a:avLst/>
          </a:prstGeom>
          <a:noFill/>
        </p:spPr>
        <p:txBody>
          <a:bodyPr wrap="square">
            <a:spAutoFit/>
          </a:bodyPr>
          <a:lstStyle/>
          <a:p>
            <a:r>
              <a:rPr lang="en-GB" sz="1050" b="1" dirty="0">
                <a:latin typeface="Century Gothic" panose="020B0502020202020204" pitchFamily="34" charset="0"/>
              </a:rPr>
              <a:t>Central Business District (CBD):</a:t>
            </a:r>
            <a:r>
              <a:rPr lang="en-GB" sz="1050" dirty="0">
                <a:latin typeface="Century Gothic" panose="020B0502020202020204" pitchFamily="34" charset="0"/>
              </a:rPr>
              <a:t> The commercial and administrative core of a city, typically with offices, government buildings, and high-end retail.</a:t>
            </a:r>
          </a:p>
          <a:p>
            <a:endParaRPr lang="en-GB" sz="1050" dirty="0">
              <a:latin typeface="Century Gothic" panose="020B0502020202020204" pitchFamily="34" charset="0"/>
            </a:endParaRPr>
          </a:p>
          <a:p>
            <a:r>
              <a:rPr lang="en-GB" sz="1050" b="1" dirty="0">
                <a:latin typeface="Century Gothic" panose="020B0502020202020204" pitchFamily="34" charset="0"/>
              </a:rPr>
              <a:t>Inner City:</a:t>
            </a:r>
            <a:r>
              <a:rPr lang="en-GB" sz="1050" dirty="0">
                <a:latin typeface="Century Gothic" panose="020B0502020202020204" pitchFamily="34" charset="0"/>
              </a:rPr>
              <a:t> A densely populated area near the CBD, often containing older housing and small-scale businesses.</a:t>
            </a:r>
          </a:p>
          <a:p>
            <a:endParaRPr lang="en-GB" sz="1050" dirty="0">
              <a:latin typeface="Century Gothic" panose="020B0502020202020204" pitchFamily="34" charset="0"/>
            </a:endParaRPr>
          </a:p>
          <a:p>
            <a:r>
              <a:rPr lang="en-GB" sz="1050" b="1" dirty="0">
                <a:latin typeface="Century Gothic" panose="020B0502020202020204" pitchFamily="34" charset="0"/>
              </a:rPr>
              <a:t>Suburbs:</a:t>
            </a:r>
            <a:r>
              <a:rPr lang="en-GB" sz="1050" dirty="0">
                <a:latin typeface="Century Gothic" panose="020B0502020202020204" pitchFamily="34" charset="0"/>
              </a:rPr>
              <a:t> Residential areas on the outskirts of a city, often with modern housing and local amenities like schools and shopping centre.</a:t>
            </a:r>
          </a:p>
          <a:p>
            <a:endParaRPr lang="en-GB" sz="1050" dirty="0">
              <a:latin typeface="Century Gothic" panose="020B0502020202020204" pitchFamily="34" charset="0"/>
            </a:endParaRPr>
          </a:p>
          <a:p>
            <a:r>
              <a:rPr lang="en-GB" sz="1050" b="1" dirty="0">
                <a:latin typeface="Century Gothic" panose="020B0502020202020204" pitchFamily="34" charset="0"/>
              </a:rPr>
              <a:t>Urban-Rural Fringe:</a:t>
            </a:r>
            <a:r>
              <a:rPr lang="en-GB" sz="1050" dirty="0">
                <a:latin typeface="Century Gothic" panose="020B0502020202020204" pitchFamily="34" charset="0"/>
              </a:rPr>
              <a:t> The transitional zone between the city and countryside, with mixed land use such as industrial parks, new housing, and informal settlements</a:t>
            </a:r>
            <a:endParaRPr lang="en-US" sz="1050" dirty="0">
              <a:latin typeface="Century Gothic" panose="020B0502020202020204" pitchFamily="34" charset="0"/>
            </a:endParaRPr>
          </a:p>
        </p:txBody>
      </p:sp>
      <p:pic>
        <p:nvPicPr>
          <p:cNvPr id="24" name="Graphic 23" descr="House with solid fill">
            <a:extLst>
              <a:ext uri="{FF2B5EF4-FFF2-40B4-BE49-F238E27FC236}">
                <a16:creationId xmlns:a16="http://schemas.microsoft.com/office/drawing/2014/main" id="{CC9B35FE-BEFC-7CB0-5B5F-837A59E6C3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2062" y="3056339"/>
            <a:ext cx="752411" cy="752411"/>
          </a:xfrm>
          <a:prstGeom prst="rect">
            <a:avLst/>
          </a:prstGeom>
        </p:spPr>
      </p:pic>
      <p:pic>
        <p:nvPicPr>
          <p:cNvPr id="26" name="Graphic 25" descr="City with solid fill">
            <a:extLst>
              <a:ext uri="{FF2B5EF4-FFF2-40B4-BE49-F238E27FC236}">
                <a16:creationId xmlns:a16="http://schemas.microsoft.com/office/drawing/2014/main" id="{25CA60C2-C0A9-28E9-B40B-38A2311C5D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4781" y="2190965"/>
            <a:ext cx="600060" cy="752412"/>
          </a:xfrm>
          <a:prstGeom prst="rect">
            <a:avLst/>
          </a:prstGeom>
        </p:spPr>
      </p:pic>
      <p:pic>
        <p:nvPicPr>
          <p:cNvPr id="28" name="Graphic 27" descr="Cathedral with solid fill">
            <a:extLst>
              <a:ext uri="{FF2B5EF4-FFF2-40B4-BE49-F238E27FC236}">
                <a16:creationId xmlns:a16="http://schemas.microsoft.com/office/drawing/2014/main" id="{5E24037A-1B77-BE5E-6E1B-6EC78DC21D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4114" y="1362389"/>
            <a:ext cx="555996" cy="555996"/>
          </a:xfrm>
          <a:prstGeom prst="rect">
            <a:avLst/>
          </a:prstGeom>
        </p:spPr>
      </p:pic>
      <p:pic>
        <p:nvPicPr>
          <p:cNvPr id="6" name="Picture 5">
            <a:extLst>
              <a:ext uri="{FF2B5EF4-FFF2-40B4-BE49-F238E27FC236}">
                <a16:creationId xmlns:a16="http://schemas.microsoft.com/office/drawing/2014/main" id="{FF5DC3B1-3423-796E-B469-C1FB2F985C3A}"/>
              </a:ext>
            </a:extLst>
          </p:cNvPr>
          <p:cNvPicPr>
            <a:picLocks noChangeAspect="1"/>
          </p:cNvPicPr>
          <p:nvPr/>
        </p:nvPicPr>
        <p:blipFill>
          <a:blip r:embed="rId9"/>
          <a:stretch>
            <a:fillRect/>
          </a:stretch>
        </p:blipFill>
        <p:spPr>
          <a:xfrm>
            <a:off x="471486" y="117765"/>
            <a:ext cx="608406" cy="723634"/>
          </a:xfrm>
          <a:prstGeom prst="rect">
            <a:avLst/>
          </a:prstGeom>
        </p:spPr>
      </p:pic>
      <p:pic>
        <p:nvPicPr>
          <p:cNvPr id="3" name="Picture 2" descr="A qr code with black squares&#10;&#10;Description automatically generated">
            <a:extLst>
              <a:ext uri="{FF2B5EF4-FFF2-40B4-BE49-F238E27FC236}">
                <a16:creationId xmlns:a16="http://schemas.microsoft.com/office/drawing/2014/main" id="{1C2F3A0A-FB7D-172F-1BCA-7BDED42226FD}"/>
              </a:ext>
            </a:extLst>
          </p:cNvPr>
          <p:cNvPicPr>
            <a:picLocks noChangeAspect="1"/>
          </p:cNvPicPr>
          <p:nvPr/>
        </p:nvPicPr>
        <p:blipFill>
          <a:blip r:embed="rId10"/>
          <a:stretch>
            <a:fillRect/>
          </a:stretch>
        </p:blipFill>
        <p:spPr>
          <a:xfrm>
            <a:off x="8268034" y="5263920"/>
            <a:ext cx="1406805" cy="1466287"/>
          </a:xfrm>
          <a:prstGeom prst="rect">
            <a:avLst/>
          </a:prstGeom>
        </p:spPr>
      </p:pic>
      <p:pic>
        <p:nvPicPr>
          <p:cNvPr id="11" name="Picture 10">
            <a:extLst>
              <a:ext uri="{FF2B5EF4-FFF2-40B4-BE49-F238E27FC236}">
                <a16:creationId xmlns:a16="http://schemas.microsoft.com/office/drawing/2014/main" id="{FB569B57-81BA-4BEA-30E7-215FC520FBC2}"/>
              </a:ext>
            </a:extLst>
          </p:cNvPr>
          <p:cNvPicPr>
            <a:picLocks noChangeAspect="1"/>
          </p:cNvPicPr>
          <p:nvPr/>
        </p:nvPicPr>
        <p:blipFill>
          <a:blip r:embed="rId11"/>
          <a:stretch>
            <a:fillRect/>
          </a:stretch>
        </p:blipFill>
        <p:spPr>
          <a:xfrm>
            <a:off x="6939398" y="4206312"/>
            <a:ext cx="759069" cy="742313"/>
          </a:xfrm>
          <a:prstGeom prst="rect">
            <a:avLst/>
          </a:prstGeom>
        </p:spPr>
      </p:pic>
    </p:spTree>
    <p:extLst>
      <p:ext uri="{BB962C8B-B14F-4D97-AF65-F5344CB8AC3E}">
        <p14:creationId xmlns:p14="http://schemas.microsoft.com/office/powerpoint/2010/main" val="170279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19C4-1A3D-56C6-6394-F661325686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84371B-CB63-F743-3F1A-4FB43106D8F3}"/>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4B5B0846-5978-5466-AD65-0787DEDC0ACE}"/>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824F956-08C8-0958-447F-FB55A3275581}"/>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461FD01-5229-7275-841C-C3B0A76BB203}"/>
              </a:ext>
            </a:extLst>
          </p:cNvPr>
          <p:cNvCxnSpPr>
            <a:cxnSpLocks/>
          </p:cNvCxnSpPr>
          <p:nvPr/>
        </p:nvCxnSpPr>
        <p:spPr>
          <a:xfrm flipV="1">
            <a:off x="6188729" y="1046296"/>
            <a:ext cx="20474" cy="5658979"/>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C042A2A-A3CA-B2AE-3DD8-5DB4316F3139}"/>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DE7AEC20-D554-AE3F-A138-14511D2BE57C}"/>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2" name="TextBox 1">
            <a:extLst>
              <a:ext uri="{FF2B5EF4-FFF2-40B4-BE49-F238E27FC236}">
                <a16:creationId xmlns:a16="http://schemas.microsoft.com/office/drawing/2014/main" id="{4E0C99D6-F050-2EE5-CBF2-0447E9B484A4}"/>
              </a:ext>
            </a:extLst>
          </p:cNvPr>
          <p:cNvSpPr txBox="1"/>
          <p:nvPr/>
        </p:nvSpPr>
        <p:spPr>
          <a:xfrm>
            <a:off x="6228629" y="326289"/>
            <a:ext cx="33187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Population change and Migration in Mexico City</a:t>
            </a:r>
            <a:endParaRPr lang="en-US" sz="1200" b="1">
              <a:latin typeface="Aptos" panose="020B0004020202020204"/>
            </a:endParaRPr>
          </a:p>
          <a:p>
            <a:pPr algn="ctr"/>
            <a:endParaRPr lang="en-US" sz="1200" b="1"/>
          </a:p>
        </p:txBody>
      </p:sp>
      <p:pic>
        <p:nvPicPr>
          <p:cNvPr id="50" name="Picture 49">
            <a:extLst>
              <a:ext uri="{FF2B5EF4-FFF2-40B4-BE49-F238E27FC236}">
                <a16:creationId xmlns:a16="http://schemas.microsoft.com/office/drawing/2014/main" id="{77C0DC5C-1305-74FF-2216-A463B3305FD8}"/>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B00A385A-3CAF-ED9A-B550-401FD33F126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439847DA-583A-E0A3-742D-9FB40DEEC891}"/>
              </a:ext>
            </a:extLst>
          </p:cNvPr>
          <p:cNvSpPr txBox="1"/>
          <p:nvPr/>
        </p:nvSpPr>
        <p:spPr>
          <a:xfrm>
            <a:off x="326424" y="1323408"/>
            <a:ext cx="5746217" cy="5509200"/>
          </a:xfrm>
          <a:prstGeom prst="rect">
            <a:avLst/>
          </a:prstGeom>
          <a:noFill/>
        </p:spPr>
        <p:txBody>
          <a:bodyPr wrap="square">
            <a:spAutoFit/>
          </a:bodyPr>
          <a:lstStyle/>
          <a:p>
            <a:pPr algn="l"/>
            <a:r>
              <a:rPr lang="en-GB" sz="1100" b="1" i="0" u="none" strike="noStrike" dirty="0">
                <a:solidFill>
                  <a:srgbClr val="000000"/>
                </a:solidFill>
                <a:effectLst/>
                <a:latin typeface="Century Gothic" panose="020B0502020202020204" pitchFamily="34" charset="0"/>
              </a:rPr>
              <a:t>Reasons for Population Growth in Mexico:</a:t>
            </a:r>
          </a:p>
          <a:p>
            <a:pPr algn="l"/>
            <a:endParaRPr lang="en-GB" sz="1100" b="0" i="0" u="none" strike="noStrike" dirty="0">
              <a:solidFill>
                <a:srgbClr val="000000"/>
              </a:solidFill>
              <a:effectLst/>
              <a:latin typeface="Century Gothic" panose="020B0502020202020204" pitchFamily="34" charset="0"/>
            </a:endParaRPr>
          </a:p>
          <a:p>
            <a:pPr marL="228600" indent="-228600" algn="l">
              <a:buFont typeface="+mj-lt"/>
              <a:buAutoNum type="arabicPeriod"/>
            </a:pPr>
            <a:r>
              <a:rPr lang="en-GB" sz="1100" b="1" i="0" u="none" strike="noStrike" dirty="0">
                <a:solidFill>
                  <a:srgbClr val="000000"/>
                </a:solidFill>
                <a:effectLst/>
                <a:latin typeface="Century Gothic" panose="020B0502020202020204" pitchFamily="34" charset="0"/>
              </a:rPr>
              <a:t>Rates of Natural Increase:</a:t>
            </a:r>
            <a:r>
              <a:rPr lang="en-GB" sz="1100" b="0" i="0" u="none" strike="noStrike" dirty="0">
                <a:solidFill>
                  <a:srgbClr val="000000"/>
                </a:solidFill>
                <a:effectLst/>
                <a:latin typeface="Century Gothic" panose="020B0502020202020204" pitchFamily="34" charset="0"/>
              </a:rPr>
              <a:t> High birth rates and declining death rates due to improved healthcare and living standards in the past.</a:t>
            </a:r>
          </a:p>
          <a:p>
            <a:pPr marL="228600" indent="-228600" algn="l">
              <a:buFont typeface="+mj-lt"/>
              <a:buAutoNum type="arabicPeriod"/>
            </a:pPr>
            <a:r>
              <a:rPr lang="en-GB" sz="1100" b="1" i="0" u="none" strike="noStrike" dirty="0">
                <a:solidFill>
                  <a:srgbClr val="000000"/>
                </a:solidFill>
                <a:effectLst/>
                <a:latin typeface="Century Gothic" panose="020B0502020202020204" pitchFamily="34" charset="0"/>
              </a:rPr>
              <a:t>National Migration:</a:t>
            </a:r>
            <a:r>
              <a:rPr lang="en-GB" sz="1100" b="0" i="0" u="none" strike="noStrike" dirty="0">
                <a:solidFill>
                  <a:srgbClr val="000000"/>
                </a:solidFill>
                <a:effectLst/>
                <a:latin typeface="Century Gothic" panose="020B0502020202020204" pitchFamily="34" charset="0"/>
              </a:rPr>
              <a:t> Rural-to-urban migration driven by better job opportunities and access to services in cities.</a:t>
            </a:r>
          </a:p>
          <a:p>
            <a:pPr marL="228600" indent="-228600" algn="l">
              <a:buFont typeface="+mj-lt"/>
              <a:buAutoNum type="arabicPeriod"/>
            </a:pPr>
            <a:r>
              <a:rPr lang="en-GB" sz="1100" b="1" i="0" u="none" strike="noStrike" dirty="0">
                <a:solidFill>
                  <a:srgbClr val="000000"/>
                </a:solidFill>
                <a:effectLst/>
                <a:latin typeface="Century Gothic" panose="020B0502020202020204" pitchFamily="34" charset="0"/>
              </a:rPr>
              <a:t>International Migration:</a:t>
            </a:r>
            <a:r>
              <a:rPr lang="en-GB" sz="1100" b="0" i="0" u="none" strike="noStrike" dirty="0">
                <a:solidFill>
                  <a:srgbClr val="000000"/>
                </a:solidFill>
                <a:effectLst/>
                <a:latin typeface="Century Gothic" panose="020B0502020202020204" pitchFamily="34" charset="0"/>
              </a:rPr>
              <a:t> Remittances from Mexican emigrants support families, improving living conditions and encouraging population growth.</a:t>
            </a:r>
          </a:p>
          <a:p>
            <a:pPr marL="228600" indent="-228600" algn="l">
              <a:buFont typeface="+mj-lt"/>
              <a:buAutoNum type="arabicPeriod"/>
            </a:pPr>
            <a:r>
              <a:rPr lang="en-GB" sz="1100" b="1" i="0" u="none" strike="noStrike" dirty="0">
                <a:solidFill>
                  <a:srgbClr val="000000"/>
                </a:solidFill>
                <a:effectLst/>
                <a:latin typeface="Century Gothic" panose="020B0502020202020204" pitchFamily="34" charset="0"/>
              </a:rPr>
              <a:t>Economic Investment and Growth:</a:t>
            </a:r>
            <a:r>
              <a:rPr lang="en-GB" sz="1100" b="0" i="0" u="none" strike="noStrike" dirty="0">
                <a:solidFill>
                  <a:srgbClr val="000000"/>
                </a:solidFill>
                <a:effectLst/>
                <a:latin typeface="Century Gothic" panose="020B0502020202020204" pitchFamily="34" charset="0"/>
              </a:rPr>
              <a:t> Industrialization and foreign investment have created jobs, attracting people to urban areas and supporting population growth.</a:t>
            </a:r>
          </a:p>
          <a:p>
            <a:pPr algn="l">
              <a:buFont typeface="+mj-lt"/>
              <a:buAutoNum type="arabicPeriod"/>
            </a:pPr>
            <a:endParaRPr lang="en-GB" sz="1100" b="0" i="0" u="none" strike="noStrike" dirty="0">
              <a:solidFill>
                <a:srgbClr val="000000"/>
              </a:solidFill>
              <a:effectLst/>
              <a:latin typeface="Century Gothic" panose="020B0502020202020204" pitchFamily="34" charset="0"/>
            </a:endParaRPr>
          </a:p>
          <a:p>
            <a:pPr algn="l"/>
            <a:r>
              <a:rPr lang="en-GB" sz="1100" b="1" i="0" u="none" strike="noStrike" dirty="0">
                <a:solidFill>
                  <a:srgbClr val="000000"/>
                </a:solidFill>
                <a:effectLst/>
                <a:latin typeface="Century Gothic" panose="020B0502020202020204" pitchFamily="34" charset="0"/>
              </a:rPr>
              <a:t>Causes of Migration and Impacts on Mexico City:</a:t>
            </a:r>
            <a:br>
              <a:rPr lang="en-GB" sz="1100" b="1" i="0" u="none" strike="noStrike" dirty="0">
                <a:solidFill>
                  <a:srgbClr val="000000"/>
                </a:solidFill>
                <a:effectLst/>
                <a:latin typeface="Century Gothic" panose="020B0502020202020204" pitchFamily="34" charset="0"/>
              </a:rPr>
            </a:br>
            <a:endParaRPr lang="en-GB" sz="1100" b="0" i="0" u="none" strike="noStrike" dirty="0">
              <a:solidFill>
                <a:srgbClr val="000000"/>
              </a:solidFill>
              <a:effectLst/>
              <a:latin typeface="Century Gothic" panose="020B0502020202020204" pitchFamily="34" charset="0"/>
            </a:endParaRP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National Migration Causes:</a:t>
            </a:r>
            <a:br>
              <a:rPr lang="en-GB" sz="1100" dirty="0">
                <a:solidFill>
                  <a:srgbClr val="000000"/>
                </a:solidFill>
                <a:latin typeface="Century Gothic" panose="020B0502020202020204" pitchFamily="34" charset="0"/>
              </a:rPr>
            </a:br>
            <a:r>
              <a:rPr lang="en-GB" sz="1100" b="0" i="0" u="none" strike="noStrike" dirty="0">
                <a:solidFill>
                  <a:srgbClr val="000000"/>
                </a:solidFill>
                <a:effectLst/>
                <a:latin typeface="Century Gothic" panose="020B0502020202020204" pitchFamily="34" charset="0"/>
              </a:rPr>
              <a:t>Rural poverty and lack of opportunities push people to urban areas for jobs and education.</a:t>
            </a: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International Migration Causes:</a:t>
            </a:r>
            <a:br>
              <a:rPr lang="en-GB" sz="1100" dirty="0">
                <a:solidFill>
                  <a:srgbClr val="000000"/>
                </a:solidFill>
                <a:latin typeface="Century Gothic" panose="020B0502020202020204" pitchFamily="34" charset="0"/>
              </a:rPr>
            </a:br>
            <a:r>
              <a:rPr lang="en-GB" sz="1100" b="0" i="0" u="none" strike="noStrike" dirty="0">
                <a:solidFill>
                  <a:srgbClr val="000000"/>
                </a:solidFill>
                <a:effectLst/>
                <a:latin typeface="Century Gothic" panose="020B0502020202020204" pitchFamily="34" charset="0"/>
              </a:rPr>
              <a:t>Return migration from abroad (e.g., the U.S.) brings people back with skills and remittances.</a:t>
            </a:r>
          </a:p>
          <a:p>
            <a:pPr marL="171450" indent="-171450" algn="l">
              <a:buFont typeface="Wingdings" panose="05000000000000000000" pitchFamily="2" charset="2"/>
              <a:buChar char="Ø"/>
            </a:pPr>
            <a:r>
              <a:rPr lang="en-GB" sz="1100" b="1" dirty="0">
                <a:solidFill>
                  <a:srgbClr val="000000"/>
                </a:solidFill>
                <a:latin typeface="Century Gothic" panose="020B0502020202020204" pitchFamily="34" charset="0"/>
              </a:rPr>
              <a:t>I</a:t>
            </a:r>
            <a:r>
              <a:rPr lang="en-GB" sz="1100" b="1" i="0" u="none" strike="noStrike" dirty="0">
                <a:solidFill>
                  <a:srgbClr val="000000"/>
                </a:solidFill>
                <a:effectLst/>
                <a:latin typeface="Century Gothic" panose="020B0502020202020204" pitchFamily="34" charset="0"/>
              </a:rPr>
              <a:t>mpacts on Age Structure:</a:t>
            </a:r>
            <a:br>
              <a:rPr lang="en-GB" sz="1100" dirty="0">
                <a:solidFill>
                  <a:srgbClr val="000000"/>
                </a:solidFill>
                <a:latin typeface="Century Gothic" panose="020B0502020202020204" pitchFamily="34" charset="0"/>
              </a:rPr>
            </a:br>
            <a:r>
              <a:rPr lang="en-GB" sz="1100" b="0" i="0" u="none" strike="noStrike" dirty="0">
                <a:solidFill>
                  <a:srgbClr val="000000"/>
                </a:solidFill>
                <a:effectLst/>
                <a:latin typeface="Century Gothic" panose="020B0502020202020204" pitchFamily="34" charset="0"/>
              </a:rPr>
              <a:t>Younger, working-age populations dominate urban areas, leaving older populations in rural regions.</a:t>
            </a:r>
          </a:p>
          <a:p>
            <a:pPr marL="171450" indent="-171450" algn="l">
              <a:buFont typeface="Wingdings" panose="05000000000000000000" pitchFamily="2" charset="2"/>
              <a:buChar char="Ø"/>
            </a:pPr>
            <a:r>
              <a:rPr lang="en-GB" sz="1100" b="1" dirty="0">
                <a:solidFill>
                  <a:srgbClr val="000000"/>
                </a:solidFill>
                <a:latin typeface="Century Gothic" panose="020B0502020202020204" pitchFamily="34" charset="0"/>
              </a:rPr>
              <a:t>I</a:t>
            </a:r>
            <a:r>
              <a:rPr lang="en-GB" sz="1100" b="1" i="0" u="none" strike="noStrike" dirty="0">
                <a:solidFill>
                  <a:srgbClr val="000000"/>
                </a:solidFill>
                <a:effectLst/>
                <a:latin typeface="Century Gothic" panose="020B0502020202020204" pitchFamily="34" charset="0"/>
              </a:rPr>
              <a:t>mpacts on Ethnicity:</a:t>
            </a:r>
            <a:br>
              <a:rPr lang="en-GB" sz="1100" dirty="0">
                <a:solidFill>
                  <a:srgbClr val="000000"/>
                </a:solidFill>
                <a:latin typeface="Century Gothic" panose="020B0502020202020204" pitchFamily="34" charset="0"/>
              </a:rPr>
            </a:br>
            <a:r>
              <a:rPr lang="en-GB" sz="1100" b="0" i="0" u="none" strike="noStrike" dirty="0">
                <a:solidFill>
                  <a:srgbClr val="000000"/>
                </a:solidFill>
                <a:effectLst/>
                <a:latin typeface="Century Gothic" panose="020B0502020202020204" pitchFamily="34" charset="0"/>
              </a:rPr>
              <a:t>Increased ethnic diversity as indigenous and rural groups move to the city.</a:t>
            </a: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Impacts on Housing:</a:t>
            </a:r>
            <a:br>
              <a:rPr lang="en-GB" sz="1100" dirty="0">
                <a:solidFill>
                  <a:srgbClr val="000000"/>
                </a:solidFill>
                <a:latin typeface="Century Gothic" panose="020B0502020202020204" pitchFamily="34" charset="0"/>
              </a:rPr>
            </a:br>
            <a:r>
              <a:rPr lang="en-GB" sz="1100" b="0" i="0" u="none" strike="noStrike" dirty="0">
                <a:solidFill>
                  <a:srgbClr val="000000"/>
                </a:solidFill>
                <a:effectLst/>
                <a:latin typeface="Century Gothic" panose="020B0502020202020204" pitchFamily="34" charset="0"/>
              </a:rPr>
              <a:t>Overcrowding and the growth of informal settlements due to rapid population influx.</a:t>
            </a: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Impacts on Services:</a:t>
            </a:r>
            <a:r>
              <a:rPr lang="en-GB" sz="1100" dirty="0">
                <a:solidFill>
                  <a:srgbClr val="000000"/>
                </a:solidFill>
                <a:latin typeface="Century Gothic" panose="020B0502020202020204" pitchFamily="34" charset="0"/>
              </a:rPr>
              <a:t> </a:t>
            </a:r>
            <a:br>
              <a:rPr lang="en-GB" sz="1100" dirty="0">
                <a:solidFill>
                  <a:srgbClr val="000000"/>
                </a:solidFill>
                <a:latin typeface="Century Gothic" panose="020B0502020202020204" pitchFamily="34" charset="0"/>
              </a:rPr>
            </a:br>
            <a:r>
              <a:rPr lang="en-GB" sz="1100" b="0" i="0" u="none" strike="noStrike" dirty="0">
                <a:solidFill>
                  <a:srgbClr val="000000"/>
                </a:solidFill>
                <a:effectLst/>
                <a:latin typeface="Century Gothic" panose="020B0502020202020204" pitchFamily="34" charset="0"/>
              </a:rPr>
              <a:t>Strain on schools, healthcare, and infrastructure in urban areas, leading to unequal access and service shortages.</a:t>
            </a:r>
          </a:p>
          <a:p>
            <a:pPr algn="l">
              <a:buFont typeface="+mj-lt"/>
              <a:buAutoNum type="arabicPeriod"/>
            </a:pPr>
            <a:endParaRPr lang="en-GB" sz="1100" b="0" i="0" u="none" strike="noStrike" dirty="0">
              <a:solidFill>
                <a:srgbClr val="000000"/>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DEAB91A5-72FD-467F-ACCC-9241036ECA36}"/>
              </a:ext>
            </a:extLst>
          </p:cNvPr>
          <p:cNvSpPr txBox="1"/>
          <p:nvPr/>
        </p:nvSpPr>
        <p:spPr>
          <a:xfrm>
            <a:off x="7330150" y="1365352"/>
            <a:ext cx="2457142" cy="5339923"/>
          </a:xfrm>
          <a:prstGeom prst="rect">
            <a:avLst/>
          </a:prstGeom>
          <a:noFill/>
        </p:spPr>
        <p:txBody>
          <a:bodyPr wrap="square">
            <a:spAutoFit/>
          </a:bodyPr>
          <a:lstStyle/>
          <a:p>
            <a:r>
              <a:rPr lang="en-GB" sz="1100" b="1" dirty="0">
                <a:latin typeface="Century Gothic" panose="020B0502020202020204" pitchFamily="34" charset="0"/>
              </a:rPr>
              <a:t>National Migration:</a:t>
            </a:r>
            <a:r>
              <a:rPr lang="en-GB" sz="1100" dirty="0">
                <a:latin typeface="Century Gothic" panose="020B0502020202020204" pitchFamily="34" charset="0"/>
              </a:rPr>
              <a:t> Movement of people within a country, often from rural to urban areas in search of better opportunities.</a:t>
            </a:r>
          </a:p>
          <a:p>
            <a:endParaRPr lang="en-GB" sz="1100" dirty="0">
              <a:latin typeface="Century Gothic" panose="020B0502020202020204" pitchFamily="34" charset="0"/>
            </a:endParaRPr>
          </a:p>
          <a:p>
            <a:r>
              <a:rPr lang="en-GB" sz="1100" b="1" dirty="0">
                <a:latin typeface="Century Gothic" panose="020B0502020202020204" pitchFamily="34" charset="0"/>
              </a:rPr>
              <a:t>International Migration:</a:t>
            </a:r>
            <a:r>
              <a:rPr lang="en-GB" sz="1100" dirty="0">
                <a:latin typeface="Century Gothic" panose="020B0502020202020204" pitchFamily="34" charset="0"/>
              </a:rPr>
              <a:t> Movement of people across national borders, such as Mexicans migrating to and returning from the U.S.</a:t>
            </a:r>
          </a:p>
          <a:p>
            <a:endParaRPr lang="en-GB" sz="1100" dirty="0">
              <a:latin typeface="Century Gothic" panose="020B0502020202020204" pitchFamily="34" charset="0"/>
            </a:endParaRPr>
          </a:p>
          <a:p>
            <a:r>
              <a:rPr lang="en-GB" sz="1100" b="1" dirty="0">
                <a:latin typeface="Century Gothic" panose="020B0502020202020204" pitchFamily="34" charset="0"/>
              </a:rPr>
              <a:t>Age Structure:</a:t>
            </a:r>
            <a:r>
              <a:rPr lang="en-GB" sz="1100" dirty="0">
                <a:latin typeface="Century Gothic" panose="020B0502020202020204" pitchFamily="34" charset="0"/>
              </a:rPr>
              <a:t> The distribution of a population by age groups, influenced by migration patterns and birth rates.</a:t>
            </a:r>
          </a:p>
          <a:p>
            <a:endParaRPr lang="en-GB" sz="1100" dirty="0">
              <a:latin typeface="Century Gothic" panose="020B0502020202020204" pitchFamily="34" charset="0"/>
            </a:endParaRPr>
          </a:p>
          <a:p>
            <a:r>
              <a:rPr lang="en-GB" sz="1100" b="1" dirty="0">
                <a:latin typeface="Century Gothic" panose="020B0502020202020204" pitchFamily="34" charset="0"/>
              </a:rPr>
              <a:t>Ethnicity:</a:t>
            </a:r>
            <a:r>
              <a:rPr lang="en-GB" sz="1100" dirty="0">
                <a:latin typeface="Century Gothic" panose="020B0502020202020204" pitchFamily="34" charset="0"/>
              </a:rPr>
              <a:t> Shared cultural, linguistic, or ancestral traits, often highlighted in urban areas with diverse migrant populations.</a:t>
            </a:r>
          </a:p>
          <a:p>
            <a:endParaRPr lang="en-GB" sz="1100" dirty="0">
              <a:latin typeface="Century Gothic" panose="020B0502020202020204" pitchFamily="34" charset="0"/>
            </a:endParaRPr>
          </a:p>
          <a:p>
            <a:r>
              <a:rPr lang="en-GB" sz="1100" b="1" dirty="0">
                <a:latin typeface="Century Gothic" panose="020B0502020202020204" pitchFamily="34" charset="0"/>
              </a:rPr>
              <a:t>Housing:</a:t>
            </a:r>
            <a:r>
              <a:rPr lang="en-GB" sz="1100" dirty="0">
                <a:latin typeface="Century Gothic" panose="020B0502020202020204" pitchFamily="34" charset="0"/>
              </a:rPr>
              <a:t> Residential structures, including formal developments and informal settlements, affected by population pressures.</a:t>
            </a:r>
          </a:p>
          <a:p>
            <a:endParaRPr lang="en-GB" sz="1100" dirty="0">
              <a:latin typeface="Century Gothic" panose="020B0502020202020204" pitchFamily="34" charset="0"/>
            </a:endParaRPr>
          </a:p>
          <a:p>
            <a:r>
              <a:rPr lang="en-GB" sz="1100" b="1" dirty="0">
                <a:latin typeface="Century Gothic" panose="020B0502020202020204" pitchFamily="34" charset="0"/>
              </a:rPr>
              <a:t>Services:</a:t>
            </a:r>
            <a:r>
              <a:rPr lang="en-GB" sz="1100" dirty="0">
                <a:latin typeface="Century Gothic" panose="020B0502020202020204" pitchFamily="34" charset="0"/>
              </a:rPr>
              <a:t> Public amenities like healthcare, education, and transport, which can become strained due to rapid population growth</a:t>
            </a:r>
            <a:endParaRPr lang="en-US" sz="1100" dirty="0">
              <a:latin typeface="Century Gothic" panose="020B0502020202020204" pitchFamily="34" charset="0"/>
            </a:endParaRPr>
          </a:p>
        </p:txBody>
      </p:sp>
      <p:pic>
        <p:nvPicPr>
          <p:cNvPr id="22" name="Graphic 21" descr="Group of people with solid fill">
            <a:extLst>
              <a:ext uri="{FF2B5EF4-FFF2-40B4-BE49-F238E27FC236}">
                <a16:creationId xmlns:a16="http://schemas.microsoft.com/office/drawing/2014/main" id="{62AB08EA-EFEB-FCA1-4544-E098BEDC04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0140" y="3310192"/>
            <a:ext cx="657828" cy="657828"/>
          </a:xfrm>
          <a:prstGeom prst="rect">
            <a:avLst/>
          </a:prstGeom>
        </p:spPr>
      </p:pic>
      <p:pic>
        <p:nvPicPr>
          <p:cNvPr id="6" name="Picture 5">
            <a:extLst>
              <a:ext uri="{FF2B5EF4-FFF2-40B4-BE49-F238E27FC236}">
                <a16:creationId xmlns:a16="http://schemas.microsoft.com/office/drawing/2014/main" id="{B68E2B63-2BA0-7428-0793-CA23ACF3A118}"/>
              </a:ext>
            </a:extLst>
          </p:cNvPr>
          <p:cNvPicPr>
            <a:picLocks noChangeAspect="1"/>
          </p:cNvPicPr>
          <p:nvPr/>
        </p:nvPicPr>
        <p:blipFill>
          <a:blip r:embed="rId5"/>
          <a:stretch>
            <a:fillRect/>
          </a:stretch>
        </p:blipFill>
        <p:spPr>
          <a:xfrm>
            <a:off x="471486" y="117765"/>
            <a:ext cx="608406" cy="723634"/>
          </a:xfrm>
          <a:prstGeom prst="rect">
            <a:avLst/>
          </a:prstGeom>
        </p:spPr>
      </p:pic>
      <p:pic>
        <p:nvPicPr>
          <p:cNvPr id="11" name="Picture 10">
            <a:extLst>
              <a:ext uri="{FF2B5EF4-FFF2-40B4-BE49-F238E27FC236}">
                <a16:creationId xmlns:a16="http://schemas.microsoft.com/office/drawing/2014/main" id="{B5969AF2-092E-A397-69FA-3D16C2C46DBF}"/>
              </a:ext>
            </a:extLst>
          </p:cNvPr>
          <p:cNvPicPr>
            <a:picLocks noChangeAspect="1"/>
          </p:cNvPicPr>
          <p:nvPr/>
        </p:nvPicPr>
        <p:blipFill>
          <a:blip r:embed="rId6"/>
          <a:stretch>
            <a:fillRect/>
          </a:stretch>
        </p:blipFill>
        <p:spPr>
          <a:xfrm>
            <a:off x="6512627" y="4796952"/>
            <a:ext cx="693411" cy="684890"/>
          </a:xfrm>
          <a:prstGeom prst="rect">
            <a:avLst/>
          </a:prstGeom>
        </p:spPr>
      </p:pic>
      <p:pic>
        <p:nvPicPr>
          <p:cNvPr id="12" name="Picture 11">
            <a:extLst>
              <a:ext uri="{FF2B5EF4-FFF2-40B4-BE49-F238E27FC236}">
                <a16:creationId xmlns:a16="http://schemas.microsoft.com/office/drawing/2014/main" id="{29292657-50BE-94D2-66DB-21C4E2CDFBC3}"/>
              </a:ext>
            </a:extLst>
          </p:cNvPr>
          <p:cNvPicPr>
            <a:picLocks noChangeAspect="1"/>
          </p:cNvPicPr>
          <p:nvPr/>
        </p:nvPicPr>
        <p:blipFill>
          <a:blip r:embed="rId7"/>
          <a:stretch>
            <a:fillRect/>
          </a:stretch>
        </p:blipFill>
        <p:spPr>
          <a:xfrm>
            <a:off x="6430556" y="3993025"/>
            <a:ext cx="849348" cy="783329"/>
          </a:xfrm>
          <a:prstGeom prst="rect">
            <a:avLst/>
          </a:prstGeom>
        </p:spPr>
      </p:pic>
      <p:pic>
        <p:nvPicPr>
          <p:cNvPr id="13" name="Picture 12">
            <a:extLst>
              <a:ext uri="{FF2B5EF4-FFF2-40B4-BE49-F238E27FC236}">
                <a16:creationId xmlns:a16="http://schemas.microsoft.com/office/drawing/2014/main" id="{149F1FF7-7588-B977-23F6-5E3AC34A1697}"/>
              </a:ext>
            </a:extLst>
          </p:cNvPr>
          <p:cNvPicPr>
            <a:picLocks noChangeAspect="1"/>
          </p:cNvPicPr>
          <p:nvPr/>
        </p:nvPicPr>
        <p:blipFill>
          <a:blip r:embed="rId8"/>
          <a:stretch>
            <a:fillRect/>
          </a:stretch>
        </p:blipFill>
        <p:spPr>
          <a:xfrm>
            <a:off x="6405935" y="5584475"/>
            <a:ext cx="890382" cy="914583"/>
          </a:xfrm>
          <a:prstGeom prst="rect">
            <a:avLst/>
          </a:prstGeom>
        </p:spPr>
      </p:pic>
      <p:pic>
        <p:nvPicPr>
          <p:cNvPr id="16" name="Picture 15">
            <a:extLst>
              <a:ext uri="{FF2B5EF4-FFF2-40B4-BE49-F238E27FC236}">
                <a16:creationId xmlns:a16="http://schemas.microsoft.com/office/drawing/2014/main" id="{8CEA2A74-014C-D755-3E41-840E2FEDAB01}"/>
              </a:ext>
            </a:extLst>
          </p:cNvPr>
          <p:cNvPicPr>
            <a:picLocks noChangeAspect="1"/>
          </p:cNvPicPr>
          <p:nvPr/>
        </p:nvPicPr>
        <p:blipFill>
          <a:blip r:embed="rId9"/>
          <a:stretch>
            <a:fillRect/>
          </a:stretch>
        </p:blipFill>
        <p:spPr>
          <a:xfrm>
            <a:off x="6438763" y="2196492"/>
            <a:ext cx="841140" cy="865363"/>
          </a:xfrm>
          <a:prstGeom prst="rect">
            <a:avLst/>
          </a:prstGeom>
        </p:spPr>
      </p:pic>
      <p:pic>
        <p:nvPicPr>
          <p:cNvPr id="17" name="Picture 16">
            <a:extLst>
              <a:ext uri="{FF2B5EF4-FFF2-40B4-BE49-F238E27FC236}">
                <a16:creationId xmlns:a16="http://schemas.microsoft.com/office/drawing/2014/main" id="{F9F05228-2F80-B232-DC57-ED1BD120BEE3}"/>
              </a:ext>
            </a:extLst>
          </p:cNvPr>
          <p:cNvPicPr>
            <a:picLocks noChangeAspect="1"/>
          </p:cNvPicPr>
          <p:nvPr/>
        </p:nvPicPr>
        <p:blipFill>
          <a:blip r:embed="rId10"/>
          <a:stretch>
            <a:fillRect/>
          </a:stretch>
        </p:blipFill>
        <p:spPr>
          <a:xfrm>
            <a:off x="6479798" y="1367953"/>
            <a:ext cx="693412" cy="775126"/>
          </a:xfrm>
          <a:prstGeom prst="rect">
            <a:avLst/>
          </a:prstGeom>
        </p:spPr>
      </p:pic>
    </p:spTree>
    <p:extLst>
      <p:ext uri="{BB962C8B-B14F-4D97-AF65-F5344CB8AC3E}">
        <p14:creationId xmlns:p14="http://schemas.microsoft.com/office/powerpoint/2010/main" val="167714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19C4-1A3D-56C6-6394-F661325686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84371B-CB63-F743-3F1A-4FB43106D8F3}"/>
              </a:ext>
            </a:extLst>
          </p:cNvPr>
          <p:cNvSpPr txBox="1"/>
          <p:nvPr/>
        </p:nvSpPr>
        <p:spPr>
          <a:xfrm>
            <a:off x="891313" y="129283"/>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4B5B0846-5978-5466-AD65-0787DEDC0ACE}"/>
              </a:ext>
            </a:extLst>
          </p:cNvPr>
          <p:cNvCxnSpPr>
            <a:cxnSpLocks/>
          </p:cNvCxnSpPr>
          <p:nvPr/>
        </p:nvCxnSpPr>
        <p:spPr>
          <a:xfrm>
            <a:off x="991220" y="718896"/>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824F956-08C8-0958-447F-FB55A3275581}"/>
              </a:ext>
            </a:extLst>
          </p:cNvPr>
          <p:cNvCxnSpPr>
            <a:cxnSpLocks/>
          </p:cNvCxnSpPr>
          <p:nvPr/>
        </p:nvCxnSpPr>
        <p:spPr>
          <a:xfrm>
            <a:off x="6633713" y="729842"/>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461FD01-5229-7275-841C-C3B0A76BB203}"/>
              </a:ext>
            </a:extLst>
          </p:cNvPr>
          <p:cNvCxnSpPr>
            <a:cxnSpLocks/>
          </p:cNvCxnSpPr>
          <p:nvPr/>
        </p:nvCxnSpPr>
        <p:spPr>
          <a:xfrm flipH="1" flipV="1">
            <a:off x="6759413" y="1081367"/>
            <a:ext cx="98362" cy="561939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4225665-9F1E-C396-C4B0-744671D7BA20}"/>
              </a:ext>
            </a:extLst>
          </p:cNvPr>
          <p:cNvCxnSpPr>
            <a:cxnSpLocks/>
          </p:cNvCxnSpPr>
          <p:nvPr/>
        </p:nvCxnSpPr>
        <p:spPr>
          <a:xfrm>
            <a:off x="6990697" y="4811423"/>
            <a:ext cx="2830811" cy="694"/>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C042A2A-A3CA-B2AE-3DD8-5DB4316F3139}"/>
              </a:ext>
            </a:extLst>
          </p:cNvPr>
          <p:cNvSpPr txBox="1"/>
          <p:nvPr/>
        </p:nvSpPr>
        <p:spPr>
          <a:xfrm>
            <a:off x="984803" y="742813"/>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DE7AEC20-D554-AE3F-A138-14511D2BE57C}"/>
              </a:ext>
            </a:extLst>
          </p:cNvPr>
          <p:cNvSpPr txBox="1"/>
          <p:nvPr/>
        </p:nvSpPr>
        <p:spPr>
          <a:xfrm>
            <a:off x="6684947" y="742813"/>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FB7CAAB4-6AA5-45D7-05FA-4EDB32E0CFF3}"/>
              </a:ext>
            </a:extLst>
          </p:cNvPr>
          <p:cNvSpPr txBox="1"/>
          <p:nvPr/>
        </p:nvSpPr>
        <p:spPr>
          <a:xfrm>
            <a:off x="8694023" y="5583483"/>
            <a:ext cx="11179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 name="TextBox 1">
            <a:extLst>
              <a:ext uri="{FF2B5EF4-FFF2-40B4-BE49-F238E27FC236}">
                <a16:creationId xmlns:a16="http://schemas.microsoft.com/office/drawing/2014/main" id="{4E0C99D6-F050-2EE5-CBF2-0447E9B484A4}"/>
              </a:ext>
            </a:extLst>
          </p:cNvPr>
          <p:cNvSpPr txBox="1"/>
          <p:nvPr/>
        </p:nvSpPr>
        <p:spPr>
          <a:xfrm>
            <a:off x="6451099" y="157240"/>
            <a:ext cx="33187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rPr>
              <a:t>Lesson 12</a:t>
            </a:r>
          </a:p>
          <a:p>
            <a:pPr algn="ctr"/>
            <a:r>
              <a:rPr lang="en-US" sz="1400" b="1" dirty="0">
                <a:latin typeface="Century Gothic"/>
              </a:rPr>
              <a:t>Inequality in Mexico City </a:t>
            </a:r>
            <a:endParaRPr lang="en-US" sz="1400" b="1" dirty="0">
              <a:latin typeface="Aptos" panose="020B0004020202020204"/>
            </a:endParaRPr>
          </a:p>
        </p:txBody>
      </p:sp>
      <p:pic>
        <p:nvPicPr>
          <p:cNvPr id="50" name="Picture 49">
            <a:extLst>
              <a:ext uri="{FF2B5EF4-FFF2-40B4-BE49-F238E27FC236}">
                <a16:creationId xmlns:a16="http://schemas.microsoft.com/office/drawing/2014/main" id="{77C0DC5C-1305-74FF-2216-A463B3305FD8}"/>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B00A385A-3CAF-ED9A-B550-401FD33F126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78C1C26F-CFA2-5828-D121-CC263A7E62BC}"/>
              </a:ext>
            </a:extLst>
          </p:cNvPr>
          <p:cNvSpPr txBox="1"/>
          <p:nvPr/>
        </p:nvSpPr>
        <p:spPr>
          <a:xfrm>
            <a:off x="389168" y="1130942"/>
            <a:ext cx="6379769" cy="5678478"/>
          </a:xfrm>
          <a:prstGeom prst="rect">
            <a:avLst/>
          </a:prstGeom>
          <a:noFill/>
        </p:spPr>
        <p:txBody>
          <a:bodyPr wrap="square">
            <a:spAutoFit/>
          </a:bodyPr>
          <a:lstStyle/>
          <a:p>
            <a:pPr marL="228600" indent="-228600" algn="l">
              <a:buFont typeface="+mj-lt"/>
              <a:buAutoNum type="arabicPeriod"/>
            </a:pPr>
            <a:r>
              <a:rPr lang="en-GB" sz="1100" b="1" i="0" u="none" strike="noStrike" dirty="0">
                <a:solidFill>
                  <a:srgbClr val="000000"/>
                </a:solidFill>
                <a:effectLst/>
                <a:latin typeface="Century Gothic" panose="020B0502020202020204" pitchFamily="34" charset="0"/>
              </a:rPr>
              <a:t>Extreme Wealth vs. Poverty</a:t>
            </a:r>
            <a:br>
              <a:rPr lang="en-GB" sz="1100" b="1" dirty="0">
                <a:solidFill>
                  <a:srgbClr val="000000"/>
                </a:solidFill>
                <a:latin typeface="Century Gothic" panose="020B0502020202020204" pitchFamily="34" charset="0"/>
              </a:rPr>
            </a:br>
            <a:r>
              <a:rPr lang="en-GB" sz="1100" i="0" u="none" strike="noStrike" dirty="0">
                <a:solidFill>
                  <a:srgbClr val="000000"/>
                </a:solidFill>
                <a:effectLst/>
                <a:latin typeface="Century Gothic" panose="020B0502020202020204" pitchFamily="34" charset="0"/>
              </a:rPr>
              <a:t>Wealthy areas like Polanco and Santa Fe have luxury housing, high-end services, and infrastructure, while poorer areas like informal settlements on the urban fringe lack basic services and proper housing.</a:t>
            </a:r>
            <a:br>
              <a:rPr lang="en-GB" sz="1100" i="0" u="none" strike="noStrike" dirty="0">
                <a:solidFill>
                  <a:srgbClr val="000000"/>
                </a:solidFill>
                <a:effectLst/>
                <a:latin typeface="Century Gothic" panose="020B0502020202020204" pitchFamily="34" charset="0"/>
              </a:rPr>
            </a:br>
            <a:endParaRPr lang="en-GB" sz="1100" i="0" u="none" strike="noStrike" dirty="0">
              <a:solidFill>
                <a:srgbClr val="000000"/>
              </a:solidFill>
              <a:effectLst/>
              <a:latin typeface="Century Gothic" panose="020B0502020202020204" pitchFamily="34" charset="0"/>
            </a:endParaRPr>
          </a:p>
          <a:p>
            <a:pPr algn="l">
              <a:buFont typeface="+mj-lt"/>
              <a:buAutoNum type="arabicPeriod"/>
            </a:pPr>
            <a:r>
              <a:rPr lang="en-GB" sz="1100" b="1" i="0" u="none" strike="noStrike" dirty="0">
                <a:solidFill>
                  <a:srgbClr val="000000"/>
                </a:solidFill>
                <a:effectLst/>
                <a:latin typeface="Century Gothic" panose="020B0502020202020204" pitchFamily="34" charset="0"/>
              </a:rPr>
              <a:t>Reasons for Inequality</a:t>
            </a:r>
            <a:r>
              <a:rPr lang="en-GB" sz="1100" b="1" dirty="0">
                <a:solidFill>
                  <a:srgbClr val="000000"/>
                </a:solidFill>
                <a:latin typeface="Century Gothic" panose="020B0502020202020204" pitchFamily="34" charset="0"/>
              </a:rPr>
              <a:t> - </a:t>
            </a:r>
            <a:r>
              <a:rPr lang="en-GB" sz="1100" b="1" i="0" u="none" strike="noStrike" dirty="0">
                <a:solidFill>
                  <a:srgbClr val="000000"/>
                </a:solidFill>
                <a:effectLst/>
                <a:latin typeface="Century Gothic" panose="020B0502020202020204" pitchFamily="34" charset="0"/>
              </a:rPr>
              <a:t>Informal</a:t>
            </a:r>
            <a:r>
              <a:rPr lang="en-GB" sz="1100" b="1" dirty="0">
                <a:solidFill>
                  <a:srgbClr val="000000"/>
                </a:solidFill>
                <a:latin typeface="Century Gothic" panose="020B0502020202020204" pitchFamily="34" charset="0"/>
              </a:rPr>
              <a:t>, low-paying work</a:t>
            </a:r>
            <a:br>
              <a:rPr lang="en-GB" sz="1100" b="1" dirty="0">
                <a:solidFill>
                  <a:srgbClr val="000000"/>
                </a:solidFill>
                <a:latin typeface="Century Gothic" panose="020B0502020202020204" pitchFamily="34" charset="0"/>
              </a:rPr>
            </a:br>
            <a:endParaRPr lang="en-GB" sz="1100" b="1" dirty="0">
              <a:solidFill>
                <a:srgbClr val="000000"/>
              </a:solidFill>
              <a:latin typeface="Century Gothic" panose="020B0502020202020204" pitchFamily="34" charset="0"/>
            </a:endParaRPr>
          </a:p>
          <a:p>
            <a:pPr algn="l" rtl="0" fontAlgn="base"/>
            <a:r>
              <a:rPr lang="en-GB" sz="1100" b="1" i="0" u="none" strike="noStrike" dirty="0">
                <a:solidFill>
                  <a:srgbClr val="000000"/>
                </a:solidFill>
                <a:effectLst/>
                <a:latin typeface="Century Gothic" panose="020B0502020202020204" pitchFamily="34" charset="0"/>
              </a:rPr>
              <a:t> Lack of Job Security</a:t>
            </a:r>
            <a:r>
              <a:rPr lang="en-GB" sz="1100" i="0" u="none" strike="noStrike" dirty="0">
                <a:solidFill>
                  <a:srgbClr val="000000"/>
                </a:solidFill>
                <a:effectLst/>
                <a:latin typeface="Century Gothic" panose="020B0502020202020204" pitchFamily="34" charset="0"/>
              </a:rPr>
              <a:t>:</a:t>
            </a:r>
            <a:r>
              <a:rPr lang="en-US" sz="1100" i="0" u="none" strike="noStrike" dirty="0">
                <a:solidFill>
                  <a:srgbClr val="000000"/>
                </a:solidFill>
                <a:effectLst/>
                <a:latin typeface="Century Gothic" panose="020B0502020202020204" pitchFamily="34" charset="0"/>
              </a:rPr>
              <a:t>​</a:t>
            </a: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Informal workers often lack job stability. There are no formal contracts or protections, making it uncertain whether they’ll have work tomorrow.</a:t>
            </a:r>
            <a:r>
              <a:rPr lang="en-US" sz="1100" i="0" u="none" strike="noStrike" dirty="0">
                <a:solidFill>
                  <a:srgbClr val="000000"/>
                </a:solidFill>
                <a:effectLst/>
                <a:latin typeface="Century Gothic" panose="020B0502020202020204" pitchFamily="34" charset="0"/>
              </a:rPr>
              <a:t>​</a:t>
            </a:r>
            <a:br>
              <a:rPr lang="en-US" sz="1100" i="0" u="none" strike="noStrike" dirty="0">
                <a:solidFill>
                  <a:srgbClr val="000000"/>
                </a:solidFill>
                <a:effectLst/>
                <a:latin typeface="Century Gothic" panose="020B0502020202020204" pitchFamily="34" charset="0"/>
              </a:rPr>
            </a:br>
            <a:endParaRPr lang="en-US" sz="1100" i="0" u="none" strike="noStrike" dirty="0">
              <a:solidFill>
                <a:srgbClr val="000000"/>
              </a:solidFill>
              <a:effectLst/>
              <a:latin typeface="Century Gothic" panose="020B0502020202020204" pitchFamily="34" charset="0"/>
            </a:endParaRPr>
          </a:p>
          <a:p>
            <a:pPr algn="l" rtl="0" fontAlgn="base"/>
            <a:r>
              <a:rPr lang="en-GB" sz="1100" b="1" i="0" u="none" strike="noStrike" dirty="0">
                <a:solidFill>
                  <a:srgbClr val="000000"/>
                </a:solidFill>
                <a:effectLst/>
                <a:latin typeface="Century Gothic" panose="020B0502020202020204" pitchFamily="34" charset="0"/>
              </a:rPr>
              <a:t>Unprotected by Labour Laws:</a:t>
            </a:r>
            <a:r>
              <a:rPr lang="en-US" sz="1100" b="1" i="0" u="none" strike="noStrike" dirty="0">
                <a:solidFill>
                  <a:srgbClr val="000000"/>
                </a:solidFill>
                <a:effectLst/>
                <a:latin typeface="Century Gothic" panose="020B0502020202020204" pitchFamily="34" charset="0"/>
              </a:rPr>
              <a:t>​</a:t>
            </a: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Informal jobs fall outside legal frameworks. Workers don’t benefit from labour laws that ensure fair wages, working hours, or safety conditions.</a:t>
            </a:r>
            <a:r>
              <a:rPr lang="en-US" sz="1100" i="0" u="none" strike="noStrike" dirty="0">
                <a:solidFill>
                  <a:srgbClr val="000000"/>
                </a:solidFill>
                <a:effectLst/>
                <a:latin typeface="Century Gothic" panose="020B0502020202020204" pitchFamily="34" charset="0"/>
              </a:rPr>
              <a:t>​</a:t>
            </a:r>
            <a:br>
              <a:rPr lang="en-US" sz="1100" i="0" u="none" strike="noStrike" dirty="0">
                <a:solidFill>
                  <a:srgbClr val="000000"/>
                </a:solidFill>
                <a:effectLst/>
                <a:latin typeface="Century Gothic" panose="020B0502020202020204" pitchFamily="34" charset="0"/>
              </a:rPr>
            </a:br>
            <a:endParaRPr lang="en-US" sz="1100" i="0" u="none" strike="noStrike" dirty="0">
              <a:solidFill>
                <a:srgbClr val="000000"/>
              </a:solidFill>
              <a:effectLst/>
              <a:latin typeface="Century Gothic" panose="020B0502020202020204" pitchFamily="34" charset="0"/>
            </a:endParaRPr>
          </a:p>
          <a:p>
            <a:pPr algn="l" rtl="0" fontAlgn="base"/>
            <a:r>
              <a:rPr lang="en-GB" sz="1100" b="1" i="0" u="none" strike="noStrike" dirty="0">
                <a:solidFill>
                  <a:srgbClr val="000000"/>
                </a:solidFill>
                <a:effectLst/>
                <a:latin typeface="Century Gothic" panose="020B0502020202020204" pitchFamily="34" charset="0"/>
              </a:rPr>
              <a:t>Odd Working Hours:</a:t>
            </a:r>
            <a:r>
              <a:rPr lang="en-US" sz="1100" b="1" i="0" u="none" strike="noStrike" dirty="0">
                <a:solidFill>
                  <a:srgbClr val="000000"/>
                </a:solidFill>
                <a:effectLst/>
                <a:latin typeface="Century Gothic" panose="020B0502020202020204" pitchFamily="34" charset="0"/>
              </a:rPr>
              <a:t>​</a:t>
            </a: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Informal work often involves irregular hours. Workers may need to be available at any time, affecting their work-life balance.</a:t>
            </a:r>
            <a:r>
              <a:rPr lang="en-US" sz="1100" i="0" u="none" strike="noStrike" dirty="0">
                <a:solidFill>
                  <a:srgbClr val="000000"/>
                </a:solidFill>
                <a:effectLst/>
                <a:latin typeface="Century Gothic" panose="020B0502020202020204" pitchFamily="34" charset="0"/>
              </a:rPr>
              <a:t>​</a:t>
            </a:r>
            <a:br>
              <a:rPr lang="en-US" sz="1100" i="0" u="none" strike="noStrike" dirty="0">
                <a:solidFill>
                  <a:srgbClr val="000000"/>
                </a:solidFill>
                <a:effectLst/>
                <a:latin typeface="Century Gothic" panose="020B0502020202020204" pitchFamily="34" charset="0"/>
              </a:rPr>
            </a:br>
            <a:endParaRPr lang="en-US" sz="1100" i="0" u="none" strike="noStrike" dirty="0">
              <a:solidFill>
                <a:srgbClr val="000000"/>
              </a:solidFill>
              <a:effectLst/>
              <a:latin typeface="Century Gothic" panose="020B0502020202020204" pitchFamily="34" charset="0"/>
            </a:endParaRPr>
          </a:p>
          <a:p>
            <a:pPr algn="l" rtl="0" fontAlgn="base"/>
            <a:r>
              <a:rPr lang="en-GB" sz="1100" b="1" i="0" u="none" strike="noStrike" dirty="0">
                <a:solidFill>
                  <a:srgbClr val="000000"/>
                </a:solidFill>
                <a:effectLst/>
                <a:latin typeface="Century Gothic" panose="020B0502020202020204" pitchFamily="34" charset="0"/>
              </a:rPr>
              <a:t>No Social Benefits:</a:t>
            </a:r>
            <a:r>
              <a:rPr lang="en-US" sz="1100" b="1" i="0" u="none" strike="noStrike" dirty="0">
                <a:solidFill>
                  <a:srgbClr val="000000"/>
                </a:solidFill>
                <a:effectLst/>
                <a:latin typeface="Century Gothic" panose="020B0502020202020204" pitchFamily="34" charset="0"/>
              </a:rPr>
              <a:t>​</a:t>
            </a: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Informal workers miss out on pension plans, health insurance, and other social benefits provided by formal employment.</a:t>
            </a:r>
            <a:r>
              <a:rPr lang="en-US" sz="1100" i="0" u="none" strike="noStrike" dirty="0">
                <a:solidFill>
                  <a:srgbClr val="000000"/>
                </a:solidFill>
                <a:effectLst/>
                <a:latin typeface="Century Gothic" panose="020B0502020202020204" pitchFamily="34" charset="0"/>
              </a:rPr>
              <a:t>​</a:t>
            </a:r>
            <a:br>
              <a:rPr lang="en-US" sz="1100" i="0" u="none" strike="noStrike" dirty="0">
                <a:solidFill>
                  <a:srgbClr val="000000"/>
                </a:solidFill>
                <a:effectLst/>
                <a:latin typeface="Century Gothic" panose="020B0502020202020204" pitchFamily="34" charset="0"/>
              </a:rPr>
            </a:br>
            <a:endParaRPr lang="en-US" sz="1100" i="0" u="none" strike="noStrike" dirty="0">
              <a:solidFill>
                <a:srgbClr val="000000"/>
              </a:solidFill>
              <a:effectLst/>
              <a:latin typeface="Century Gothic" panose="020B0502020202020204" pitchFamily="34" charset="0"/>
            </a:endParaRPr>
          </a:p>
          <a:p>
            <a:pPr algn="l" rtl="0" fontAlgn="base"/>
            <a:r>
              <a:rPr lang="en-GB" sz="1100" b="1" i="0" u="none" strike="noStrike" dirty="0">
                <a:solidFill>
                  <a:srgbClr val="000000"/>
                </a:solidFill>
                <a:effectLst/>
                <a:latin typeface="Century Gothic" panose="020B0502020202020204" pitchFamily="34" charset="0"/>
              </a:rPr>
              <a:t>Summary:</a:t>
            </a:r>
            <a:r>
              <a:rPr lang="en-US" sz="1100" b="1" i="0" u="none" strike="noStrike" dirty="0">
                <a:solidFill>
                  <a:srgbClr val="000000"/>
                </a:solidFill>
                <a:effectLst/>
                <a:latin typeface="Century Gothic" panose="020B0502020202020204" pitchFamily="34" charset="0"/>
              </a:rPr>
              <a:t>​</a:t>
            </a: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Employers can terminate informal workers without notice or due process.</a:t>
            </a:r>
            <a:r>
              <a:rPr lang="en-US" sz="1100" i="0" u="none" strike="noStrike" dirty="0">
                <a:solidFill>
                  <a:srgbClr val="000000"/>
                </a:solidFill>
                <a:effectLst/>
                <a:latin typeface="Century Gothic" panose="020B0502020202020204" pitchFamily="34" charset="0"/>
              </a:rPr>
              <a:t>​</a:t>
            </a: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​Low Wages and Savings:</a:t>
            </a:r>
            <a:r>
              <a:rPr lang="en-US" sz="1100" i="0" u="none" strike="noStrike" dirty="0">
                <a:solidFill>
                  <a:srgbClr val="000000"/>
                </a:solidFill>
                <a:effectLst/>
                <a:latin typeface="Century Gothic" panose="020B0502020202020204" pitchFamily="34" charset="0"/>
              </a:rPr>
              <a:t>​</a:t>
            </a: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Informal jobs typically pay less. Saving money becomes challenging due to low incomes.</a:t>
            </a:r>
            <a:endParaRPr lang="en-GB" sz="1100" dirty="0">
              <a:solidFill>
                <a:srgbClr val="000000"/>
              </a:solidFill>
              <a:latin typeface="Century Gothic" panose="020B0502020202020204" pitchFamily="34" charset="0"/>
            </a:endParaRP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Urbanization: Rapid migration has led to overcrowding and uneven development, with wealthy areas receiving better investment.</a:t>
            </a: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Access to Services: Disparities in education, healthcare, and infrastructure deepen inequality as poorer communities struggle with limited resources.</a:t>
            </a:r>
          </a:p>
          <a:p>
            <a:pPr marL="171450" indent="-171450" algn="l" rtl="0" fontAlgn="base">
              <a:buFont typeface="Wingdings" panose="05000000000000000000" pitchFamily="2" charset="2"/>
              <a:buChar char="Ø"/>
            </a:pPr>
            <a:r>
              <a:rPr lang="en-GB" sz="1100" i="0" u="none" strike="noStrike" dirty="0">
                <a:solidFill>
                  <a:srgbClr val="000000"/>
                </a:solidFill>
                <a:effectLst/>
                <a:latin typeface="Century Gothic" panose="020B0502020202020204" pitchFamily="34" charset="0"/>
              </a:rPr>
              <a:t>Historical Factors: Land ownership and systemic barriers have perpetuated inequality over generations.</a:t>
            </a:r>
          </a:p>
        </p:txBody>
      </p:sp>
      <p:sp>
        <p:nvSpPr>
          <p:cNvPr id="20" name="TextBox 19">
            <a:extLst>
              <a:ext uri="{FF2B5EF4-FFF2-40B4-BE49-F238E27FC236}">
                <a16:creationId xmlns:a16="http://schemas.microsoft.com/office/drawing/2014/main" id="{660EEA5E-7A36-01B1-4661-018CCB9CC99F}"/>
              </a:ext>
            </a:extLst>
          </p:cNvPr>
          <p:cNvSpPr txBox="1"/>
          <p:nvPr/>
        </p:nvSpPr>
        <p:spPr>
          <a:xfrm>
            <a:off x="7732450" y="1482594"/>
            <a:ext cx="2089058" cy="3416320"/>
          </a:xfrm>
          <a:prstGeom prst="rect">
            <a:avLst/>
          </a:prstGeom>
          <a:noFill/>
        </p:spPr>
        <p:txBody>
          <a:bodyPr wrap="square">
            <a:spAutoFit/>
          </a:bodyPr>
          <a:lstStyle/>
          <a:p>
            <a:r>
              <a:rPr lang="en-GB" sz="1100" b="1" i="0" u="none" strike="noStrike" dirty="0">
                <a:solidFill>
                  <a:srgbClr val="000000"/>
                </a:solidFill>
                <a:effectLst/>
                <a:latin typeface="Century Gothic" panose="020B0502020202020204" pitchFamily="34" charset="0"/>
              </a:rPr>
              <a:t>Spatial Inequality </a:t>
            </a:r>
            <a:r>
              <a:rPr lang="en-GB" sz="1100" b="0" i="0" u="none" strike="noStrike" dirty="0">
                <a:solidFill>
                  <a:srgbClr val="000000"/>
                </a:solidFill>
                <a:effectLst/>
                <a:latin typeface="Century Gothic" panose="020B0502020202020204" pitchFamily="34" charset="0"/>
              </a:rPr>
              <a:t>- the unequal distribution of income and resources across geographical regions.</a:t>
            </a:r>
            <a:br>
              <a:rPr lang="en-GB" sz="1100" b="0" i="0" u="none" strike="noStrike" dirty="0">
                <a:solidFill>
                  <a:srgbClr val="000000"/>
                </a:solidFill>
                <a:effectLst/>
                <a:latin typeface="Century Gothic" panose="020B0502020202020204" pitchFamily="34" charset="0"/>
              </a:rPr>
            </a:br>
            <a:endParaRPr lang="en-GB" sz="1100" b="0" i="0" u="none" strike="noStrike" dirty="0">
              <a:solidFill>
                <a:srgbClr val="000000"/>
              </a:solidFill>
              <a:effectLst/>
              <a:latin typeface="Century Gothic" panose="020B0502020202020204" pitchFamily="34" charset="0"/>
            </a:endParaRPr>
          </a:p>
          <a:p>
            <a:endParaRPr lang="en-GB" sz="1100" b="0" i="0" u="none" strike="noStrike" dirty="0">
              <a:solidFill>
                <a:srgbClr val="000000"/>
              </a:solidFill>
              <a:effectLst/>
              <a:latin typeface="Century Gothic" panose="020B0502020202020204" pitchFamily="34" charset="0"/>
            </a:endParaRPr>
          </a:p>
          <a:p>
            <a:pPr algn="l" rtl="0" fontAlgn="base"/>
            <a:r>
              <a:rPr lang="en-GB" sz="1100" b="1" i="0" u="none" strike="noStrike" dirty="0">
                <a:solidFill>
                  <a:srgbClr val="000000"/>
                </a:solidFill>
                <a:effectLst/>
                <a:latin typeface="Century Gothic" panose="020B0502020202020204" pitchFamily="34" charset="0"/>
              </a:rPr>
              <a:t>Informal Economy </a:t>
            </a:r>
            <a:r>
              <a:rPr lang="en-GB" sz="1100" b="0" i="0" u="none" strike="noStrike" dirty="0">
                <a:solidFill>
                  <a:srgbClr val="000000"/>
                </a:solidFill>
                <a:effectLst/>
                <a:latin typeface="Century Gothic" panose="020B0502020202020204" pitchFamily="34" charset="0"/>
              </a:rPr>
              <a:t>– The part of an economy that is neither taxed nor monitored by any form of government. </a:t>
            </a:r>
            <a:r>
              <a:rPr lang="en-US" sz="1100" b="0" i="0" u="none" strike="noStrike" dirty="0">
                <a:solidFill>
                  <a:srgbClr val="000000"/>
                </a:solidFill>
                <a:effectLst/>
                <a:latin typeface="Century Gothic" panose="020B0502020202020204" pitchFamily="34" charset="0"/>
              </a:rPr>
              <a:t>​</a:t>
            </a:r>
          </a:p>
          <a:p>
            <a:pPr algn="l" rtl="0" fontAlgn="base"/>
            <a:r>
              <a:rPr lang="en-GB" sz="1100" b="0" i="0" u="none" strike="noStrike" dirty="0">
                <a:solidFill>
                  <a:srgbClr val="000000"/>
                </a:solidFill>
                <a:effectLst/>
                <a:latin typeface="Century Gothic" panose="020B0502020202020204" pitchFamily="34" charset="0"/>
              </a:rPr>
              <a:t>​</a:t>
            </a:r>
            <a:br>
              <a:rPr lang="en-GB" sz="1100" b="0" i="0" u="none" strike="noStrike" dirty="0">
                <a:solidFill>
                  <a:srgbClr val="000000"/>
                </a:solidFill>
                <a:effectLst/>
                <a:latin typeface="Century Gothic" panose="020B0502020202020204" pitchFamily="34" charset="0"/>
              </a:rPr>
            </a:br>
            <a:endParaRPr lang="en-GB" sz="1100" b="0" i="0" u="none" strike="noStrike" dirty="0">
              <a:solidFill>
                <a:srgbClr val="000000"/>
              </a:solidFill>
              <a:effectLst/>
              <a:latin typeface="Century Gothic" panose="020B0502020202020204" pitchFamily="34" charset="0"/>
            </a:endParaRPr>
          </a:p>
          <a:p>
            <a:pPr algn="l" rtl="0" fontAlgn="base"/>
            <a:r>
              <a:rPr lang="en-GB" sz="1100" b="1" i="0" u="none" strike="noStrike" dirty="0">
                <a:solidFill>
                  <a:srgbClr val="000000"/>
                </a:solidFill>
                <a:effectLst/>
                <a:latin typeface="Century Gothic" panose="020B0502020202020204" pitchFamily="34" charset="0"/>
              </a:rPr>
              <a:t>Informal Sector </a:t>
            </a:r>
            <a:r>
              <a:rPr lang="en-GB" sz="1100" b="0" i="0" u="none" strike="noStrike" dirty="0">
                <a:solidFill>
                  <a:srgbClr val="000000"/>
                </a:solidFill>
                <a:effectLst/>
                <a:latin typeface="Century Gothic" panose="020B0502020202020204" pitchFamily="34" charset="0"/>
              </a:rPr>
              <a:t>– The part of an economy operating outside of official recognition.</a:t>
            </a:r>
            <a:endParaRPr lang="en-US" sz="1100" b="0" i="0" u="none" strike="noStrike" dirty="0">
              <a:solidFill>
                <a:srgbClr val="000000"/>
              </a:solidFill>
              <a:effectLst/>
              <a:latin typeface="Century Gothic" panose="020B0502020202020204" pitchFamily="34" charset="0"/>
            </a:endParaRPr>
          </a:p>
          <a:p>
            <a:endParaRPr lang="en-US" dirty="0"/>
          </a:p>
        </p:txBody>
      </p:sp>
      <p:pic>
        <p:nvPicPr>
          <p:cNvPr id="23" name="Graphic 22" descr="Cycle with people with solid fill">
            <a:extLst>
              <a:ext uri="{FF2B5EF4-FFF2-40B4-BE49-F238E27FC236}">
                <a16:creationId xmlns:a16="http://schemas.microsoft.com/office/drawing/2014/main" id="{B6B88A81-738C-8C1B-61E0-113968FB4C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4686" y="1612783"/>
            <a:ext cx="602028" cy="602028"/>
          </a:xfrm>
          <a:prstGeom prst="rect">
            <a:avLst/>
          </a:prstGeom>
        </p:spPr>
      </p:pic>
      <p:pic>
        <p:nvPicPr>
          <p:cNvPr id="28" name="Graphic 27" descr="Pound with solid fill">
            <a:extLst>
              <a:ext uri="{FF2B5EF4-FFF2-40B4-BE49-F238E27FC236}">
                <a16:creationId xmlns:a16="http://schemas.microsoft.com/office/drawing/2014/main" id="{3EFD474F-CDDA-59B2-3576-538A8E2543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8206" y="2891273"/>
            <a:ext cx="455624" cy="455624"/>
          </a:xfrm>
          <a:prstGeom prst="rect">
            <a:avLst/>
          </a:prstGeom>
        </p:spPr>
      </p:pic>
      <p:pic>
        <p:nvPicPr>
          <p:cNvPr id="29" name="Graphic 28" descr="Coins outline">
            <a:extLst>
              <a:ext uri="{FF2B5EF4-FFF2-40B4-BE49-F238E27FC236}">
                <a16:creationId xmlns:a16="http://schemas.microsoft.com/office/drawing/2014/main" id="{20634717-912B-7F75-F518-2C225D7383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43845" y="4023359"/>
            <a:ext cx="384031" cy="384031"/>
          </a:xfrm>
          <a:prstGeom prst="rect">
            <a:avLst/>
          </a:prstGeom>
        </p:spPr>
      </p:pic>
      <p:pic>
        <p:nvPicPr>
          <p:cNvPr id="6" name="Picture 5">
            <a:extLst>
              <a:ext uri="{FF2B5EF4-FFF2-40B4-BE49-F238E27FC236}">
                <a16:creationId xmlns:a16="http://schemas.microsoft.com/office/drawing/2014/main" id="{DCFF74CF-C9C5-57CA-2493-5D1AA562277E}"/>
              </a:ext>
            </a:extLst>
          </p:cNvPr>
          <p:cNvPicPr>
            <a:picLocks noChangeAspect="1"/>
          </p:cNvPicPr>
          <p:nvPr/>
        </p:nvPicPr>
        <p:blipFill>
          <a:blip r:embed="rId9"/>
          <a:stretch>
            <a:fillRect/>
          </a:stretch>
        </p:blipFill>
        <p:spPr>
          <a:xfrm>
            <a:off x="365602" y="57033"/>
            <a:ext cx="608406" cy="723634"/>
          </a:xfrm>
          <a:prstGeom prst="rect">
            <a:avLst/>
          </a:prstGeom>
        </p:spPr>
      </p:pic>
      <p:pic>
        <p:nvPicPr>
          <p:cNvPr id="3" name="Picture 2" descr="A qr code with black squares&#10;&#10;Description automatically generated">
            <a:extLst>
              <a:ext uri="{FF2B5EF4-FFF2-40B4-BE49-F238E27FC236}">
                <a16:creationId xmlns:a16="http://schemas.microsoft.com/office/drawing/2014/main" id="{2E9DF35F-0D4D-1D0E-99A2-30659D116A18}"/>
              </a:ext>
            </a:extLst>
          </p:cNvPr>
          <p:cNvPicPr>
            <a:picLocks noChangeAspect="1"/>
          </p:cNvPicPr>
          <p:nvPr/>
        </p:nvPicPr>
        <p:blipFill>
          <a:blip r:embed="rId10"/>
          <a:stretch>
            <a:fillRect/>
          </a:stretch>
        </p:blipFill>
        <p:spPr>
          <a:xfrm>
            <a:off x="7074198" y="5081066"/>
            <a:ext cx="1620593" cy="1584810"/>
          </a:xfrm>
          <a:prstGeom prst="rect">
            <a:avLst/>
          </a:prstGeom>
        </p:spPr>
      </p:pic>
    </p:spTree>
    <p:extLst>
      <p:ext uri="{BB962C8B-B14F-4D97-AF65-F5344CB8AC3E}">
        <p14:creationId xmlns:p14="http://schemas.microsoft.com/office/powerpoint/2010/main" val="169544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4120222823"/>
              </p:ext>
            </p:extLst>
          </p:nvPr>
        </p:nvGraphicFramePr>
        <p:xfrm>
          <a:off x="438410" y="1269056"/>
          <a:ext cx="9356999" cy="5185615"/>
        </p:xfrm>
        <a:graphic>
          <a:graphicData uri="http://schemas.openxmlformats.org/drawingml/2006/table">
            <a:tbl>
              <a:tblPr firstRow="1" bandRow="1">
                <a:tableStyleId>{5C22544A-7EE6-4342-B048-85BDC9FD1C3A}</a:tableStyleId>
              </a:tblPr>
              <a:tblGrid>
                <a:gridCol w="3137547">
                  <a:extLst>
                    <a:ext uri="{9D8B030D-6E8A-4147-A177-3AD203B41FA5}">
                      <a16:colId xmlns:a16="http://schemas.microsoft.com/office/drawing/2014/main" val="2312803921"/>
                    </a:ext>
                  </a:extLst>
                </a:gridCol>
                <a:gridCol w="3188096">
                  <a:extLst>
                    <a:ext uri="{9D8B030D-6E8A-4147-A177-3AD203B41FA5}">
                      <a16:colId xmlns:a16="http://schemas.microsoft.com/office/drawing/2014/main" val="3904202172"/>
                    </a:ext>
                  </a:extLst>
                </a:gridCol>
                <a:gridCol w="3031356">
                  <a:extLst>
                    <a:ext uri="{9D8B030D-6E8A-4147-A177-3AD203B41FA5}">
                      <a16:colId xmlns:a16="http://schemas.microsoft.com/office/drawing/2014/main" val="3761829643"/>
                    </a:ext>
                  </a:extLst>
                </a:gridCol>
              </a:tblGrid>
              <a:tr h="2528166">
                <a:tc>
                  <a:txBody>
                    <a:bodyPr/>
                    <a:lstStyle/>
                    <a:p>
                      <a:pPr algn="ctr"/>
                      <a:r>
                        <a:rPr lang="en-GB" sz="1200" b="1" dirty="0">
                          <a:solidFill>
                            <a:schemeClr val="tx1"/>
                          </a:solidFill>
                          <a:latin typeface="Century Gothic"/>
                        </a:rPr>
                        <a:t>Task 7</a:t>
                      </a:r>
                    </a:p>
                    <a:p>
                      <a:pPr lvl="0" algn="ctr">
                        <a:buNone/>
                      </a:pPr>
                      <a:endParaRPr lang="en-GB"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8</a:t>
                      </a:r>
                    </a:p>
                    <a:p>
                      <a:pPr lvl="0" algn="ctr">
                        <a:buNone/>
                      </a:pPr>
                      <a:endParaRPr lang="en-GB" sz="1200" b="1">
                        <a:solidFill>
                          <a:schemeClr val="tx1"/>
                        </a:solidFill>
                        <a:latin typeface="Century Gothic"/>
                      </a:endParaRPr>
                    </a:p>
                    <a:p>
                      <a:pPr marL="228600" lvl="0" indent="-228600" algn="l">
                        <a:lnSpc>
                          <a:spcPct val="150000"/>
                        </a:lnSpc>
                        <a:buAutoNum type="arabicPeriod"/>
                      </a:pPr>
                      <a:endParaRPr lang="en-GB" sz="1200" b="0" i="0" u="none" strike="noStrike" noProof="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9</a:t>
                      </a:r>
                      <a:endParaRPr lang="en-US" sz="1200" dirty="0"/>
                    </a:p>
                    <a:p>
                      <a:pPr lvl="0" algn="ctr">
                        <a:buNone/>
                      </a:pPr>
                      <a:endParaRPr lang="en-GB" sz="1200" b="1">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57449">
                <a:tc>
                  <a:txBody>
                    <a:bodyPr/>
                    <a:lstStyle/>
                    <a:p>
                      <a:pPr marL="0" indent="0" algn="ctr">
                        <a:lnSpc>
                          <a:spcPct val="150000"/>
                        </a:lnSpc>
                        <a:buClr>
                          <a:srgbClr val="000000"/>
                        </a:buClr>
                        <a:buNone/>
                      </a:pPr>
                      <a:r>
                        <a:rPr lang="en-GB" sz="1200" b="1">
                          <a:solidFill>
                            <a:schemeClr val="tx1"/>
                          </a:solidFill>
                          <a:latin typeface="Century Gothic"/>
                        </a:rPr>
                        <a:t>Task 10</a:t>
                      </a:r>
                      <a:endParaRPr lang="en-GB" sz="1200" b="1" dirty="0">
                        <a:solidFill>
                          <a:schemeClr val="tx1"/>
                        </a:solidFill>
                        <a:latin typeface="Century Gothic"/>
                      </a:endParaRPr>
                    </a:p>
                    <a:p>
                      <a:pPr marL="0" lvl="0" indent="0" algn="ctr">
                        <a:lnSpc>
                          <a:spcPct val="150000"/>
                        </a:lnSpc>
                        <a:buNone/>
                      </a:pPr>
                      <a:br>
                        <a:rPr lang="en-GB" sz="1200" b="1" dirty="0">
                          <a:solidFill>
                            <a:srgbClr val="000000"/>
                          </a:solidFill>
                          <a:latin typeface="Century Gothic"/>
                        </a:rPr>
                      </a:br>
                      <a:endParaRPr lang="en-GB" sz="1200" b="1">
                        <a:solidFill>
                          <a:srgbClr val="000000"/>
                        </a:solidFill>
                        <a:latin typeface="Century Gothic"/>
                      </a:endParaRPr>
                    </a:p>
                    <a:p>
                      <a:pPr marL="0" lvl="0" indent="0" algn="ctr">
                        <a:lnSpc>
                          <a:spcPct val="150000"/>
                        </a:lnSpc>
                        <a:buNone/>
                      </a:pPr>
                      <a:endParaRPr lang="en-GB" sz="1200" b="1">
                        <a:solidFill>
                          <a:schemeClr val="tx1"/>
                        </a:solidFill>
                        <a:latin typeface="Century Gothic"/>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11</a:t>
                      </a:r>
                      <a:br>
                        <a:rPr lang="en-GB" sz="1200" b="1" dirty="0">
                          <a:solidFill>
                            <a:srgbClr val="000000"/>
                          </a:solidFill>
                          <a:latin typeface="Century Gothic"/>
                        </a:rPr>
                      </a:br>
                      <a:endParaRPr lang="en-GB" sz="1200" b="1" dirty="0">
                        <a:solidFill>
                          <a:srgbClr val="000000"/>
                        </a:solidFill>
                        <a:latin typeface="Century Gothic"/>
                      </a:endParaRPr>
                    </a:p>
                    <a:p>
                      <a:pPr marL="228600" lvl="0" indent="-228600" algn="l">
                        <a:buAutoNum type="arabicPeriod"/>
                      </a:pPr>
                      <a:r>
                        <a:rPr lang="en-GB" sz="1200" b="0" dirty="0">
                          <a:solidFill>
                            <a:schemeClr val="tx1"/>
                          </a:solidFill>
                          <a:latin typeface="Century Gothic"/>
                        </a:rPr>
                        <a:t>Describe the site and situation on Mexico City</a:t>
                      </a:r>
                    </a:p>
                    <a:p>
                      <a:pPr marL="228600" lvl="0" indent="-228600" algn="l">
                        <a:buAutoNum type="arabicPeriod"/>
                      </a:pPr>
                      <a:r>
                        <a:rPr lang="en-GB" sz="1200" b="0" dirty="0">
                          <a:solidFill>
                            <a:schemeClr val="tx1"/>
                          </a:solidFill>
                          <a:latin typeface="Century Gothic"/>
                        </a:rPr>
                        <a:t>Describe and explain the structure of Mexico City</a:t>
                      </a:r>
                    </a:p>
                    <a:p>
                      <a:pPr marL="228600" lvl="0" indent="-228600" algn="l">
                        <a:buAutoNum type="arabicPeriod"/>
                      </a:pPr>
                      <a:r>
                        <a:rPr lang="en-GB" sz="1200" b="0" dirty="0">
                          <a:solidFill>
                            <a:schemeClr val="tx1"/>
                          </a:solidFill>
                          <a:latin typeface="Century Gothic"/>
                        </a:rPr>
                        <a:t>Why has the population of Mexico City changed over time?</a:t>
                      </a:r>
                    </a:p>
                    <a:p>
                      <a:pPr marL="228600" lvl="0" indent="-228600" algn="l">
                        <a:buAutoNum type="arabicPeriod"/>
                      </a:pPr>
                      <a:r>
                        <a:rPr lang="en-GB" sz="1200" b="0" dirty="0">
                          <a:solidFill>
                            <a:schemeClr val="tx1"/>
                          </a:solidFill>
                          <a:latin typeface="Century Gothic"/>
                        </a:rPr>
                        <a:t>Whay impact has this had on the city?</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12</a:t>
                      </a:r>
                      <a:br>
                        <a:rPr lang="en-GB" sz="1200" b="1" dirty="0">
                          <a:solidFill>
                            <a:srgbClr val="000000"/>
                          </a:solidFill>
                          <a:latin typeface="Century Gothic"/>
                        </a:rPr>
                      </a:br>
                      <a:endParaRPr lang="en-GB" sz="1200" b="1" dirty="0">
                        <a:solidFill>
                          <a:srgbClr val="000000"/>
                        </a:solidFill>
                        <a:latin typeface="Century Gothic"/>
                      </a:endParaRPr>
                    </a:p>
                    <a:p>
                      <a:pPr marL="228600" lvl="0" indent="-228600" algn="l">
                        <a:buAutoNum type="arabicPeriod"/>
                      </a:pPr>
                      <a:r>
                        <a:rPr lang="en-GB" sz="1200" b="0" dirty="0">
                          <a:solidFill>
                            <a:schemeClr val="tx1"/>
                          </a:solidFill>
                          <a:latin typeface="Century Gothic"/>
                        </a:rPr>
                        <a:t>What are the reasons for inequality </a:t>
                      </a:r>
                      <a:r>
                        <a:rPr lang="en-GB" sz="1200" b="0">
                          <a:solidFill>
                            <a:schemeClr val="tx1"/>
                          </a:solidFill>
                          <a:latin typeface="Century Gothic"/>
                        </a:rPr>
                        <a:t>in Mexico City?</a:t>
                      </a:r>
                      <a:endParaRPr lang="en-GB" sz="1200" b="0" dirty="0">
                        <a:solidFill>
                          <a:schemeClr val="tx1"/>
                        </a:solidFill>
                        <a:latin typeface="Century Gothic"/>
                      </a:endParaRPr>
                    </a:p>
                    <a:p>
                      <a:pPr marL="228600" lvl="0" indent="-228600" algn="l">
                        <a:buAutoNum type="arabicPeriod"/>
                      </a:pPr>
                      <a:r>
                        <a:rPr lang="en-GB" sz="1200" b="0" dirty="0">
                          <a:solidFill>
                            <a:schemeClr val="tx1"/>
                          </a:solidFill>
                          <a:latin typeface="Century Gothic"/>
                        </a:rPr>
                        <a:t>What are the impacts of rapid </a:t>
                      </a:r>
                      <a:r>
                        <a:rPr lang="en-GB" sz="1200" b="0">
                          <a:solidFill>
                            <a:schemeClr val="tx1"/>
                          </a:solidFill>
                          <a:latin typeface="Century Gothic"/>
                        </a:rPr>
                        <a:t>urbanization on the environment and people?</a:t>
                      </a:r>
                      <a:endParaRPr lang="en-GB" sz="1200" b="0" dirty="0">
                        <a:solidFill>
                          <a:schemeClr val="tx1"/>
                        </a:solidFill>
                        <a:latin typeface="Century Gothic"/>
                      </a:endParaRPr>
                    </a:p>
                    <a:p>
                      <a:pPr marL="228600" lvl="0" indent="-228600" algn="l">
                        <a:buAutoNum type="arabicPeriod"/>
                      </a:pPr>
                      <a:r>
                        <a:rPr lang="en-GB" sz="1200" b="0" dirty="0">
                          <a:solidFill>
                            <a:schemeClr val="tx1"/>
                          </a:solidFill>
                          <a:latin typeface="Century Gothic"/>
                        </a:rPr>
                        <a:t>What are the top down approaches to solving Mexico's problems?</a:t>
                      </a:r>
                    </a:p>
                    <a:p>
                      <a:pPr marL="228600" lvl="0" indent="-228600" algn="l">
                        <a:buAutoNum type="arabicPeriod"/>
                      </a:pPr>
                      <a:r>
                        <a:rPr lang="en-GB" sz="1200" b="0" dirty="0">
                          <a:solidFill>
                            <a:schemeClr val="tx1"/>
                          </a:solidFill>
                          <a:latin typeface="Century Gothic"/>
                        </a:rPr>
                        <a:t>What are the bottom up approaches to solving Mexico's problems?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sp>
        <p:nvSpPr>
          <p:cNvPr id="7" name="Rectangle 6">
            <a:extLst>
              <a:ext uri="{FF2B5EF4-FFF2-40B4-BE49-F238E27FC236}">
                <a16:creationId xmlns:a16="http://schemas.microsoft.com/office/drawing/2014/main" id="{860CC049-CD84-4C2E-819F-175DD0AAB2E8}"/>
              </a:ext>
            </a:extLst>
          </p:cNvPr>
          <p:cNvSpPr/>
          <p:nvPr/>
        </p:nvSpPr>
        <p:spPr>
          <a:xfrm>
            <a:off x="1272701" y="705019"/>
            <a:ext cx="7722544"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2" name="TextBox 1">
            <a:extLst>
              <a:ext uri="{FF2B5EF4-FFF2-40B4-BE49-F238E27FC236}">
                <a16:creationId xmlns:a16="http://schemas.microsoft.com/office/drawing/2014/main" id="{3BE3EA9D-D09C-BDB0-A085-7B701BF77FC5}"/>
              </a:ext>
            </a:extLst>
          </p:cNvPr>
          <p:cNvSpPr txBox="1"/>
          <p:nvPr/>
        </p:nvSpPr>
        <p:spPr>
          <a:xfrm>
            <a:off x="651856" y="1615296"/>
            <a:ext cx="2926896" cy="1661993"/>
          </a:xfrm>
          <a:prstGeom prst="rect">
            <a:avLst/>
          </a:prstGeom>
          <a:noFill/>
        </p:spPr>
        <p:txBody>
          <a:bodyPr wrap="square" rtlCol="0">
            <a:spAutoFit/>
          </a:bodyPr>
          <a:lstStyle/>
          <a:p>
            <a:pPr marL="228600" indent="-228600">
              <a:buFont typeface="+mj-lt"/>
              <a:buAutoNum type="arabicPeriod"/>
            </a:pPr>
            <a:r>
              <a:rPr lang="en-US" sz="1200">
                <a:latin typeface="Century Gothic" panose="020B0502020202020204" pitchFamily="34" charset="0"/>
              </a:rPr>
              <a:t>Define the term globalization.</a:t>
            </a:r>
          </a:p>
          <a:p>
            <a:pPr marL="228600" indent="-228600">
              <a:buFont typeface="+mj-lt"/>
              <a:buAutoNum type="arabicPeriod"/>
            </a:pPr>
            <a:r>
              <a:rPr lang="en-US" sz="1200">
                <a:latin typeface="Century Gothic" panose="020B0502020202020204" pitchFamily="34" charset="0"/>
              </a:rPr>
              <a:t>How did </a:t>
            </a:r>
            <a:r>
              <a:rPr lang="en-US" sz="1200" err="1">
                <a:latin typeface="Century Gothic" panose="020B0502020202020204" pitchFamily="34" charset="0"/>
              </a:rPr>
              <a:t>globalisation</a:t>
            </a:r>
            <a:r>
              <a:rPr lang="en-US" sz="1200">
                <a:latin typeface="Century Gothic" panose="020B0502020202020204" pitchFamily="34" charset="0"/>
              </a:rPr>
              <a:t> influence </a:t>
            </a:r>
            <a:r>
              <a:rPr lang="en-US" sz="1200" err="1">
                <a:latin typeface="Century Gothic" panose="020B0502020202020204" pitchFamily="34" charset="0"/>
              </a:rPr>
              <a:t>deindustrialisation</a:t>
            </a:r>
            <a:r>
              <a:rPr lang="en-US" sz="1200">
                <a:latin typeface="Century Gothic" panose="020B0502020202020204" pitchFamily="34" charset="0"/>
              </a:rPr>
              <a:t>? </a:t>
            </a:r>
          </a:p>
          <a:p>
            <a:pPr marL="228600" indent="-228600">
              <a:buFont typeface="+mj-lt"/>
              <a:buAutoNum type="arabicPeriod"/>
            </a:pPr>
            <a:r>
              <a:rPr lang="en-US" sz="1200">
                <a:latin typeface="Century Gothic" panose="020B0502020202020204" pitchFamily="34" charset="0"/>
              </a:rPr>
              <a:t> What is a drawback to </a:t>
            </a:r>
            <a:r>
              <a:rPr lang="en-US" sz="1200" err="1">
                <a:latin typeface="Century Gothic" panose="020B0502020202020204" pitchFamily="34" charset="0"/>
              </a:rPr>
              <a:t>deindustrialsation</a:t>
            </a:r>
            <a:r>
              <a:rPr lang="en-US" sz="1200">
                <a:latin typeface="Century Gothic" panose="020B0502020202020204" pitchFamily="34" charset="0"/>
              </a:rPr>
              <a:t>?</a:t>
            </a:r>
          </a:p>
          <a:p>
            <a:pPr marL="228600" indent="-228600">
              <a:buFont typeface="+mj-lt"/>
              <a:buAutoNum type="arabicPeriod"/>
            </a:pPr>
            <a:r>
              <a:rPr lang="en-US" sz="1200">
                <a:latin typeface="Century Gothic" panose="020B0502020202020204" pitchFamily="34" charset="0"/>
              </a:rPr>
              <a:t>What is the process of de-</a:t>
            </a:r>
            <a:r>
              <a:rPr lang="en-US" sz="1200" err="1">
                <a:latin typeface="Century Gothic" panose="020B0502020202020204" pitchFamily="34" charset="0"/>
              </a:rPr>
              <a:t>centralisation</a:t>
            </a:r>
            <a:r>
              <a:rPr lang="en-US" sz="1200">
                <a:latin typeface="Century Gothic" panose="020B0502020202020204" pitchFamily="34" charset="0"/>
              </a:rPr>
              <a:t>? </a:t>
            </a:r>
          </a:p>
          <a:p>
            <a:pPr marL="342900" indent="-342900">
              <a:buAutoNum type="arabicParenR"/>
            </a:pPr>
            <a:endParaRPr lang="en-US"/>
          </a:p>
        </p:txBody>
      </p:sp>
      <p:sp>
        <p:nvSpPr>
          <p:cNvPr id="8" name="TextBox 7">
            <a:extLst>
              <a:ext uri="{FF2B5EF4-FFF2-40B4-BE49-F238E27FC236}">
                <a16:creationId xmlns:a16="http://schemas.microsoft.com/office/drawing/2014/main" id="{E9689C91-8FDD-550B-5C8F-82FA0D623D43}"/>
              </a:ext>
            </a:extLst>
          </p:cNvPr>
          <p:cNvSpPr txBox="1"/>
          <p:nvPr/>
        </p:nvSpPr>
        <p:spPr>
          <a:xfrm>
            <a:off x="3653461" y="1615296"/>
            <a:ext cx="2926896" cy="1754326"/>
          </a:xfrm>
          <a:prstGeom prst="rect">
            <a:avLst/>
          </a:prstGeom>
          <a:noFill/>
        </p:spPr>
        <p:txBody>
          <a:bodyPr wrap="square">
            <a:spAutoFit/>
          </a:bodyPr>
          <a:lstStyle/>
          <a:p>
            <a:pPr marL="342900" indent="-342900">
              <a:buFont typeface="+mj-lt"/>
              <a:buAutoNum type="arabicPeriod"/>
            </a:pPr>
            <a:r>
              <a:rPr lang="en-GB" sz="1200">
                <a:solidFill>
                  <a:srgbClr val="000000"/>
                </a:solidFill>
                <a:latin typeface="Century Gothic" panose="020B0502020202020204" pitchFamily="34" charset="0"/>
              </a:rPr>
              <a:t>What is gentrification?</a:t>
            </a:r>
          </a:p>
          <a:p>
            <a:pPr marL="342900" indent="-342900">
              <a:buFont typeface="+mj-lt"/>
              <a:buAutoNum type="arabicPeriod"/>
            </a:pPr>
            <a:r>
              <a:rPr lang="en-GB" sz="1200" b="0" i="0" u="none" strike="noStrike">
                <a:solidFill>
                  <a:srgbClr val="000000"/>
                </a:solidFill>
                <a:effectLst/>
                <a:latin typeface="Century Gothic" panose="020B0502020202020204" pitchFamily="34" charset="0"/>
              </a:rPr>
              <a:t>How did deindustrialization contribute to rising inequality in Manchester?</a:t>
            </a:r>
          </a:p>
          <a:p>
            <a:pPr marL="342900" indent="-342900">
              <a:buFont typeface="+mj-lt"/>
              <a:buAutoNum type="arabicPeriod"/>
            </a:pPr>
            <a:r>
              <a:rPr lang="en-GB" sz="1200">
                <a:solidFill>
                  <a:srgbClr val="000000"/>
                </a:solidFill>
                <a:latin typeface="Century Gothic" panose="020B0502020202020204" pitchFamily="34" charset="0"/>
              </a:rPr>
              <a:t>How can economic change  influence inequality?</a:t>
            </a:r>
          </a:p>
          <a:p>
            <a:pPr marL="342900" indent="-342900">
              <a:buFont typeface="+mj-lt"/>
              <a:buAutoNum type="arabicPeriod"/>
            </a:pPr>
            <a:r>
              <a:rPr lang="en-GB" sz="1200">
                <a:solidFill>
                  <a:srgbClr val="000000"/>
                </a:solidFill>
                <a:latin typeface="Century Gothic" panose="020B0502020202020204" pitchFamily="34" charset="0"/>
              </a:rPr>
              <a:t>What social issues did Manchester face as a result of deindustrialisation?</a:t>
            </a:r>
            <a:endParaRPr lang="en-US" sz="1200">
              <a:latin typeface="Century Gothic" panose="020B0502020202020204" pitchFamily="34" charset="0"/>
            </a:endParaRPr>
          </a:p>
        </p:txBody>
      </p:sp>
      <p:sp>
        <p:nvSpPr>
          <p:cNvPr id="12" name="TextBox 11">
            <a:extLst>
              <a:ext uri="{FF2B5EF4-FFF2-40B4-BE49-F238E27FC236}">
                <a16:creationId xmlns:a16="http://schemas.microsoft.com/office/drawing/2014/main" id="{CD94D1C2-CD68-79CD-0CC8-164597B41CD9}"/>
              </a:ext>
            </a:extLst>
          </p:cNvPr>
          <p:cNvSpPr txBox="1"/>
          <p:nvPr/>
        </p:nvSpPr>
        <p:spPr>
          <a:xfrm>
            <a:off x="6756804" y="1493255"/>
            <a:ext cx="2926896" cy="2292935"/>
          </a:xfrm>
          <a:prstGeom prst="rect">
            <a:avLst/>
          </a:prstGeom>
          <a:noFill/>
        </p:spPr>
        <p:txBody>
          <a:bodyPr wrap="square">
            <a:spAutoFit/>
          </a:bodyPr>
          <a:lstStyle/>
          <a:p>
            <a:pPr marL="228600" indent="-228600">
              <a:buFont typeface="+mj-lt"/>
              <a:buAutoNum type="arabicPeriod"/>
            </a:pPr>
            <a:r>
              <a:rPr lang="en-GB" sz="1100">
                <a:latin typeface="Century Gothic" panose="020B0502020202020204" pitchFamily="34" charset="0"/>
              </a:rPr>
              <a:t>How has the shift in shopping habits affected the Central Business District  in Manchester?</a:t>
            </a:r>
          </a:p>
          <a:p>
            <a:pPr marL="228600" indent="-228600">
              <a:buFont typeface="+mj-lt"/>
              <a:buAutoNum type="arabicPeriod"/>
            </a:pPr>
            <a:r>
              <a:rPr lang="en-GB" sz="1100">
                <a:latin typeface="Century Gothic" panose="020B0502020202020204" pitchFamily="34" charset="0"/>
              </a:rPr>
              <a:t>What factors have contributed to the growth of shopping centres like the Trafford Centre?</a:t>
            </a:r>
          </a:p>
          <a:p>
            <a:pPr marL="228600" indent="-228600">
              <a:buFont typeface="+mj-lt"/>
              <a:buAutoNum type="arabicPeriod"/>
            </a:pPr>
            <a:r>
              <a:rPr lang="en-GB" sz="1100">
                <a:latin typeface="Century Gothic" panose="020B0502020202020204" pitchFamily="34" charset="0"/>
              </a:rPr>
              <a:t>How has the increasing popularity of online shopping impacted retail businesses in Manchester’s CBD?</a:t>
            </a:r>
          </a:p>
          <a:p>
            <a:pPr marL="228600" indent="-228600">
              <a:buFont typeface="+mj-lt"/>
              <a:buAutoNum type="arabicPeriod"/>
            </a:pPr>
            <a:r>
              <a:rPr lang="en-GB" sz="1100">
                <a:latin typeface="Century Gothic" panose="020B0502020202020204" pitchFamily="34" charset="0"/>
              </a:rPr>
              <a:t>What are some consequences of vacant storefronts in Manchester’s CBD due to the decline in traditional retailing?</a:t>
            </a:r>
            <a:endParaRPr lang="en-US" sz="1100">
              <a:latin typeface="Century Gothic" panose="020B0502020202020204" pitchFamily="34" charset="0"/>
            </a:endParaRPr>
          </a:p>
        </p:txBody>
      </p:sp>
      <p:sp>
        <p:nvSpPr>
          <p:cNvPr id="14" name="TextBox 13">
            <a:extLst>
              <a:ext uri="{FF2B5EF4-FFF2-40B4-BE49-F238E27FC236}">
                <a16:creationId xmlns:a16="http://schemas.microsoft.com/office/drawing/2014/main" id="{365E3427-B74D-01CA-EA1D-1702A33EEFD1}"/>
              </a:ext>
            </a:extLst>
          </p:cNvPr>
          <p:cNvSpPr txBox="1"/>
          <p:nvPr/>
        </p:nvSpPr>
        <p:spPr>
          <a:xfrm>
            <a:off x="439702" y="4167930"/>
            <a:ext cx="3105264" cy="2123658"/>
          </a:xfrm>
          <a:prstGeom prst="rect">
            <a:avLst/>
          </a:prstGeom>
          <a:noFill/>
        </p:spPr>
        <p:txBody>
          <a:bodyPr wrap="square">
            <a:spAutoFit/>
          </a:bodyPr>
          <a:lstStyle/>
          <a:p>
            <a:pPr marL="228600" indent="-228600">
              <a:buFont typeface="+mj-lt"/>
              <a:buAutoNum type="arabicPeriod"/>
            </a:pPr>
            <a:r>
              <a:rPr lang="en-GB" sz="1100">
                <a:latin typeface="Century Gothic" panose="020B0502020202020204" pitchFamily="34" charset="0"/>
              </a:rPr>
              <a:t>How has the introduction of smaller waste bins in Manchester contributed to the city’s recycling efforts?</a:t>
            </a:r>
          </a:p>
          <a:p>
            <a:pPr marL="228600" indent="-228600">
              <a:buFont typeface="+mj-lt"/>
              <a:buAutoNum type="arabicPeriod"/>
            </a:pPr>
            <a:r>
              <a:rPr lang="en-GB" sz="1100">
                <a:latin typeface="Century Gothic" panose="020B0502020202020204" pitchFamily="34" charset="0"/>
              </a:rPr>
              <a:t>What measures have been taken to improve sustainable transport and reduce pollution in Manchester?</a:t>
            </a:r>
          </a:p>
          <a:p>
            <a:pPr marL="228600" indent="-228600">
              <a:buFont typeface="+mj-lt"/>
              <a:buAutoNum type="arabicPeriod"/>
            </a:pPr>
            <a:r>
              <a:rPr lang="en-GB" sz="1100">
                <a:latin typeface="Century Gothic" panose="020B0502020202020204" pitchFamily="34" charset="0"/>
              </a:rPr>
              <a:t>What initiatives are in place to improve the quality of education in Greater Manchester schools?</a:t>
            </a:r>
          </a:p>
          <a:p>
            <a:pPr marL="228600" indent="-228600">
              <a:buFont typeface="+mj-lt"/>
              <a:buAutoNum type="arabicPeriod"/>
            </a:pPr>
            <a:r>
              <a:rPr lang="en-GB" sz="1100">
                <a:latin typeface="Century Gothic" panose="020B0502020202020204" pitchFamily="34" charset="0"/>
              </a:rPr>
              <a:t>How are health and wellbeing initiatives helping to improve the overall health of Manchester’s population?</a:t>
            </a:r>
            <a:endParaRPr lang="en-US" sz="1100">
              <a:latin typeface="Century Gothic" panose="020B0502020202020204" pitchFamily="34" charset="0"/>
            </a:endParaRPr>
          </a:p>
        </p:txBody>
      </p:sp>
      <p:pic>
        <p:nvPicPr>
          <p:cNvPr id="10" name="Picture 9">
            <a:extLst>
              <a:ext uri="{FF2B5EF4-FFF2-40B4-BE49-F238E27FC236}">
                <a16:creationId xmlns:a16="http://schemas.microsoft.com/office/drawing/2014/main" id="{D271FCC0-6509-649F-BC6E-F5E9898E8D44}"/>
              </a:ext>
            </a:extLst>
          </p:cNvPr>
          <p:cNvPicPr>
            <a:picLocks noChangeAspect="1"/>
          </p:cNvPicPr>
          <p:nvPr/>
        </p:nvPicPr>
        <p:blipFill>
          <a:blip r:embed="rId3"/>
          <a:stretch>
            <a:fillRect/>
          </a:stretch>
        </p:blipFill>
        <p:spPr>
          <a:xfrm>
            <a:off x="471486" y="117765"/>
            <a:ext cx="723480" cy="790775"/>
          </a:xfrm>
          <a:prstGeom prst="rect">
            <a:avLst/>
          </a:prstGeom>
        </p:spPr>
      </p:pic>
    </p:spTree>
    <p:extLst>
      <p:ext uri="{BB962C8B-B14F-4D97-AF65-F5344CB8AC3E}">
        <p14:creationId xmlns:p14="http://schemas.microsoft.com/office/powerpoint/2010/main" val="141434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19C4-1A3D-56C6-6394-F661325686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84371B-CB63-F743-3F1A-4FB43106D8F3}"/>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Changing Cities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4B5B0846-5978-5466-AD65-0787DEDC0ACE}"/>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824F956-08C8-0958-447F-FB55A3275581}"/>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461FD01-5229-7275-841C-C3B0A76BB203}"/>
              </a:ext>
            </a:extLst>
          </p:cNvPr>
          <p:cNvCxnSpPr>
            <a:cxnSpLocks/>
          </p:cNvCxnSpPr>
          <p:nvPr/>
        </p:nvCxnSpPr>
        <p:spPr>
          <a:xfrm flipH="1" flipV="1">
            <a:off x="6802515" y="107272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21FB426-EC3C-6D98-E7C1-E234B0799F94}"/>
              </a:ext>
            </a:extLst>
          </p:cNvPr>
          <p:cNvCxnSpPr>
            <a:cxnSpLocks/>
          </p:cNvCxnSpPr>
          <p:nvPr/>
        </p:nvCxnSpPr>
        <p:spPr>
          <a:xfrm flipV="1">
            <a:off x="471486" y="5088512"/>
            <a:ext cx="6340554" cy="2063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4225665-9F1E-C396-C4B0-744671D7BA20}"/>
              </a:ext>
            </a:extLst>
          </p:cNvPr>
          <p:cNvCxnSpPr>
            <a:cxnSpLocks/>
          </p:cNvCxnSpPr>
          <p:nvPr/>
        </p:nvCxnSpPr>
        <p:spPr>
          <a:xfrm>
            <a:off x="6986727" y="5097115"/>
            <a:ext cx="2810465"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96EA1D4-2897-63D6-6A11-B0C202EFC951}"/>
              </a:ext>
            </a:extLst>
          </p:cNvPr>
          <p:cNvCxnSpPr>
            <a:cxnSpLocks/>
          </p:cNvCxnSpPr>
          <p:nvPr/>
        </p:nvCxnSpPr>
        <p:spPr>
          <a:xfrm flipH="1" flipV="1">
            <a:off x="6831663" y="5265828"/>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C042A2A-A3CA-B2AE-3DD8-5DB4316F3139}"/>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DE7AEC20-D554-AE3F-A138-14511D2BE57C}"/>
              </a:ext>
            </a:extLst>
          </p:cNvPr>
          <p:cNvSpPr txBox="1"/>
          <p:nvPr/>
        </p:nvSpPr>
        <p:spPr>
          <a:xfrm>
            <a:off x="6303104" y="903443"/>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dirty="0">
              <a:ea typeface="Calibri"/>
              <a:cs typeface="Calibri"/>
            </a:endParaRPr>
          </a:p>
        </p:txBody>
      </p:sp>
      <p:sp>
        <p:nvSpPr>
          <p:cNvPr id="16" name="TextBox 15">
            <a:extLst>
              <a:ext uri="{FF2B5EF4-FFF2-40B4-BE49-F238E27FC236}">
                <a16:creationId xmlns:a16="http://schemas.microsoft.com/office/drawing/2014/main" id="{A2493D14-CFFA-1C41-3518-00DFEEA109A4}"/>
              </a:ext>
            </a:extLst>
          </p:cNvPr>
          <p:cNvSpPr txBox="1"/>
          <p:nvPr/>
        </p:nvSpPr>
        <p:spPr>
          <a:xfrm>
            <a:off x="818844" y="5109147"/>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dirty="0">
              <a:ea typeface="Calibri"/>
              <a:cs typeface="Calibri"/>
            </a:endParaRPr>
          </a:p>
        </p:txBody>
      </p:sp>
      <p:sp>
        <p:nvSpPr>
          <p:cNvPr id="17" name="TextBox 16">
            <a:extLst>
              <a:ext uri="{FF2B5EF4-FFF2-40B4-BE49-F238E27FC236}">
                <a16:creationId xmlns:a16="http://schemas.microsoft.com/office/drawing/2014/main" id="{FB7CAAB4-6AA5-45D7-05FA-4EDB32E0CFF3}"/>
              </a:ext>
            </a:extLst>
          </p:cNvPr>
          <p:cNvSpPr txBox="1"/>
          <p:nvPr/>
        </p:nvSpPr>
        <p:spPr>
          <a:xfrm>
            <a:off x="8483842" y="5703587"/>
            <a:ext cx="1302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 name="TextBox 1">
            <a:extLst>
              <a:ext uri="{FF2B5EF4-FFF2-40B4-BE49-F238E27FC236}">
                <a16:creationId xmlns:a16="http://schemas.microsoft.com/office/drawing/2014/main" id="{4E0C99D6-F050-2EE5-CBF2-0447E9B484A4}"/>
              </a:ext>
            </a:extLst>
          </p:cNvPr>
          <p:cNvSpPr txBox="1"/>
          <p:nvPr/>
        </p:nvSpPr>
        <p:spPr>
          <a:xfrm>
            <a:off x="6509803" y="209543"/>
            <a:ext cx="33187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rPr>
              <a:t>Lesson 13</a:t>
            </a:r>
            <a:endParaRPr lang="en-US" sz="1400" b="1" dirty="0">
              <a:latin typeface="Aptos" panose="020B0004020202020204"/>
            </a:endParaRPr>
          </a:p>
          <a:p>
            <a:pPr algn="ctr"/>
            <a:r>
              <a:rPr lang="en-GB" sz="1400" b="1" dirty="0">
                <a:latin typeface="Century Gothic"/>
              </a:rPr>
              <a:t>Issues in Mexico City</a:t>
            </a:r>
            <a:endParaRPr lang="en-US" sz="1400" b="1" dirty="0"/>
          </a:p>
        </p:txBody>
      </p:sp>
      <p:pic>
        <p:nvPicPr>
          <p:cNvPr id="50" name="Picture 49">
            <a:extLst>
              <a:ext uri="{FF2B5EF4-FFF2-40B4-BE49-F238E27FC236}">
                <a16:creationId xmlns:a16="http://schemas.microsoft.com/office/drawing/2014/main" id="{77C0DC5C-1305-74FF-2216-A463B3305FD8}"/>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B00A385A-3CAF-ED9A-B550-401FD33F126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B3F8C112-4A7F-DCDC-EA95-4D88CA3191D4}"/>
              </a:ext>
            </a:extLst>
          </p:cNvPr>
          <p:cNvSpPr txBox="1"/>
          <p:nvPr/>
        </p:nvSpPr>
        <p:spPr>
          <a:xfrm>
            <a:off x="345878" y="1321500"/>
            <a:ext cx="6260313" cy="3816429"/>
          </a:xfrm>
          <a:prstGeom prst="rect">
            <a:avLst/>
          </a:prstGeom>
          <a:noFill/>
        </p:spPr>
        <p:txBody>
          <a:bodyPr wrap="square">
            <a:spAutoFit/>
          </a:bodyPr>
          <a:lstStyle/>
          <a:p>
            <a:pPr algn="l"/>
            <a:r>
              <a:rPr lang="en-GB" sz="1100" b="1" i="0" u="none" strike="noStrike" dirty="0">
                <a:solidFill>
                  <a:srgbClr val="000000"/>
                </a:solidFill>
                <a:effectLst/>
                <a:latin typeface="Century Gothic" panose="020B0502020202020204" pitchFamily="34" charset="0"/>
              </a:rPr>
              <a:t>Effects of Rapid Urbanization in Mexico City:</a:t>
            </a:r>
          </a:p>
          <a:p>
            <a:pPr algn="l"/>
            <a:endParaRPr lang="en-GB" sz="1100" b="0" i="0" u="none" strike="noStrike" dirty="0">
              <a:solidFill>
                <a:srgbClr val="000000"/>
              </a:solidFill>
              <a:effectLst/>
              <a:latin typeface="Century Gothic" panose="020B0502020202020204" pitchFamily="34" charset="0"/>
            </a:endParaRP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Housing Shortages:</a:t>
            </a:r>
            <a:r>
              <a:rPr lang="en-GB" sz="1100" b="0" i="0" u="none" strike="noStrike" dirty="0">
                <a:solidFill>
                  <a:srgbClr val="000000"/>
                </a:solidFill>
                <a:effectLst/>
                <a:latin typeface="Century Gothic" panose="020B0502020202020204" pitchFamily="34" charset="0"/>
              </a:rPr>
              <a:t> Insufficient formal housing leads to </a:t>
            </a:r>
            <a:br>
              <a:rPr lang="en-GB" sz="1100" b="0" i="0" u="none" strike="noStrike" dirty="0">
                <a:solidFill>
                  <a:srgbClr val="000000"/>
                </a:solidFill>
                <a:effectLst/>
                <a:latin typeface="Century Gothic" panose="020B0502020202020204" pitchFamily="34" charset="0"/>
              </a:rPr>
            </a:br>
            <a:r>
              <a:rPr lang="en-GB" sz="1100" b="0" i="0" u="none" strike="noStrike" dirty="0">
                <a:solidFill>
                  <a:srgbClr val="000000"/>
                </a:solidFill>
                <a:effectLst/>
                <a:latin typeface="Century Gothic" panose="020B0502020202020204" pitchFamily="34" charset="0"/>
              </a:rPr>
              <a:t>overcrowded living conditions.</a:t>
            </a:r>
            <a:br>
              <a:rPr lang="en-GB" sz="1100" b="0" i="0" u="none" strike="noStrike" dirty="0">
                <a:solidFill>
                  <a:srgbClr val="000000"/>
                </a:solidFill>
                <a:effectLst/>
                <a:latin typeface="Century Gothic" panose="020B0502020202020204" pitchFamily="34" charset="0"/>
              </a:rPr>
            </a:br>
            <a:endParaRPr lang="en-GB" sz="1100" b="0" i="0" u="none" strike="noStrike" dirty="0">
              <a:solidFill>
                <a:srgbClr val="000000"/>
              </a:solidFill>
              <a:effectLst/>
              <a:latin typeface="Century Gothic" panose="020B0502020202020204" pitchFamily="34" charset="0"/>
            </a:endParaRP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Squatter Settlements:</a:t>
            </a:r>
            <a:r>
              <a:rPr lang="en-GB" sz="1100" b="0" i="0" u="none" strike="noStrike" dirty="0">
                <a:solidFill>
                  <a:srgbClr val="000000"/>
                </a:solidFill>
                <a:effectLst/>
                <a:latin typeface="Century Gothic" panose="020B0502020202020204" pitchFamily="34" charset="0"/>
              </a:rPr>
              <a:t> Growth of informal settlements with </a:t>
            </a:r>
            <a:br>
              <a:rPr lang="en-GB" sz="1100" b="0" i="0" u="none" strike="noStrike" dirty="0">
                <a:solidFill>
                  <a:srgbClr val="000000"/>
                </a:solidFill>
                <a:effectLst/>
                <a:latin typeface="Century Gothic" panose="020B0502020202020204" pitchFamily="34" charset="0"/>
              </a:rPr>
            </a:br>
            <a:r>
              <a:rPr lang="en-GB" sz="1100" b="0" i="0" u="none" strike="noStrike" dirty="0">
                <a:solidFill>
                  <a:srgbClr val="000000"/>
                </a:solidFill>
                <a:effectLst/>
                <a:latin typeface="Century Gothic" panose="020B0502020202020204" pitchFamily="34" charset="0"/>
              </a:rPr>
              <a:t>poorly constructed homes lacking basic utilities.</a:t>
            </a:r>
            <a:br>
              <a:rPr lang="en-GB" sz="1100" b="0" i="0" u="none" strike="noStrike" dirty="0">
                <a:solidFill>
                  <a:srgbClr val="000000"/>
                </a:solidFill>
                <a:effectLst/>
                <a:latin typeface="Century Gothic" panose="020B0502020202020204" pitchFamily="34" charset="0"/>
              </a:rPr>
            </a:br>
            <a:endParaRPr lang="en-GB" sz="1100" b="0" i="0" u="none" strike="noStrike" dirty="0">
              <a:solidFill>
                <a:srgbClr val="000000"/>
              </a:solidFill>
              <a:effectLst/>
              <a:latin typeface="Century Gothic" panose="020B0502020202020204" pitchFamily="34" charset="0"/>
            </a:endParaRP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Under-Employment:</a:t>
            </a:r>
            <a:r>
              <a:rPr lang="en-GB" sz="1100" b="0" i="0" u="none" strike="noStrike" dirty="0">
                <a:solidFill>
                  <a:srgbClr val="000000"/>
                </a:solidFill>
                <a:effectLst/>
                <a:latin typeface="Century Gothic" panose="020B0502020202020204" pitchFamily="34" charset="0"/>
              </a:rPr>
              <a:t> Many residents work in low-paying or </a:t>
            </a:r>
            <a:br>
              <a:rPr lang="en-GB" sz="1100" b="0" i="0" u="none" strike="noStrike" dirty="0">
                <a:solidFill>
                  <a:srgbClr val="000000"/>
                </a:solidFill>
                <a:effectLst/>
                <a:latin typeface="Century Gothic" panose="020B0502020202020204" pitchFamily="34" charset="0"/>
              </a:rPr>
            </a:br>
            <a:r>
              <a:rPr lang="en-GB" sz="1100" b="0" i="0" u="none" strike="noStrike" dirty="0">
                <a:solidFill>
                  <a:srgbClr val="000000"/>
                </a:solidFill>
                <a:effectLst/>
                <a:latin typeface="Century Gothic" panose="020B0502020202020204" pitchFamily="34" charset="0"/>
              </a:rPr>
              <a:t>informal jobs due to a lack of formal opportunities.</a:t>
            </a:r>
            <a:br>
              <a:rPr lang="en-GB" sz="1100" b="0" i="0" u="none" strike="noStrike" dirty="0">
                <a:solidFill>
                  <a:srgbClr val="000000"/>
                </a:solidFill>
                <a:effectLst/>
                <a:latin typeface="Century Gothic" panose="020B0502020202020204" pitchFamily="34" charset="0"/>
              </a:rPr>
            </a:br>
            <a:endParaRPr lang="en-GB" sz="1100" b="0" i="0" u="none" strike="noStrike" dirty="0">
              <a:solidFill>
                <a:srgbClr val="000000"/>
              </a:solidFill>
              <a:effectLst/>
              <a:latin typeface="Century Gothic" panose="020B0502020202020204" pitchFamily="34" charset="0"/>
            </a:endParaRP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Unemployment:</a:t>
            </a:r>
            <a:r>
              <a:rPr lang="en-GB" sz="1100" b="0" i="0" u="none" strike="noStrike" dirty="0">
                <a:solidFill>
                  <a:srgbClr val="000000"/>
                </a:solidFill>
                <a:effectLst/>
                <a:latin typeface="Century Gothic" panose="020B0502020202020204" pitchFamily="34" charset="0"/>
              </a:rPr>
              <a:t> Rapid population growth outpaces job creation, increasing unemployment rates.</a:t>
            </a:r>
            <a:br>
              <a:rPr lang="en-GB" sz="1100" b="0" i="0" u="none" strike="noStrike" dirty="0">
                <a:solidFill>
                  <a:srgbClr val="000000"/>
                </a:solidFill>
                <a:effectLst/>
                <a:latin typeface="Century Gothic" panose="020B0502020202020204" pitchFamily="34" charset="0"/>
              </a:rPr>
            </a:br>
            <a:endParaRPr lang="en-GB" sz="1100" b="0" i="0" u="none" strike="noStrike" dirty="0">
              <a:solidFill>
                <a:srgbClr val="000000"/>
              </a:solidFill>
              <a:effectLst/>
              <a:latin typeface="Century Gothic" panose="020B0502020202020204" pitchFamily="34" charset="0"/>
            </a:endParaRP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Pollution:</a:t>
            </a:r>
            <a:r>
              <a:rPr lang="en-GB" sz="1100" b="0" i="0" u="none" strike="noStrike" dirty="0">
                <a:solidFill>
                  <a:srgbClr val="000000"/>
                </a:solidFill>
                <a:effectLst/>
                <a:latin typeface="Century Gothic" panose="020B0502020202020204" pitchFamily="34" charset="0"/>
              </a:rPr>
              <a:t> Air and water pollution rise due to increased traffic, industry, and inadequate waste management.</a:t>
            </a:r>
            <a:br>
              <a:rPr lang="en-GB" sz="1100" b="0" i="0" u="none" strike="noStrike" dirty="0">
                <a:solidFill>
                  <a:srgbClr val="000000"/>
                </a:solidFill>
                <a:effectLst/>
                <a:latin typeface="Century Gothic" panose="020B0502020202020204" pitchFamily="34" charset="0"/>
              </a:rPr>
            </a:br>
            <a:endParaRPr lang="en-GB" sz="1100" b="0" i="0" u="none" strike="noStrike" dirty="0">
              <a:solidFill>
                <a:srgbClr val="000000"/>
              </a:solidFill>
              <a:effectLst/>
              <a:latin typeface="Century Gothic" panose="020B0502020202020204" pitchFamily="34" charset="0"/>
            </a:endParaRP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Inadequate Services:</a:t>
            </a:r>
            <a:r>
              <a:rPr lang="en-GB" sz="1100" b="0" i="0" u="none" strike="noStrike" dirty="0">
                <a:solidFill>
                  <a:srgbClr val="000000"/>
                </a:solidFill>
                <a:effectLst/>
                <a:latin typeface="Century Gothic" panose="020B0502020202020204" pitchFamily="34" charset="0"/>
              </a:rPr>
              <a:t> Strain on schools, hospitals, and transport systems, causing inequality in access.</a:t>
            </a:r>
            <a:br>
              <a:rPr lang="en-GB" sz="1100" b="0" i="0" u="none" strike="noStrike" dirty="0">
                <a:solidFill>
                  <a:srgbClr val="000000"/>
                </a:solidFill>
                <a:effectLst/>
                <a:latin typeface="Century Gothic" panose="020B0502020202020204" pitchFamily="34" charset="0"/>
              </a:rPr>
            </a:br>
            <a:endParaRPr lang="en-GB" sz="1100" b="0" i="0" u="none" strike="noStrike" dirty="0">
              <a:solidFill>
                <a:srgbClr val="000000"/>
              </a:solidFill>
              <a:effectLst/>
              <a:latin typeface="Century Gothic" panose="020B0502020202020204" pitchFamily="34" charset="0"/>
            </a:endParaRPr>
          </a:p>
          <a:p>
            <a:pPr marL="171450" indent="-171450" algn="l">
              <a:buFont typeface="Wingdings" panose="05000000000000000000" pitchFamily="2" charset="2"/>
              <a:buChar char="Ø"/>
            </a:pPr>
            <a:r>
              <a:rPr lang="en-GB" sz="1100" b="1" i="0" u="none" strike="noStrike" dirty="0">
                <a:solidFill>
                  <a:srgbClr val="000000"/>
                </a:solidFill>
                <a:effectLst/>
                <a:latin typeface="Century Gothic" panose="020B0502020202020204" pitchFamily="34" charset="0"/>
              </a:rPr>
              <a:t>Traffic Congestion:</a:t>
            </a:r>
            <a:r>
              <a:rPr lang="en-GB" sz="1100" b="0" i="0" u="none" strike="noStrike" dirty="0">
                <a:solidFill>
                  <a:srgbClr val="000000"/>
                </a:solidFill>
                <a:effectLst/>
                <a:latin typeface="Century Gothic" panose="020B0502020202020204" pitchFamily="34" charset="0"/>
              </a:rPr>
              <a:t> Overcrowded roads lead to longer commute times and worsened air quality</a:t>
            </a:r>
          </a:p>
        </p:txBody>
      </p:sp>
      <p:sp>
        <p:nvSpPr>
          <p:cNvPr id="7" name="TextBox 6">
            <a:extLst>
              <a:ext uri="{FF2B5EF4-FFF2-40B4-BE49-F238E27FC236}">
                <a16:creationId xmlns:a16="http://schemas.microsoft.com/office/drawing/2014/main" id="{16FF3066-BA80-508F-AA87-4EFD5940C2A8}"/>
              </a:ext>
            </a:extLst>
          </p:cNvPr>
          <p:cNvSpPr txBox="1"/>
          <p:nvPr/>
        </p:nvSpPr>
        <p:spPr>
          <a:xfrm>
            <a:off x="395467" y="5487737"/>
            <a:ext cx="6341059" cy="1277273"/>
          </a:xfrm>
          <a:prstGeom prst="rect">
            <a:avLst/>
          </a:prstGeom>
          <a:noFill/>
        </p:spPr>
        <p:txBody>
          <a:bodyPr wrap="square">
            <a:spAutoFit/>
          </a:bodyPr>
          <a:lstStyle/>
          <a:p>
            <a:r>
              <a:rPr lang="en-GB" sz="1100" b="1" dirty="0">
                <a:latin typeface="Century Gothic" panose="020B0502020202020204" pitchFamily="34" charset="0"/>
              </a:rPr>
              <a:t>"Urbanization solves poverty":</a:t>
            </a:r>
            <a:r>
              <a:rPr lang="en-GB" sz="1100" dirty="0">
                <a:latin typeface="Century Gothic" panose="020B0502020202020204" pitchFamily="34" charset="0"/>
              </a:rPr>
              <a:t> While urbanization creates opportunities, it often exacerbates inequality, leaving many in informal settlements without access to basic services.</a:t>
            </a:r>
            <a:r>
              <a:rPr lang="en-GB" sz="1100" b="1" dirty="0">
                <a:latin typeface="Century Gothic" panose="020B0502020202020204" pitchFamily="34" charset="0"/>
              </a:rPr>
              <a:t>”</a:t>
            </a:r>
          </a:p>
          <a:p>
            <a:r>
              <a:rPr lang="en-GB" sz="1100" b="1" dirty="0">
                <a:latin typeface="Century Gothic" panose="020B0502020202020204" pitchFamily="34" charset="0"/>
              </a:rPr>
              <a:t>“Only the poor face challenges":</a:t>
            </a:r>
            <a:r>
              <a:rPr lang="en-GB" sz="1100" dirty="0">
                <a:latin typeface="Century Gothic" panose="020B0502020202020204" pitchFamily="34" charset="0"/>
              </a:rPr>
              <a:t> Rapid urbanization also strains services and infrastructure in wealthier areas, leading to traffic congestion and pollution that affect all residents.</a:t>
            </a:r>
            <a:r>
              <a:rPr lang="en-GB" sz="1100" b="1" dirty="0">
                <a:latin typeface="Century Gothic" panose="020B0502020202020204" pitchFamily="34" charset="0"/>
              </a:rPr>
              <a:t>”</a:t>
            </a:r>
          </a:p>
          <a:p>
            <a:r>
              <a:rPr lang="en-GB" sz="1100" b="1" dirty="0">
                <a:latin typeface="Century Gothic" panose="020B0502020202020204" pitchFamily="34" charset="0"/>
              </a:rPr>
              <a:t>“Squatter settlements are temporary":</a:t>
            </a:r>
            <a:r>
              <a:rPr lang="en-GB" sz="1100" dirty="0">
                <a:latin typeface="Century Gothic" panose="020B0502020202020204" pitchFamily="34" charset="0"/>
              </a:rPr>
              <a:t> Informal settlements often become long-term, with generations living in inadequate conditions</a:t>
            </a:r>
            <a:endParaRPr lang="en-US" sz="1100" dirty="0">
              <a:latin typeface="Century Gothic" panose="020B0502020202020204" pitchFamily="34" charset="0"/>
            </a:endParaRPr>
          </a:p>
        </p:txBody>
      </p:sp>
      <p:pic>
        <p:nvPicPr>
          <p:cNvPr id="20" name="Picture 19" descr="An aerial view of a city&#10;&#10;Description automatically generated">
            <a:extLst>
              <a:ext uri="{FF2B5EF4-FFF2-40B4-BE49-F238E27FC236}">
                <a16:creationId xmlns:a16="http://schemas.microsoft.com/office/drawing/2014/main" id="{B423E9D9-E756-42EB-4FFC-A94B145E1DD2}"/>
              </a:ext>
            </a:extLst>
          </p:cNvPr>
          <p:cNvPicPr>
            <a:picLocks noChangeAspect="1"/>
          </p:cNvPicPr>
          <p:nvPr/>
        </p:nvPicPr>
        <p:blipFill rotWithShape="1">
          <a:blip r:embed="rId3">
            <a:extLst>
              <a:ext uri="{28A0092B-C50C-407E-A947-70E740481C1C}">
                <a14:useLocalDpi xmlns:a14="http://schemas.microsoft.com/office/drawing/2010/main" val="0"/>
              </a:ext>
            </a:extLst>
          </a:blip>
          <a:srcRect l="12222"/>
          <a:stretch/>
        </p:blipFill>
        <p:spPr>
          <a:xfrm>
            <a:off x="4647542" y="1176042"/>
            <a:ext cx="2064643" cy="1865137"/>
          </a:xfrm>
          <a:prstGeom prst="rect">
            <a:avLst/>
          </a:prstGeom>
          <a:solidFill>
            <a:schemeClr val="tx1"/>
          </a:solidFill>
          <a:ln>
            <a:solidFill>
              <a:schemeClr val="tx1"/>
            </a:solidFill>
          </a:ln>
        </p:spPr>
      </p:pic>
      <p:sp>
        <p:nvSpPr>
          <p:cNvPr id="23" name="TextBox 22">
            <a:extLst>
              <a:ext uri="{FF2B5EF4-FFF2-40B4-BE49-F238E27FC236}">
                <a16:creationId xmlns:a16="http://schemas.microsoft.com/office/drawing/2014/main" id="{56768F00-957D-6EB6-DAE8-99F339D6B306}"/>
              </a:ext>
            </a:extLst>
          </p:cNvPr>
          <p:cNvSpPr txBox="1"/>
          <p:nvPr/>
        </p:nvSpPr>
        <p:spPr>
          <a:xfrm>
            <a:off x="7554070" y="1261341"/>
            <a:ext cx="2320840" cy="3816429"/>
          </a:xfrm>
          <a:prstGeom prst="rect">
            <a:avLst/>
          </a:prstGeom>
          <a:noFill/>
        </p:spPr>
        <p:txBody>
          <a:bodyPr wrap="square">
            <a:spAutoFit/>
          </a:bodyPr>
          <a:lstStyle/>
          <a:p>
            <a:r>
              <a:rPr lang="en-GB" sz="1100" b="1" dirty="0">
                <a:latin typeface="Century Gothic" panose="020B0502020202020204" pitchFamily="34" charset="0"/>
              </a:rPr>
              <a:t>Urbanization:</a:t>
            </a:r>
            <a:r>
              <a:rPr lang="en-GB" sz="1100" dirty="0">
                <a:latin typeface="Century Gothic" panose="020B0502020202020204" pitchFamily="34" charset="0"/>
              </a:rPr>
              <a:t> The growth and expansion of urban areas as populations increase and migrate from rural regions.</a:t>
            </a:r>
          </a:p>
          <a:p>
            <a:endParaRPr lang="en-GB" sz="1100" dirty="0">
              <a:latin typeface="Century Gothic" panose="020B0502020202020204" pitchFamily="34" charset="0"/>
            </a:endParaRPr>
          </a:p>
          <a:p>
            <a:r>
              <a:rPr lang="en-GB" sz="1100" b="1" dirty="0">
                <a:latin typeface="Century Gothic" panose="020B0502020202020204" pitchFamily="34" charset="0"/>
              </a:rPr>
              <a:t>Inequality:</a:t>
            </a:r>
            <a:r>
              <a:rPr lang="en-GB" sz="1100" dirty="0">
                <a:latin typeface="Century Gothic" panose="020B0502020202020204" pitchFamily="34" charset="0"/>
              </a:rPr>
              <a:t> Unequal distribution of resources, wealth, and opportunities within a population.</a:t>
            </a:r>
          </a:p>
          <a:p>
            <a:endParaRPr lang="en-GB" sz="1100" dirty="0">
              <a:latin typeface="Century Gothic" panose="020B0502020202020204" pitchFamily="34" charset="0"/>
            </a:endParaRPr>
          </a:p>
          <a:p>
            <a:r>
              <a:rPr lang="en-GB" sz="1100" b="1" dirty="0">
                <a:latin typeface="Century Gothic" panose="020B0502020202020204" pitchFamily="34" charset="0"/>
              </a:rPr>
              <a:t>Informal Settlements:</a:t>
            </a:r>
            <a:r>
              <a:rPr lang="en-GB" sz="1100" dirty="0">
                <a:latin typeface="Century Gothic" panose="020B0502020202020204" pitchFamily="34" charset="0"/>
              </a:rPr>
              <a:t> Unplanned residential areas lacking proper infrastructure and services, often emerging on illegally occupied land.</a:t>
            </a:r>
          </a:p>
          <a:p>
            <a:endParaRPr lang="en-GB" sz="1100" dirty="0">
              <a:latin typeface="Century Gothic" panose="020B0502020202020204" pitchFamily="34" charset="0"/>
            </a:endParaRPr>
          </a:p>
          <a:p>
            <a:r>
              <a:rPr lang="en-GB" sz="1100" b="1" dirty="0">
                <a:latin typeface="Century Gothic" panose="020B0502020202020204" pitchFamily="34" charset="0"/>
              </a:rPr>
              <a:t>Under-Employment:</a:t>
            </a:r>
            <a:r>
              <a:rPr lang="en-GB" sz="1100" dirty="0">
                <a:latin typeface="Century Gothic" panose="020B0502020202020204" pitchFamily="34" charset="0"/>
              </a:rPr>
              <a:t> A situation where workers are employed in jobs that do not match their skills or provide sufficient income.</a:t>
            </a:r>
            <a:endParaRPr lang="en-US" sz="1100" dirty="0">
              <a:latin typeface="Century Gothic" panose="020B0502020202020204" pitchFamily="34" charset="0"/>
            </a:endParaRPr>
          </a:p>
        </p:txBody>
      </p:sp>
      <p:pic>
        <p:nvPicPr>
          <p:cNvPr id="25" name="Graphic 24" descr="Weights Uneven with solid fill">
            <a:extLst>
              <a:ext uri="{FF2B5EF4-FFF2-40B4-BE49-F238E27FC236}">
                <a16:creationId xmlns:a16="http://schemas.microsoft.com/office/drawing/2014/main" id="{CE514385-FCD9-4356-399A-2D1032C0AE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0425" y="2223813"/>
            <a:ext cx="507265" cy="507265"/>
          </a:xfrm>
          <a:prstGeom prst="rect">
            <a:avLst/>
          </a:prstGeom>
        </p:spPr>
      </p:pic>
      <p:pic>
        <p:nvPicPr>
          <p:cNvPr id="27" name="Graphic 26" descr="Office worker male with solid fill">
            <a:extLst>
              <a:ext uri="{FF2B5EF4-FFF2-40B4-BE49-F238E27FC236}">
                <a16:creationId xmlns:a16="http://schemas.microsoft.com/office/drawing/2014/main" id="{89B8DF17-5385-7E87-B161-9E20BFBB47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94044" y="4332823"/>
            <a:ext cx="460026" cy="460026"/>
          </a:xfrm>
          <a:prstGeom prst="rect">
            <a:avLst/>
          </a:prstGeom>
        </p:spPr>
      </p:pic>
      <p:pic>
        <p:nvPicPr>
          <p:cNvPr id="29" name="Graphic 28" descr="House with solid fill">
            <a:extLst>
              <a:ext uri="{FF2B5EF4-FFF2-40B4-BE49-F238E27FC236}">
                <a16:creationId xmlns:a16="http://schemas.microsoft.com/office/drawing/2014/main" id="{B0B5E376-5337-A114-53FF-9863BFD367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44754" y="3265554"/>
            <a:ext cx="466128" cy="466128"/>
          </a:xfrm>
          <a:prstGeom prst="rect">
            <a:avLst/>
          </a:prstGeom>
        </p:spPr>
      </p:pic>
      <p:pic>
        <p:nvPicPr>
          <p:cNvPr id="31" name="Graphic 30" descr="Crane with solid fill">
            <a:extLst>
              <a:ext uri="{FF2B5EF4-FFF2-40B4-BE49-F238E27FC236}">
                <a16:creationId xmlns:a16="http://schemas.microsoft.com/office/drawing/2014/main" id="{20ECEFAD-74A4-C3ED-E3E1-5EF47F5FD4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62929" y="1449514"/>
            <a:ext cx="465709" cy="465709"/>
          </a:xfrm>
          <a:prstGeom prst="rect">
            <a:avLst/>
          </a:prstGeom>
        </p:spPr>
      </p:pic>
      <p:pic>
        <p:nvPicPr>
          <p:cNvPr id="6" name="Picture 5">
            <a:extLst>
              <a:ext uri="{FF2B5EF4-FFF2-40B4-BE49-F238E27FC236}">
                <a16:creationId xmlns:a16="http://schemas.microsoft.com/office/drawing/2014/main" id="{2C4E1D03-49E5-E174-F10B-EA97728CB263}"/>
              </a:ext>
            </a:extLst>
          </p:cNvPr>
          <p:cNvPicPr>
            <a:picLocks noChangeAspect="1"/>
          </p:cNvPicPr>
          <p:nvPr/>
        </p:nvPicPr>
        <p:blipFill>
          <a:blip r:embed="rId12"/>
          <a:stretch>
            <a:fillRect/>
          </a:stretch>
        </p:blipFill>
        <p:spPr>
          <a:xfrm>
            <a:off x="471486" y="117765"/>
            <a:ext cx="608406" cy="723634"/>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EEDFD9B6-DC02-8401-29F7-73B153854BDA}"/>
              </a:ext>
            </a:extLst>
          </p:cNvPr>
          <p:cNvPicPr>
            <a:picLocks noChangeAspect="1"/>
          </p:cNvPicPr>
          <p:nvPr/>
        </p:nvPicPr>
        <p:blipFill>
          <a:blip r:embed="rId13"/>
          <a:stretch>
            <a:fillRect/>
          </a:stretch>
        </p:blipFill>
        <p:spPr>
          <a:xfrm>
            <a:off x="7042965" y="5263434"/>
            <a:ext cx="1437588" cy="1436821"/>
          </a:xfrm>
          <a:prstGeom prst="rect">
            <a:avLst/>
          </a:prstGeom>
        </p:spPr>
      </p:pic>
    </p:spTree>
    <p:extLst>
      <p:ext uri="{BB962C8B-B14F-4D97-AF65-F5344CB8AC3E}">
        <p14:creationId xmlns:p14="http://schemas.microsoft.com/office/powerpoint/2010/main" val="155587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19C4-1A3D-56C6-6394-F661325686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84371B-CB63-F743-3F1A-4FB43106D8F3}"/>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4B5B0846-5978-5466-AD65-0787DEDC0ACE}"/>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824F956-08C8-0958-447F-FB55A3275581}"/>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461FD01-5229-7275-841C-C3B0A76BB203}"/>
              </a:ext>
            </a:extLst>
          </p:cNvPr>
          <p:cNvCxnSpPr>
            <a:cxnSpLocks/>
          </p:cNvCxnSpPr>
          <p:nvPr/>
        </p:nvCxnSpPr>
        <p:spPr>
          <a:xfrm flipH="1" flipV="1">
            <a:off x="7224505" y="1185015"/>
            <a:ext cx="44427" cy="55975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4225665-9F1E-C396-C4B0-744671D7BA20}"/>
              </a:ext>
            </a:extLst>
          </p:cNvPr>
          <p:cNvCxnSpPr>
            <a:cxnSpLocks/>
          </p:cNvCxnSpPr>
          <p:nvPr/>
        </p:nvCxnSpPr>
        <p:spPr>
          <a:xfrm>
            <a:off x="7423548" y="5078167"/>
            <a:ext cx="2259297"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C042A2A-A3CA-B2AE-3DD8-5DB4316F3139}"/>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DE7AEC20-D554-AE3F-A138-14511D2BE57C}"/>
              </a:ext>
            </a:extLst>
          </p:cNvPr>
          <p:cNvSpPr txBox="1"/>
          <p:nvPr/>
        </p:nvSpPr>
        <p:spPr>
          <a:xfrm>
            <a:off x="7224504" y="984854"/>
            <a:ext cx="268149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dirty="0">
              <a:ea typeface="Calibri"/>
              <a:cs typeface="Calibri"/>
            </a:endParaRPr>
          </a:p>
        </p:txBody>
      </p:sp>
      <p:sp>
        <p:nvSpPr>
          <p:cNvPr id="17" name="TextBox 16">
            <a:extLst>
              <a:ext uri="{FF2B5EF4-FFF2-40B4-BE49-F238E27FC236}">
                <a16:creationId xmlns:a16="http://schemas.microsoft.com/office/drawing/2014/main" id="{FB7CAAB4-6AA5-45D7-05FA-4EDB32E0CFF3}"/>
              </a:ext>
            </a:extLst>
          </p:cNvPr>
          <p:cNvSpPr txBox="1"/>
          <p:nvPr/>
        </p:nvSpPr>
        <p:spPr>
          <a:xfrm>
            <a:off x="7569305" y="5156804"/>
            <a:ext cx="225929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 name="TextBox 1">
            <a:extLst>
              <a:ext uri="{FF2B5EF4-FFF2-40B4-BE49-F238E27FC236}">
                <a16:creationId xmlns:a16="http://schemas.microsoft.com/office/drawing/2014/main" id="{4E0C99D6-F050-2EE5-CBF2-0447E9B484A4}"/>
              </a:ext>
            </a:extLst>
          </p:cNvPr>
          <p:cNvSpPr txBox="1"/>
          <p:nvPr/>
        </p:nvSpPr>
        <p:spPr>
          <a:xfrm>
            <a:off x="6509803" y="209543"/>
            <a:ext cx="33187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Century Gothic"/>
              </a:rPr>
              <a:t>Lesson 14</a:t>
            </a:r>
            <a:endParaRPr lang="en-US" sz="1400" b="1">
              <a:latin typeface="Aptos" panose="020B0004020202020204"/>
            </a:endParaRPr>
          </a:p>
          <a:p>
            <a:pPr algn="ctr"/>
            <a:r>
              <a:rPr lang="en-GB" sz="1400" b="1">
                <a:latin typeface="Century Gothic"/>
              </a:rPr>
              <a:t>Solving Mexico’s problems </a:t>
            </a:r>
            <a:endParaRPr lang="en-US" sz="1400" b="1"/>
          </a:p>
        </p:txBody>
      </p:sp>
      <p:pic>
        <p:nvPicPr>
          <p:cNvPr id="50" name="Picture 49">
            <a:extLst>
              <a:ext uri="{FF2B5EF4-FFF2-40B4-BE49-F238E27FC236}">
                <a16:creationId xmlns:a16="http://schemas.microsoft.com/office/drawing/2014/main" id="{77C0DC5C-1305-74FF-2216-A463B3305FD8}"/>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B00A385A-3CAF-ED9A-B550-401FD33F126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3" name="TextBox 2">
            <a:extLst>
              <a:ext uri="{FF2B5EF4-FFF2-40B4-BE49-F238E27FC236}">
                <a16:creationId xmlns:a16="http://schemas.microsoft.com/office/drawing/2014/main" id="{D4F4A6EA-5608-85F1-0E7B-92D9BC0D0461}"/>
              </a:ext>
            </a:extLst>
          </p:cNvPr>
          <p:cNvSpPr txBox="1"/>
          <p:nvPr/>
        </p:nvSpPr>
        <p:spPr>
          <a:xfrm>
            <a:off x="339414" y="1323408"/>
            <a:ext cx="6875580" cy="60324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Century Gothic"/>
              </a:rPr>
              <a:t>Top-Down Approach</a:t>
            </a:r>
          </a:p>
          <a:p>
            <a:r>
              <a:rPr lang="en-US" sz="1000" dirty="0">
                <a:latin typeface="Century Gothic"/>
              </a:rPr>
              <a:t>A centralized strategy where decisions, policies, and solutions are made by higher authorities (e.g., governments or organizations) and then implemented at lower levels.</a:t>
            </a:r>
          </a:p>
          <a:p>
            <a:r>
              <a:rPr lang="en-US" sz="1000" b="1" dirty="0">
                <a:latin typeface="Century Gothic"/>
              </a:rPr>
              <a:t>Example:</a:t>
            </a:r>
            <a:r>
              <a:rPr lang="en-US" sz="1000" dirty="0">
                <a:latin typeface="Century Gothic"/>
              </a:rPr>
              <a:t> The government builds a city-wide metro system to reduce traffic congestion.</a:t>
            </a:r>
          </a:p>
          <a:p>
            <a:r>
              <a:rPr lang="en-US" sz="1000" dirty="0">
                <a:latin typeface="Century Gothic"/>
              </a:rPr>
              <a:t>Advantages: Community engagement, sustainability, innovative solutions, cost effectiveness (cheaper). Disadvantages: Dependency on external funding, inconsistent quality as it depends </a:t>
            </a:r>
            <a:r>
              <a:rPr lang="en-US" sz="1000" dirty="0">
                <a:latin typeface="Century Gothic" panose="020B0502020202020204" pitchFamily="34" charset="0"/>
              </a:rPr>
              <a:t>on capacity</a:t>
            </a:r>
            <a:r>
              <a:rPr lang="en-US" sz="1000" dirty="0">
                <a:latin typeface="Century Gothic" panose="020B0502020202020204" pitchFamily="34" charset="0"/>
                <a:ea typeface="+mn-lt"/>
                <a:cs typeface="+mn-lt"/>
              </a:rPr>
              <a:t> and resources of local groups.</a:t>
            </a:r>
          </a:p>
          <a:p>
            <a:endParaRPr lang="en-US" sz="1000" dirty="0">
              <a:latin typeface="Century Gothic" panose="020B0502020202020204" pitchFamily="34" charset="0"/>
            </a:endParaRPr>
          </a:p>
          <a:p>
            <a:r>
              <a:rPr lang="en-US" sz="1000" b="1" dirty="0">
                <a:latin typeface="Century Gothic"/>
              </a:rPr>
              <a:t>Bottom-Up Approach</a:t>
            </a:r>
            <a:endParaRPr lang="en-US" sz="1000" dirty="0">
              <a:latin typeface="Century Gothic"/>
            </a:endParaRPr>
          </a:p>
          <a:p>
            <a:r>
              <a:rPr lang="en-US" sz="1000" dirty="0">
                <a:latin typeface="Century Gothic"/>
                <a:ea typeface="+mn-lt"/>
                <a:cs typeface="+mn-lt"/>
              </a:rPr>
              <a:t>A decentralized strategy where solutions are developed and implemented by local communities or grassroots organizations, addressing issues from the ground level.</a:t>
            </a:r>
            <a:endParaRPr lang="en-US" sz="1000" dirty="0">
              <a:latin typeface="Century Gothic"/>
            </a:endParaRPr>
          </a:p>
          <a:p>
            <a:r>
              <a:rPr lang="en-US" sz="1000" b="1" dirty="0">
                <a:latin typeface="Century Gothic"/>
                <a:ea typeface="+mn-lt"/>
                <a:cs typeface="+mn-lt"/>
              </a:rPr>
              <a:t>Example:</a:t>
            </a:r>
            <a:r>
              <a:rPr lang="en-US" sz="1000" dirty="0">
                <a:latin typeface="Century Gothic"/>
                <a:ea typeface="+mn-lt"/>
                <a:cs typeface="+mn-lt"/>
              </a:rPr>
              <a:t> Neighborhood groups create urban gardens to combat food insecurity locally.</a:t>
            </a:r>
          </a:p>
          <a:p>
            <a:r>
              <a:rPr lang="en-US" sz="1000" dirty="0">
                <a:latin typeface="Century Gothic"/>
                <a:ea typeface="+mn-lt"/>
                <a:cs typeface="+mn-lt"/>
              </a:rPr>
              <a:t>Advantages: engages local residents, ensuring it meets  needs, cost effective solutions, flexibility, sustainability, improved trust and empowerment. Disadvantages: limited resources, benefits may only be local, lack of institutional support and dependency on community participation. </a:t>
            </a:r>
          </a:p>
          <a:p>
            <a:endParaRPr lang="en-US" sz="1000" dirty="0">
              <a:latin typeface="Century Gothic"/>
              <a:ea typeface="+mn-lt"/>
              <a:cs typeface="+mn-lt"/>
            </a:endParaRPr>
          </a:p>
          <a:p>
            <a:pPr algn="l"/>
            <a:r>
              <a:rPr lang="en-GB" sz="1000" b="1" i="0" u="none" strike="noStrike" dirty="0">
                <a:solidFill>
                  <a:srgbClr val="000000"/>
                </a:solidFill>
                <a:effectLst/>
                <a:latin typeface="Century Gothic" panose="020B0502020202020204" pitchFamily="34" charset="0"/>
              </a:rPr>
              <a:t>The Role of Government Policies in Mexico City:</a:t>
            </a:r>
            <a:endParaRPr lang="en-GB" sz="1000" b="0" i="0" u="none" strike="noStrike" dirty="0">
              <a:solidFill>
                <a:srgbClr val="000000"/>
              </a:solidFill>
              <a:effectLst/>
              <a:latin typeface="Century Gothic" panose="020B0502020202020204" pitchFamily="34" charset="0"/>
            </a:endParaRPr>
          </a:p>
          <a:p>
            <a:pPr algn="l"/>
            <a:endParaRPr lang="en-GB" sz="1000" b="1" i="0" u="none" strike="noStrike" dirty="0">
              <a:solidFill>
                <a:srgbClr val="000000"/>
              </a:solidFill>
              <a:effectLst/>
              <a:latin typeface="Century Gothic" panose="020B0502020202020204" pitchFamily="34" charset="0"/>
            </a:endParaRPr>
          </a:p>
          <a:p>
            <a:pPr algn="l"/>
            <a:r>
              <a:rPr lang="en-GB" sz="1000" b="1" i="0" u="none" strike="noStrike" dirty="0">
                <a:solidFill>
                  <a:srgbClr val="000000"/>
                </a:solidFill>
                <a:effectLst/>
                <a:latin typeface="Century Gothic" panose="020B0502020202020204" pitchFamily="34" charset="0"/>
              </a:rPr>
              <a:t>Social Policies:</a:t>
            </a:r>
            <a:endParaRPr lang="en-GB" sz="1000" dirty="0">
              <a:solidFill>
                <a:srgbClr val="000000"/>
              </a:solidFill>
              <a:latin typeface="Century Gothic" panose="020B0502020202020204" pitchFamily="34" charset="0"/>
            </a:endParaRPr>
          </a:p>
          <a:p>
            <a:pPr marL="171450" indent="-171450" algn="l">
              <a:buFont typeface="Wingdings" panose="05000000000000000000" pitchFamily="2" charset="2"/>
              <a:buChar char="Ø"/>
            </a:pPr>
            <a:r>
              <a:rPr lang="en-GB" sz="1000" b="1" i="0" u="none" strike="noStrike" dirty="0">
                <a:solidFill>
                  <a:srgbClr val="000000"/>
                </a:solidFill>
                <a:effectLst/>
                <a:latin typeface="Century Gothic" panose="020B0502020202020204" pitchFamily="34" charset="0"/>
              </a:rPr>
              <a:t>Housing Initiatives:</a:t>
            </a:r>
            <a:r>
              <a:rPr lang="en-GB" sz="1000" b="0" i="0" u="none" strike="noStrike" dirty="0">
                <a:solidFill>
                  <a:srgbClr val="000000"/>
                </a:solidFill>
                <a:effectLst/>
                <a:latin typeface="Century Gothic" panose="020B0502020202020204" pitchFamily="34" charset="0"/>
              </a:rPr>
              <a:t> Programs to improve informal settlements, provide affordable housing, and upgrade infrastructure.</a:t>
            </a:r>
          </a:p>
          <a:p>
            <a:pPr marL="171450" indent="-171450" algn="l">
              <a:buFont typeface="Wingdings" panose="05000000000000000000" pitchFamily="2" charset="2"/>
              <a:buChar char="Ø"/>
            </a:pPr>
            <a:r>
              <a:rPr lang="en-GB" sz="1000" b="1" i="0" u="none" strike="noStrike" dirty="0">
                <a:solidFill>
                  <a:srgbClr val="000000"/>
                </a:solidFill>
                <a:effectLst/>
                <a:latin typeface="Century Gothic" panose="020B0502020202020204" pitchFamily="34" charset="0"/>
              </a:rPr>
              <a:t>Healthcare Access:</a:t>
            </a:r>
            <a:r>
              <a:rPr lang="en-GB" sz="1000" b="0" i="0" u="none" strike="noStrike" dirty="0">
                <a:solidFill>
                  <a:srgbClr val="000000"/>
                </a:solidFill>
                <a:effectLst/>
                <a:latin typeface="Century Gothic" panose="020B0502020202020204" pitchFamily="34" charset="0"/>
              </a:rPr>
              <a:t> Expanding healthcare facilities and services to underserved areas.</a:t>
            </a:r>
          </a:p>
          <a:p>
            <a:pPr marL="171450" indent="-171450" algn="l">
              <a:buFont typeface="Wingdings" panose="05000000000000000000" pitchFamily="2" charset="2"/>
              <a:buChar char="Ø"/>
            </a:pPr>
            <a:r>
              <a:rPr lang="en-GB" sz="1000" b="1" i="0" u="none" strike="noStrike" dirty="0">
                <a:solidFill>
                  <a:srgbClr val="000000"/>
                </a:solidFill>
                <a:effectLst/>
                <a:latin typeface="Century Gothic" panose="020B0502020202020204" pitchFamily="34" charset="0"/>
              </a:rPr>
              <a:t>Education Investment:</a:t>
            </a:r>
            <a:r>
              <a:rPr lang="en-GB" sz="1000" b="0" i="0" u="none" strike="noStrike" dirty="0">
                <a:solidFill>
                  <a:srgbClr val="000000"/>
                </a:solidFill>
                <a:effectLst/>
                <a:latin typeface="Century Gothic" panose="020B0502020202020204" pitchFamily="34" charset="0"/>
              </a:rPr>
              <a:t> Building schools and offering programs to reduce educational inequality.</a:t>
            </a:r>
          </a:p>
          <a:p>
            <a:pPr algn="l"/>
            <a:endParaRPr lang="en-GB" sz="1000" dirty="0">
              <a:solidFill>
                <a:srgbClr val="000000"/>
              </a:solidFill>
              <a:latin typeface="Century Gothic" panose="020B0502020202020204" pitchFamily="34" charset="0"/>
            </a:endParaRPr>
          </a:p>
          <a:p>
            <a:pPr algn="l"/>
            <a:r>
              <a:rPr lang="en-GB" sz="1000" b="1" i="0" u="none" strike="noStrike" dirty="0">
                <a:solidFill>
                  <a:srgbClr val="000000"/>
                </a:solidFill>
                <a:effectLst/>
                <a:latin typeface="Century Gothic" panose="020B0502020202020204" pitchFamily="34" charset="0"/>
              </a:rPr>
              <a:t>Economic Policies:</a:t>
            </a:r>
            <a:endParaRPr lang="en-GB" sz="1000" dirty="0">
              <a:solidFill>
                <a:srgbClr val="000000"/>
              </a:solidFill>
              <a:latin typeface="Century Gothic" panose="020B0502020202020204" pitchFamily="34" charset="0"/>
            </a:endParaRPr>
          </a:p>
          <a:p>
            <a:pPr marL="171450" indent="-171450" algn="l">
              <a:buFont typeface="Wingdings" panose="05000000000000000000" pitchFamily="2" charset="2"/>
              <a:buChar char="Ø"/>
            </a:pPr>
            <a:r>
              <a:rPr lang="en-GB" sz="1000" b="1" i="0" u="none" strike="noStrike" dirty="0">
                <a:solidFill>
                  <a:srgbClr val="000000"/>
                </a:solidFill>
                <a:effectLst/>
                <a:latin typeface="Century Gothic" panose="020B0502020202020204" pitchFamily="34" charset="0"/>
              </a:rPr>
              <a:t>Job Creation:</a:t>
            </a:r>
            <a:r>
              <a:rPr lang="en-GB" sz="1000" b="0" i="0" u="none" strike="noStrike" dirty="0">
                <a:solidFill>
                  <a:srgbClr val="000000"/>
                </a:solidFill>
                <a:effectLst/>
                <a:latin typeface="Century Gothic" panose="020B0502020202020204" pitchFamily="34" charset="0"/>
              </a:rPr>
              <a:t> Supporting small businesses, promoting entrepreneurship, and attracting foreign investment.</a:t>
            </a:r>
          </a:p>
          <a:p>
            <a:pPr marL="171450" indent="-171450" algn="l">
              <a:buFont typeface="Wingdings" panose="05000000000000000000" pitchFamily="2" charset="2"/>
              <a:buChar char="Ø"/>
            </a:pPr>
            <a:r>
              <a:rPr lang="en-GB" sz="1000" b="1" i="0" u="none" strike="noStrike" dirty="0">
                <a:solidFill>
                  <a:srgbClr val="000000"/>
                </a:solidFill>
                <a:effectLst/>
                <a:latin typeface="Century Gothic" panose="020B0502020202020204" pitchFamily="34" charset="0"/>
              </a:rPr>
              <a:t>Public Transport Expansion:</a:t>
            </a:r>
            <a:r>
              <a:rPr lang="en-GB" sz="1000" b="0" i="0" u="none" strike="noStrike" dirty="0">
                <a:solidFill>
                  <a:srgbClr val="000000"/>
                </a:solidFill>
                <a:effectLst/>
                <a:latin typeface="Century Gothic" panose="020B0502020202020204" pitchFamily="34" charset="0"/>
              </a:rPr>
              <a:t> Projects like the Metro system and BRT (Bus Rapid Transit) lines to improve mobility and reduce costs for workers.</a:t>
            </a:r>
          </a:p>
          <a:p>
            <a:pPr algn="l"/>
            <a:endParaRPr lang="en-GB" sz="1000" dirty="0">
              <a:solidFill>
                <a:srgbClr val="000000"/>
              </a:solidFill>
              <a:latin typeface="Century Gothic" panose="020B0502020202020204" pitchFamily="34" charset="0"/>
            </a:endParaRPr>
          </a:p>
          <a:p>
            <a:pPr algn="l"/>
            <a:r>
              <a:rPr lang="en-GB" sz="1000" b="1" i="0" u="none" strike="noStrike" dirty="0">
                <a:solidFill>
                  <a:srgbClr val="000000"/>
                </a:solidFill>
                <a:effectLst/>
                <a:latin typeface="Century Gothic" panose="020B0502020202020204" pitchFamily="34" charset="0"/>
              </a:rPr>
              <a:t>Environmental Policies:</a:t>
            </a:r>
            <a:endParaRPr lang="en-GB" sz="1000" dirty="0">
              <a:solidFill>
                <a:srgbClr val="000000"/>
              </a:solidFill>
              <a:latin typeface="Century Gothic" panose="020B0502020202020204" pitchFamily="34" charset="0"/>
            </a:endParaRPr>
          </a:p>
          <a:p>
            <a:pPr marL="171450" indent="-171450" algn="l">
              <a:buFont typeface="Wingdings" panose="05000000000000000000" pitchFamily="2" charset="2"/>
              <a:buChar char="Ø"/>
            </a:pPr>
            <a:r>
              <a:rPr lang="en-GB" sz="1000" b="1" i="0" u="none" strike="noStrike" dirty="0">
                <a:solidFill>
                  <a:srgbClr val="000000"/>
                </a:solidFill>
                <a:effectLst/>
                <a:latin typeface="Century Gothic" panose="020B0502020202020204" pitchFamily="34" charset="0"/>
              </a:rPr>
              <a:t>Air Quality Management:</a:t>
            </a:r>
            <a:r>
              <a:rPr lang="en-GB" sz="1000" b="0" i="0" u="none" strike="noStrike" dirty="0">
                <a:solidFill>
                  <a:srgbClr val="000000"/>
                </a:solidFill>
                <a:effectLst/>
                <a:latin typeface="Century Gothic" panose="020B0502020202020204" pitchFamily="34" charset="0"/>
              </a:rPr>
              <a:t> Restrictions on vehicle use (e.g., "Hoy No </a:t>
            </a:r>
            <a:r>
              <a:rPr lang="en-GB" sz="1000" b="0" i="0" u="none" strike="noStrike" dirty="0" err="1">
                <a:solidFill>
                  <a:srgbClr val="000000"/>
                </a:solidFill>
                <a:effectLst/>
                <a:latin typeface="Century Gothic" panose="020B0502020202020204" pitchFamily="34" charset="0"/>
              </a:rPr>
              <a:t>Circula</a:t>
            </a:r>
            <a:r>
              <a:rPr lang="en-GB" sz="1000" b="0" i="0" u="none" strike="noStrike" dirty="0">
                <a:solidFill>
                  <a:srgbClr val="000000"/>
                </a:solidFill>
                <a:effectLst/>
                <a:latin typeface="Century Gothic" panose="020B0502020202020204" pitchFamily="34" charset="0"/>
              </a:rPr>
              <a:t>" program) and promotion of cleaner energy sources.</a:t>
            </a:r>
          </a:p>
          <a:p>
            <a:pPr marL="171450" indent="-171450" algn="l">
              <a:buFont typeface="Wingdings" panose="05000000000000000000" pitchFamily="2" charset="2"/>
              <a:buChar char="Ø"/>
            </a:pPr>
            <a:r>
              <a:rPr lang="en-GB" sz="1000" b="1" i="0" u="none" strike="noStrike" dirty="0">
                <a:solidFill>
                  <a:srgbClr val="000000"/>
                </a:solidFill>
                <a:effectLst/>
                <a:latin typeface="Century Gothic" panose="020B0502020202020204" pitchFamily="34" charset="0"/>
              </a:rPr>
              <a:t>Green Spaces:</a:t>
            </a:r>
            <a:r>
              <a:rPr lang="en-GB" sz="1000" b="0" i="0" u="none" strike="noStrike" dirty="0">
                <a:solidFill>
                  <a:srgbClr val="000000"/>
                </a:solidFill>
                <a:effectLst/>
                <a:latin typeface="Century Gothic" panose="020B0502020202020204" pitchFamily="34" charset="0"/>
              </a:rPr>
              <a:t> Development of urban parks and reforestation initiatives to reduce pollution and improve public health.</a:t>
            </a:r>
          </a:p>
          <a:p>
            <a:pPr marL="171450" indent="-171450" algn="l">
              <a:buFont typeface="Wingdings" panose="05000000000000000000" pitchFamily="2" charset="2"/>
              <a:buChar char="Ø"/>
            </a:pPr>
            <a:r>
              <a:rPr lang="en-GB" sz="1000" b="1" i="0" u="none" strike="noStrike" dirty="0">
                <a:solidFill>
                  <a:srgbClr val="000000"/>
                </a:solidFill>
                <a:effectLst/>
                <a:latin typeface="Century Gothic" panose="020B0502020202020204" pitchFamily="34" charset="0"/>
              </a:rPr>
              <a:t>Waste Management:</a:t>
            </a:r>
            <a:r>
              <a:rPr lang="en-GB" sz="1000" b="0" i="0" u="none" strike="noStrike" dirty="0">
                <a:solidFill>
                  <a:srgbClr val="000000"/>
                </a:solidFill>
                <a:effectLst/>
                <a:latin typeface="Century Gothic" panose="020B0502020202020204" pitchFamily="34" charset="0"/>
              </a:rPr>
              <a:t> Policies to improve recycling and reduce landfill use.</a:t>
            </a:r>
          </a:p>
          <a:p>
            <a:pPr algn="l"/>
            <a:endParaRPr lang="en-GB" sz="1000" b="0" i="0" u="none" strike="noStrike" dirty="0">
              <a:solidFill>
                <a:srgbClr val="000000"/>
              </a:solidFill>
              <a:effectLst/>
              <a:latin typeface="Century Gothic" panose="020B0502020202020204" pitchFamily="34" charset="0"/>
            </a:endParaRPr>
          </a:p>
          <a:p>
            <a:endParaRPr lang="en-US" sz="1000" dirty="0">
              <a:latin typeface="Century Gothic"/>
            </a:endParaRPr>
          </a:p>
          <a:p>
            <a:endParaRPr lang="en-US" sz="1400" dirty="0"/>
          </a:p>
        </p:txBody>
      </p:sp>
      <p:sp>
        <p:nvSpPr>
          <p:cNvPr id="18" name="TextBox 17">
            <a:extLst>
              <a:ext uri="{FF2B5EF4-FFF2-40B4-BE49-F238E27FC236}">
                <a16:creationId xmlns:a16="http://schemas.microsoft.com/office/drawing/2014/main" id="{776C648E-23FA-CB4E-6E80-CD5E9F744327}"/>
              </a:ext>
            </a:extLst>
          </p:cNvPr>
          <p:cNvSpPr txBox="1"/>
          <p:nvPr/>
        </p:nvSpPr>
        <p:spPr>
          <a:xfrm>
            <a:off x="7831318" y="1465539"/>
            <a:ext cx="2141387" cy="3477875"/>
          </a:xfrm>
          <a:prstGeom prst="rect">
            <a:avLst/>
          </a:prstGeom>
          <a:noFill/>
        </p:spPr>
        <p:txBody>
          <a:bodyPr wrap="square">
            <a:spAutoFit/>
          </a:bodyPr>
          <a:lstStyle/>
          <a:p>
            <a:r>
              <a:rPr lang="en-GB" sz="1000" b="1" dirty="0">
                <a:latin typeface="Century Gothic" panose="020B0502020202020204" pitchFamily="34" charset="0"/>
              </a:rPr>
              <a:t>Bottom-Up Approach:</a:t>
            </a:r>
            <a:br>
              <a:rPr lang="en-GB" sz="1000" dirty="0">
                <a:latin typeface="Century Gothic" panose="020B0502020202020204" pitchFamily="34" charset="0"/>
              </a:rPr>
            </a:br>
            <a:r>
              <a:rPr lang="en-GB" sz="1000" dirty="0">
                <a:latin typeface="Century Gothic" panose="020B0502020202020204" pitchFamily="34" charset="0"/>
              </a:rPr>
              <a:t>A strategy where decisions and actions are initiated by local communities or individuals, rather than imposed by higher authorities. </a:t>
            </a:r>
          </a:p>
          <a:p>
            <a:endParaRPr lang="en-GB" sz="1000" b="1" dirty="0">
              <a:latin typeface="Century Gothic" panose="020B0502020202020204" pitchFamily="34" charset="0"/>
            </a:endParaRPr>
          </a:p>
          <a:p>
            <a:r>
              <a:rPr lang="en-GB" sz="1000" b="1" dirty="0">
                <a:latin typeface="Century Gothic" panose="020B0502020202020204" pitchFamily="34" charset="0"/>
              </a:rPr>
              <a:t>Top-Down Approach:</a:t>
            </a:r>
            <a:br>
              <a:rPr lang="en-GB" sz="1000" dirty="0">
                <a:latin typeface="Century Gothic" panose="020B0502020202020204" pitchFamily="34" charset="0"/>
              </a:rPr>
            </a:br>
            <a:r>
              <a:rPr lang="en-GB" sz="1000" dirty="0">
                <a:latin typeface="Century Gothic" panose="020B0502020202020204" pitchFamily="34" charset="0"/>
              </a:rPr>
              <a:t>A strategy where decisions and actions are made by higher authorities (e.g., government, organizations) and implemented down to lower levels. </a:t>
            </a:r>
          </a:p>
          <a:p>
            <a:endParaRPr lang="en-GB" sz="1000" dirty="0">
              <a:latin typeface="Century Gothic" panose="020B0502020202020204" pitchFamily="34" charset="0"/>
            </a:endParaRPr>
          </a:p>
          <a:p>
            <a:r>
              <a:rPr lang="en-GB" sz="1000" b="1" dirty="0">
                <a:latin typeface="Century Gothic" panose="020B0502020202020204" pitchFamily="34" charset="0"/>
              </a:rPr>
              <a:t>Government Policy:</a:t>
            </a:r>
            <a:br>
              <a:rPr lang="en-GB" sz="1000" dirty="0">
                <a:latin typeface="Century Gothic" panose="020B0502020202020204" pitchFamily="34" charset="0"/>
              </a:rPr>
            </a:br>
            <a:r>
              <a:rPr lang="en-GB" sz="1000" dirty="0">
                <a:latin typeface="Century Gothic" panose="020B0502020202020204" pitchFamily="34" charset="0"/>
              </a:rPr>
              <a:t>A set of guidelines or principles developed by a government to direct and influence actions within various sectors, such as social, economic, or environmental areas. </a:t>
            </a:r>
          </a:p>
        </p:txBody>
      </p:sp>
      <p:pic>
        <p:nvPicPr>
          <p:cNvPr id="20" name="Graphic 19" descr="Sort with solid fill">
            <a:extLst>
              <a:ext uri="{FF2B5EF4-FFF2-40B4-BE49-F238E27FC236}">
                <a16:creationId xmlns:a16="http://schemas.microsoft.com/office/drawing/2014/main" id="{427B48BE-C423-C210-99A2-886DAAEE2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8332" y="2735324"/>
            <a:ext cx="581725" cy="581725"/>
          </a:xfrm>
          <a:prstGeom prst="rect">
            <a:avLst/>
          </a:prstGeom>
        </p:spPr>
      </p:pic>
      <p:pic>
        <p:nvPicPr>
          <p:cNvPr id="23" name="Graphic 22" descr="Typewriter with solid fill">
            <a:extLst>
              <a:ext uri="{FF2B5EF4-FFF2-40B4-BE49-F238E27FC236}">
                <a16:creationId xmlns:a16="http://schemas.microsoft.com/office/drawing/2014/main" id="{E6E5C2D1-94BC-5779-10F8-CA9B3D304B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3548" y="4039362"/>
            <a:ext cx="514488" cy="514488"/>
          </a:xfrm>
          <a:prstGeom prst="rect">
            <a:avLst/>
          </a:prstGeom>
        </p:spPr>
      </p:pic>
      <p:pic>
        <p:nvPicPr>
          <p:cNvPr id="25" name="Graphic 24" descr="Sort with solid fill">
            <a:extLst>
              <a:ext uri="{FF2B5EF4-FFF2-40B4-BE49-F238E27FC236}">
                <a16:creationId xmlns:a16="http://schemas.microsoft.com/office/drawing/2014/main" id="{BA24D05B-625E-7741-7AEE-A548585D05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8443" y="1680438"/>
            <a:ext cx="581725" cy="581725"/>
          </a:xfrm>
          <a:prstGeom prst="rect">
            <a:avLst/>
          </a:prstGeom>
        </p:spPr>
      </p:pic>
      <p:pic>
        <p:nvPicPr>
          <p:cNvPr id="6" name="Picture 5">
            <a:extLst>
              <a:ext uri="{FF2B5EF4-FFF2-40B4-BE49-F238E27FC236}">
                <a16:creationId xmlns:a16="http://schemas.microsoft.com/office/drawing/2014/main" id="{4F1D1D94-1843-FD35-D04E-D9E2CD266F44}"/>
              </a:ext>
            </a:extLst>
          </p:cNvPr>
          <p:cNvPicPr>
            <a:picLocks noChangeAspect="1"/>
          </p:cNvPicPr>
          <p:nvPr/>
        </p:nvPicPr>
        <p:blipFill>
          <a:blip r:embed="rId7"/>
          <a:stretch>
            <a:fillRect/>
          </a:stretch>
        </p:blipFill>
        <p:spPr>
          <a:xfrm>
            <a:off x="471486" y="117765"/>
            <a:ext cx="608406" cy="723634"/>
          </a:xfrm>
          <a:prstGeom prst="rect">
            <a:avLst/>
          </a:prstGeom>
        </p:spPr>
      </p:pic>
      <p:pic>
        <p:nvPicPr>
          <p:cNvPr id="5" name="Picture 4" descr="A qr code with black squares&#10;&#10;Description automatically generated">
            <a:extLst>
              <a:ext uri="{FF2B5EF4-FFF2-40B4-BE49-F238E27FC236}">
                <a16:creationId xmlns:a16="http://schemas.microsoft.com/office/drawing/2014/main" id="{32112E6F-5989-FF2F-E222-2C8915FA5059}"/>
              </a:ext>
            </a:extLst>
          </p:cNvPr>
          <p:cNvPicPr>
            <a:picLocks noChangeAspect="1"/>
          </p:cNvPicPr>
          <p:nvPr/>
        </p:nvPicPr>
        <p:blipFill>
          <a:blip r:embed="rId8"/>
          <a:stretch>
            <a:fillRect/>
          </a:stretch>
        </p:blipFill>
        <p:spPr>
          <a:xfrm>
            <a:off x="7988395" y="5492305"/>
            <a:ext cx="1153787" cy="1137746"/>
          </a:xfrm>
          <a:prstGeom prst="rect">
            <a:avLst/>
          </a:prstGeom>
        </p:spPr>
      </p:pic>
    </p:spTree>
    <p:extLst>
      <p:ext uri="{BB962C8B-B14F-4D97-AF65-F5344CB8AC3E}">
        <p14:creationId xmlns:p14="http://schemas.microsoft.com/office/powerpoint/2010/main" val="318724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CC39-F3BF-A595-BCCC-E94D75423B71}"/>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3A4B418-C54A-C911-4AD4-9B4236DC5694}"/>
              </a:ext>
            </a:extLst>
          </p:cNvPr>
          <p:cNvGraphicFramePr>
            <a:graphicFrameLocks noGrp="1"/>
          </p:cNvGraphicFramePr>
          <p:nvPr/>
        </p:nvGraphicFramePr>
        <p:xfrm>
          <a:off x="224672" y="469446"/>
          <a:ext cx="9445749" cy="6337581"/>
        </p:xfrm>
        <a:graphic>
          <a:graphicData uri="http://schemas.openxmlformats.org/drawingml/2006/table">
            <a:tbl>
              <a:tblPr firstRow="1" bandRow="1">
                <a:tableStyleId>{5C22544A-7EE6-4342-B048-85BDC9FD1C3A}</a:tableStyleId>
              </a:tblPr>
              <a:tblGrid>
                <a:gridCol w="3481047">
                  <a:extLst>
                    <a:ext uri="{9D8B030D-6E8A-4147-A177-3AD203B41FA5}">
                      <a16:colId xmlns:a16="http://schemas.microsoft.com/office/drawing/2014/main" val="3880288432"/>
                    </a:ext>
                  </a:extLst>
                </a:gridCol>
                <a:gridCol w="5964702">
                  <a:extLst>
                    <a:ext uri="{9D8B030D-6E8A-4147-A177-3AD203B41FA5}">
                      <a16:colId xmlns:a16="http://schemas.microsoft.com/office/drawing/2014/main" val="1611723772"/>
                    </a:ext>
                  </a:extLst>
                </a:gridCol>
              </a:tblGrid>
              <a:tr h="6337581">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a:solidFill>
                            <a:schemeClr val="tx1"/>
                          </a:solidFill>
                          <a:latin typeface="Century Gothic"/>
                        </a:rPr>
                        <a:t>2</a:t>
                      </a:r>
                    </a:p>
                    <a:p>
                      <a:pPr lvl="0">
                        <a:buNone/>
                      </a:pPr>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bl>
          </a:graphicData>
        </a:graphic>
      </p:graphicFrame>
      <p:sp>
        <p:nvSpPr>
          <p:cNvPr id="10" name="TextBox 9">
            <a:extLst>
              <a:ext uri="{FF2B5EF4-FFF2-40B4-BE49-F238E27FC236}">
                <a16:creationId xmlns:a16="http://schemas.microsoft.com/office/drawing/2014/main" id="{A699FBBD-C9C2-B66C-3FC5-97D65C080A5B}"/>
              </a:ext>
            </a:extLst>
          </p:cNvPr>
          <p:cNvSpPr txBox="1"/>
          <p:nvPr/>
        </p:nvSpPr>
        <p:spPr>
          <a:xfrm>
            <a:off x="3792468" y="827842"/>
            <a:ext cx="574842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70DCF17C-6909-1A1C-EACC-B743475C4BA7}"/>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5</a:t>
            </a:r>
          </a:p>
        </p:txBody>
      </p:sp>
      <p:sp>
        <p:nvSpPr>
          <p:cNvPr id="2" name="TextBox 1">
            <a:extLst>
              <a:ext uri="{FF2B5EF4-FFF2-40B4-BE49-F238E27FC236}">
                <a16:creationId xmlns:a16="http://schemas.microsoft.com/office/drawing/2014/main" id="{BF15972D-EC91-E6F3-6870-74D6BEF3EE55}"/>
              </a:ext>
            </a:extLst>
          </p:cNvPr>
          <p:cNvSpPr txBox="1"/>
          <p:nvPr/>
        </p:nvSpPr>
        <p:spPr>
          <a:xfrm>
            <a:off x="466627" y="465364"/>
            <a:ext cx="322318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latin typeface="Century Gothic"/>
                <a:cs typeface="Arial"/>
              </a:rPr>
              <a:t>First let's plan this answer.</a:t>
            </a:r>
            <a:endParaRPr lang="en-US" sz="1100" dirty="0"/>
          </a:p>
          <a:p>
            <a:endParaRPr lang="en-US" sz="1100" kern="0">
              <a:latin typeface="Century Gothic"/>
              <a:cs typeface="Arial"/>
            </a:endParaRPr>
          </a:p>
          <a:p>
            <a:r>
              <a:rPr lang="en-US" sz="1100" kern="0" dirty="0">
                <a:latin typeface="Century Gothic"/>
                <a:cs typeface="Arial"/>
              </a:rPr>
              <a:t>You have studied a major city in either a developing or an emerging country.</a:t>
            </a:r>
          </a:p>
          <a:p>
            <a:endParaRPr lang="en-US" sz="1100" kern="0" dirty="0">
              <a:latin typeface="Century Gothic"/>
              <a:cs typeface="Arial"/>
            </a:endParaRPr>
          </a:p>
          <a:p>
            <a:r>
              <a:rPr lang="en-US" sz="1100" kern="0" dirty="0">
                <a:latin typeface="Century Gothic"/>
                <a:cs typeface="Arial"/>
              </a:rPr>
              <a:t>Evaluate how successful bottom-up and top down approaches have been in solving the problems caused by rapid growth</a:t>
            </a:r>
            <a:endParaRPr lang="en-US"/>
          </a:p>
        </p:txBody>
      </p:sp>
      <p:sp>
        <p:nvSpPr>
          <p:cNvPr id="3" name="TextBox 2">
            <a:extLst>
              <a:ext uri="{FF2B5EF4-FFF2-40B4-BE49-F238E27FC236}">
                <a16:creationId xmlns:a16="http://schemas.microsoft.com/office/drawing/2014/main" id="{44C9C45F-7EFC-5E37-11AD-B6539228880D}"/>
              </a:ext>
            </a:extLst>
          </p:cNvPr>
          <p:cNvSpPr txBox="1"/>
          <p:nvPr/>
        </p:nvSpPr>
        <p:spPr>
          <a:xfrm>
            <a:off x="3958839" y="577623"/>
            <a:ext cx="54903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Now answer it.</a:t>
            </a:r>
            <a:endParaRPr lang="en-US"/>
          </a:p>
        </p:txBody>
      </p:sp>
      <p:sp>
        <p:nvSpPr>
          <p:cNvPr id="14" name="Rectangle 13">
            <a:extLst>
              <a:ext uri="{FF2B5EF4-FFF2-40B4-BE49-F238E27FC236}">
                <a16:creationId xmlns:a16="http://schemas.microsoft.com/office/drawing/2014/main" id="{A37ED28C-BD50-B441-28DD-5485A20FD22F}"/>
              </a:ext>
            </a:extLst>
          </p:cNvPr>
          <p:cNvSpPr/>
          <p:nvPr/>
        </p:nvSpPr>
        <p:spPr>
          <a:xfrm>
            <a:off x="311210" y="1970490"/>
            <a:ext cx="3247994" cy="19557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dirty="0">
                <a:solidFill>
                  <a:srgbClr val="000000"/>
                </a:solidFill>
                <a:latin typeface="Century Gothic"/>
              </a:rPr>
              <a:t>Bottom - up</a:t>
            </a:r>
          </a:p>
          <a:p>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endParaRPr lang="en-US" sz="1100">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p:txBody>
      </p:sp>
      <p:sp>
        <p:nvSpPr>
          <p:cNvPr id="15" name="Rectangle 14">
            <a:extLst>
              <a:ext uri="{FF2B5EF4-FFF2-40B4-BE49-F238E27FC236}">
                <a16:creationId xmlns:a16="http://schemas.microsoft.com/office/drawing/2014/main" id="{2B4340A4-0850-C808-B991-7BA6D0AB978F}"/>
              </a:ext>
            </a:extLst>
          </p:cNvPr>
          <p:cNvSpPr/>
          <p:nvPr/>
        </p:nvSpPr>
        <p:spPr>
          <a:xfrm>
            <a:off x="311003" y="3979767"/>
            <a:ext cx="3258206" cy="19149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dirty="0">
                <a:solidFill>
                  <a:srgbClr val="000000"/>
                </a:solidFill>
                <a:latin typeface="Century Gothic"/>
              </a:rPr>
              <a:t>Top down</a:t>
            </a:r>
          </a:p>
          <a:p>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dirty="0">
                <a:solidFill>
                  <a:srgbClr val="000000"/>
                </a:solidFill>
                <a:latin typeface="Century Gothic"/>
              </a:rPr>
              <a:t>   </a:t>
            </a:r>
          </a:p>
        </p:txBody>
      </p:sp>
      <p:sp>
        <p:nvSpPr>
          <p:cNvPr id="16" name="TextBox 15">
            <a:extLst>
              <a:ext uri="{FF2B5EF4-FFF2-40B4-BE49-F238E27FC236}">
                <a16:creationId xmlns:a16="http://schemas.microsoft.com/office/drawing/2014/main" id="{EA7406E4-4B24-5B66-0DFB-5E59B216278C}"/>
              </a:ext>
            </a:extLst>
          </p:cNvPr>
          <p:cNvSpPr txBox="1"/>
          <p:nvPr/>
        </p:nvSpPr>
        <p:spPr>
          <a:xfrm>
            <a:off x="312348" y="5878242"/>
            <a:ext cx="14967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latin typeface="Century Gothic"/>
              </a:rPr>
              <a:t>Feedback</a:t>
            </a:r>
          </a:p>
        </p:txBody>
      </p:sp>
    </p:spTree>
    <p:extLst>
      <p:ext uri="{BB962C8B-B14F-4D97-AF65-F5344CB8AC3E}">
        <p14:creationId xmlns:p14="http://schemas.microsoft.com/office/powerpoint/2010/main" val="343285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a:off x="4229142" y="5715508"/>
            <a:ext cx="1681359" cy="6857"/>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5460317" y="984854"/>
            <a:ext cx="277430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4255132" y="5669804"/>
            <a:ext cx="17894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 </a:t>
            </a:r>
            <a:endParaRPr lang="en-US" sz="1200" b="1">
              <a:latin typeface="Aptos" panose="020B0004020202020204"/>
            </a:endParaRPr>
          </a:p>
          <a:p>
            <a:pPr algn="ctr"/>
            <a:r>
              <a:rPr lang="en-GB" sz="1200" b="1">
                <a:latin typeface="Century Gothic"/>
              </a:rPr>
              <a:t>Urbanisation is a global process</a:t>
            </a:r>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Organiser</a:t>
            </a:r>
          </a:p>
        </p:txBody>
      </p:sp>
      <p:cxnSp>
        <p:nvCxnSpPr>
          <p:cNvPr id="41" name="Straight Arrow Connector 40">
            <a:extLst>
              <a:ext uri="{FF2B5EF4-FFF2-40B4-BE49-F238E27FC236}">
                <a16:creationId xmlns:a16="http://schemas.microsoft.com/office/drawing/2014/main" id="{C7544F65-D049-FB5D-0FE4-F472792659F7}"/>
              </a:ext>
            </a:extLst>
          </p:cNvPr>
          <p:cNvCxnSpPr>
            <a:cxnSpLocks/>
          </p:cNvCxnSpPr>
          <p:nvPr/>
        </p:nvCxnSpPr>
        <p:spPr>
          <a:xfrm flipH="1">
            <a:off x="4058392" y="5722365"/>
            <a:ext cx="1132" cy="1095857"/>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A937164-CE1D-24F0-2C25-A310A4F77BA6}"/>
              </a:ext>
            </a:extLst>
          </p:cNvPr>
          <p:cNvSpPr txBox="1"/>
          <p:nvPr/>
        </p:nvSpPr>
        <p:spPr>
          <a:xfrm>
            <a:off x="7297990" y="1328400"/>
            <a:ext cx="2607525"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latin typeface="Century Gothic"/>
              </a:rPr>
              <a:t>Urban</a:t>
            </a:r>
            <a:r>
              <a:rPr lang="en-GB" sz="1400" dirty="0">
                <a:latin typeface="Century Gothic"/>
              </a:rPr>
              <a:t> – </a:t>
            </a:r>
            <a:r>
              <a:rPr lang="en-GB" sz="1100" dirty="0">
                <a:latin typeface="Century Gothic"/>
              </a:rPr>
              <a:t>Urban refers to towns or cities with lots of people, buildings, and activities </a:t>
            </a:r>
            <a:endParaRPr lang="en-US" sz="1100" dirty="0">
              <a:latin typeface="Aptos" panose="020B0004020202020204"/>
            </a:endParaRPr>
          </a:p>
          <a:p>
            <a:endParaRPr lang="en-GB" sz="1100" dirty="0">
              <a:latin typeface="Century Gothic"/>
            </a:endParaRPr>
          </a:p>
          <a:p>
            <a:r>
              <a:rPr lang="en-GB" sz="1200" b="1" dirty="0">
                <a:latin typeface="Century Gothic"/>
              </a:rPr>
              <a:t>Rural </a:t>
            </a:r>
            <a:r>
              <a:rPr lang="en-GB" sz="1200" dirty="0">
                <a:latin typeface="Century Gothic"/>
              </a:rPr>
              <a:t>-</a:t>
            </a:r>
            <a:r>
              <a:rPr lang="en-GB" sz="1100" dirty="0">
                <a:latin typeface="Century Gothic"/>
                <a:ea typeface="+mn-lt"/>
                <a:cs typeface="+mn-lt"/>
              </a:rPr>
              <a:t>Rural refers to areas in the countryside with fewer people, more open spaces, and less development compared to urban areas</a:t>
            </a:r>
          </a:p>
          <a:p>
            <a:endParaRPr lang="en-GB" sz="1100" dirty="0">
              <a:latin typeface="Century Gothic"/>
              <a:ea typeface="+mn-lt"/>
              <a:cs typeface="+mn-lt"/>
            </a:endParaRPr>
          </a:p>
          <a:p>
            <a:r>
              <a:rPr lang="en-GB" sz="1200" b="1" dirty="0">
                <a:latin typeface="Century Gothic"/>
                <a:ea typeface="+mn-lt"/>
                <a:cs typeface="+mn-lt"/>
              </a:rPr>
              <a:t>Urbanisation</a:t>
            </a:r>
            <a:r>
              <a:rPr lang="en-GB" sz="1200" dirty="0">
                <a:latin typeface="Century Gothic"/>
                <a:ea typeface="+mn-lt"/>
                <a:cs typeface="+mn-lt"/>
              </a:rPr>
              <a:t>-</a:t>
            </a:r>
            <a:r>
              <a:rPr lang="en-GB" sz="1100" dirty="0">
                <a:latin typeface="Century Gothic"/>
                <a:ea typeface="+mn-lt"/>
                <a:cs typeface="+mn-lt"/>
              </a:rPr>
              <a:t> means an increase in the proportion of people living in urban areas compared to rural areas</a:t>
            </a:r>
            <a:r>
              <a:rPr lang="en-GB" sz="1200" dirty="0">
                <a:latin typeface="Century Gothic"/>
                <a:ea typeface="+mn-lt"/>
                <a:cs typeface="+mn-lt"/>
              </a:rPr>
              <a:t>.</a:t>
            </a:r>
          </a:p>
          <a:p>
            <a:endParaRPr lang="en-GB" sz="1200" dirty="0">
              <a:latin typeface="Century Gothic"/>
            </a:endParaRPr>
          </a:p>
        </p:txBody>
      </p:sp>
      <p:sp>
        <p:nvSpPr>
          <p:cNvPr id="25" name="TextBox 24">
            <a:extLst>
              <a:ext uri="{FF2B5EF4-FFF2-40B4-BE49-F238E27FC236}">
                <a16:creationId xmlns:a16="http://schemas.microsoft.com/office/drawing/2014/main" id="{D8605F39-ABF6-154C-4784-CADE296B7943}"/>
              </a:ext>
            </a:extLst>
          </p:cNvPr>
          <p:cNvSpPr txBox="1"/>
          <p:nvPr/>
        </p:nvSpPr>
        <p:spPr>
          <a:xfrm>
            <a:off x="297393" y="1616400"/>
            <a:ext cx="5019513"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b="1" dirty="0">
              <a:latin typeface="Century Gothic"/>
            </a:endParaRPr>
          </a:p>
          <a:p>
            <a:pPr marL="228600" indent="-228600">
              <a:buFont typeface="Wingdings" panose="05000000000000000000" pitchFamily="2" charset="2"/>
              <a:buChar char="Ø"/>
            </a:pPr>
            <a:r>
              <a:rPr lang="en-US" sz="1100" b="1" dirty="0">
                <a:latin typeface="Century Gothic"/>
              </a:rPr>
              <a:t>Developed Countries</a:t>
            </a:r>
            <a:r>
              <a:rPr lang="en-US" sz="1100" dirty="0">
                <a:latin typeface="Century Gothic"/>
              </a:rPr>
              <a:t>: </a:t>
            </a:r>
            <a:r>
              <a:rPr lang="en-US" sz="1100" dirty="0" err="1">
                <a:latin typeface="Century Gothic"/>
              </a:rPr>
              <a:t>Urbanisation</a:t>
            </a:r>
            <a:r>
              <a:rPr lang="en-US" sz="1100" dirty="0">
                <a:latin typeface="Century Gothic"/>
              </a:rPr>
              <a:t> in developed countries, like the UK and the USA, happened mostly during the Industrial Revolution and early 20th century. Over the last 50 years, urban growth has slowed as most people already live in cities. </a:t>
            </a:r>
            <a:endParaRPr lang="en-US" dirty="0"/>
          </a:p>
          <a:p>
            <a:pPr marL="228600" indent="-228600">
              <a:buFont typeface="Wingdings" panose="05000000000000000000" pitchFamily="2" charset="2"/>
              <a:buChar char="Ø"/>
            </a:pPr>
            <a:r>
              <a:rPr lang="en-US" sz="1100" b="1" dirty="0">
                <a:latin typeface="Century Gothic"/>
              </a:rPr>
              <a:t>Why?</a:t>
            </a:r>
            <a:r>
              <a:rPr lang="en-US" sz="1100" dirty="0">
                <a:latin typeface="Century Gothic"/>
              </a:rPr>
              <a:t> : </a:t>
            </a:r>
            <a:r>
              <a:rPr lang="en-US" sz="1100" dirty="0">
                <a:latin typeface="Century Gothic"/>
                <a:ea typeface="+mn-lt"/>
                <a:cs typeface="+mn-lt"/>
              </a:rPr>
              <a:t>Better jobs, transport, and services in cities attracted people</a:t>
            </a:r>
            <a:endParaRPr lang="en-US" sz="1100" dirty="0">
              <a:latin typeface="Century Gothic"/>
            </a:endParaRPr>
          </a:p>
          <a:p>
            <a:pPr marL="228600" indent="-228600">
              <a:buFont typeface="Wingdings" panose="05000000000000000000" pitchFamily="2" charset="2"/>
              <a:buChar char="Ø"/>
            </a:pPr>
            <a:r>
              <a:rPr lang="en-US" sz="1100" b="1" dirty="0">
                <a:latin typeface="Century Gothic"/>
                <a:ea typeface="+mn-lt"/>
                <a:cs typeface="+mn-lt"/>
              </a:rPr>
              <a:t>Effects:</a:t>
            </a:r>
            <a:r>
              <a:rPr lang="en-US" sz="1100" dirty="0">
                <a:latin typeface="Century Gothic"/>
                <a:ea typeface="+mn-lt"/>
                <a:cs typeface="+mn-lt"/>
              </a:rPr>
              <a:t> Economic growth and modern cities. Environmental problems, like pollution and loss of green space, have also increased.</a:t>
            </a:r>
          </a:p>
          <a:p>
            <a:pPr marL="228600" indent="-228600">
              <a:buFont typeface=""/>
              <a:buChar char="•"/>
            </a:pPr>
            <a:endParaRPr lang="en-US" sz="1100" dirty="0">
              <a:latin typeface="Century Gothic"/>
              <a:ea typeface="+mn-lt"/>
              <a:cs typeface="+mn-lt"/>
            </a:endParaRPr>
          </a:p>
          <a:p>
            <a:pPr marL="228600" indent="-228600">
              <a:buFont typeface="Wingdings" panose="05000000000000000000" pitchFamily="2" charset="2"/>
              <a:buChar char="Ø"/>
            </a:pPr>
            <a:r>
              <a:rPr lang="en-US" sz="1100" b="1" dirty="0">
                <a:latin typeface="Century Gothic"/>
              </a:rPr>
              <a:t>Emerging Countries</a:t>
            </a:r>
            <a:r>
              <a:rPr lang="en-US" sz="1100" dirty="0">
                <a:latin typeface="Century Gothic"/>
              </a:rPr>
              <a:t>: In emerging economies, like Brazil and China, </a:t>
            </a:r>
            <a:r>
              <a:rPr lang="en-US" sz="1100" dirty="0" err="1">
                <a:latin typeface="Century Gothic"/>
              </a:rPr>
              <a:t>urbanisation</a:t>
            </a:r>
            <a:r>
              <a:rPr lang="en-US" sz="1100" dirty="0">
                <a:latin typeface="Century Gothic"/>
              </a:rPr>
              <a:t> has been rapid in the last 50 years due to </a:t>
            </a:r>
            <a:r>
              <a:rPr lang="en-US" sz="1100" dirty="0" err="1">
                <a:latin typeface="Century Gothic"/>
              </a:rPr>
              <a:t>industrialisation</a:t>
            </a:r>
            <a:r>
              <a:rPr lang="en-US" sz="1100" dirty="0">
                <a:latin typeface="Century Gothic"/>
              </a:rPr>
              <a:t> and economic growth. </a:t>
            </a:r>
          </a:p>
          <a:p>
            <a:pPr marL="228600" indent="-228600">
              <a:buFont typeface="Wingdings" panose="05000000000000000000" pitchFamily="2" charset="2"/>
              <a:buChar char="Ø"/>
            </a:pPr>
            <a:r>
              <a:rPr lang="en-US" sz="1100" b="1" dirty="0">
                <a:latin typeface="Century Gothic"/>
              </a:rPr>
              <a:t>Why? :</a:t>
            </a:r>
            <a:r>
              <a:rPr lang="en-US" sz="1100" dirty="0">
                <a:latin typeface="Century Gothic"/>
              </a:rPr>
              <a:t> </a:t>
            </a:r>
            <a:r>
              <a:rPr lang="en-US" sz="1100" dirty="0">
                <a:latin typeface="Century Gothic"/>
                <a:ea typeface="+mn-lt"/>
                <a:cs typeface="+mn-lt"/>
              </a:rPr>
              <a:t>Economic growth, new job opportunities, and improved infrastructure made cities attractive.</a:t>
            </a:r>
            <a:endParaRPr lang="en-US" sz="1100" dirty="0">
              <a:latin typeface="Century Gothic"/>
            </a:endParaRPr>
          </a:p>
          <a:p>
            <a:pPr marL="228600" indent="-228600">
              <a:buFont typeface="Wingdings" panose="05000000000000000000" pitchFamily="2" charset="2"/>
              <a:buChar char="Ø"/>
            </a:pPr>
            <a:r>
              <a:rPr lang="en-US" sz="1100" b="1" dirty="0">
                <a:latin typeface="Century Gothic"/>
              </a:rPr>
              <a:t>Effects:</a:t>
            </a:r>
            <a:r>
              <a:rPr lang="en-US" sz="1100" dirty="0">
                <a:latin typeface="Century Gothic"/>
              </a:rPr>
              <a:t> </a:t>
            </a:r>
            <a:r>
              <a:rPr lang="en-US" sz="1100" dirty="0">
                <a:latin typeface="Century Gothic"/>
                <a:ea typeface="+mn-lt"/>
                <a:cs typeface="+mn-lt"/>
              </a:rPr>
              <a:t>Big cities grew quickly, but overcrowding, poor living conditions, and pollution have also become problems.</a:t>
            </a:r>
            <a:endParaRPr lang="en-US" sz="1100" dirty="0">
              <a:latin typeface="Century Gothic"/>
            </a:endParaRPr>
          </a:p>
          <a:p>
            <a:pPr marL="228600" indent="-228600">
              <a:buFont typeface=""/>
              <a:buChar char="•"/>
            </a:pPr>
            <a:endParaRPr lang="en-US" sz="1100" dirty="0">
              <a:latin typeface="Century Gothic"/>
            </a:endParaRPr>
          </a:p>
          <a:p>
            <a:pPr marL="228600" indent="-228600">
              <a:buFont typeface=""/>
              <a:buChar char="•"/>
            </a:pPr>
            <a:endParaRPr lang="en-US" sz="1100" b="1" dirty="0">
              <a:latin typeface="Century Gothic"/>
            </a:endParaRPr>
          </a:p>
          <a:p>
            <a:pPr marL="228600" indent="-228600">
              <a:buFont typeface="Wingdings" panose="05000000000000000000" pitchFamily="2" charset="2"/>
              <a:buChar char="Ø"/>
            </a:pPr>
            <a:r>
              <a:rPr lang="en-US" sz="1100" b="1" dirty="0">
                <a:latin typeface="Century Gothic"/>
              </a:rPr>
              <a:t>Developing Countries</a:t>
            </a:r>
            <a:r>
              <a:rPr lang="en-US" sz="1100" dirty="0">
                <a:latin typeface="Century Gothic"/>
              </a:rPr>
              <a:t>: Developing nations, such as Nigeria and Ethiopia, are experiencing the fastest rates of </a:t>
            </a:r>
            <a:r>
              <a:rPr lang="en-US" sz="1100" dirty="0" err="1">
                <a:latin typeface="Century Gothic"/>
              </a:rPr>
              <a:t>urbanisation</a:t>
            </a:r>
            <a:r>
              <a:rPr lang="en-US" sz="1100" dirty="0">
                <a:latin typeface="Century Gothic"/>
              </a:rPr>
              <a:t> today. High population growth and rural-to-urban migration are driving this trend.</a:t>
            </a:r>
            <a:endParaRPr lang="en-US" dirty="0"/>
          </a:p>
        </p:txBody>
      </p:sp>
      <p:pic>
        <p:nvPicPr>
          <p:cNvPr id="42" name="Graphic 41" descr="Farm scene with solid fill">
            <a:extLst>
              <a:ext uri="{FF2B5EF4-FFF2-40B4-BE49-F238E27FC236}">
                <a16:creationId xmlns:a16="http://schemas.microsoft.com/office/drawing/2014/main" id="{863ECC3C-DC38-A106-01CB-8CE6E4166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0875" y="2239863"/>
            <a:ext cx="559210" cy="566406"/>
          </a:xfrm>
          <a:prstGeom prst="rect">
            <a:avLst/>
          </a:prstGeom>
        </p:spPr>
      </p:pic>
      <p:pic>
        <p:nvPicPr>
          <p:cNvPr id="43" name="Graphic 42" descr="City with solid fill">
            <a:extLst>
              <a:ext uri="{FF2B5EF4-FFF2-40B4-BE49-F238E27FC236}">
                <a16:creationId xmlns:a16="http://schemas.microsoft.com/office/drawing/2014/main" id="{45481A20-2B61-35CE-1592-5D4C90E400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7449" y="1285556"/>
            <a:ext cx="700665" cy="693141"/>
          </a:xfrm>
          <a:prstGeom prst="rect">
            <a:avLst/>
          </a:prstGeom>
        </p:spPr>
      </p:pic>
      <p:pic>
        <p:nvPicPr>
          <p:cNvPr id="46" name="Graphic 45" descr="Business Growth with solid fill">
            <a:extLst>
              <a:ext uri="{FF2B5EF4-FFF2-40B4-BE49-F238E27FC236}">
                <a16:creationId xmlns:a16="http://schemas.microsoft.com/office/drawing/2014/main" id="{37432678-C315-1B7B-E130-B1B2F5AE40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9803" y="3133913"/>
            <a:ext cx="741354" cy="725386"/>
          </a:xfrm>
          <a:prstGeom prst="rect">
            <a:avLst/>
          </a:prstGeom>
        </p:spPr>
      </p:pic>
      <p:sp>
        <p:nvSpPr>
          <p:cNvPr id="49" name="TextBox 48">
            <a:extLst>
              <a:ext uri="{FF2B5EF4-FFF2-40B4-BE49-F238E27FC236}">
                <a16:creationId xmlns:a16="http://schemas.microsoft.com/office/drawing/2014/main" id="{019046F7-0E1A-F517-6D79-34CB0DF9761B}"/>
              </a:ext>
            </a:extLst>
          </p:cNvPr>
          <p:cNvSpPr txBox="1"/>
          <p:nvPr/>
        </p:nvSpPr>
        <p:spPr>
          <a:xfrm>
            <a:off x="339238" y="5641831"/>
            <a:ext cx="357137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Wingdings" panose="05000000000000000000" pitchFamily="2" charset="2"/>
              <a:buChar char="Ø"/>
            </a:pPr>
            <a:r>
              <a:rPr lang="en-US" sz="1100" b="1" dirty="0">
                <a:latin typeface="Century Gothic"/>
                <a:ea typeface="+mn-lt"/>
                <a:cs typeface="+mn-lt"/>
              </a:rPr>
              <a:t>Why? :</a:t>
            </a:r>
            <a:r>
              <a:rPr lang="en-US" sz="1100" dirty="0">
                <a:latin typeface="Century Gothic"/>
                <a:ea typeface="+mn-lt"/>
                <a:cs typeface="+mn-lt"/>
              </a:rPr>
              <a:t> Rural areas often have limited jobs and services, so people move to cities in search of better living conditions. </a:t>
            </a:r>
          </a:p>
          <a:p>
            <a:pPr marL="171450" indent="-171450">
              <a:buFont typeface="Wingdings" panose="05000000000000000000" pitchFamily="2" charset="2"/>
              <a:buChar char="Ø"/>
            </a:pPr>
            <a:r>
              <a:rPr lang="en-US" sz="1100" b="1" dirty="0">
                <a:latin typeface="Century Gothic"/>
                <a:ea typeface="+mn-lt"/>
                <a:cs typeface="+mn-lt"/>
              </a:rPr>
              <a:t>Effects:</a:t>
            </a:r>
            <a:r>
              <a:rPr lang="en-US" sz="1100" dirty="0">
                <a:latin typeface="Century Gothic"/>
                <a:ea typeface="+mn-lt"/>
                <a:cs typeface="+mn-lt"/>
              </a:rPr>
              <a:t> Rapid </a:t>
            </a:r>
            <a:r>
              <a:rPr lang="en-US" sz="1100" dirty="0" err="1">
                <a:latin typeface="Century Gothic"/>
                <a:ea typeface="+mn-lt"/>
                <a:cs typeface="+mn-lt"/>
              </a:rPr>
              <a:t>urbanisation</a:t>
            </a:r>
            <a:r>
              <a:rPr lang="en-US" sz="1100" dirty="0">
                <a:latin typeface="Century Gothic"/>
                <a:ea typeface="+mn-lt"/>
                <a:cs typeface="+mn-lt"/>
              </a:rPr>
              <a:t> has caused overcrowded slums, lack of basic services, and social problems like unemployment.</a:t>
            </a:r>
          </a:p>
        </p:txBody>
      </p:sp>
      <p:pic>
        <p:nvPicPr>
          <p:cNvPr id="3" name="Picture 2" descr="Chart, line chart&#10;&#10;Description automatically generated">
            <a:extLst>
              <a:ext uri="{FF2B5EF4-FFF2-40B4-BE49-F238E27FC236}">
                <a16:creationId xmlns:a16="http://schemas.microsoft.com/office/drawing/2014/main" id="{5BAD1F91-5604-C5B2-7A25-498FBE0EEFC6}"/>
              </a:ext>
            </a:extLst>
          </p:cNvPr>
          <p:cNvPicPr>
            <a:picLocks noChangeAspect="1"/>
          </p:cNvPicPr>
          <p:nvPr/>
        </p:nvPicPr>
        <p:blipFill>
          <a:blip r:embed="rId9"/>
          <a:stretch>
            <a:fillRect/>
          </a:stretch>
        </p:blipFill>
        <p:spPr>
          <a:xfrm>
            <a:off x="6228241" y="4722900"/>
            <a:ext cx="3586624" cy="1975633"/>
          </a:xfrm>
          <a:prstGeom prst="rect">
            <a:avLst/>
          </a:prstGeom>
        </p:spPr>
      </p:pic>
      <p:sp>
        <p:nvSpPr>
          <p:cNvPr id="5" name="TextBox 4">
            <a:extLst>
              <a:ext uri="{FF2B5EF4-FFF2-40B4-BE49-F238E27FC236}">
                <a16:creationId xmlns:a16="http://schemas.microsoft.com/office/drawing/2014/main" id="{6F8F8490-1D95-C32B-CBA3-9C0455CC0F44}"/>
              </a:ext>
            </a:extLst>
          </p:cNvPr>
          <p:cNvSpPr txBox="1"/>
          <p:nvPr/>
        </p:nvSpPr>
        <p:spPr>
          <a:xfrm>
            <a:off x="480761" y="1314735"/>
            <a:ext cx="5357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Century Gothic"/>
              </a:rPr>
              <a:t>Reasons for </a:t>
            </a:r>
            <a:r>
              <a:rPr lang="en-US" sz="1200" b="1" err="1">
                <a:latin typeface="Century Gothic"/>
              </a:rPr>
              <a:t>urbanisation</a:t>
            </a:r>
            <a:r>
              <a:rPr lang="en-US" sz="1200">
                <a:latin typeface="Century Gothic"/>
              </a:rPr>
              <a:t> – Natural Increase and Migration</a:t>
            </a:r>
            <a:r>
              <a:rPr lang="en-US"/>
              <a:t> </a:t>
            </a:r>
          </a:p>
        </p:txBody>
      </p: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173202" y="1042587"/>
            <a:ext cx="528" cy="5577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6" name="Graphic 5" descr="City with solid fill">
            <a:extLst>
              <a:ext uri="{FF2B5EF4-FFF2-40B4-BE49-F238E27FC236}">
                <a16:creationId xmlns:a16="http://schemas.microsoft.com/office/drawing/2014/main" id="{3F939659-6D61-3BB5-8988-E4304493D7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7916" y="3831162"/>
            <a:ext cx="428271" cy="581400"/>
          </a:xfrm>
          <a:prstGeom prst="rect">
            <a:avLst/>
          </a:prstGeom>
        </p:spPr>
      </p:pic>
      <p:pic>
        <p:nvPicPr>
          <p:cNvPr id="7" name="Graphic 6" descr="City with solid fill">
            <a:extLst>
              <a:ext uri="{FF2B5EF4-FFF2-40B4-BE49-F238E27FC236}">
                <a16:creationId xmlns:a16="http://schemas.microsoft.com/office/drawing/2014/main" id="{96E4ECFB-0897-1E43-3BE3-D76A7539F0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2036" y="3831162"/>
            <a:ext cx="500249" cy="581400"/>
          </a:xfrm>
          <a:prstGeom prst="rect">
            <a:avLst/>
          </a:prstGeom>
        </p:spPr>
      </p:pic>
      <p:sp>
        <p:nvSpPr>
          <p:cNvPr id="13" name="TextBox 12">
            <a:extLst>
              <a:ext uri="{FF2B5EF4-FFF2-40B4-BE49-F238E27FC236}">
                <a16:creationId xmlns:a16="http://schemas.microsoft.com/office/drawing/2014/main" id="{216F1E22-1242-E657-58E5-A75A69A89CDB}"/>
              </a:ext>
            </a:extLst>
          </p:cNvPr>
          <p:cNvSpPr txBox="1"/>
          <p:nvPr/>
        </p:nvSpPr>
        <p:spPr>
          <a:xfrm>
            <a:off x="7297990" y="3915871"/>
            <a:ext cx="2012915"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a:rPr>
              <a:t>Megacity</a:t>
            </a:r>
            <a:r>
              <a:rPr lang="en-US" sz="1400" b="1" dirty="0">
                <a:latin typeface="Century Gothic"/>
              </a:rPr>
              <a:t>-</a:t>
            </a:r>
            <a:r>
              <a:rPr lang="en-GB" sz="1100" dirty="0">
                <a:latin typeface="Century Gothic"/>
              </a:rPr>
              <a:t>A population over 10 million</a:t>
            </a:r>
          </a:p>
        </p:txBody>
      </p:sp>
      <p:pic>
        <p:nvPicPr>
          <p:cNvPr id="18" name="Picture 17" descr="A qr code with black squares&#10;&#10;Description automatically generated">
            <a:extLst>
              <a:ext uri="{FF2B5EF4-FFF2-40B4-BE49-F238E27FC236}">
                <a16:creationId xmlns:a16="http://schemas.microsoft.com/office/drawing/2014/main" id="{28A7168B-8DEE-6E84-E9F3-23C371358881}"/>
              </a:ext>
            </a:extLst>
          </p:cNvPr>
          <p:cNvPicPr>
            <a:picLocks noChangeAspect="1"/>
          </p:cNvPicPr>
          <p:nvPr/>
        </p:nvPicPr>
        <p:blipFill>
          <a:blip r:embed="rId10"/>
          <a:stretch>
            <a:fillRect/>
          </a:stretch>
        </p:blipFill>
        <p:spPr>
          <a:xfrm>
            <a:off x="4233068" y="5959350"/>
            <a:ext cx="825050" cy="744300"/>
          </a:xfrm>
          <a:prstGeom prst="rect">
            <a:avLst/>
          </a:prstGeom>
        </p:spPr>
      </p:pic>
      <p:pic>
        <p:nvPicPr>
          <p:cNvPr id="19" name="Picture 18" descr="A qr code on a black background&#10;&#10;Description automatically generated">
            <a:extLst>
              <a:ext uri="{FF2B5EF4-FFF2-40B4-BE49-F238E27FC236}">
                <a16:creationId xmlns:a16="http://schemas.microsoft.com/office/drawing/2014/main" id="{8DEDBA15-2724-148A-C566-0474EE678AC1}"/>
              </a:ext>
            </a:extLst>
          </p:cNvPr>
          <p:cNvPicPr>
            <a:picLocks noChangeAspect="1"/>
          </p:cNvPicPr>
          <p:nvPr/>
        </p:nvPicPr>
        <p:blipFill>
          <a:blip r:embed="rId11"/>
          <a:stretch>
            <a:fillRect/>
          </a:stretch>
        </p:blipFill>
        <p:spPr>
          <a:xfrm>
            <a:off x="5213771" y="5959350"/>
            <a:ext cx="825050" cy="744300"/>
          </a:xfrm>
          <a:prstGeom prst="rect">
            <a:avLst/>
          </a:prstGeom>
        </p:spPr>
      </p:pic>
      <p:pic>
        <p:nvPicPr>
          <p:cNvPr id="22" name="Picture 21">
            <a:extLst>
              <a:ext uri="{FF2B5EF4-FFF2-40B4-BE49-F238E27FC236}">
                <a16:creationId xmlns:a16="http://schemas.microsoft.com/office/drawing/2014/main" id="{D24CD085-5ACD-DA91-1504-8F5F7EC8257E}"/>
              </a:ext>
            </a:extLst>
          </p:cNvPr>
          <p:cNvPicPr>
            <a:picLocks noChangeAspect="1"/>
          </p:cNvPicPr>
          <p:nvPr/>
        </p:nvPicPr>
        <p:blipFill>
          <a:blip r:embed="rId12"/>
          <a:stretch>
            <a:fillRect/>
          </a:stretch>
        </p:blipFill>
        <p:spPr>
          <a:xfrm>
            <a:off x="442717" y="108173"/>
            <a:ext cx="723480" cy="790775"/>
          </a:xfrm>
          <a:prstGeom prst="rect">
            <a:avLst/>
          </a:prstGeom>
        </p:spPr>
      </p:pic>
      <p:cxnSp>
        <p:nvCxnSpPr>
          <p:cNvPr id="31" name="Straight Arrow Connector 30">
            <a:extLst>
              <a:ext uri="{FF2B5EF4-FFF2-40B4-BE49-F238E27FC236}">
                <a16:creationId xmlns:a16="http://schemas.microsoft.com/office/drawing/2014/main" id="{CB054D27-38C2-4338-BB2D-225BA315DE6B}"/>
              </a:ext>
            </a:extLst>
          </p:cNvPr>
          <p:cNvCxnSpPr>
            <a:cxnSpLocks/>
          </p:cNvCxnSpPr>
          <p:nvPr/>
        </p:nvCxnSpPr>
        <p:spPr>
          <a:xfrm>
            <a:off x="909709" y="3231000"/>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3AECC380-8B16-481B-8429-62C235140259}"/>
              </a:ext>
            </a:extLst>
          </p:cNvPr>
          <p:cNvCxnSpPr>
            <a:cxnSpLocks/>
          </p:cNvCxnSpPr>
          <p:nvPr/>
        </p:nvCxnSpPr>
        <p:spPr>
          <a:xfrm>
            <a:off x="833160" y="4722900"/>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253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F0048-E978-F2D5-B501-8A768DFC3743}"/>
              </a:ext>
            </a:extLst>
          </p:cNvPr>
          <p:cNvSpPr txBox="1"/>
          <p:nvPr/>
        </p:nvSpPr>
        <p:spPr>
          <a:xfrm>
            <a:off x="6623446" y="421579"/>
            <a:ext cx="3307465"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rPr>
              <a:t>Study the Ordnance survey (OS) map extract</a:t>
            </a:r>
          </a:p>
          <a:p>
            <a:endParaRPr lang="en-US" sz="1200" dirty="0">
              <a:latin typeface="Century Gothic"/>
            </a:endParaRPr>
          </a:p>
          <a:p>
            <a:r>
              <a:rPr lang="en-US" sz="1200" dirty="0">
                <a:latin typeface="Century Gothic"/>
              </a:rPr>
              <a:t>Which one of the following grid squares does the A1081 mina road pass through</a:t>
            </a:r>
          </a:p>
          <a:p>
            <a:pPr marL="342900" indent="-342900">
              <a:buAutoNum type="alphaUcPeriod"/>
            </a:pPr>
            <a:r>
              <a:rPr lang="en-US" sz="1200" dirty="0">
                <a:latin typeface="Century Gothic"/>
              </a:rPr>
              <a:t>1707</a:t>
            </a:r>
          </a:p>
          <a:p>
            <a:pPr marL="342900" indent="-342900">
              <a:buAutoNum type="alphaUcPeriod"/>
            </a:pPr>
            <a:r>
              <a:rPr lang="en-US" sz="1200" dirty="0">
                <a:latin typeface="Century Gothic"/>
              </a:rPr>
              <a:t>1506</a:t>
            </a:r>
          </a:p>
          <a:p>
            <a:pPr marL="342900" indent="-342900">
              <a:buAutoNum type="alphaUcPeriod"/>
            </a:pPr>
            <a:r>
              <a:rPr lang="en-US" sz="1200" dirty="0">
                <a:latin typeface="Century Gothic"/>
              </a:rPr>
              <a:t>1409</a:t>
            </a:r>
          </a:p>
          <a:p>
            <a:pPr marL="342900" indent="-342900">
              <a:buAutoNum type="alphaUcPeriod"/>
            </a:pPr>
            <a:r>
              <a:rPr lang="en-US" sz="1200" dirty="0">
                <a:latin typeface="Century Gothic"/>
              </a:rPr>
              <a:t>1206</a:t>
            </a:r>
          </a:p>
          <a:p>
            <a:pPr marL="342900" indent="-342900">
              <a:buAutoNum type="alphaUcPeriod"/>
            </a:pPr>
            <a:endParaRPr lang="en-US" sz="1200" dirty="0">
              <a:latin typeface="Century Gothic"/>
            </a:endParaRPr>
          </a:p>
          <a:p>
            <a:r>
              <a:rPr lang="en-US" sz="1200" dirty="0">
                <a:latin typeface="Century Gothic"/>
              </a:rPr>
              <a:t>Name the </a:t>
            </a:r>
            <a:r>
              <a:rPr lang="en-US" sz="1200" b="1" dirty="0">
                <a:latin typeface="Century Gothic"/>
              </a:rPr>
              <a:t>two</a:t>
            </a:r>
            <a:r>
              <a:rPr lang="en-US" sz="1200" dirty="0">
                <a:latin typeface="Century Gothic"/>
              </a:rPr>
              <a:t> suburbs of St Albans located in the following grid squares</a:t>
            </a:r>
          </a:p>
          <a:p>
            <a:endParaRPr lang="en-US" sz="1200" dirty="0">
              <a:latin typeface="Century Gothic"/>
            </a:endParaRPr>
          </a:p>
          <a:p>
            <a:r>
              <a:rPr lang="en-US" sz="1200" dirty="0">
                <a:latin typeface="Century Gothic"/>
              </a:rPr>
              <a:t>1508</a:t>
            </a:r>
          </a:p>
          <a:p>
            <a:endParaRPr lang="en-US" sz="1200" dirty="0">
              <a:latin typeface="Century Gothic"/>
            </a:endParaRPr>
          </a:p>
          <a:p>
            <a:endParaRPr lang="en-US" sz="1200" dirty="0">
              <a:latin typeface="Century Gothic"/>
            </a:endParaRPr>
          </a:p>
          <a:p>
            <a:r>
              <a:rPr lang="en-US" sz="1200" dirty="0">
                <a:latin typeface="Century Gothic"/>
              </a:rPr>
              <a:t>1405</a:t>
            </a:r>
          </a:p>
          <a:p>
            <a:endParaRPr lang="en-US" sz="1200" dirty="0">
              <a:latin typeface="Century Gothic"/>
            </a:endParaRPr>
          </a:p>
          <a:p>
            <a:r>
              <a:rPr lang="en-US" sz="1200" dirty="0">
                <a:latin typeface="Century Gothic"/>
              </a:rPr>
              <a:t>Suggest </a:t>
            </a:r>
            <a:r>
              <a:rPr lang="en-US" sz="1200" b="1" dirty="0">
                <a:latin typeface="Century Gothic"/>
              </a:rPr>
              <a:t>one</a:t>
            </a:r>
            <a:r>
              <a:rPr lang="en-US" sz="1200" dirty="0">
                <a:latin typeface="Century Gothic"/>
              </a:rPr>
              <a:t> reason why the area in grid squares 1407 became the original site of St Albans</a:t>
            </a:r>
          </a:p>
          <a:p>
            <a:endParaRPr lang="en-US" sz="1200" dirty="0">
              <a:latin typeface="Century Gothic"/>
            </a:endParaRPr>
          </a:p>
          <a:p>
            <a:pPr>
              <a:lnSpc>
                <a:spcPct val="150000"/>
              </a:lnSpc>
            </a:pPr>
            <a:r>
              <a:rPr lang="en-US" sz="1200" dirty="0">
                <a:latin typeface="Century Gothic"/>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lphaUcPeriod"/>
            </a:pPr>
            <a:endParaRPr lang="en-US" dirty="0"/>
          </a:p>
        </p:txBody>
      </p:sp>
      <p:pic>
        <p:nvPicPr>
          <p:cNvPr id="5" name="Picture 4" descr="A map of a city&#10;&#10;AI-generated content may be incorrect.">
            <a:extLst>
              <a:ext uri="{FF2B5EF4-FFF2-40B4-BE49-F238E27FC236}">
                <a16:creationId xmlns:a16="http://schemas.microsoft.com/office/drawing/2014/main" id="{846677FF-722F-54F0-4C82-862D835AB995}"/>
              </a:ext>
            </a:extLst>
          </p:cNvPr>
          <p:cNvPicPr>
            <a:picLocks noChangeAspect="1"/>
          </p:cNvPicPr>
          <p:nvPr/>
        </p:nvPicPr>
        <p:blipFill>
          <a:blip r:embed="rId2"/>
          <a:stretch>
            <a:fillRect/>
          </a:stretch>
        </p:blipFill>
        <p:spPr>
          <a:xfrm>
            <a:off x="21326" y="418170"/>
            <a:ext cx="6598501" cy="5467583"/>
          </a:xfrm>
          <a:prstGeom prst="rect">
            <a:avLst/>
          </a:prstGeom>
        </p:spPr>
      </p:pic>
      <p:sp>
        <p:nvSpPr>
          <p:cNvPr id="9" name="TextBox 8">
            <a:extLst>
              <a:ext uri="{FF2B5EF4-FFF2-40B4-BE49-F238E27FC236}">
                <a16:creationId xmlns:a16="http://schemas.microsoft.com/office/drawing/2014/main" id="{5C42632E-9BBD-B251-E0A7-F296EC5F6276}"/>
              </a:ext>
            </a:extLst>
          </p:cNvPr>
          <p:cNvSpPr txBox="1"/>
          <p:nvPr/>
        </p:nvSpPr>
        <p:spPr>
          <a:xfrm>
            <a:off x="3775735" y="2490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1</a:t>
            </a:r>
            <a:endParaRPr lang="en-US" b="1"/>
          </a:p>
        </p:txBody>
      </p:sp>
    </p:spTree>
    <p:extLst>
      <p:ext uri="{BB962C8B-B14F-4D97-AF65-F5344CB8AC3E}">
        <p14:creationId xmlns:p14="http://schemas.microsoft.com/office/powerpoint/2010/main" val="174288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F10DE-7F89-69C2-1692-5562F46C3C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954E6C-0DF8-9524-747E-406433331572}"/>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Changing Cities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9F4ED636-681F-8AA6-5C85-D8A4DB487576}"/>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01BA6F2-F9D0-C184-5C92-C825F923EA62}"/>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177FFE8-CADA-6D59-132E-74B3E413068F}"/>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59276661-44E6-C216-4952-D0C6EE6DAB50}"/>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BE40B95-791A-48B0-FE98-4C013CA78123}"/>
              </a:ext>
            </a:extLst>
          </p:cNvPr>
          <p:cNvSpPr txBox="1"/>
          <p:nvPr/>
        </p:nvSpPr>
        <p:spPr>
          <a:xfrm>
            <a:off x="-725773" y="885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CE082C8D-2071-E46B-67A0-D63E63D0141E}"/>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2" name="TextBox 1">
            <a:extLst>
              <a:ext uri="{FF2B5EF4-FFF2-40B4-BE49-F238E27FC236}">
                <a16:creationId xmlns:a16="http://schemas.microsoft.com/office/drawing/2014/main" id="{70C8FBCF-AEB9-CD48-A708-5723DF97D830}"/>
              </a:ext>
            </a:extLst>
          </p:cNvPr>
          <p:cNvSpPr txBox="1"/>
          <p:nvPr/>
        </p:nvSpPr>
        <p:spPr>
          <a:xfrm>
            <a:off x="6509803" y="258703"/>
            <a:ext cx="33187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2 </a:t>
            </a:r>
            <a:endParaRPr lang="en-US" sz="1200" b="1">
              <a:latin typeface="Aptos" panose="020B0004020202020204"/>
            </a:endParaRPr>
          </a:p>
          <a:p>
            <a:pPr algn="ctr"/>
            <a:r>
              <a:rPr lang="en-GB" sz="1200">
                <a:latin typeface="Century Gothic"/>
              </a:rPr>
              <a:t>How does urbanisation vary across the UK?</a:t>
            </a:r>
            <a:endParaRPr lang="en-GB" sz="1200"/>
          </a:p>
          <a:p>
            <a:pPr algn="ctr"/>
            <a:endParaRPr lang="en-GB" sz="1200" b="1">
              <a:latin typeface="Century Gothic"/>
            </a:endParaRPr>
          </a:p>
        </p:txBody>
      </p:sp>
      <p:pic>
        <p:nvPicPr>
          <p:cNvPr id="50" name="Picture 49">
            <a:extLst>
              <a:ext uri="{FF2B5EF4-FFF2-40B4-BE49-F238E27FC236}">
                <a16:creationId xmlns:a16="http://schemas.microsoft.com/office/drawing/2014/main" id="{8BF7E346-A556-4FDA-AA80-5F0EDE32ED3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7F62B6BF-91E6-71F2-1B64-F888C063EA29}"/>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descr="A screenshot of a computer screen&#10;&#10;Description automatically generated">
            <a:extLst>
              <a:ext uri="{FF2B5EF4-FFF2-40B4-BE49-F238E27FC236}">
                <a16:creationId xmlns:a16="http://schemas.microsoft.com/office/drawing/2014/main" id="{D75AE5ED-2F27-1AD3-2BE7-99A4AD9046BE}"/>
              </a:ext>
            </a:extLst>
          </p:cNvPr>
          <p:cNvPicPr>
            <a:picLocks noChangeAspect="1"/>
          </p:cNvPicPr>
          <p:nvPr/>
        </p:nvPicPr>
        <p:blipFill>
          <a:blip r:embed="rId3"/>
          <a:srcRect l="32927" t="12411" r="33536" b="17561"/>
          <a:stretch/>
        </p:blipFill>
        <p:spPr>
          <a:xfrm>
            <a:off x="3871652" y="794385"/>
            <a:ext cx="2091875" cy="2782202"/>
          </a:xfrm>
          <a:prstGeom prst="rect">
            <a:avLst/>
          </a:prstGeom>
        </p:spPr>
      </p:pic>
      <p:sp>
        <p:nvSpPr>
          <p:cNvPr id="5" name="TextBox 4">
            <a:extLst>
              <a:ext uri="{FF2B5EF4-FFF2-40B4-BE49-F238E27FC236}">
                <a16:creationId xmlns:a16="http://schemas.microsoft.com/office/drawing/2014/main" id="{434E4969-CC1B-DE12-15ED-C71D18DC9E09}"/>
              </a:ext>
            </a:extLst>
          </p:cNvPr>
          <p:cNvSpPr txBox="1"/>
          <p:nvPr/>
        </p:nvSpPr>
        <p:spPr>
          <a:xfrm>
            <a:off x="274916" y="1064401"/>
            <a:ext cx="3744931"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entury Gothic"/>
              </a:rPr>
              <a:t>Population distribution across the UK is uneven. There are places with a lot of people in a small area, like cities, with a </a:t>
            </a:r>
            <a:r>
              <a:rPr lang="en-GB" sz="1100" b="1">
                <a:latin typeface="Century Gothic"/>
              </a:rPr>
              <a:t>high population density</a:t>
            </a:r>
            <a:r>
              <a:rPr lang="en-GB" sz="1100">
                <a:latin typeface="Century Gothic"/>
              </a:rPr>
              <a:t>. And places where there are very few people, like rural areas, with a </a:t>
            </a:r>
            <a:r>
              <a:rPr lang="en-GB" sz="1100" b="1">
                <a:latin typeface="Century Gothic"/>
              </a:rPr>
              <a:t>low population density</a:t>
            </a:r>
            <a:r>
              <a:rPr lang="en-GB" sz="1100">
                <a:latin typeface="Century Gothic"/>
              </a:rPr>
              <a:t>.</a:t>
            </a:r>
            <a:endParaRPr lang="en-US" sz="1100"/>
          </a:p>
        </p:txBody>
      </p:sp>
      <p:sp>
        <p:nvSpPr>
          <p:cNvPr id="16" name="TextBox 15">
            <a:extLst>
              <a:ext uri="{FF2B5EF4-FFF2-40B4-BE49-F238E27FC236}">
                <a16:creationId xmlns:a16="http://schemas.microsoft.com/office/drawing/2014/main" id="{42E6AA09-BA64-23D3-29DC-D27AABEFFA59}"/>
              </a:ext>
            </a:extLst>
          </p:cNvPr>
          <p:cNvSpPr txBox="1"/>
          <p:nvPr/>
        </p:nvSpPr>
        <p:spPr>
          <a:xfrm>
            <a:off x="277967" y="1999044"/>
            <a:ext cx="3996559"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rPr>
              <a:t>Physical factors:</a:t>
            </a:r>
          </a:p>
          <a:p>
            <a:r>
              <a:rPr lang="en-US" sz="1100">
                <a:latin typeface="Century Gothic"/>
              </a:rPr>
              <a:t>(North and West)</a:t>
            </a:r>
          </a:p>
          <a:p>
            <a:pPr marL="171450" indent="-171450">
              <a:buFont typeface="Arial"/>
              <a:buChar char="•"/>
            </a:pPr>
            <a:r>
              <a:rPr lang="en-GB" sz="1100">
                <a:latin typeface="Century Gothic"/>
              </a:rPr>
              <a:t>The land in these areas is higher, with mountains and steep slopes in Wales, Scotland and the Pennines.</a:t>
            </a:r>
            <a:endParaRPr lang="en-US" sz="1100">
              <a:latin typeface="Century Gothic"/>
            </a:endParaRPr>
          </a:p>
          <a:p>
            <a:pPr marL="171450" indent="-171450">
              <a:buFont typeface="Arial"/>
              <a:buChar char="•"/>
            </a:pPr>
            <a:r>
              <a:rPr lang="en-GB" sz="1100">
                <a:latin typeface="Century Gothic"/>
              </a:rPr>
              <a:t>This land is difficult to farm.</a:t>
            </a:r>
            <a:endParaRPr lang="en-US" sz="1100">
              <a:latin typeface="Aptos"/>
            </a:endParaRPr>
          </a:p>
          <a:p>
            <a:pPr marL="171450" indent="-171450">
              <a:buFont typeface="Arial"/>
              <a:buChar char="•"/>
            </a:pPr>
            <a:r>
              <a:rPr lang="en-GB" sz="1100">
                <a:latin typeface="Century Gothic"/>
              </a:rPr>
              <a:t>Fewer people live here.</a:t>
            </a:r>
          </a:p>
          <a:p>
            <a:r>
              <a:rPr lang="en-GB" sz="1100">
                <a:latin typeface="Century Gothic"/>
              </a:rPr>
              <a:t>(South and East)</a:t>
            </a:r>
            <a:endParaRPr lang="en-US" sz="1100">
              <a:latin typeface="Century Gothic"/>
            </a:endParaRPr>
          </a:p>
          <a:p>
            <a:pPr marL="171450" indent="-171450">
              <a:buFont typeface="Arial"/>
              <a:buChar char="•"/>
            </a:pPr>
            <a:r>
              <a:rPr lang="en-GB" sz="1100">
                <a:latin typeface="Century Gothic"/>
              </a:rPr>
              <a:t>The land in these areas is lower and flatter.</a:t>
            </a:r>
            <a:endParaRPr lang="en-GB">
              <a:latin typeface="Aptos" panose="020B0004020202020204"/>
            </a:endParaRPr>
          </a:p>
          <a:p>
            <a:pPr marL="171450" indent="-171450">
              <a:buFont typeface="Arial"/>
              <a:buChar char="•"/>
            </a:pPr>
            <a:r>
              <a:rPr lang="en-GB" sz="1100">
                <a:latin typeface="Century Gothic"/>
              </a:rPr>
              <a:t>Rich soils in Herefordshire and East Anglia – lots of farming communities</a:t>
            </a:r>
          </a:p>
          <a:p>
            <a:pPr marL="171450" indent="-171450">
              <a:buFont typeface="Arial"/>
              <a:buChar char="•"/>
            </a:pPr>
            <a:endParaRPr lang="en-GB" sz="1100">
              <a:latin typeface="Century Gothic"/>
            </a:endParaRPr>
          </a:p>
        </p:txBody>
      </p:sp>
      <p:sp>
        <p:nvSpPr>
          <p:cNvPr id="25" name="TextBox 24">
            <a:extLst>
              <a:ext uri="{FF2B5EF4-FFF2-40B4-BE49-F238E27FC236}">
                <a16:creationId xmlns:a16="http://schemas.microsoft.com/office/drawing/2014/main" id="{D1FAA627-79D6-C2A3-909D-6541B8ACE7C5}"/>
              </a:ext>
            </a:extLst>
          </p:cNvPr>
          <p:cNvSpPr txBox="1"/>
          <p:nvPr/>
        </p:nvSpPr>
        <p:spPr>
          <a:xfrm>
            <a:off x="299732" y="3749869"/>
            <a:ext cx="587812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rPr>
              <a:t>Historical factors:</a:t>
            </a:r>
            <a:endParaRPr lang="en-US">
              <a:latin typeface="Aptos" panose="020B0004020202020204"/>
            </a:endParaRPr>
          </a:p>
          <a:p>
            <a:pPr marL="171450" indent="-171450">
              <a:buFont typeface="Arial"/>
              <a:buChar char="•"/>
            </a:pPr>
            <a:r>
              <a:rPr lang="en-GB" sz="1100">
                <a:latin typeface="Century Gothic"/>
              </a:rPr>
              <a:t>Large factory towns grew rapidly near coals fields or in manufacturing hubs.</a:t>
            </a:r>
            <a:endParaRPr lang="en-US" sz="1100">
              <a:latin typeface="Century Gothic"/>
            </a:endParaRPr>
          </a:p>
          <a:p>
            <a:pPr marL="171450" indent="-171450">
              <a:buFont typeface="Arial"/>
              <a:buChar char="•"/>
            </a:pPr>
            <a:r>
              <a:rPr lang="en-GB" sz="1100">
                <a:latin typeface="Century Gothic"/>
              </a:rPr>
              <a:t>Industrial cities such as Birmingham, Manchester, Glasgow, Bradford, Swansea and Newcastle grew rapidly as more people moved to these areas in search of employment.</a:t>
            </a:r>
          </a:p>
          <a:p>
            <a:r>
              <a:rPr lang="en-GB" sz="1100">
                <a:latin typeface="Century Gothic"/>
              </a:rPr>
              <a:t>Economic factors:</a:t>
            </a:r>
          </a:p>
          <a:p>
            <a:pPr marL="171450" indent="-171450">
              <a:buFont typeface="Arial"/>
              <a:buChar char="•"/>
            </a:pPr>
            <a:r>
              <a:rPr lang="en-GB" sz="1100">
                <a:latin typeface="Century Gothic"/>
              </a:rPr>
              <a:t>Since the 1950’s, UK economic growth has been based on tertiary and   quaternary industries.</a:t>
            </a:r>
            <a:endParaRPr lang="en-US" sz="1100">
              <a:latin typeface="Century Gothic"/>
            </a:endParaRPr>
          </a:p>
          <a:p>
            <a:pPr marL="171450" indent="-171450">
              <a:buFont typeface="Arial"/>
              <a:buChar char="•"/>
            </a:pPr>
            <a:r>
              <a:rPr lang="en-GB" sz="1100">
                <a:latin typeface="Century Gothic"/>
              </a:rPr>
              <a:t>These needs space, good communications and good transport links.</a:t>
            </a:r>
            <a:endParaRPr lang="en-GB" sz="1100">
              <a:latin typeface="Aptos" panose="020B0004020202020204"/>
            </a:endParaRPr>
          </a:p>
          <a:p>
            <a:pPr marL="171450" indent="-171450">
              <a:buFont typeface="Arial"/>
              <a:buChar char="•"/>
            </a:pPr>
            <a:r>
              <a:rPr lang="en-GB" sz="1100">
                <a:latin typeface="Century Gothic"/>
              </a:rPr>
              <a:t>London in particular as a centre for UK road, rail and air communications, has a large market and a large labour force.</a:t>
            </a:r>
          </a:p>
          <a:p>
            <a:r>
              <a:rPr lang="en-GB" sz="1100">
                <a:latin typeface="Century Gothic"/>
              </a:rPr>
              <a:t>Political factors:</a:t>
            </a:r>
          </a:p>
          <a:p>
            <a:pPr marL="171450" indent="-171450">
              <a:buFont typeface="Arial"/>
              <a:buChar char="•"/>
            </a:pPr>
            <a:r>
              <a:rPr lang="en-GB" sz="1100">
                <a:latin typeface="Century Gothic"/>
              </a:rPr>
              <a:t>London is the centre of UK government. This has been an important factor in encouraging bug companies to set up in the capital.</a:t>
            </a:r>
            <a:endParaRPr lang="en-US" sz="1100">
              <a:latin typeface="Century Gothic"/>
            </a:endParaRPr>
          </a:p>
          <a:p>
            <a:pPr marL="171450" indent="-171450">
              <a:buFont typeface="Arial"/>
              <a:buChar char="•"/>
            </a:pPr>
            <a:r>
              <a:rPr lang="en-GB" sz="1100">
                <a:latin typeface="Century Gothic"/>
              </a:rPr>
              <a:t>It has close links to the European markets.</a:t>
            </a:r>
            <a:endParaRPr lang="en-US" sz="1100">
              <a:latin typeface="Century Gothic"/>
            </a:endParaRPr>
          </a:p>
          <a:p>
            <a:pPr marL="171450" indent="-171450">
              <a:buFont typeface="Arial"/>
              <a:buChar char="•"/>
            </a:pPr>
            <a:r>
              <a:rPr lang="en-GB" sz="1100">
                <a:latin typeface="Century Gothic"/>
              </a:rPr>
              <a:t>London is also a financial hub which is important for its continued growth.</a:t>
            </a:r>
            <a:endParaRPr lang="en-US" sz="1100">
              <a:latin typeface="Century Gothic"/>
            </a:endParaRPr>
          </a:p>
        </p:txBody>
      </p:sp>
      <p:sp>
        <p:nvSpPr>
          <p:cNvPr id="30" name="TextBox 29">
            <a:extLst>
              <a:ext uri="{FF2B5EF4-FFF2-40B4-BE49-F238E27FC236}">
                <a16:creationId xmlns:a16="http://schemas.microsoft.com/office/drawing/2014/main" id="{B885F956-D617-6A03-2F2C-FBDB8242DD69}"/>
              </a:ext>
            </a:extLst>
          </p:cNvPr>
          <p:cNvSpPr txBox="1"/>
          <p:nvPr/>
        </p:nvSpPr>
        <p:spPr>
          <a:xfrm>
            <a:off x="6749910" y="1287378"/>
            <a:ext cx="3152117"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Century Gothic"/>
              </a:rPr>
              <a:t>High Population density-</a:t>
            </a:r>
            <a:r>
              <a:rPr lang="en-US" sz="1100">
                <a:latin typeface="Century Gothic"/>
              </a:rPr>
              <a:t> A place with a lot of people in a small area</a:t>
            </a:r>
          </a:p>
          <a:p>
            <a:endParaRPr lang="en-US" sz="1100">
              <a:latin typeface="Century Gothic"/>
            </a:endParaRPr>
          </a:p>
          <a:p>
            <a:r>
              <a:rPr lang="en-US" sz="1100" b="1">
                <a:latin typeface="Century Gothic"/>
              </a:rPr>
              <a:t>Low Population density- </a:t>
            </a:r>
            <a:r>
              <a:rPr lang="en-US" sz="1100">
                <a:latin typeface="Century Gothic"/>
              </a:rPr>
              <a:t>A place with very few people like rural areas.</a:t>
            </a:r>
          </a:p>
          <a:p>
            <a:endParaRPr lang="en-US" sz="1100">
              <a:latin typeface="Century Gothic"/>
            </a:endParaRPr>
          </a:p>
          <a:p>
            <a:r>
              <a:rPr lang="en-US" sz="1100" b="1">
                <a:latin typeface="Century Gothic"/>
              </a:rPr>
              <a:t>Conurbations- </a:t>
            </a:r>
            <a:r>
              <a:rPr lang="en-GB" sz="1100">
                <a:latin typeface="Century Gothic"/>
              </a:rPr>
              <a:t>large urban areas where several towns have merged with the suburbs of a central city.</a:t>
            </a:r>
          </a:p>
        </p:txBody>
      </p:sp>
      <p:pic>
        <p:nvPicPr>
          <p:cNvPr id="37" name="Graphic 36" descr="Network with solid fill">
            <a:extLst>
              <a:ext uri="{FF2B5EF4-FFF2-40B4-BE49-F238E27FC236}">
                <a16:creationId xmlns:a16="http://schemas.microsoft.com/office/drawing/2014/main" id="{86A27275-90BD-D5A7-7521-739F70D838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4943" y="2310063"/>
            <a:ext cx="505531" cy="529389"/>
          </a:xfrm>
          <a:prstGeom prst="rect">
            <a:avLst/>
          </a:prstGeom>
        </p:spPr>
      </p:pic>
      <p:pic>
        <p:nvPicPr>
          <p:cNvPr id="38" name="Graphic 37" descr="Two women with solid fill">
            <a:extLst>
              <a:ext uri="{FF2B5EF4-FFF2-40B4-BE49-F238E27FC236}">
                <a16:creationId xmlns:a16="http://schemas.microsoft.com/office/drawing/2014/main" id="{0653752C-15A4-5A83-FDD8-B41AD91E4D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53438" y="1887453"/>
            <a:ext cx="421276" cy="421106"/>
          </a:xfrm>
          <a:prstGeom prst="rect">
            <a:avLst/>
          </a:prstGeom>
        </p:spPr>
      </p:pic>
      <p:pic>
        <p:nvPicPr>
          <p:cNvPr id="39" name="Graphic 38" descr="Group of people with solid fill">
            <a:extLst>
              <a:ext uri="{FF2B5EF4-FFF2-40B4-BE49-F238E27FC236}">
                <a16:creationId xmlns:a16="http://schemas.microsoft.com/office/drawing/2014/main" id="{380E2427-4F7C-CDDC-2060-64183D7D12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5641" y="1224211"/>
            <a:ext cx="613860" cy="577517"/>
          </a:xfrm>
          <a:prstGeom prst="rect">
            <a:avLst/>
          </a:prstGeom>
        </p:spPr>
      </p:pic>
      <p:sp>
        <p:nvSpPr>
          <p:cNvPr id="105" name="TextBox 104">
            <a:extLst>
              <a:ext uri="{FF2B5EF4-FFF2-40B4-BE49-F238E27FC236}">
                <a16:creationId xmlns:a16="http://schemas.microsoft.com/office/drawing/2014/main" id="{12FD4133-36D4-2BF2-9ED4-D39165B640BA}"/>
              </a:ext>
            </a:extLst>
          </p:cNvPr>
          <p:cNvSpPr txBox="1"/>
          <p:nvPr/>
        </p:nvSpPr>
        <p:spPr>
          <a:xfrm>
            <a:off x="6292516" y="2911642"/>
            <a:ext cx="3573378"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rPr>
              <a:t>Important Urban areas in the UK:</a:t>
            </a:r>
          </a:p>
          <a:p>
            <a:pPr marL="171450" indent="-171450">
              <a:buFont typeface="Arial"/>
              <a:buChar char="•"/>
            </a:pPr>
            <a:r>
              <a:rPr lang="en-US" sz="1100">
                <a:latin typeface="Century Gothic"/>
              </a:rPr>
              <a:t>London               Manchester</a:t>
            </a:r>
          </a:p>
          <a:p>
            <a:pPr marL="171450" indent="-171450">
              <a:buFont typeface="Arial"/>
              <a:buChar char="•"/>
            </a:pPr>
            <a:r>
              <a:rPr lang="en-US" sz="1100">
                <a:latin typeface="Century Gothic"/>
              </a:rPr>
              <a:t>Birmingham.       Leeds </a:t>
            </a:r>
          </a:p>
          <a:p>
            <a:pPr marL="171450" indent="-171450">
              <a:buFont typeface="Arial"/>
              <a:buChar char="•"/>
            </a:pPr>
            <a:r>
              <a:rPr lang="en-US" sz="1100">
                <a:latin typeface="Century Gothic"/>
              </a:rPr>
              <a:t>Glasgow             Edinburgh</a:t>
            </a:r>
          </a:p>
          <a:p>
            <a:pPr marL="171450" indent="-171450">
              <a:buFont typeface="Arial"/>
              <a:buChar char="•"/>
            </a:pPr>
            <a:r>
              <a:rPr lang="en-US" sz="1100">
                <a:latin typeface="Century Gothic"/>
              </a:rPr>
              <a:t>Liverpool.            Leicester  </a:t>
            </a:r>
          </a:p>
          <a:p>
            <a:pPr marL="171450" indent="-171450">
              <a:buFont typeface="Arial"/>
              <a:buChar char="•"/>
            </a:pPr>
            <a:r>
              <a:rPr lang="en-US" sz="1100">
                <a:latin typeface="Century Gothic"/>
              </a:rPr>
              <a:t>Bristol</a:t>
            </a:r>
          </a:p>
          <a:p>
            <a:pPr marL="171450" indent="-171450">
              <a:buFont typeface="Arial"/>
              <a:buChar char="•"/>
            </a:pPr>
            <a:r>
              <a:rPr lang="en-US" sz="1100">
                <a:latin typeface="Century Gothic"/>
              </a:rPr>
              <a:t>Sheffield</a:t>
            </a:r>
          </a:p>
        </p:txBody>
      </p:sp>
      <p:cxnSp>
        <p:nvCxnSpPr>
          <p:cNvPr id="106" name="Straight Arrow Connector 105">
            <a:extLst>
              <a:ext uri="{FF2B5EF4-FFF2-40B4-BE49-F238E27FC236}">
                <a16:creationId xmlns:a16="http://schemas.microsoft.com/office/drawing/2014/main" id="{C00602A7-C41C-AD7E-8879-364CCBDC1D5D}"/>
              </a:ext>
            </a:extLst>
          </p:cNvPr>
          <p:cNvCxnSpPr/>
          <p:nvPr/>
        </p:nvCxnSpPr>
        <p:spPr>
          <a:xfrm flipV="1">
            <a:off x="6292496" y="4812631"/>
            <a:ext cx="3332911" cy="24063"/>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35620FFA-DF8E-DA79-3B1A-AD2452863607}"/>
              </a:ext>
            </a:extLst>
          </p:cNvPr>
          <p:cNvSpPr txBox="1"/>
          <p:nvPr/>
        </p:nvSpPr>
        <p:spPr>
          <a:xfrm>
            <a:off x="6292515" y="4896852"/>
            <a:ext cx="34771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Take it further</a:t>
            </a:r>
          </a:p>
        </p:txBody>
      </p:sp>
      <p:pic>
        <p:nvPicPr>
          <p:cNvPr id="6" name="Picture 5" descr="A qr code with black squares&#10;&#10;Description automatically generated">
            <a:extLst>
              <a:ext uri="{FF2B5EF4-FFF2-40B4-BE49-F238E27FC236}">
                <a16:creationId xmlns:a16="http://schemas.microsoft.com/office/drawing/2014/main" id="{0982AB31-F32D-AADC-4B86-39B9DA2C7CC2}"/>
              </a:ext>
            </a:extLst>
          </p:cNvPr>
          <p:cNvPicPr>
            <a:picLocks noChangeAspect="1"/>
          </p:cNvPicPr>
          <p:nvPr/>
        </p:nvPicPr>
        <p:blipFill>
          <a:blip r:embed="rId10"/>
          <a:stretch>
            <a:fillRect/>
          </a:stretch>
        </p:blipFill>
        <p:spPr>
          <a:xfrm>
            <a:off x="6509379" y="5293350"/>
            <a:ext cx="1256919" cy="1257300"/>
          </a:xfrm>
          <a:prstGeom prst="rect">
            <a:avLst/>
          </a:prstGeom>
        </p:spPr>
      </p:pic>
      <p:pic>
        <p:nvPicPr>
          <p:cNvPr id="7" name="Picture 6" descr="A qr code with black squares&#10;&#10;Description automatically generated">
            <a:extLst>
              <a:ext uri="{FF2B5EF4-FFF2-40B4-BE49-F238E27FC236}">
                <a16:creationId xmlns:a16="http://schemas.microsoft.com/office/drawing/2014/main" id="{003B7626-2EDA-512C-FE28-B943B66BA4B6}"/>
              </a:ext>
            </a:extLst>
          </p:cNvPr>
          <p:cNvPicPr>
            <a:picLocks noChangeAspect="1"/>
          </p:cNvPicPr>
          <p:nvPr/>
        </p:nvPicPr>
        <p:blipFill>
          <a:blip r:embed="rId11"/>
          <a:stretch>
            <a:fillRect/>
          </a:stretch>
        </p:blipFill>
        <p:spPr>
          <a:xfrm>
            <a:off x="8110894" y="5293350"/>
            <a:ext cx="1256919" cy="1257300"/>
          </a:xfrm>
          <a:prstGeom prst="rect">
            <a:avLst/>
          </a:prstGeom>
        </p:spPr>
      </p:pic>
      <p:pic>
        <p:nvPicPr>
          <p:cNvPr id="12" name="Picture 11">
            <a:extLst>
              <a:ext uri="{FF2B5EF4-FFF2-40B4-BE49-F238E27FC236}">
                <a16:creationId xmlns:a16="http://schemas.microsoft.com/office/drawing/2014/main" id="{5A36FB37-EEAC-B20D-79B6-16F5BA21F09F}"/>
              </a:ext>
            </a:extLst>
          </p:cNvPr>
          <p:cNvPicPr>
            <a:picLocks noChangeAspect="1"/>
          </p:cNvPicPr>
          <p:nvPr/>
        </p:nvPicPr>
        <p:blipFill>
          <a:blip r:embed="rId12"/>
          <a:stretch>
            <a:fillRect/>
          </a:stretch>
        </p:blipFill>
        <p:spPr>
          <a:xfrm>
            <a:off x="471486" y="117765"/>
            <a:ext cx="608406" cy="723634"/>
          </a:xfrm>
          <a:prstGeom prst="rect">
            <a:avLst/>
          </a:prstGeom>
        </p:spPr>
      </p:pic>
    </p:spTree>
    <p:extLst>
      <p:ext uri="{BB962C8B-B14F-4D97-AF65-F5344CB8AC3E}">
        <p14:creationId xmlns:p14="http://schemas.microsoft.com/office/powerpoint/2010/main" val="138019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4F257-EF5E-06E8-C7E0-7E8E51F4B6D4}"/>
            </a:ext>
          </a:extLst>
        </p:cNvPr>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8956FE96-6380-6F80-00F5-9D20C3A92200}"/>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1337322-503E-9DFC-D693-59914F3F9C6C}"/>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4911D1E-9C35-131B-F5BE-5439AD32E5C3}"/>
              </a:ext>
            </a:extLst>
          </p:cNvPr>
          <p:cNvCxnSpPr>
            <a:cxnSpLocks/>
          </p:cNvCxnSpPr>
          <p:nvPr/>
        </p:nvCxnSpPr>
        <p:spPr>
          <a:xfrm flipH="1" flipV="1">
            <a:off x="7643088"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CF1A1D1-80FB-D4C6-648D-A5D8AA024F45}"/>
              </a:ext>
            </a:extLst>
          </p:cNvPr>
          <p:cNvCxnSpPr>
            <a:cxnSpLocks/>
          </p:cNvCxnSpPr>
          <p:nvPr/>
        </p:nvCxnSpPr>
        <p:spPr>
          <a:xfrm>
            <a:off x="7643661" y="5467975"/>
            <a:ext cx="2184941"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EE117DBD-0B81-8E03-5F79-20E908DCADBD}"/>
              </a:ext>
            </a:extLst>
          </p:cNvPr>
          <p:cNvCxnSpPr>
            <a:cxnSpLocks/>
          </p:cNvCxnSpPr>
          <p:nvPr/>
        </p:nvCxnSpPr>
        <p:spPr>
          <a:xfrm flipH="1" flipV="1">
            <a:off x="7634247"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9D62255-226B-B88D-70AD-64734A86CE51}"/>
              </a:ext>
            </a:extLst>
          </p:cNvPr>
          <p:cNvSpPr txBox="1"/>
          <p:nvPr/>
        </p:nvSpPr>
        <p:spPr>
          <a:xfrm>
            <a:off x="881713" y="844321"/>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754A6565-1E9E-C5C4-4231-46968985453A}"/>
              </a:ext>
            </a:extLst>
          </p:cNvPr>
          <p:cNvSpPr txBox="1"/>
          <p:nvPr/>
        </p:nvSpPr>
        <p:spPr>
          <a:xfrm>
            <a:off x="6849617" y="966116"/>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A5C2CAB3-B26C-6E31-7446-CCEAB8131ED8}"/>
              </a:ext>
            </a:extLst>
          </p:cNvPr>
          <p:cNvSpPr txBox="1"/>
          <p:nvPr/>
        </p:nvSpPr>
        <p:spPr>
          <a:xfrm>
            <a:off x="7107051" y="5411590"/>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7C20644-879A-3261-EF97-77AF5E1211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Lesson 3</a:t>
            </a:r>
            <a:endParaRPr lang="en-US" sz="1200" b="1" dirty="0">
              <a:latin typeface="Aptos" panose="020B0004020202020204"/>
            </a:endParaRPr>
          </a:p>
          <a:p>
            <a:pPr algn="ctr"/>
            <a:r>
              <a:rPr lang="en-GB" sz="1200" b="1" dirty="0">
                <a:latin typeface="Century Gothic"/>
              </a:rPr>
              <a:t>Urban land use modelling </a:t>
            </a:r>
          </a:p>
        </p:txBody>
      </p:sp>
      <p:pic>
        <p:nvPicPr>
          <p:cNvPr id="50" name="Picture 49">
            <a:extLst>
              <a:ext uri="{FF2B5EF4-FFF2-40B4-BE49-F238E27FC236}">
                <a16:creationId xmlns:a16="http://schemas.microsoft.com/office/drawing/2014/main" id="{591341CE-E3C9-0B59-EE18-BCD61303FEE6}"/>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7357BA84-3DE2-DF66-6E02-1DC507072634}"/>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561FD369-305F-4F83-C674-20D51E5D15BD}"/>
              </a:ext>
            </a:extLst>
          </p:cNvPr>
          <p:cNvPicPr>
            <a:picLocks noChangeAspect="1"/>
          </p:cNvPicPr>
          <p:nvPr/>
        </p:nvPicPr>
        <p:blipFill>
          <a:blip r:embed="rId3"/>
          <a:stretch>
            <a:fillRect/>
          </a:stretch>
        </p:blipFill>
        <p:spPr>
          <a:xfrm>
            <a:off x="436101" y="1296961"/>
            <a:ext cx="1623822" cy="835077"/>
          </a:xfrm>
          <a:prstGeom prst="rect">
            <a:avLst/>
          </a:prstGeom>
        </p:spPr>
      </p:pic>
      <p:sp>
        <p:nvSpPr>
          <p:cNvPr id="6" name="TextBox 5">
            <a:extLst>
              <a:ext uri="{FF2B5EF4-FFF2-40B4-BE49-F238E27FC236}">
                <a16:creationId xmlns:a16="http://schemas.microsoft.com/office/drawing/2014/main" id="{EFA9A4A0-5DA9-1764-D1FE-51B9041A3A82}"/>
              </a:ext>
            </a:extLst>
          </p:cNvPr>
          <p:cNvSpPr txBox="1"/>
          <p:nvPr/>
        </p:nvSpPr>
        <p:spPr>
          <a:xfrm>
            <a:off x="2053797" y="1017458"/>
            <a:ext cx="5535995"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GB" sz="1100">
                <a:latin typeface="Century Gothic"/>
                <a:cs typeface="Arial"/>
              </a:rPr>
              <a:t>Burgess or concentric zone model.</a:t>
            </a:r>
            <a:r>
              <a:rPr lang="en-US" sz="1100">
                <a:latin typeface="Century Gothic"/>
                <a:cs typeface="Arial"/>
              </a:rPr>
              <a:t>​</a:t>
            </a:r>
          </a:p>
          <a:p>
            <a:pPr marL="228600" indent="-228600">
              <a:buFont typeface=""/>
              <a:buChar char="•"/>
            </a:pPr>
            <a:r>
              <a:rPr lang="en-GB" sz="1100">
                <a:latin typeface="Century Gothic"/>
                <a:cs typeface="Arial"/>
              </a:rPr>
              <a:t>This model is based on the idea that land values are highest in the centre of a town or city. This is because competition is high in the central parts of the settlement.</a:t>
            </a:r>
            <a:endParaRPr lang="en-US" sz="1100">
              <a:latin typeface="Century Gothic"/>
              <a:cs typeface="Arial"/>
            </a:endParaRPr>
          </a:p>
          <a:p>
            <a:pPr marL="228600" indent="-228600">
              <a:buFont typeface=""/>
              <a:buChar char="•"/>
            </a:pPr>
            <a:r>
              <a:rPr lang="en-GB" sz="1100">
                <a:latin typeface="Century Gothic"/>
                <a:cs typeface="Arial"/>
              </a:rPr>
              <a:t>Although, new working and housing trends have emerged since the model was developed. Many people now choose to live and work outside the city on the urban fringe - a phenomenon that is not reflected in the Burgess model.</a:t>
            </a:r>
            <a:endParaRPr lang="en-US" sz="1100">
              <a:latin typeface="Century Gothic"/>
              <a:cs typeface="Arial"/>
            </a:endParaRPr>
          </a:p>
          <a:p>
            <a:pPr marL="228600" indent="-228600">
              <a:buFont typeface=""/>
              <a:buChar char="•"/>
            </a:pPr>
            <a:endParaRPr lang="en-GB" sz="1100">
              <a:latin typeface="Century Gothic"/>
              <a:cs typeface="Arial"/>
            </a:endParaRPr>
          </a:p>
        </p:txBody>
      </p:sp>
      <p:pic>
        <p:nvPicPr>
          <p:cNvPr id="7" name="Picture 6" descr="A diagram of a pie chart&#10;&#10;Description automatically generated">
            <a:extLst>
              <a:ext uri="{FF2B5EF4-FFF2-40B4-BE49-F238E27FC236}">
                <a16:creationId xmlns:a16="http://schemas.microsoft.com/office/drawing/2014/main" id="{1A209579-D0C5-646B-842D-13368389131F}"/>
              </a:ext>
            </a:extLst>
          </p:cNvPr>
          <p:cNvPicPr>
            <a:picLocks noChangeAspect="1"/>
          </p:cNvPicPr>
          <p:nvPr/>
        </p:nvPicPr>
        <p:blipFill>
          <a:blip r:embed="rId4"/>
          <a:stretch>
            <a:fillRect/>
          </a:stretch>
        </p:blipFill>
        <p:spPr>
          <a:xfrm>
            <a:off x="5472743" y="2340729"/>
            <a:ext cx="2121934" cy="1089755"/>
          </a:xfrm>
          <a:prstGeom prst="rect">
            <a:avLst/>
          </a:prstGeom>
        </p:spPr>
      </p:pic>
      <p:sp>
        <p:nvSpPr>
          <p:cNvPr id="18" name="TextBox 17">
            <a:extLst>
              <a:ext uri="{FF2B5EF4-FFF2-40B4-BE49-F238E27FC236}">
                <a16:creationId xmlns:a16="http://schemas.microsoft.com/office/drawing/2014/main" id="{F6842E19-421F-FC66-43EC-793863183D5E}"/>
              </a:ext>
            </a:extLst>
          </p:cNvPr>
          <p:cNvSpPr txBox="1"/>
          <p:nvPr/>
        </p:nvSpPr>
        <p:spPr>
          <a:xfrm>
            <a:off x="301268" y="2422786"/>
            <a:ext cx="542353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entury Gothic"/>
              </a:rPr>
              <a:t>This is based on the circles on the Burgess model, but adds sectors of similar land uses concentrated in parts of the city. Notice how some zones, </a:t>
            </a:r>
            <a:r>
              <a:rPr lang="en-GB" sz="1100" err="1">
                <a:latin typeface="Century Gothic"/>
              </a:rPr>
              <a:t>eg</a:t>
            </a:r>
            <a:r>
              <a:rPr lang="en-GB" sz="1100">
                <a:latin typeface="Century Gothic"/>
              </a:rPr>
              <a:t> the factories/industry zone, radiate out from the CBD. This is probably following the line of a main road or a railway.</a:t>
            </a:r>
            <a:endParaRPr lang="en-US" sz="1100">
              <a:latin typeface="Aptos" panose="020B0004020202020204"/>
            </a:endParaRPr>
          </a:p>
        </p:txBody>
      </p:sp>
      <p:sp>
        <p:nvSpPr>
          <p:cNvPr id="19" name="TextBox 18">
            <a:extLst>
              <a:ext uri="{FF2B5EF4-FFF2-40B4-BE49-F238E27FC236}">
                <a16:creationId xmlns:a16="http://schemas.microsoft.com/office/drawing/2014/main" id="{1FEBB698-FF94-CEC9-A6AE-072BDD169604}"/>
              </a:ext>
            </a:extLst>
          </p:cNvPr>
          <p:cNvSpPr txBox="1"/>
          <p:nvPr/>
        </p:nvSpPr>
        <p:spPr>
          <a:xfrm>
            <a:off x="263781" y="3219137"/>
            <a:ext cx="2743199"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231F20"/>
                </a:solidFill>
                <a:latin typeface="Century Gothic"/>
                <a:cs typeface="Segoe UI"/>
              </a:rPr>
              <a:t>The inner city</a:t>
            </a:r>
            <a:r>
              <a:rPr lang="en-US" sz="1100" b="1">
                <a:latin typeface="Century Gothic"/>
                <a:cs typeface="Segoe UI"/>
              </a:rPr>
              <a:t>​</a:t>
            </a:r>
          </a:p>
          <a:p>
            <a:pPr marL="171450" indent="-171450">
              <a:buFont typeface="Arial"/>
              <a:buChar char="•"/>
            </a:pPr>
            <a:r>
              <a:rPr lang="en-GB" sz="1100">
                <a:solidFill>
                  <a:srgbClr val="231F20"/>
                </a:solidFill>
                <a:latin typeface="Century Gothic"/>
                <a:cs typeface="Segoe UI"/>
              </a:rPr>
              <a:t>Typically found next to the CBD and has mainly terraced houses in a grid like pattern. </a:t>
            </a:r>
          </a:p>
          <a:p>
            <a:pPr marL="171450" indent="-171450">
              <a:buFont typeface="Arial"/>
              <a:buChar char="•"/>
            </a:pPr>
            <a:r>
              <a:rPr lang="en-GB" sz="1100">
                <a:solidFill>
                  <a:srgbClr val="231F20"/>
                </a:solidFill>
                <a:latin typeface="Century Gothic"/>
                <a:cs typeface="Segoe UI"/>
              </a:rPr>
              <a:t> Originally built to house factory workers Many of these factories have now closed down.</a:t>
            </a:r>
            <a:r>
              <a:rPr lang="en-US" sz="1100">
                <a:latin typeface="Century Gothic"/>
                <a:cs typeface="Segoe UI"/>
              </a:rPr>
              <a:t>​</a:t>
            </a:r>
            <a:endParaRPr lang="en-US">
              <a:solidFill>
                <a:srgbClr val="000000"/>
              </a:solidFill>
              <a:latin typeface="Aptos" panose="020B0004020202020204"/>
              <a:cs typeface="Segoe UI"/>
            </a:endParaRPr>
          </a:p>
          <a:p>
            <a:pPr marL="171450" indent="-171450">
              <a:buFont typeface="Arial"/>
              <a:buChar char="•"/>
            </a:pPr>
            <a:r>
              <a:rPr lang="en-US" sz="1100">
                <a:solidFill>
                  <a:srgbClr val="000000"/>
                </a:solidFill>
                <a:latin typeface="Century Gothic"/>
                <a:cs typeface="Segoe UI"/>
              </a:rPr>
              <a:t>Unemployment and other socioeconomic problems have caused unrest in inner city areas (Riots) e.g. Toxteth in Liverpool</a:t>
            </a:r>
            <a:endParaRPr lang="en-US">
              <a:solidFill>
                <a:srgbClr val="000000"/>
              </a:solidFill>
              <a:latin typeface="Aptos" panose="020B0004020202020204"/>
              <a:cs typeface="Segoe UI"/>
            </a:endParaRPr>
          </a:p>
          <a:p>
            <a:pPr marL="171450" indent="-171450">
              <a:buFont typeface="Arial"/>
              <a:buChar char="•"/>
            </a:pPr>
            <a:r>
              <a:rPr lang="en-GB" sz="1100">
                <a:solidFill>
                  <a:srgbClr val="231F20"/>
                </a:solidFill>
                <a:latin typeface="Century Gothic"/>
                <a:cs typeface="Segoe UI"/>
              </a:rPr>
              <a:t> Many inner city areas that declined in the late 20th century have undergone a period of regeneration in recent years. </a:t>
            </a:r>
            <a:endParaRPr lang="en-US">
              <a:solidFill>
                <a:srgbClr val="000000"/>
              </a:solidFill>
              <a:latin typeface="Aptos" panose="020B0004020202020204"/>
              <a:cs typeface="Segoe UI"/>
            </a:endParaRPr>
          </a:p>
          <a:p>
            <a:pPr marL="171450" indent="-171450">
              <a:buFont typeface="Arial"/>
              <a:buChar char="•"/>
            </a:pPr>
            <a:r>
              <a:rPr lang="en-GB" sz="1100">
                <a:solidFill>
                  <a:srgbClr val="231F20"/>
                </a:solidFill>
                <a:latin typeface="Century Gothic"/>
                <a:cs typeface="Segoe UI"/>
              </a:rPr>
              <a:t>Run down terraced housing is often bought by investors and improved to appeal to young professionals who need access to the CBD. This is called gentrification.</a:t>
            </a:r>
            <a:endParaRPr lang="en-US">
              <a:solidFill>
                <a:srgbClr val="000000"/>
              </a:solidFill>
              <a:latin typeface="Aptos" panose="020B0004020202020204"/>
              <a:cs typeface="Segoe UI"/>
            </a:endParaRPr>
          </a:p>
        </p:txBody>
      </p:sp>
      <p:sp>
        <p:nvSpPr>
          <p:cNvPr id="20" name="TextBox 19">
            <a:extLst>
              <a:ext uri="{FF2B5EF4-FFF2-40B4-BE49-F238E27FC236}">
                <a16:creationId xmlns:a16="http://schemas.microsoft.com/office/drawing/2014/main" id="{5172D1ED-BCB0-60C0-19C5-42419AC575A6}"/>
              </a:ext>
            </a:extLst>
          </p:cNvPr>
          <p:cNvSpPr txBox="1"/>
          <p:nvPr/>
        </p:nvSpPr>
        <p:spPr>
          <a:xfrm>
            <a:off x="5202723" y="3556417"/>
            <a:ext cx="2396444"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231F20"/>
                </a:solidFill>
                <a:latin typeface="Century Gothic"/>
                <a:cs typeface="Segoe UI"/>
              </a:rPr>
              <a:t>Urban Rural Fringe</a:t>
            </a:r>
            <a:r>
              <a:rPr lang="en-US" sz="1100">
                <a:latin typeface="Century Gothic"/>
                <a:cs typeface="Segoe UI"/>
              </a:rPr>
              <a:t>​</a:t>
            </a:r>
          </a:p>
          <a:p>
            <a:pPr marL="171450" indent="-171450">
              <a:buFont typeface="Arial"/>
              <a:buChar char="•"/>
            </a:pPr>
            <a:r>
              <a:rPr lang="en-GB" sz="1100">
                <a:solidFill>
                  <a:srgbClr val="231F20"/>
                </a:solidFill>
                <a:latin typeface="Century Gothic"/>
                <a:cs typeface="Segoe UI"/>
              </a:rPr>
              <a:t>This is found at the edge of a town or city.</a:t>
            </a:r>
          </a:p>
          <a:p>
            <a:pPr marL="171450" indent="-171450">
              <a:buFont typeface="Arial"/>
              <a:buChar char="•"/>
            </a:pPr>
            <a:r>
              <a:rPr lang="en-GB" sz="1100">
                <a:solidFill>
                  <a:srgbClr val="231F20"/>
                </a:solidFill>
                <a:latin typeface="Century Gothic"/>
                <a:cs typeface="Segoe UI"/>
              </a:rPr>
              <a:t>It is common for this area to have a mixture of land uses such as some housing, golf courses, allotments and airports.</a:t>
            </a:r>
          </a:p>
          <a:p>
            <a:pPr marL="171450" indent="-171450">
              <a:buFont typeface="Arial"/>
              <a:buChar char="•"/>
            </a:pPr>
            <a:r>
              <a:rPr lang="en-GB" sz="1100">
                <a:solidFill>
                  <a:srgbClr val="231F20"/>
                </a:solidFill>
                <a:latin typeface="Century Gothic"/>
                <a:cs typeface="Segoe UI"/>
              </a:rPr>
              <a:t>The mixture of land use often causes conflict as different groups have different needs and interests.</a:t>
            </a:r>
          </a:p>
          <a:p>
            <a:pPr marL="171450" indent="-171450">
              <a:buFont typeface="Arial"/>
              <a:buChar char="•"/>
            </a:pPr>
            <a:r>
              <a:rPr lang="en-GB" sz="1100">
                <a:solidFill>
                  <a:srgbClr val="231F20"/>
                </a:solidFill>
                <a:latin typeface="Century Gothic"/>
                <a:cs typeface="Segoe UI"/>
              </a:rPr>
              <a:t>E.g. Terminal 5 at Heathrow on the outskirts of London was a source of controversy.</a:t>
            </a:r>
            <a:endParaRPr lang="en-US" sz="1100">
              <a:latin typeface="Century Gothic"/>
              <a:cs typeface="Segoe UI"/>
            </a:endParaRPr>
          </a:p>
        </p:txBody>
      </p:sp>
      <p:sp>
        <p:nvSpPr>
          <p:cNvPr id="22" name="TextBox 21">
            <a:extLst>
              <a:ext uri="{FF2B5EF4-FFF2-40B4-BE49-F238E27FC236}">
                <a16:creationId xmlns:a16="http://schemas.microsoft.com/office/drawing/2014/main" id="{039998D5-B19B-EE21-002A-E81F0C11C405}"/>
              </a:ext>
            </a:extLst>
          </p:cNvPr>
          <p:cNvSpPr txBox="1"/>
          <p:nvPr/>
        </p:nvSpPr>
        <p:spPr>
          <a:xfrm>
            <a:off x="2803540" y="2979318"/>
            <a:ext cx="2396443"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231F20"/>
                </a:solidFill>
                <a:latin typeface="Century Gothic"/>
                <a:cs typeface="Segoe UI"/>
              </a:rPr>
              <a:t>The Suburbs</a:t>
            </a:r>
            <a:r>
              <a:rPr lang="en-US" sz="1100">
                <a:latin typeface="Century Gothic"/>
                <a:cs typeface="Segoe UI"/>
              </a:rPr>
              <a:t>​</a:t>
            </a:r>
          </a:p>
          <a:p>
            <a:pPr marL="171450" indent="-171450">
              <a:buFont typeface="Arial"/>
              <a:buChar char="•"/>
            </a:pPr>
            <a:r>
              <a:rPr lang="en-GB" sz="1100">
                <a:solidFill>
                  <a:srgbClr val="231F20"/>
                </a:solidFill>
                <a:latin typeface="Century Gothic"/>
                <a:cs typeface="Segoe UI"/>
              </a:rPr>
              <a:t>Suburban houses are usually larger than inner city terraces and most have a garden.</a:t>
            </a:r>
          </a:p>
          <a:p>
            <a:pPr marL="171450" indent="-171450">
              <a:buFont typeface="Arial"/>
              <a:buChar char="•"/>
            </a:pPr>
            <a:r>
              <a:rPr lang="en-GB" sz="1100">
                <a:solidFill>
                  <a:srgbClr val="231F20"/>
                </a:solidFill>
                <a:latin typeface="Century Gothic"/>
                <a:cs typeface="Segoe UI"/>
              </a:rPr>
              <a:t>Typically, they are detached or semi-detached and the roads around them are arranged in cul-de-sacs and wide avenues.</a:t>
            </a:r>
            <a:endParaRPr lang="en-US">
              <a:solidFill>
                <a:srgbClr val="000000"/>
              </a:solidFill>
              <a:latin typeface="Aptos" panose="020B0004020202020204"/>
              <a:cs typeface="Segoe UI"/>
            </a:endParaRPr>
          </a:p>
          <a:p>
            <a:pPr marL="171450" indent="-171450">
              <a:buFont typeface="Arial"/>
              <a:buChar char="•"/>
            </a:pPr>
            <a:r>
              <a:rPr lang="en-GB" sz="1100">
                <a:solidFill>
                  <a:srgbClr val="231F20"/>
                </a:solidFill>
                <a:latin typeface="Century Gothic"/>
                <a:cs typeface="Segoe UI"/>
              </a:rPr>
              <a:t> Land prices are generally cheaper than in the CBD and inner city, although the desirability of housing can make some areas expensive.</a:t>
            </a:r>
            <a:r>
              <a:rPr lang="en-US" sz="1100">
                <a:latin typeface="Century Gothic"/>
                <a:cs typeface="Segoe UI"/>
              </a:rPr>
              <a:t>​</a:t>
            </a:r>
            <a:endParaRPr lang="en-US">
              <a:solidFill>
                <a:srgbClr val="000000"/>
              </a:solidFill>
              <a:latin typeface="Aptos" panose="020B0004020202020204"/>
              <a:cs typeface="Segoe UI"/>
            </a:endParaRPr>
          </a:p>
          <a:p>
            <a:pPr marL="171450" indent="-171450">
              <a:buFont typeface="Arial"/>
              <a:buChar char="•"/>
            </a:pPr>
            <a:r>
              <a:rPr lang="en-GB" sz="1100">
                <a:solidFill>
                  <a:srgbClr val="231F20"/>
                </a:solidFill>
                <a:latin typeface="Century Gothic"/>
                <a:cs typeface="Segoe UI"/>
              </a:rPr>
              <a:t>Many suburbs were built in the UK in the 1930s.</a:t>
            </a:r>
            <a:endParaRPr lang="en-US">
              <a:solidFill>
                <a:srgbClr val="000000"/>
              </a:solidFill>
              <a:latin typeface="Aptos" panose="020B0004020202020204"/>
              <a:cs typeface="Segoe UI"/>
            </a:endParaRPr>
          </a:p>
          <a:p>
            <a:pPr marL="171450" indent="-171450">
              <a:buFont typeface="Arial"/>
              <a:buChar char="•"/>
            </a:pPr>
            <a:r>
              <a:rPr lang="en-GB" sz="1100">
                <a:solidFill>
                  <a:srgbClr val="231F20"/>
                </a:solidFill>
                <a:latin typeface="Century Gothic"/>
                <a:cs typeface="Segoe UI"/>
              </a:rPr>
              <a:t> More modern housing estates were built in the late 20th century. </a:t>
            </a:r>
            <a:endParaRPr lang="en-US" sz="1100">
              <a:solidFill>
                <a:srgbClr val="000000"/>
              </a:solidFill>
              <a:latin typeface="Century Gothic"/>
              <a:cs typeface="Segoe UI"/>
            </a:endParaRPr>
          </a:p>
          <a:p>
            <a:pPr marL="171450" indent="-171450">
              <a:buFont typeface="Arial"/>
              <a:buChar char="•"/>
            </a:pPr>
            <a:r>
              <a:rPr lang="en-GB" sz="1100">
                <a:solidFill>
                  <a:srgbClr val="231F20"/>
                </a:solidFill>
                <a:latin typeface="Century Gothic"/>
                <a:cs typeface="Segoe UI"/>
              </a:rPr>
              <a:t>Facilities such as schools, places of worship, supermarkets and parks are often present.</a:t>
            </a:r>
            <a:endParaRPr lang="en-US" sz="1100">
              <a:latin typeface="Century Gothic"/>
              <a:cs typeface="Segoe UI"/>
            </a:endParaRPr>
          </a:p>
        </p:txBody>
      </p:sp>
      <p:sp>
        <p:nvSpPr>
          <p:cNvPr id="23" name="TextBox 22">
            <a:extLst>
              <a:ext uri="{FF2B5EF4-FFF2-40B4-BE49-F238E27FC236}">
                <a16:creationId xmlns:a16="http://schemas.microsoft.com/office/drawing/2014/main" id="{FD4B011D-5614-4B59-7A7F-25FD951B1F50}"/>
              </a:ext>
            </a:extLst>
          </p:cNvPr>
          <p:cNvSpPr txBox="1"/>
          <p:nvPr/>
        </p:nvSpPr>
        <p:spPr>
          <a:xfrm>
            <a:off x="7695954" y="1169450"/>
            <a:ext cx="2188318"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100">
              <a:latin typeface="Century Gothic"/>
            </a:endParaRPr>
          </a:p>
          <a:p>
            <a:r>
              <a:rPr lang="en-GB" sz="1100" b="1">
                <a:latin typeface="Century Gothic"/>
              </a:rPr>
              <a:t>Central business district (CBD)- </a:t>
            </a:r>
            <a:r>
              <a:rPr lang="en-GB" sz="1100">
                <a:latin typeface="Century Gothic"/>
              </a:rPr>
              <a:t> where most business and commerce is located in the city centre.</a:t>
            </a:r>
          </a:p>
          <a:p>
            <a:r>
              <a:rPr lang="en-GB" sz="1100" b="1">
                <a:latin typeface="Century Gothic"/>
                <a:ea typeface="+mn-lt"/>
                <a:cs typeface="+mn-lt"/>
              </a:rPr>
              <a:t>Inner City:</a:t>
            </a:r>
            <a:r>
              <a:rPr lang="en-GB" sz="1100">
                <a:latin typeface="Century Gothic"/>
                <a:ea typeface="+mn-lt"/>
                <a:cs typeface="+mn-lt"/>
              </a:rPr>
              <a:t> The area close to the centre of a city, often characterized by older housing, industrial buildings, and higher population density. </a:t>
            </a:r>
            <a:endParaRPr lang="en-GB" sz="1100">
              <a:latin typeface="Century Gothic"/>
            </a:endParaRPr>
          </a:p>
          <a:p>
            <a:r>
              <a:rPr lang="en-GB" sz="1100" b="1">
                <a:latin typeface="Century Gothic"/>
                <a:ea typeface="+mn-lt"/>
                <a:cs typeface="+mn-lt"/>
              </a:rPr>
              <a:t>Suburb:</a:t>
            </a:r>
            <a:r>
              <a:rPr lang="en-GB" sz="1100">
                <a:latin typeface="Century Gothic"/>
                <a:ea typeface="+mn-lt"/>
                <a:cs typeface="+mn-lt"/>
              </a:rPr>
              <a:t> A residential area located on the outskirts of a city or town. Suburbs typically have lower population density than inner-city areas and are often characterized by family homes, green spaces, and commuter links to urban </a:t>
            </a:r>
            <a:r>
              <a:rPr lang="en-GB" sz="1100" err="1">
                <a:latin typeface="Century Gothic"/>
                <a:ea typeface="+mn-lt"/>
                <a:cs typeface="+mn-lt"/>
              </a:rPr>
              <a:t>centers</a:t>
            </a:r>
            <a:r>
              <a:rPr lang="en-GB" sz="1100">
                <a:latin typeface="Century Gothic"/>
                <a:ea typeface="+mn-lt"/>
                <a:cs typeface="+mn-lt"/>
              </a:rPr>
              <a:t>.</a:t>
            </a:r>
            <a:endParaRPr lang="en-GB" sz="1100">
              <a:latin typeface="Century Gothic"/>
            </a:endParaRPr>
          </a:p>
          <a:p>
            <a:r>
              <a:rPr lang="en-GB" sz="1100" b="1">
                <a:latin typeface="Century Gothic"/>
                <a:ea typeface="+mn-lt"/>
                <a:cs typeface="+mn-lt"/>
              </a:rPr>
              <a:t>Urban-Rural Fringe:</a:t>
            </a:r>
            <a:r>
              <a:rPr lang="en-GB" sz="1100">
                <a:latin typeface="Century Gothic"/>
                <a:ea typeface="+mn-lt"/>
                <a:cs typeface="+mn-lt"/>
              </a:rPr>
              <a:t> The area where the city meets the countryside. It is a zone of transition with a mix of urban and rural land uses, </a:t>
            </a:r>
            <a:endParaRPr lang="en-GB">
              <a:latin typeface="Century Gothic"/>
            </a:endParaRPr>
          </a:p>
          <a:p>
            <a:endParaRPr lang="en-GB" sz="1100">
              <a:latin typeface="Aptos"/>
            </a:endParaRPr>
          </a:p>
          <a:p>
            <a:endParaRPr lang="en-GB" sz="1100">
              <a:latin typeface="Century Gothic"/>
            </a:endParaRPr>
          </a:p>
        </p:txBody>
      </p:sp>
      <p:sp>
        <p:nvSpPr>
          <p:cNvPr id="11" name="TextBox 10">
            <a:extLst>
              <a:ext uri="{FF2B5EF4-FFF2-40B4-BE49-F238E27FC236}">
                <a16:creationId xmlns:a16="http://schemas.microsoft.com/office/drawing/2014/main" id="{5C095CBB-42F8-8D4C-46F0-D48036B91E0F}"/>
              </a:ext>
            </a:extLst>
          </p:cNvPr>
          <p:cNvSpPr txBox="1"/>
          <p:nvPr/>
        </p:nvSpPr>
        <p:spPr>
          <a:xfrm>
            <a:off x="723909" y="174563"/>
            <a:ext cx="5331278" cy="646331"/>
          </a:xfrm>
          <a:prstGeom prst="rect">
            <a:avLst/>
          </a:prstGeom>
          <a:noFill/>
        </p:spPr>
        <p:txBody>
          <a:bodyPr wrap="square">
            <a:spAutoFit/>
          </a:bodyPr>
          <a:lstStyle/>
          <a:p>
            <a:pPr algn="ctr"/>
            <a:r>
              <a:rPr lang="en-US" sz="1800" b="1">
                <a:latin typeface="Century Gothic"/>
                <a:ea typeface="Calibri"/>
                <a:cs typeface="Calibri"/>
              </a:rPr>
              <a:t>GCSE Changing Cities</a:t>
            </a:r>
          </a:p>
          <a:p>
            <a:pPr algn="ctr"/>
            <a:r>
              <a:rPr lang="en-US" sz="1800" b="1">
                <a:latin typeface="Century Gothic"/>
                <a:ea typeface="Calibri"/>
                <a:cs typeface="Calibri"/>
              </a:rPr>
              <a:t>knowledge checkers</a:t>
            </a:r>
            <a:endParaRPr lang="en-US" sz="1800" b="1">
              <a:latin typeface="Century Gothic"/>
              <a:cs typeface="Calibri"/>
            </a:endParaRPr>
          </a:p>
        </p:txBody>
      </p:sp>
      <p:pic>
        <p:nvPicPr>
          <p:cNvPr id="5" name="Picture 4">
            <a:extLst>
              <a:ext uri="{FF2B5EF4-FFF2-40B4-BE49-F238E27FC236}">
                <a16:creationId xmlns:a16="http://schemas.microsoft.com/office/drawing/2014/main" id="{71B53813-E262-9EEA-5BFE-8D0DC0A89560}"/>
              </a:ext>
            </a:extLst>
          </p:cNvPr>
          <p:cNvPicPr>
            <a:picLocks noChangeAspect="1"/>
          </p:cNvPicPr>
          <p:nvPr/>
        </p:nvPicPr>
        <p:blipFill>
          <a:blip r:embed="rId5"/>
          <a:stretch>
            <a:fillRect/>
          </a:stretch>
        </p:blipFill>
        <p:spPr>
          <a:xfrm>
            <a:off x="471486" y="117765"/>
            <a:ext cx="608406" cy="723634"/>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6E28C237-1E71-7D1A-E160-60442A566BC6}"/>
              </a:ext>
            </a:extLst>
          </p:cNvPr>
          <p:cNvPicPr>
            <a:picLocks noChangeAspect="1"/>
          </p:cNvPicPr>
          <p:nvPr/>
        </p:nvPicPr>
        <p:blipFill>
          <a:blip r:embed="rId6"/>
          <a:stretch>
            <a:fillRect/>
          </a:stretch>
        </p:blipFill>
        <p:spPr>
          <a:xfrm>
            <a:off x="8287756" y="5750894"/>
            <a:ext cx="911091" cy="951561"/>
          </a:xfrm>
          <a:prstGeom prst="rect">
            <a:avLst/>
          </a:prstGeom>
        </p:spPr>
      </p:pic>
    </p:spTree>
    <p:extLst>
      <p:ext uri="{BB962C8B-B14F-4D97-AF65-F5344CB8AC3E}">
        <p14:creationId xmlns:p14="http://schemas.microsoft.com/office/powerpoint/2010/main" val="316072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pic>
        <p:nvPicPr>
          <p:cNvPr id="95" name="Picture 94">
            <a:extLst>
              <a:ext uri="{FF2B5EF4-FFF2-40B4-BE49-F238E27FC236}">
                <a16:creationId xmlns:a16="http://schemas.microsoft.com/office/drawing/2014/main" id="{9124E831-4AFF-0A36-FC82-41B7E46EF466}"/>
              </a:ext>
            </a:extLst>
          </p:cNvPr>
          <p:cNvPicPr>
            <a:picLocks noChangeAspect="1"/>
          </p:cNvPicPr>
          <p:nvPr/>
        </p:nvPicPr>
        <p:blipFill>
          <a:blip r:embed="rId2"/>
          <a:srcRect l="2837" t="1079" r="1810" b="311"/>
          <a:stretch/>
        </p:blipFill>
        <p:spPr>
          <a:xfrm>
            <a:off x="5268095" y="916525"/>
            <a:ext cx="4357233" cy="3228778"/>
          </a:xfrm>
          <a:prstGeom prst="rect">
            <a:avLst/>
          </a:prstGeom>
          <a:ln>
            <a:noFill/>
          </a:ln>
        </p:spPr>
      </p:pic>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1D5CAF60-720E-7699-05A3-6C042F063862}"/>
              </a:ext>
            </a:extLst>
          </p:cNvPr>
          <p:cNvCxnSpPr>
            <a:cxnSpLocks/>
          </p:cNvCxnSpPr>
          <p:nvPr/>
        </p:nvCxnSpPr>
        <p:spPr>
          <a:xfrm flipV="1">
            <a:off x="4783774" y="1262293"/>
            <a:ext cx="913" cy="542246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5729670" y="4198800"/>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410694" y="943101"/>
            <a:ext cx="94937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5277080" y="4281751"/>
            <a:ext cx="2943669" cy="25391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p>
          <a:p>
            <a:r>
              <a:rPr lang="en-US" sz="1100" b="1" dirty="0">
                <a:latin typeface="Century Gothic"/>
                <a:ea typeface="Calibri"/>
                <a:cs typeface="Calibri"/>
              </a:rPr>
              <a:t>Site</a:t>
            </a:r>
            <a:r>
              <a:rPr lang="en-US" sz="1100" dirty="0">
                <a:latin typeface="Century Gothic"/>
                <a:ea typeface="Calibri"/>
                <a:cs typeface="Calibri"/>
              </a:rPr>
              <a:t>-</a:t>
            </a:r>
            <a:r>
              <a:rPr lang="en-GB" sz="1100" dirty="0">
                <a:latin typeface="Century Gothic"/>
                <a:ea typeface="Calibri"/>
                <a:cs typeface="Calibri"/>
              </a:rPr>
              <a:t>this the place where the settlement is located</a:t>
            </a:r>
            <a:endParaRPr lang="en-US" sz="1100" dirty="0">
              <a:latin typeface="Century Gothic"/>
              <a:ea typeface="Calibri"/>
              <a:cs typeface="Calibri"/>
            </a:endParaRPr>
          </a:p>
          <a:p>
            <a:endParaRPr lang="en-GB" sz="1100">
              <a:latin typeface="Century Gothic"/>
              <a:ea typeface="Calibri"/>
              <a:cs typeface="Calibri"/>
            </a:endParaRPr>
          </a:p>
          <a:p>
            <a:r>
              <a:rPr lang="en-GB" sz="1100" b="1" dirty="0">
                <a:latin typeface="Century Gothic"/>
                <a:ea typeface="Calibri"/>
                <a:cs typeface="Calibri"/>
              </a:rPr>
              <a:t>Situation</a:t>
            </a:r>
            <a:r>
              <a:rPr lang="en-GB" sz="1100" dirty="0">
                <a:latin typeface="Century Gothic"/>
                <a:ea typeface="Calibri"/>
                <a:cs typeface="Calibri"/>
              </a:rPr>
              <a:t>- relates to its surrounding features, both human-made and natural.</a:t>
            </a:r>
          </a:p>
          <a:p>
            <a:endParaRPr lang="en-GB" sz="1100">
              <a:latin typeface="Century Gothic"/>
              <a:ea typeface="Calibri"/>
              <a:cs typeface="Calibri"/>
            </a:endParaRPr>
          </a:p>
          <a:p>
            <a:r>
              <a:rPr lang="en-GB" sz="1100" b="1" dirty="0">
                <a:latin typeface="Century Gothic"/>
                <a:ea typeface="Calibri"/>
                <a:cs typeface="Calibri"/>
              </a:rPr>
              <a:t>Connectivity</a:t>
            </a:r>
            <a:r>
              <a:rPr lang="en-GB" sz="1100" dirty="0">
                <a:latin typeface="Century Gothic"/>
                <a:ea typeface="Calibri"/>
                <a:cs typeface="Calibri"/>
              </a:rPr>
              <a:t>- how easy or difficult it is for people or things to reach/leave is a place.</a:t>
            </a:r>
          </a:p>
          <a:p>
            <a:endParaRPr lang="en-GB" sz="1100">
              <a:latin typeface="Century Gothic"/>
              <a:ea typeface="Calibri"/>
              <a:cs typeface="Calibri"/>
            </a:endParaRPr>
          </a:p>
          <a:p>
            <a:r>
              <a:rPr lang="en-GB" sz="1100" b="1" dirty="0">
                <a:latin typeface="Century Gothic"/>
                <a:ea typeface="Calibri"/>
                <a:cs typeface="Calibri"/>
              </a:rPr>
              <a:t>Function- </a:t>
            </a:r>
            <a:r>
              <a:rPr lang="en-GB" sz="1100" dirty="0">
                <a:latin typeface="Century Gothic"/>
                <a:ea typeface="Calibri"/>
                <a:cs typeface="Calibri"/>
              </a:rPr>
              <a:t>The function of an area is it’s reason for being or it’s purpose.</a:t>
            </a:r>
            <a:endParaRPr lang="en-GB" sz="1100" b="1" dirty="0">
              <a:latin typeface="Century Gothic"/>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8165473" y="4197887"/>
            <a:ext cx="173661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4 </a:t>
            </a:r>
            <a:endParaRPr lang="en-US" sz="1200" b="1">
              <a:latin typeface="Aptos" panose="020B0004020202020204"/>
            </a:endParaRPr>
          </a:p>
          <a:p>
            <a:pPr algn="ctr"/>
            <a:r>
              <a:rPr lang="en-GB" sz="1200" b="1">
                <a:latin typeface="Century Gothic"/>
              </a:rPr>
              <a:t>Site, Situation and Structure</a:t>
            </a:r>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3"/>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A01B55E9-60B8-24CC-952C-572E2DB1A8D0}"/>
              </a:ext>
            </a:extLst>
          </p:cNvPr>
          <p:cNvSpPr txBox="1"/>
          <p:nvPr/>
        </p:nvSpPr>
        <p:spPr>
          <a:xfrm>
            <a:off x="302474" y="1142847"/>
            <a:ext cx="4421624" cy="5678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Century Gothic"/>
              </a:rPr>
              <a:t>Site</a:t>
            </a:r>
          </a:p>
          <a:p>
            <a:pPr marL="171450" indent="-171450">
              <a:buFont typeface="Wingdings"/>
              <a:buChar char="Ø"/>
            </a:pPr>
            <a:r>
              <a:rPr lang="en-US" sz="1100" b="1" dirty="0">
                <a:latin typeface="Century Gothic"/>
              </a:rPr>
              <a:t>Physical location</a:t>
            </a:r>
            <a:r>
              <a:rPr lang="en-US" sz="1100" dirty="0">
                <a:latin typeface="Century Gothic"/>
              </a:rPr>
              <a:t>: Manchester is located on relatively flat land near the River Irwell in the northwest of </a:t>
            </a:r>
            <a:r>
              <a:rPr lang="en-US" sz="1100">
                <a:latin typeface="Century Gothic"/>
              </a:rPr>
              <a:t>England.</a:t>
            </a:r>
          </a:p>
          <a:p>
            <a:pPr marL="171450" indent="-171450">
              <a:buFont typeface="Wingdings"/>
              <a:buChar char="Ø"/>
            </a:pPr>
            <a:r>
              <a:rPr lang="en-US" sz="1100" b="1" dirty="0">
                <a:latin typeface="Century Gothic"/>
              </a:rPr>
              <a:t>Geographical advantages</a:t>
            </a:r>
            <a:r>
              <a:rPr lang="en-US" sz="1100" dirty="0">
                <a:latin typeface="Century Gothic"/>
              </a:rPr>
              <a:t>: It developed as a key industrial city due to its proximity to coalfields and waterways, enabling transport of raw materials like cotton.</a:t>
            </a:r>
            <a:endParaRPr lang="en-US" dirty="0"/>
          </a:p>
          <a:p>
            <a:r>
              <a:rPr lang="en-US" sz="1100" b="1" dirty="0">
                <a:latin typeface="Century Gothic"/>
              </a:rPr>
              <a:t>Situation</a:t>
            </a:r>
          </a:p>
          <a:p>
            <a:pPr marL="171450" indent="-171450">
              <a:buFont typeface="Wingdings"/>
              <a:buChar char="Ø"/>
            </a:pPr>
            <a:r>
              <a:rPr lang="en-US" sz="1100" b="1" dirty="0">
                <a:latin typeface="Century Gothic"/>
              </a:rPr>
              <a:t>Regional</a:t>
            </a:r>
            <a:r>
              <a:rPr lang="en-US" sz="1100" dirty="0">
                <a:latin typeface="Century Gothic"/>
              </a:rPr>
              <a:t>: Manchester lies about 60 km east of Liverpool and 160 km northwest of Birmingham, acting as a hub </a:t>
            </a:r>
            <a:r>
              <a:rPr lang="en-US" sz="1100">
                <a:latin typeface="Century Gothic"/>
              </a:rPr>
              <a:t>for the Northwest region.</a:t>
            </a:r>
            <a:endParaRPr lang="en-US" dirty="0">
              <a:latin typeface="Aptos" panose="020B0004020202020204"/>
            </a:endParaRPr>
          </a:p>
          <a:p>
            <a:pPr marL="171450" indent="-171450">
              <a:buFont typeface="Wingdings"/>
              <a:buChar char="Ø"/>
            </a:pPr>
            <a:r>
              <a:rPr lang="en-US" sz="1100" b="1" dirty="0">
                <a:latin typeface="Century Gothic"/>
              </a:rPr>
              <a:t>National</a:t>
            </a:r>
            <a:r>
              <a:rPr lang="en-US" sz="1100" dirty="0">
                <a:latin typeface="Century Gothic"/>
              </a:rPr>
              <a:t>: It's centrally located in the UK, making it accessible to major cities like London (320 km to the southeast).</a:t>
            </a:r>
            <a:endParaRPr lang="en-US" dirty="0">
              <a:latin typeface="Aptos" panose="020B0004020202020204"/>
            </a:endParaRPr>
          </a:p>
          <a:p>
            <a:pPr marL="171450" indent="-171450">
              <a:buFont typeface="Wingdings"/>
              <a:buChar char="Ø"/>
            </a:pPr>
            <a:r>
              <a:rPr lang="en-US" sz="1100" b="1" dirty="0">
                <a:latin typeface="Century Gothic"/>
              </a:rPr>
              <a:t>Global</a:t>
            </a:r>
            <a:r>
              <a:rPr lang="en-US" sz="1100" dirty="0">
                <a:latin typeface="Century Gothic"/>
              </a:rPr>
              <a:t>: Historically, Manchester was a major player in the global cotton trade during the Industrial Revolution, connecting with international markets through Liverpool’s port.</a:t>
            </a:r>
            <a:r>
              <a:rPr lang="en-GB" sz="1100" dirty="0" err="1">
                <a:latin typeface="Century Gothic"/>
              </a:rPr>
              <a:t>Mamucium</a:t>
            </a:r>
            <a:r>
              <a:rPr lang="en-GB" sz="1100" dirty="0">
                <a:latin typeface="Century Gothic"/>
              </a:rPr>
              <a:t> was a frontier fort and settlement of the Roman Empire.</a:t>
            </a:r>
            <a:endParaRPr lang="en-US" dirty="0">
              <a:latin typeface="Aptos" panose="020B0004020202020204"/>
            </a:endParaRPr>
          </a:p>
          <a:p>
            <a:r>
              <a:rPr lang="en-US" sz="1100" b="1">
                <a:latin typeface="Century Gothic"/>
              </a:rPr>
              <a:t>Connectivity</a:t>
            </a:r>
          </a:p>
          <a:p>
            <a:pPr marL="171450" indent="-171450">
              <a:buFont typeface="Wingdings"/>
              <a:buChar char="Ø"/>
            </a:pPr>
            <a:r>
              <a:rPr lang="en-US" sz="1100" b="1" dirty="0">
                <a:latin typeface="Century Gothic"/>
              </a:rPr>
              <a:t>Regional</a:t>
            </a:r>
            <a:r>
              <a:rPr lang="en-US" sz="1100" dirty="0">
                <a:latin typeface="Century Gothic"/>
              </a:rPr>
              <a:t>: Linked by a network of motorways (M60, M6, M62) and railways, connecting to cities like Leeds, Sheffield, and Liverpool.</a:t>
            </a:r>
            <a:endParaRPr lang="en-US" dirty="0"/>
          </a:p>
          <a:p>
            <a:pPr marL="171450" indent="-171450">
              <a:buFont typeface="Wingdings"/>
              <a:buChar char="Ø"/>
            </a:pPr>
            <a:r>
              <a:rPr lang="en-US" sz="1100" b="1" dirty="0">
                <a:latin typeface="Century Gothic"/>
              </a:rPr>
              <a:t>National</a:t>
            </a:r>
            <a:r>
              <a:rPr lang="en-US" sz="1100" dirty="0">
                <a:latin typeface="Century Gothic"/>
              </a:rPr>
              <a:t>: Direct rail links (e.g., Manchester Piccadilly to London Euston in ~2 hours) and major motorways.</a:t>
            </a:r>
            <a:endParaRPr lang="en-US" dirty="0">
              <a:latin typeface="Aptos"/>
            </a:endParaRPr>
          </a:p>
          <a:p>
            <a:pPr marL="171450" indent="-171450">
              <a:buFont typeface="Wingdings"/>
              <a:buChar char="Ø"/>
            </a:pPr>
            <a:r>
              <a:rPr lang="en-US" sz="1100" b="1" dirty="0">
                <a:latin typeface="Century Gothic"/>
              </a:rPr>
              <a:t>Global</a:t>
            </a:r>
            <a:r>
              <a:rPr lang="en-US" sz="1100" dirty="0">
                <a:latin typeface="Century Gothic"/>
              </a:rPr>
              <a:t>: Manchester Airport is the third busiest in the UK, </a:t>
            </a:r>
            <a:r>
              <a:rPr lang="en-US" sz="1100">
                <a:latin typeface="Century Gothic"/>
              </a:rPr>
              <a:t>offering direct flights to over 200 destinations worldwide.</a:t>
            </a:r>
            <a:endParaRPr lang="en-US" dirty="0">
              <a:latin typeface="Aptos"/>
            </a:endParaRPr>
          </a:p>
          <a:p>
            <a:pPr marL="171450" indent="-171450">
              <a:buFont typeface="Wingdings"/>
              <a:buChar char="Ø"/>
            </a:pPr>
            <a:r>
              <a:rPr lang="en-US" sz="1100" b="1" dirty="0">
                <a:latin typeface="Century Gothic"/>
              </a:rPr>
              <a:t>Cultural</a:t>
            </a:r>
            <a:r>
              <a:rPr lang="en-US" sz="1100" dirty="0">
                <a:latin typeface="Century Gothic"/>
              </a:rPr>
              <a:t>: Manchester is globally recognized for its music, football (Manchester United and Manchester City), and vibrant cultural scene, enhancing its status as an </a:t>
            </a:r>
            <a:r>
              <a:rPr lang="en-US" sz="1100">
                <a:latin typeface="Century Gothic"/>
              </a:rPr>
              <a:t>international city.</a:t>
            </a:r>
            <a:endParaRPr lang="en-US" dirty="0">
              <a:latin typeface="Aptos"/>
            </a:endParaRPr>
          </a:p>
          <a:p>
            <a:pPr marL="171450" indent="-171450">
              <a:buFont typeface="Wingdings"/>
              <a:buChar char="Ø"/>
            </a:pPr>
            <a:r>
              <a:rPr lang="en-US" sz="1100" b="1" dirty="0">
                <a:latin typeface="Century Gothic"/>
              </a:rPr>
              <a:t>Environmental</a:t>
            </a:r>
            <a:r>
              <a:rPr lang="en-US" sz="1100" dirty="0">
                <a:latin typeface="Century Gothic"/>
              </a:rPr>
              <a:t>: Investment in green spaces, such as Heaton Park and urban green initiatives, aims to balance its urban growth.</a:t>
            </a:r>
            <a:endParaRPr lang="en-US" dirty="0">
              <a:latin typeface="Aptos"/>
            </a:endParaRPr>
          </a:p>
        </p:txBody>
      </p:sp>
      <p:pic>
        <p:nvPicPr>
          <p:cNvPr id="5" name="Graphic 4" descr="Social network with solid fill">
            <a:extLst>
              <a:ext uri="{FF2B5EF4-FFF2-40B4-BE49-F238E27FC236}">
                <a16:creationId xmlns:a16="http://schemas.microsoft.com/office/drawing/2014/main" id="{35A78705-2BFA-36EE-5DFD-94C8364B38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53139" y="5755247"/>
            <a:ext cx="455470" cy="455327"/>
          </a:xfrm>
          <a:prstGeom prst="rect">
            <a:avLst/>
          </a:prstGeom>
        </p:spPr>
      </p:pic>
      <p:pic>
        <p:nvPicPr>
          <p:cNvPr id="7" name="Graphic 6" descr="Mountain scene with solid fill">
            <a:extLst>
              <a:ext uri="{FF2B5EF4-FFF2-40B4-BE49-F238E27FC236}">
                <a16:creationId xmlns:a16="http://schemas.microsoft.com/office/drawing/2014/main" id="{7F877079-43FB-CA08-10EB-82639998E1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9371" y="5138529"/>
            <a:ext cx="343008" cy="333532"/>
          </a:xfrm>
          <a:prstGeom prst="rect">
            <a:avLst/>
          </a:prstGeom>
        </p:spPr>
      </p:pic>
      <p:pic>
        <p:nvPicPr>
          <p:cNvPr id="18" name="Graphic 17" descr="Bullseye with solid fill">
            <a:extLst>
              <a:ext uri="{FF2B5EF4-FFF2-40B4-BE49-F238E27FC236}">
                <a16:creationId xmlns:a16="http://schemas.microsoft.com/office/drawing/2014/main" id="{DDD8BA1B-EFF0-8F1F-E912-CFC1EAE495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53138" y="4541874"/>
            <a:ext cx="455470" cy="352271"/>
          </a:xfrm>
          <a:prstGeom prst="rect">
            <a:avLst/>
          </a:prstGeom>
        </p:spPr>
      </p:pic>
      <p:pic>
        <p:nvPicPr>
          <p:cNvPr id="19" name="Graphic 18" descr="Megaphone1 with solid fill">
            <a:extLst>
              <a:ext uri="{FF2B5EF4-FFF2-40B4-BE49-F238E27FC236}">
                <a16:creationId xmlns:a16="http://schemas.microsoft.com/office/drawing/2014/main" id="{B733D5D9-AB06-CAB7-BD2A-53A646EA38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40795" y="6305870"/>
            <a:ext cx="530444" cy="455327"/>
          </a:xfrm>
          <a:prstGeom prst="rect">
            <a:avLst/>
          </a:prstGeom>
        </p:spPr>
      </p:pic>
      <p:sp>
        <p:nvSpPr>
          <p:cNvPr id="11" name="TextBox 10">
            <a:extLst>
              <a:ext uri="{FF2B5EF4-FFF2-40B4-BE49-F238E27FC236}">
                <a16:creationId xmlns:a16="http://schemas.microsoft.com/office/drawing/2014/main" id="{82F930D0-9C31-5F4A-FF3E-63A0B5951F90}"/>
              </a:ext>
            </a:extLst>
          </p:cNvPr>
          <p:cNvSpPr txBox="1"/>
          <p:nvPr/>
        </p:nvSpPr>
        <p:spPr>
          <a:xfrm>
            <a:off x="902009" y="182340"/>
            <a:ext cx="4988378" cy="646331"/>
          </a:xfrm>
          <a:prstGeom prst="rect">
            <a:avLst/>
          </a:prstGeom>
          <a:noFill/>
        </p:spPr>
        <p:txBody>
          <a:bodyPr wrap="square">
            <a:spAutoFit/>
          </a:bodyPr>
          <a:lstStyle/>
          <a:p>
            <a:pPr algn="ctr"/>
            <a:r>
              <a:rPr lang="en-US" sz="1800" b="1">
                <a:latin typeface="Century Gothic"/>
                <a:ea typeface="Calibri"/>
                <a:cs typeface="Calibri"/>
              </a:rPr>
              <a:t>GCSE Changing Cities</a:t>
            </a:r>
          </a:p>
          <a:p>
            <a:pPr algn="ctr"/>
            <a:r>
              <a:rPr lang="en-US" sz="1800" b="1">
                <a:latin typeface="Century Gothic"/>
                <a:ea typeface="Calibri"/>
                <a:cs typeface="Calibri"/>
              </a:rPr>
              <a:t>knowledge checkers</a:t>
            </a:r>
            <a:endParaRPr lang="en-US" sz="1800" b="1">
              <a:latin typeface="Century Gothic"/>
              <a:cs typeface="Calibri"/>
            </a:endParaRPr>
          </a:p>
        </p:txBody>
      </p:sp>
      <p:pic>
        <p:nvPicPr>
          <p:cNvPr id="4" name="Picture 3">
            <a:extLst>
              <a:ext uri="{FF2B5EF4-FFF2-40B4-BE49-F238E27FC236}">
                <a16:creationId xmlns:a16="http://schemas.microsoft.com/office/drawing/2014/main" id="{B2ADA42E-10C1-74E8-78D5-ED067C545704}"/>
              </a:ext>
            </a:extLst>
          </p:cNvPr>
          <p:cNvPicPr>
            <a:picLocks noChangeAspect="1"/>
          </p:cNvPicPr>
          <p:nvPr/>
        </p:nvPicPr>
        <p:blipFill>
          <a:blip r:embed="rId12"/>
          <a:stretch>
            <a:fillRect/>
          </a:stretch>
        </p:blipFill>
        <p:spPr>
          <a:xfrm>
            <a:off x="471486" y="117765"/>
            <a:ext cx="608406" cy="723634"/>
          </a:xfrm>
          <a:prstGeom prst="rect">
            <a:avLst/>
          </a:prstGeom>
        </p:spPr>
      </p:pic>
      <p:cxnSp>
        <p:nvCxnSpPr>
          <p:cNvPr id="16" name="Straight Arrow Connector 15">
            <a:extLst>
              <a:ext uri="{FF2B5EF4-FFF2-40B4-BE49-F238E27FC236}">
                <a16:creationId xmlns:a16="http://schemas.microsoft.com/office/drawing/2014/main" id="{4B8B1406-39B7-BF7C-B59C-FDABFFA5D185}"/>
              </a:ext>
            </a:extLst>
          </p:cNvPr>
          <p:cNvCxnSpPr>
            <a:cxnSpLocks/>
          </p:cNvCxnSpPr>
          <p:nvPr/>
        </p:nvCxnSpPr>
        <p:spPr>
          <a:xfrm flipH="1" flipV="1">
            <a:off x="8218906" y="4331169"/>
            <a:ext cx="9525" cy="2437095"/>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A qr code on a white background&#10;&#10;Description automatically generated">
            <a:extLst>
              <a:ext uri="{FF2B5EF4-FFF2-40B4-BE49-F238E27FC236}">
                <a16:creationId xmlns:a16="http://schemas.microsoft.com/office/drawing/2014/main" id="{851AFE71-6549-5F1A-D9BC-E8313AC061FF}"/>
              </a:ext>
            </a:extLst>
          </p:cNvPr>
          <p:cNvPicPr>
            <a:picLocks noChangeAspect="1"/>
          </p:cNvPicPr>
          <p:nvPr/>
        </p:nvPicPr>
        <p:blipFill>
          <a:blip r:embed="rId13"/>
          <a:stretch>
            <a:fillRect/>
          </a:stretch>
        </p:blipFill>
        <p:spPr>
          <a:xfrm>
            <a:off x="8322907" y="4716602"/>
            <a:ext cx="1462738" cy="1482897"/>
          </a:xfrm>
          <a:prstGeom prst="rect">
            <a:avLst/>
          </a:prstGeom>
        </p:spPr>
      </p:pic>
    </p:spTree>
    <p:extLst>
      <p:ext uri="{BB962C8B-B14F-4D97-AF65-F5344CB8AC3E}">
        <p14:creationId xmlns:p14="http://schemas.microsoft.com/office/powerpoint/2010/main" val="72644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a bar chart&#10;&#10;AI-generated content may be incorrect.">
            <a:extLst>
              <a:ext uri="{FF2B5EF4-FFF2-40B4-BE49-F238E27FC236}">
                <a16:creationId xmlns:a16="http://schemas.microsoft.com/office/drawing/2014/main" id="{2ED8F288-9B2D-D22D-995F-48C9C2EB7D49}"/>
              </a:ext>
            </a:extLst>
          </p:cNvPr>
          <p:cNvPicPr>
            <a:picLocks noChangeAspect="1"/>
          </p:cNvPicPr>
          <p:nvPr/>
        </p:nvPicPr>
        <p:blipFill>
          <a:blip r:embed="rId2"/>
          <a:stretch>
            <a:fillRect/>
          </a:stretch>
        </p:blipFill>
        <p:spPr>
          <a:xfrm>
            <a:off x="3779767" y="601568"/>
            <a:ext cx="6124491" cy="3726134"/>
          </a:xfrm>
          <a:prstGeom prst="rect">
            <a:avLst/>
          </a:prstGeom>
        </p:spPr>
      </p:pic>
      <p:sp>
        <p:nvSpPr>
          <p:cNvPr id="6" name="TextBox 5">
            <a:extLst>
              <a:ext uri="{FF2B5EF4-FFF2-40B4-BE49-F238E27FC236}">
                <a16:creationId xmlns:a16="http://schemas.microsoft.com/office/drawing/2014/main" id="{345AF221-F37F-40BA-875C-599086FE4374}"/>
              </a:ext>
            </a:extLst>
          </p:cNvPr>
          <p:cNvSpPr txBox="1"/>
          <p:nvPr/>
        </p:nvSpPr>
        <p:spPr>
          <a:xfrm>
            <a:off x="169509" y="604209"/>
            <a:ext cx="3600047" cy="153458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rPr>
              <a:t>Study figure 1. Identify the range of mean annual earnings shown in figure 1B. </a:t>
            </a:r>
          </a:p>
          <a:p>
            <a:pPr>
              <a:lnSpc>
                <a:spcPct val="150000"/>
              </a:lnSpc>
            </a:pPr>
            <a:r>
              <a:rPr lang="en-US" sz="1200" dirty="0">
                <a:latin typeface="Century Gothic"/>
              </a:rPr>
              <a:t>A – 14,000</a:t>
            </a:r>
          </a:p>
          <a:p>
            <a:pPr>
              <a:lnSpc>
                <a:spcPct val="150000"/>
              </a:lnSpc>
            </a:pPr>
            <a:r>
              <a:rPr lang="en-US" sz="1200" dirty="0">
                <a:latin typeface="Century Gothic"/>
              </a:rPr>
              <a:t>B – 18,500</a:t>
            </a:r>
          </a:p>
          <a:p>
            <a:pPr>
              <a:lnSpc>
                <a:spcPct val="150000"/>
              </a:lnSpc>
            </a:pPr>
            <a:r>
              <a:rPr lang="en-US" sz="1200" dirty="0">
                <a:latin typeface="Century Gothic"/>
              </a:rPr>
              <a:t>C – 25,000</a:t>
            </a:r>
          </a:p>
          <a:p>
            <a:pPr>
              <a:lnSpc>
                <a:spcPct val="150000"/>
              </a:lnSpc>
            </a:pPr>
            <a:r>
              <a:rPr lang="en-US" sz="1200" dirty="0">
                <a:latin typeface="Century Gothic"/>
              </a:rPr>
              <a:t>D – 32.500</a:t>
            </a:r>
          </a:p>
        </p:txBody>
      </p:sp>
      <p:sp>
        <p:nvSpPr>
          <p:cNvPr id="7" name="TextBox 6">
            <a:extLst>
              <a:ext uri="{FF2B5EF4-FFF2-40B4-BE49-F238E27FC236}">
                <a16:creationId xmlns:a16="http://schemas.microsoft.com/office/drawing/2014/main" id="{8D8E966F-93C7-813F-2CB6-DD87395411C3}"/>
              </a:ext>
            </a:extLst>
          </p:cNvPr>
          <p:cNvSpPr txBox="1"/>
          <p:nvPr/>
        </p:nvSpPr>
        <p:spPr>
          <a:xfrm>
            <a:off x="169661" y="2242615"/>
            <a:ext cx="3600047" cy="448924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dirty="0">
                <a:latin typeface="Century Gothic"/>
              </a:rPr>
              <a:t>Suggest one reason for the differences shown in Figure 1B (3)</a:t>
            </a:r>
            <a:endParaRPr lang="en-US" dirty="0"/>
          </a:p>
          <a:p>
            <a:pPr>
              <a:lnSpc>
                <a:spcPct val="150000"/>
              </a:lnSpc>
            </a:pPr>
            <a:r>
              <a:rPr lang="en-US" sz="1200" dirty="0">
                <a:latin typeface="Century Gothic"/>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1AE61A3F-E32B-E702-0AE3-8424A059658D}"/>
              </a:ext>
            </a:extLst>
          </p:cNvPr>
          <p:cNvSpPr txBox="1"/>
          <p:nvPr/>
        </p:nvSpPr>
        <p:spPr>
          <a:xfrm>
            <a:off x="3875623" y="4485757"/>
            <a:ext cx="3929923" cy="227325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dirty="0">
                <a:latin typeface="Century Gothic"/>
              </a:rPr>
              <a:t>Explain one reason why </a:t>
            </a:r>
            <a:r>
              <a:rPr lang="en-US" sz="1200" dirty="0" err="1">
                <a:latin typeface="Century Gothic"/>
              </a:rPr>
              <a:t>suburbanisation</a:t>
            </a:r>
            <a:r>
              <a:rPr lang="en-US" sz="1200" dirty="0">
                <a:latin typeface="Century Gothic"/>
              </a:rPr>
              <a:t> has taken place in the UK. (2) </a:t>
            </a:r>
          </a:p>
          <a:p>
            <a:pPr>
              <a:lnSpc>
                <a:spcPct val="150000"/>
              </a:lnSpc>
            </a:pPr>
            <a:r>
              <a:rPr lang="en-US" sz="1200" dirty="0">
                <a:latin typeface="Century Gothic"/>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CAA0EC0D-0702-4857-330E-BCEE7FD80A9C}"/>
              </a:ext>
            </a:extLst>
          </p:cNvPr>
          <p:cNvSpPr txBox="1"/>
          <p:nvPr/>
        </p:nvSpPr>
        <p:spPr>
          <a:xfrm>
            <a:off x="7891658" y="4485756"/>
            <a:ext cx="1835588" cy="227325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dirty="0">
                <a:latin typeface="Century Gothic"/>
              </a:rPr>
              <a:t>Feedback</a:t>
            </a: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a:p>
            <a:pPr>
              <a:lnSpc>
                <a:spcPct val="150000"/>
              </a:lnSpc>
            </a:pPr>
            <a:endParaRPr lang="en-US" sz="1200" dirty="0">
              <a:latin typeface="Century Gothic"/>
            </a:endParaRPr>
          </a:p>
        </p:txBody>
      </p:sp>
      <p:sp>
        <p:nvSpPr>
          <p:cNvPr id="10" name="TextBox 9">
            <a:extLst>
              <a:ext uri="{FF2B5EF4-FFF2-40B4-BE49-F238E27FC236}">
                <a16:creationId xmlns:a16="http://schemas.microsoft.com/office/drawing/2014/main" id="{5DE2B577-9E97-F693-174F-3AC5337AB1D0}"/>
              </a:ext>
            </a:extLst>
          </p:cNvPr>
          <p:cNvSpPr txBox="1"/>
          <p:nvPr/>
        </p:nvSpPr>
        <p:spPr>
          <a:xfrm>
            <a:off x="3581690" y="15101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2</a:t>
            </a:r>
            <a:endParaRPr lang="en-US"/>
          </a:p>
        </p:txBody>
      </p:sp>
    </p:spTree>
    <p:extLst>
      <p:ext uri="{BB962C8B-B14F-4D97-AF65-F5344CB8AC3E}">
        <p14:creationId xmlns:p14="http://schemas.microsoft.com/office/powerpoint/2010/main" val="235422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8E071-BC76-F6D0-2162-65243E56D120}"/>
            </a:ext>
          </a:extLst>
        </p:cNvPr>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3C2D205-34FE-6CFB-7AB4-B2860284C3CD}"/>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8FFC1CC-316F-9BBA-30D0-AAC8D89FDCE8}"/>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A17FEEF-B007-E10C-F858-9E4F56F46159}"/>
              </a:ext>
            </a:extLst>
          </p:cNvPr>
          <p:cNvCxnSpPr>
            <a:cxnSpLocks/>
          </p:cNvCxnSpPr>
          <p:nvPr/>
        </p:nvCxnSpPr>
        <p:spPr>
          <a:xfrm flipH="1" flipV="1">
            <a:off x="6124442" y="983311"/>
            <a:ext cx="40661" cy="560077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977104D-10A4-6BF9-F9C9-8D0EFA2C5777}"/>
              </a:ext>
            </a:extLst>
          </p:cNvPr>
          <p:cNvCxnSpPr>
            <a:cxnSpLocks/>
          </p:cNvCxnSpPr>
          <p:nvPr/>
        </p:nvCxnSpPr>
        <p:spPr>
          <a:xfrm flipV="1">
            <a:off x="778139" y="5816188"/>
            <a:ext cx="4956457" cy="20876"/>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BF6C62-4E23-C8AD-DDCF-D9058F3B30AB}"/>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11E323F6-F3FB-6985-B763-8412B2CF4C7A}"/>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65BA2282-6CE1-2BA0-C832-E761CCA890AF}"/>
              </a:ext>
            </a:extLst>
          </p:cNvPr>
          <p:cNvSpPr txBox="1"/>
          <p:nvPr/>
        </p:nvSpPr>
        <p:spPr>
          <a:xfrm>
            <a:off x="1626690" y="5826687"/>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B0FFED19-43C9-EE79-2802-08C3D294C17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5 </a:t>
            </a:r>
            <a:endParaRPr lang="en-US" sz="1200" b="1">
              <a:latin typeface="Aptos" panose="020B0004020202020204"/>
            </a:endParaRPr>
          </a:p>
          <a:p>
            <a:pPr algn="ctr"/>
            <a:r>
              <a:rPr lang="en-GB" sz="1200" b="1">
                <a:latin typeface="Century Gothic"/>
              </a:rPr>
              <a:t>The changing city and migration</a:t>
            </a:r>
            <a:endParaRPr lang="en-US" sz="1200" b="1"/>
          </a:p>
        </p:txBody>
      </p:sp>
      <p:pic>
        <p:nvPicPr>
          <p:cNvPr id="50" name="Picture 49">
            <a:extLst>
              <a:ext uri="{FF2B5EF4-FFF2-40B4-BE49-F238E27FC236}">
                <a16:creationId xmlns:a16="http://schemas.microsoft.com/office/drawing/2014/main" id="{95E96C8A-4D2F-CA73-549A-66713A2F90EE}"/>
              </a:ext>
            </a:extLst>
          </p:cNvPr>
          <p:cNvPicPr>
            <a:picLocks noChangeAspect="1"/>
          </p:cNvPicPr>
          <p:nvPr/>
        </p:nvPicPr>
        <p:blipFill>
          <a:blip r:embed="rId2"/>
          <a:stretch>
            <a:fillRect/>
          </a:stretch>
        </p:blipFill>
        <p:spPr>
          <a:xfrm>
            <a:off x="5864429" y="188369"/>
            <a:ext cx="648242" cy="669612"/>
          </a:xfrm>
          <a:prstGeom prst="rect">
            <a:avLst/>
          </a:prstGeom>
        </p:spPr>
      </p:pic>
      <p:sp>
        <p:nvSpPr>
          <p:cNvPr id="21" name="Title 1">
            <a:extLst>
              <a:ext uri="{FF2B5EF4-FFF2-40B4-BE49-F238E27FC236}">
                <a16:creationId xmlns:a16="http://schemas.microsoft.com/office/drawing/2014/main" id="{49B9F762-6941-7AE3-EAE8-F5BA39C6EF08}"/>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3" name="TextBox 2">
            <a:extLst>
              <a:ext uri="{FF2B5EF4-FFF2-40B4-BE49-F238E27FC236}">
                <a16:creationId xmlns:a16="http://schemas.microsoft.com/office/drawing/2014/main" id="{C3E83916-DCF8-CA4F-A08D-0AA980F99F19}"/>
              </a:ext>
            </a:extLst>
          </p:cNvPr>
          <p:cNvSpPr txBox="1"/>
          <p:nvPr/>
        </p:nvSpPr>
        <p:spPr>
          <a:xfrm>
            <a:off x="339880" y="1327168"/>
            <a:ext cx="5676635"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err="1">
                <a:latin typeface="Century Gothic"/>
              </a:rPr>
              <a:t>Urbanisation</a:t>
            </a:r>
            <a:r>
              <a:rPr lang="en-US" sz="1100" b="1" dirty="0">
                <a:latin typeface="Century Gothic"/>
              </a:rPr>
              <a:t>:</a:t>
            </a:r>
            <a:r>
              <a:rPr lang="en-US" sz="1100" dirty="0">
                <a:latin typeface="Century Gothic"/>
              </a:rPr>
              <a:t> Manchester experienced rapid </a:t>
            </a:r>
            <a:r>
              <a:rPr lang="en-US" sz="1100" dirty="0" err="1">
                <a:latin typeface="Century Gothic"/>
              </a:rPr>
              <a:t>urbanisation</a:t>
            </a:r>
            <a:r>
              <a:rPr lang="en-US" sz="1100" dirty="0">
                <a:latin typeface="Century Gothic"/>
              </a:rPr>
              <a:t> during the Industrial Revolution, becoming a global hub for textile production. This led to a population boom and the development of dense inner-city areas with terraced housing and factories to accommodate workers.</a:t>
            </a:r>
            <a:endParaRPr lang="en-US" dirty="0"/>
          </a:p>
          <a:p>
            <a:r>
              <a:rPr lang="en-US" sz="1100" b="1" dirty="0" err="1">
                <a:latin typeface="Century Gothic"/>
              </a:rPr>
              <a:t>Suburbanisation</a:t>
            </a:r>
            <a:r>
              <a:rPr lang="en-US" sz="1100" b="1" dirty="0">
                <a:latin typeface="Century Gothic"/>
              </a:rPr>
              <a:t>:</a:t>
            </a:r>
            <a:r>
              <a:rPr lang="en-US" sz="1100" dirty="0">
                <a:latin typeface="Century Gothic"/>
              </a:rPr>
              <a:t> In the 20th century, improved transport links, such as trams and trains, enabled people to move out of the crowded inner city to suburban areas like Didsbury and Sale, which offered larger homes and greener environments.</a:t>
            </a:r>
          </a:p>
          <a:p>
            <a:r>
              <a:rPr lang="en-US" sz="1100" b="1" dirty="0" err="1">
                <a:latin typeface="Century Gothic"/>
              </a:rPr>
              <a:t>Counterurbanisation</a:t>
            </a:r>
            <a:r>
              <a:rPr lang="en-US" sz="1100" b="1" dirty="0">
                <a:latin typeface="Century Gothic"/>
              </a:rPr>
              <a:t>:</a:t>
            </a:r>
            <a:r>
              <a:rPr lang="en-US" sz="1100" dirty="0">
                <a:latin typeface="Century Gothic"/>
              </a:rPr>
              <a:t> In the late 20th century, some residents and businesses relocated further away from the city to rural areas or smaller towns around Greater Manchester, driven by a desire for a quieter lifestyle and more space.</a:t>
            </a:r>
          </a:p>
          <a:p>
            <a:r>
              <a:rPr lang="en-US" sz="1100" b="1" dirty="0">
                <a:latin typeface="Century Gothic"/>
              </a:rPr>
              <a:t>Re-</a:t>
            </a:r>
            <a:r>
              <a:rPr lang="en-US" sz="1100" b="1" dirty="0" err="1">
                <a:latin typeface="Century Gothic"/>
              </a:rPr>
              <a:t>urbanisation</a:t>
            </a:r>
            <a:r>
              <a:rPr lang="en-US" sz="1100" b="1" dirty="0">
                <a:latin typeface="Century Gothic"/>
              </a:rPr>
              <a:t>:</a:t>
            </a:r>
            <a:r>
              <a:rPr lang="en-US" sz="1100" dirty="0">
                <a:latin typeface="Century Gothic"/>
              </a:rPr>
              <a:t> From the 1990s onwards, significant investment in regeneration projects, such as the redevelopment of the Northern Quarter and Salford Quays, brought people back to the city center. This process transformed Manchester into a vibrant cultural and economic hub, attracting young professionals and students.</a:t>
            </a:r>
          </a:p>
          <a:p>
            <a:r>
              <a:rPr lang="en-US" sz="1100" b="1" dirty="0">
                <a:latin typeface="Century Gothic"/>
                <a:ea typeface="+mn-lt"/>
                <a:cs typeface="+mn-lt"/>
              </a:rPr>
              <a:t>National migration</a:t>
            </a:r>
            <a:r>
              <a:rPr lang="en-US" sz="1100" dirty="0">
                <a:latin typeface="Century Gothic"/>
                <a:ea typeface="+mn-lt"/>
                <a:cs typeface="+mn-lt"/>
              </a:rPr>
              <a:t> often involves young professionals and students moving to the city for education or job opportunities, leading to a younger age structure in areas like the city center.</a:t>
            </a:r>
          </a:p>
          <a:p>
            <a:r>
              <a:rPr lang="en-US" sz="1100" dirty="0">
                <a:latin typeface="Century Gothic"/>
                <a:ea typeface="+mn-lt"/>
                <a:cs typeface="+mn-lt"/>
              </a:rPr>
              <a:t> </a:t>
            </a:r>
            <a:r>
              <a:rPr lang="en-US" sz="1100" b="1" dirty="0">
                <a:latin typeface="Century Gothic"/>
                <a:ea typeface="+mn-lt"/>
                <a:cs typeface="+mn-lt"/>
              </a:rPr>
              <a:t>International migration</a:t>
            </a:r>
            <a:r>
              <a:rPr lang="en-US" sz="1100" dirty="0">
                <a:latin typeface="Century Gothic"/>
                <a:ea typeface="+mn-lt"/>
                <a:cs typeface="+mn-lt"/>
              </a:rPr>
              <a:t>, particularly from South Asia, the Caribbean, and Eastern Europe, has increased Manchester's ethnic diversity, creating vibrant communities in areas like Rusholme and Cheetham Hill.</a:t>
            </a:r>
            <a:endParaRPr lang="en-US" sz="1100" dirty="0">
              <a:latin typeface="Century Gothic"/>
            </a:endParaRPr>
          </a:p>
          <a:p>
            <a:r>
              <a:rPr lang="en-US" sz="1100" dirty="0">
                <a:latin typeface="Century Gothic"/>
                <a:ea typeface="+mn-lt"/>
                <a:cs typeface="+mn-lt"/>
              </a:rPr>
              <a:t>This diversity has influenced housing demand, with inner-city areas offering affordable housing for new migrants, while suburban regions accommodate families seeking larger homes. Services such as schools, healthcare, and transport have had to expand and adapt to meet the needs of a growing and diverse population, while cultural influences have enriched the city's identity, as seen in its restaurants, festivals, and markets.</a:t>
            </a:r>
            <a:endParaRPr lang="en-US" dirty="0">
              <a:latin typeface="Century Gothic"/>
            </a:endParaRPr>
          </a:p>
        </p:txBody>
      </p:sp>
      <p:sp>
        <p:nvSpPr>
          <p:cNvPr id="5" name="TextBox 4">
            <a:extLst>
              <a:ext uri="{FF2B5EF4-FFF2-40B4-BE49-F238E27FC236}">
                <a16:creationId xmlns:a16="http://schemas.microsoft.com/office/drawing/2014/main" id="{DF5A593C-2497-00BF-FA2D-F3648FBD4AE3}"/>
              </a:ext>
            </a:extLst>
          </p:cNvPr>
          <p:cNvSpPr txBox="1"/>
          <p:nvPr/>
        </p:nvSpPr>
        <p:spPr>
          <a:xfrm>
            <a:off x="6635080" y="1327012"/>
            <a:ext cx="326977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dirty="0" err="1">
                <a:latin typeface="Century Gothic"/>
              </a:rPr>
              <a:t>Urbanisation</a:t>
            </a:r>
            <a:r>
              <a:rPr lang="en-US" sz="1050" b="1" dirty="0">
                <a:latin typeface="Century Gothic"/>
              </a:rPr>
              <a:t>- </a:t>
            </a:r>
            <a:r>
              <a:rPr lang="en-US" sz="1050" dirty="0">
                <a:latin typeface="Century Gothic"/>
              </a:rPr>
              <a:t>The</a:t>
            </a:r>
            <a:r>
              <a:rPr lang="en-US" sz="1050" dirty="0">
                <a:latin typeface="Century Gothic"/>
                <a:ea typeface="+mn-lt"/>
                <a:cs typeface="+mn-lt"/>
              </a:rPr>
              <a:t> process by which an increasing proportion of a population lives in urban areas, often driven by rural-to-urban migration and natural population growth.</a:t>
            </a:r>
            <a:endParaRPr lang="en-US" sz="1050" dirty="0">
              <a:latin typeface="Century Gothic"/>
            </a:endParaRPr>
          </a:p>
          <a:p>
            <a:endParaRPr lang="en-US" sz="1050" dirty="0">
              <a:latin typeface="Century Gothic"/>
            </a:endParaRPr>
          </a:p>
          <a:p>
            <a:r>
              <a:rPr lang="en-US" sz="1050" b="1" dirty="0" err="1">
                <a:latin typeface="Century Gothic"/>
              </a:rPr>
              <a:t>Suburbanisation</a:t>
            </a:r>
            <a:r>
              <a:rPr lang="en-US" sz="1050" b="1" dirty="0">
                <a:latin typeface="Century Gothic"/>
              </a:rPr>
              <a:t>-</a:t>
            </a:r>
            <a:r>
              <a:rPr lang="en-US" sz="1050" dirty="0">
                <a:latin typeface="Century Gothic"/>
              </a:rPr>
              <a:t> </a:t>
            </a:r>
            <a:r>
              <a:rPr lang="en-US" sz="1050" dirty="0">
                <a:latin typeface="Century Gothic"/>
                <a:ea typeface="+mn-lt"/>
                <a:cs typeface="+mn-lt"/>
              </a:rPr>
              <a:t>The outward growth of urban areas as people move from city centers to suburbs, often facilitated by improved transport links and a desire for larger homes and greener spaces.</a:t>
            </a:r>
          </a:p>
          <a:p>
            <a:endParaRPr lang="en-US" sz="1050" dirty="0">
              <a:latin typeface="Century Gothic"/>
            </a:endParaRPr>
          </a:p>
          <a:p>
            <a:r>
              <a:rPr lang="en-US" sz="1050" b="1" dirty="0" err="1">
                <a:latin typeface="Century Gothic"/>
              </a:rPr>
              <a:t>Counterurbanisation</a:t>
            </a:r>
            <a:r>
              <a:rPr lang="en-US" sz="1050" b="1" dirty="0">
                <a:latin typeface="Century Gothic"/>
              </a:rPr>
              <a:t>- </a:t>
            </a:r>
            <a:r>
              <a:rPr lang="en-US" sz="1050" dirty="0">
                <a:latin typeface="Century Gothic"/>
                <a:ea typeface="+mn-lt"/>
                <a:cs typeface="+mn-lt"/>
              </a:rPr>
              <a:t>The movement of people and businesses from urban areas to rural or semi-rural locations, often driven by a desire for more space and a better quality of life</a:t>
            </a:r>
          </a:p>
          <a:p>
            <a:endParaRPr lang="en-US" sz="1050" dirty="0">
              <a:latin typeface="Century Gothic"/>
            </a:endParaRPr>
          </a:p>
          <a:p>
            <a:r>
              <a:rPr lang="en-US" sz="1050" b="1" dirty="0" err="1">
                <a:latin typeface="Century Gothic"/>
              </a:rPr>
              <a:t>Reurbanisation</a:t>
            </a:r>
            <a:r>
              <a:rPr lang="en-US" sz="1050" b="1" dirty="0">
                <a:latin typeface="Century Gothic"/>
              </a:rPr>
              <a:t>-</a:t>
            </a:r>
            <a:r>
              <a:rPr lang="en-US" sz="1050" dirty="0">
                <a:latin typeface="Century Gothic"/>
              </a:rPr>
              <a:t> </a:t>
            </a:r>
            <a:r>
              <a:rPr lang="en-US" sz="1050" dirty="0">
                <a:latin typeface="Century Gothic"/>
                <a:ea typeface="+mn-lt"/>
                <a:cs typeface="+mn-lt"/>
              </a:rPr>
              <a:t>The process of revitalizing and redeveloping urban areas that had previously experienced decline, often through investment, infrastructure improvements, and an influx of new residents or businesses.</a:t>
            </a:r>
          </a:p>
          <a:p>
            <a:endParaRPr lang="en-US" sz="1050" dirty="0">
              <a:latin typeface="Century Gothic"/>
            </a:endParaRPr>
          </a:p>
          <a:p>
            <a:r>
              <a:rPr lang="en-US" sz="1050" b="1" dirty="0">
                <a:latin typeface="Century Gothic"/>
              </a:rPr>
              <a:t>National Migration- </a:t>
            </a:r>
            <a:r>
              <a:rPr lang="en-US" sz="1050" dirty="0">
                <a:latin typeface="Century Gothic"/>
                <a:ea typeface="+mn-lt"/>
                <a:cs typeface="+mn-lt"/>
              </a:rPr>
              <a:t>The movement of people within the same country, often driven by factors like job opportunities, education, or lifestyle preferences</a:t>
            </a:r>
            <a:endParaRPr lang="en-US"/>
          </a:p>
          <a:p>
            <a:endParaRPr lang="en-US" sz="1050" dirty="0">
              <a:latin typeface="Century Gothic"/>
            </a:endParaRPr>
          </a:p>
          <a:p>
            <a:r>
              <a:rPr lang="en-US" sz="1050" b="1" dirty="0">
                <a:latin typeface="Century Gothic"/>
              </a:rPr>
              <a:t>International Migration-</a:t>
            </a:r>
            <a:r>
              <a:rPr lang="en-US" sz="1050" dirty="0">
                <a:latin typeface="Century Gothic"/>
              </a:rPr>
              <a:t> </a:t>
            </a:r>
            <a:r>
              <a:rPr lang="en-US" sz="1050" dirty="0">
                <a:latin typeface="Century Gothic"/>
                <a:ea typeface="+mn-lt"/>
                <a:cs typeface="+mn-lt"/>
              </a:rPr>
              <a:t>The movement of people across country borders to live, work, or study, often driven by factors such as economic opportunities, conflict, or family reunification.</a:t>
            </a:r>
          </a:p>
        </p:txBody>
      </p:sp>
      <p:pic>
        <p:nvPicPr>
          <p:cNvPr id="6" name="Graphic 5" descr="City with solid fill">
            <a:extLst>
              <a:ext uri="{FF2B5EF4-FFF2-40B4-BE49-F238E27FC236}">
                <a16:creationId xmlns:a16="http://schemas.microsoft.com/office/drawing/2014/main" id="{6D74C82E-0F4D-88C9-C92B-4584D3C4A5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2723" y="1430688"/>
            <a:ext cx="542902" cy="574685"/>
          </a:xfrm>
          <a:prstGeom prst="rect">
            <a:avLst/>
          </a:prstGeom>
        </p:spPr>
      </p:pic>
      <p:pic>
        <p:nvPicPr>
          <p:cNvPr id="7" name="Graphic 6" descr="Farm scene with solid fill">
            <a:extLst>
              <a:ext uri="{FF2B5EF4-FFF2-40B4-BE49-F238E27FC236}">
                <a16:creationId xmlns:a16="http://schemas.microsoft.com/office/drawing/2014/main" id="{BEC80FDB-E091-BCE8-D53B-4451EB66D3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3601" y="2246526"/>
            <a:ext cx="533717" cy="533644"/>
          </a:xfrm>
          <a:prstGeom prst="rect">
            <a:avLst/>
          </a:prstGeom>
        </p:spPr>
      </p:pic>
      <p:pic>
        <p:nvPicPr>
          <p:cNvPr id="19" name="Graphic 18" descr="Agriculture with solid fill">
            <a:extLst>
              <a:ext uri="{FF2B5EF4-FFF2-40B4-BE49-F238E27FC236}">
                <a16:creationId xmlns:a16="http://schemas.microsoft.com/office/drawing/2014/main" id="{73A88D65-5413-5FF0-BAEF-7F4C8EF52B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7322" y="3318043"/>
            <a:ext cx="351790" cy="447292"/>
          </a:xfrm>
          <a:prstGeom prst="rect">
            <a:avLst/>
          </a:prstGeom>
        </p:spPr>
      </p:pic>
      <p:pic>
        <p:nvPicPr>
          <p:cNvPr id="20" name="Graphic 19" descr="City with solid fill">
            <a:extLst>
              <a:ext uri="{FF2B5EF4-FFF2-40B4-BE49-F238E27FC236}">
                <a16:creationId xmlns:a16="http://schemas.microsoft.com/office/drawing/2014/main" id="{6D4BB513-8C15-562E-5DBB-854825C443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4754" y="2958695"/>
            <a:ext cx="427185" cy="469769"/>
          </a:xfrm>
          <a:prstGeom prst="rect">
            <a:avLst/>
          </a:prstGeom>
        </p:spPr>
      </p:pic>
      <p:pic>
        <p:nvPicPr>
          <p:cNvPr id="22" name="Graphic 21" descr="Arrow circle with solid fill">
            <a:extLst>
              <a:ext uri="{FF2B5EF4-FFF2-40B4-BE49-F238E27FC236}">
                <a16:creationId xmlns:a16="http://schemas.microsoft.com/office/drawing/2014/main" id="{D8EA4E32-D297-4E6C-6224-27146886E8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73878" y="3974641"/>
            <a:ext cx="480451" cy="491001"/>
          </a:xfrm>
          <a:prstGeom prst="rect">
            <a:avLst/>
          </a:prstGeom>
        </p:spPr>
      </p:pic>
      <p:pic>
        <p:nvPicPr>
          <p:cNvPr id="23" name="Graphic 22" descr="Africa with solid fill">
            <a:extLst>
              <a:ext uri="{FF2B5EF4-FFF2-40B4-BE49-F238E27FC236}">
                <a16:creationId xmlns:a16="http://schemas.microsoft.com/office/drawing/2014/main" id="{CC0E91C3-B446-47C6-1CB1-BEB9CD29983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30691" y="4845872"/>
            <a:ext cx="597422" cy="607956"/>
          </a:xfrm>
          <a:prstGeom prst="rect">
            <a:avLst/>
          </a:prstGeom>
        </p:spPr>
      </p:pic>
      <p:pic>
        <p:nvPicPr>
          <p:cNvPr id="24" name="Graphic 23" descr="Airplane with solid fill">
            <a:extLst>
              <a:ext uri="{FF2B5EF4-FFF2-40B4-BE49-F238E27FC236}">
                <a16:creationId xmlns:a16="http://schemas.microsoft.com/office/drawing/2014/main" id="{DFDCD15A-9DDF-6DDD-148B-8426E0FB65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62185" y="5685255"/>
            <a:ext cx="597422" cy="607956"/>
          </a:xfrm>
          <a:prstGeom prst="rect">
            <a:avLst/>
          </a:prstGeom>
        </p:spPr>
      </p:pic>
      <p:sp>
        <p:nvSpPr>
          <p:cNvPr id="13" name="TextBox 12">
            <a:extLst>
              <a:ext uri="{FF2B5EF4-FFF2-40B4-BE49-F238E27FC236}">
                <a16:creationId xmlns:a16="http://schemas.microsoft.com/office/drawing/2014/main" id="{A112335B-BEA6-EFE6-B498-78104D18A05F}"/>
              </a:ext>
            </a:extLst>
          </p:cNvPr>
          <p:cNvSpPr txBox="1"/>
          <p:nvPr/>
        </p:nvSpPr>
        <p:spPr>
          <a:xfrm>
            <a:off x="1146356" y="118081"/>
            <a:ext cx="4963884" cy="646331"/>
          </a:xfrm>
          <a:prstGeom prst="rect">
            <a:avLst/>
          </a:prstGeom>
          <a:noFill/>
        </p:spPr>
        <p:txBody>
          <a:bodyPr wrap="square">
            <a:spAutoFit/>
          </a:bodyPr>
          <a:lstStyle/>
          <a:p>
            <a:pPr algn="ctr"/>
            <a:r>
              <a:rPr lang="en-US" sz="1800" b="1">
                <a:latin typeface="Century Gothic"/>
                <a:ea typeface="Calibri"/>
                <a:cs typeface="Calibri"/>
              </a:rPr>
              <a:t>GCSE Changing Cities</a:t>
            </a:r>
          </a:p>
          <a:p>
            <a:pPr algn="ctr"/>
            <a:r>
              <a:rPr lang="en-US" sz="1800" b="1">
                <a:latin typeface="Century Gothic"/>
                <a:ea typeface="Calibri"/>
                <a:cs typeface="Calibri"/>
              </a:rPr>
              <a:t>knowledge checkers</a:t>
            </a:r>
            <a:endParaRPr lang="en-US" sz="1800" b="1">
              <a:latin typeface="Century Gothic"/>
              <a:cs typeface="Calibri"/>
            </a:endParaRPr>
          </a:p>
        </p:txBody>
      </p:sp>
      <p:pic>
        <p:nvPicPr>
          <p:cNvPr id="11" name="Picture 10">
            <a:extLst>
              <a:ext uri="{FF2B5EF4-FFF2-40B4-BE49-F238E27FC236}">
                <a16:creationId xmlns:a16="http://schemas.microsoft.com/office/drawing/2014/main" id="{21917705-4C82-DB92-1A83-15E7FE3386F4}"/>
              </a:ext>
            </a:extLst>
          </p:cNvPr>
          <p:cNvPicPr>
            <a:picLocks noChangeAspect="1"/>
          </p:cNvPicPr>
          <p:nvPr/>
        </p:nvPicPr>
        <p:blipFill>
          <a:blip r:embed="rId15"/>
          <a:stretch>
            <a:fillRect/>
          </a:stretch>
        </p:blipFill>
        <p:spPr>
          <a:xfrm>
            <a:off x="471486" y="117765"/>
            <a:ext cx="608406" cy="723634"/>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6323C3FA-D23F-C985-DBD2-8744D086A64F}"/>
              </a:ext>
            </a:extLst>
          </p:cNvPr>
          <p:cNvPicPr>
            <a:picLocks noChangeAspect="1"/>
          </p:cNvPicPr>
          <p:nvPr/>
        </p:nvPicPr>
        <p:blipFill>
          <a:blip r:embed="rId16"/>
          <a:stretch>
            <a:fillRect/>
          </a:stretch>
        </p:blipFill>
        <p:spPr>
          <a:xfrm>
            <a:off x="1164665" y="5912897"/>
            <a:ext cx="917848" cy="943585"/>
          </a:xfrm>
          <a:prstGeom prst="rect">
            <a:avLst/>
          </a:prstGeom>
        </p:spPr>
      </p:pic>
    </p:spTree>
    <p:extLst>
      <p:ext uri="{BB962C8B-B14F-4D97-AF65-F5344CB8AC3E}">
        <p14:creationId xmlns:p14="http://schemas.microsoft.com/office/powerpoint/2010/main" val="3732669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9" ma:contentTypeDescription="Create a new document." ma:contentTypeScope="" ma:versionID="de5e0a0bb58568ac3d27638300cdf2b0">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08e647b43cd7cdbf27361a22a3e5be7"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Ms L Devin</DisplayName>
        <AccountId>11</AccountId>
        <AccountType/>
      </UserInfo>
      <UserInfo>
        <DisplayName>Mr. T. Sixsmith</DisplayName>
        <AccountId>13</AccountId>
        <AccountType/>
      </UserInfo>
      <UserInfo>
        <DisplayName>Mr. A. Duckworth</DisplayName>
        <AccountId>14</AccountId>
        <AccountType/>
      </UserInfo>
      <UserInfo>
        <DisplayName>Mr T Clare</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B0BD0E-6873-4C84-B0F0-160BC6922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577E52-C56F-43C1-8CF0-11D1CE03CFF0}">
  <ds:schemaRefs>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8c196e67-583f-4cee-a71a-f7c16f1d0bdf"/>
    <ds:schemaRef ds:uri="http://schemas.microsoft.com/office/infopath/2007/PartnerControls"/>
    <ds:schemaRef ds:uri="f55e4e17-f17b-45d4-a783-b77bdb67020d"/>
    <ds:schemaRef ds:uri="http://schemas.microsoft.com/office/2006/metadata/properties"/>
  </ds:schemaRefs>
</ds:datastoreItem>
</file>

<file path=customXml/itemProps3.xml><?xml version="1.0" encoding="utf-8"?>
<ds:datastoreItem xmlns:ds="http://schemas.openxmlformats.org/officeDocument/2006/customXml" ds:itemID="{18E0CBF6-8DF7-4597-A56A-AFFC2A6437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166</TotalTime>
  <Words>6766</Words>
  <Application>Microsoft Office PowerPoint</Application>
  <PresentationFormat>A4 Paper (210x297 mm)</PresentationFormat>
  <Paragraphs>500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Ms L Devin</cp:lastModifiedBy>
  <cp:revision>499</cp:revision>
  <dcterms:created xsi:type="dcterms:W3CDTF">2024-03-05T11:58:30Z</dcterms:created>
  <dcterms:modified xsi:type="dcterms:W3CDTF">2026-01-14T12:46:36Z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