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5"/>
  </p:notesMasterIdLst>
  <p:sldIdLst>
    <p:sldId id="256" r:id="rId5"/>
    <p:sldId id="285" r:id="rId6"/>
    <p:sldId id="293" r:id="rId7"/>
    <p:sldId id="299" r:id="rId8"/>
    <p:sldId id="300" r:id="rId9"/>
    <p:sldId id="318" r:id="rId10"/>
    <p:sldId id="301" r:id="rId11"/>
    <p:sldId id="302" r:id="rId12"/>
    <p:sldId id="311" r:id="rId13"/>
    <p:sldId id="319" r:id="rId14"/>
    <p:sldId id="304" r:id="rId15"/>
    <p:sldId id="305" r:id="rId16"/>
    <p:sldId id="320" r:id="rId17"/>
    <p:sldId id="306" r:id="rId18"/>
    <p:sldId id="312" r:id="rId19"/>
    <p:sldId id="317" r:id="rId20"/>
    <p:sldId id="321" r:id="rId21"/>
    <p:sldId id="309" r:id="rId22"/>
    <p:sldId id="310" r:id="rId23"/>
    <p:sldId id="322" r:id="rId24"/>
  </p:sldIdLst>
  <p:sldSz cx="9906000" cy="6858000" type="A4"/>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CCCC"/>
    <a:srgbClr val="E7F7FD"/>
    <a:srgbClr val="DCF4FC"/>
    <a:srgbClr val="981747"/>
    <a:srgbClr val="E30713"/>
    <a:srgbClr val="55EA4E"/>
    <a:srgbClr val="FF3F43"/>
    <a:srgbClr val="0439FF"/>
    <a:srgbClr val="E8E5A9"/>
    <a:srgbClr val="FCF9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C8EEA0-2172-B8A5-3E7E-11BB28A3132C}" v="1703" dt="2026-01-13T15:43:20.6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B11E7B-F387-4591-96E7-65E8ECF379DF}" type="datetimeFigureOut">
              <a:t>1/14/2026</a:t>
            </a:fld>
            <a:endParaRPr lang="en-GB"/>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1109C3-69AD-4640-B486-7AAB40756F13}" type="slidenum">
              <a:t>‹#›</a:t>
            </a:fld>
            <a:endParaRPr lang="en-GB"/>
          </a:p>
        </p:txBody>
      </p:sp>
    </p:spTree>
    <p:extLst>
      <p:ext uri="{BB962C8B-B14F-4D97-AF65-F5344CB8AC3E}">
        <p14:creationId xmlns:p14="http://schemas.microsoft.com/office/powerpoint/2010/main" val="3094530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38250" y="1122363"/>
            <a:ext cx="7429500" cy="2387600"/>
          </a:xfrm>
        </p:spPr>
        <p:txBody>
          <a:bodyPr anchor="b"/>
          <a:lstStyle>
            <a:lvl1pPr algn="ctr">
              <a:defRPr sz="4875"/>
            </a:lvl1pPr>
          </a:lstStyle>
          <a:p>
            <a:r>
              <a:rPr lang="en-GB"/>
              <a:t>Click to edit Master title style</a:t>
            </a:r>
          </a:p>
        </p:txBody>
      </p:sp>
      <p:sp>
        <p:nvSpPr>
          <p:cNvPr id="3" name="Subtitle 2"/>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14/01/2026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14/01/2026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1" y="365125"/>
            <a:ext cx="2135981"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681037" y="365125"/>
            <a:ext cx="6284119"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14/01/2026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14/01/2026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8" y="1709739"/>
            <a:ext cx="8543925" cy="2852737"/>
          </a:xfrm>
        </p:spPr>
        <p:txBody>
          <a:bodyPr anchor="b"/>
          <a:lstStyle>
            <a:lvl1pPr>
              <a:defRPr sz="4875"/>
            </a:lvl1pPr>
          </a:lstStyle>
          <a:p>
            <a:r>
              <a:rPr lang="en-GB"/>
              <a:t>Click to edit Master title style</a:t>
            </a:r>
          </a:p>
        </p:txBody>
      </p:sp>
      <p:sp>
        <p:nvSpPr>
          <p:cNvPr id="3" name="Text Placeholder 2"/>
          <p:cNvSpPr>
            <a:spLocks noGrp="1"/>
          </p:cNvSpPr>
          <p:nvPr>
            <p:ph type="body" idx="1"/>
          </p:nvPr>
        </p:nvSpPr>
        <p:spPr>
          <a:xfrm>
            <a:off x="675878" y="4589464"/>
            <a:ext cx="8543925" cy="1500187"/>
          </a:xfrm>
        </p:spPr>
        <p:txBody>
          <a:bodyPr/>
          <a:lstStyle>
            <a:lvl1pPr marL="0" indent="0">
              <a:buNone/>
              <a:defRPr sz="1950">
                <a:solidFill>
                  <a:schemeClr val="tx1">
                    <a:tint val="82000"/>
                  </a:schemeClr>
                </a:solidFill>
              </a:defRPr>
            </a:lvl1pPr>
            <a:lvl2pPr marL="371475" indent="0">
              <a:buNone/>
              <a:defRPr sz="1625">
                <a:solidFill>
                  <a:schemeClr val="tx1">
                    <a:tint val="82000"/>
                  </a:schemeClr>
                </a:solidFill>
              </a:defRPr>
            </a:lvl2pPr>
            <a:lvl3pPr marL="742950" indent="0">
              <a:buNone/>
              <a:defRPr sz="1463">
                <a:solidFill>
                  <a:schemeClr val="tx1">
                    <a:tint val="82000"/>
                  </a:schemeClr>
                </a:solidFill>
              </a:defRPr>
            </a:lvl3pPr>
            <a:lvl4pPr marL="1114425" indent="0">
              <a:buNone/>
              <a:defRPr sz="1300">
                <a:solidFill>
                  <a:schemeClr val="tx1">
                    <a:tint val="82000"/>
                  </a:schemeClr>
                </a:solidFill>
              </a:defRPr>
            </a:lvl4pPr>
            <a:lvl5pPr marL="1485900" indent="0">
              <a:buNone/>
              <a:defRPr sz="1300">
                <a:solidFill>
                  <a:schemeClr val="tx1">
                    <a:tint val="82000"/>
                  </a:schemeClr>
                </a:solidFill>
              </a:defRPr>
            </a:lvl5pPr>
            <a:lvl6pPr marL="1857375" indent="0">
              <a:buNone/>
              <a:defRPr sz="1300">
                <a:solidFill>
                  <a:schemeClr val="tx1">
                    <a:tint val="82000"/>
                  </a:schemeClr>
                </a:solidFill>
              </a:defRPr>
            </a:lvl6pPr>
            <a:lvl7pPr marL="2228850" indent="0">
              <a:buNone/>
              <a:defRPr sz="1300">
                <a:solidFill>
                  <a:schemeClr val="tx1">
                    <a:tint val="82000"/>
                  </a:schemeClr>
                </a:solidFill>
              </a:defRPr>
            </a:lvl7pPr>
            <a:lvl8pPr marL="2600325" indent="0">
              <a:buNone/>
              <a:defRPr sz="1300">
                <a:solidFill>
                  <a:schemeClr val="tx1">
                    <a:tint val="82000"/>
                  </a:schemeClr>
                </a:solidFill>
              </a:defRPr>
            </a:lvl8pPr>
            <a:lvl9pPr marL="2971800" indent="0">
              <a:buNone/>
              <a:defRPr sz="13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14/01/2026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681038" y="1825625"/>
            <a:ext cx="42100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5014913" y="1825625"/>
            <a:ext cx="42100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14/01/2026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6"/>
            <a:ext cx="8543925" cy="1325563"/>
          </a:xfrm>
        </p:spPr>
        <p:txBody>
          <a:bodyPr/>
          <a:lstStyle/>
          <a:p>
            <a:r>
              <a:rPr lang="en-GB"/>
              <a:t>Click to edit Master title style</a:t>
            </a:r>
          </a:p>
        </p:txBody>
      </p:sp>
      <p:sp>
        <p:nvSpPr>
          <p:cNvPr id="3" name="Text Placeholder 2"/>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GB"/>
              <a:t>Click to edit Master text styles</a:t>
            </a:r>
          </a:p>
        </p:txBody>
      </p:sp>
      <p:sp>
        <p:nvSpPr>
          <p:cNvPr id="4" name="Content Placeholder 3"/>
          <p:cNvSpPr>
            <a:spLocks noGrp="1"/>
          </p:cNvSpPr>
          <p:nvPr>
            <p:ph sz="half" idx="2"/>
          </p:nvPr>
        </p:nvSpPr>
        <p:spPr>
          <a:xfrm>
            <a:off x="682328" y="2505075"/>
            <a:ext cx="4190702"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GB"/>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14/01/2026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14/01/2026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14/01/2026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600"/>
            </a:lvl1pPr>
          </a:lstStyle>
          <a:p>
            <a:r>
              <a:rPr lang="en-GB"/>
              <a:t>Click to edit Master title style</a:t>
            </a:r>
          </a:p>
        </p:txBody>
      </p:sp>
      <p:sp>
        <p:nvSpPr>
          <p:cNvPr id="3" name="Content Placeholder 2"/>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14/01/2026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600"/>
            </a:lvl1pPr>
          </a:lstStyle>
          <a:p>
            <a:r>
              <a:rPr lang="en-GB"/>
              <a:t>Click to edit Master title style</a:t>
            </a:r>
          </a:p>
        </p:txBody>
      </p:sp>
      <p:sp>
        <p:nvSpPr>
          <p:cNvPr id="3" name="Picture Placeholder 2"/>
          <p:cNvSpPr>
            <a:spLocks noGrp="1" noChangeAspect="1"/>
          </p:cNvSpPr>
          <p:nvPr>
            <p:ph type="pic" idx="1"/>
          </p:nvPr>
        </p:nvSpPr>
        <p:spPr>
          <a:xfrm>
            <a:off x="4211340" y="987426"/>
            <a:ext cx="5014913" cy="4873625"/>
          </a:xfrm>
        </p:spPr>
        <p:txBody>
          <a:bodyPr anchor="t"/>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r>
              <a:rPr lang="en-GB"/>
              <a:t>Click icon to add picture</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14/01/2026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82000"/>
                  </a:schemeClr>
                </a:solidFill>
              </a:defRPr>
            </a:lvl1pPr>
          </a:lstStyle>
          <a:p>
            <a:fld id="{846CE7D5-CF57-46EF-B807-FDD0502418D4}" type="datetimeFigureOut">
              <a:rPr lang="en-GB" smtClean="0"/>
              <a:t>14/01/2026</a:t>
            </a:fld>
            <a:endParaRPr lang="en-GB"/>
          </a:p>
        </p:txBody>
      </p:sp>
      <p:sp>
        <p:nvSpPr>
          <p:cNvPr id="5" name="Footer Placeholder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90.svg"/><Relationship Id="rId13" Type="http://schemas.openxmlformats.org/officeDocument/2006/relationships/image" Target="../media/image95.png"/><Relationship Id="rId18" Type="http://schemas.openxmlformats.org/officeDocument/2006/relationships/image" Target="../media/image99.svg"/><Relationship Id="rId3" Type="http://schemas.openxmlformats.org/officeDocument/2006/relationships/image" Target="../media/image1.png"/><Relationship Id="rId21" Type="http://schemas.openxmlformats.org/officeDocument/2006/relationships/image" Target="../media/image102.png"/><Relationship Id="rId7" Type="http://schemas.openxmlformats.org/officeDocument/2006/relationships/image" Target="../media/image57.png"/><Relationship Id="rId12" Type="http://schemas.openxmlformats.org/officeDocument/2006/relationships/image" Target="../media/image94.svg"/><Relationship Id="rId17" Type="http://schemas.openxmlformats.org/officeDocument/2006/relationships/image" Target="../media/image5.png"/><Relationship Id="rId2" Type="http://schemas.openxmlformats.org/officeDocument/2006/relationships/image" Target="../media/image87.jpeg"/><Relationship Id="rId16" Type="http://schemas.openxmlformats.org/officeDocument/2006/relationships/image" Target="../media/image98.svg"/><Relationship Id="rId20" Type="http://schemas.openxmlformats.org/officeDocument/2006/relationships/image" Target="../media/image101.jpeg"/><Relationship Id="rId1" Type="http://schemas.openxmlformats.org/officeDocument/2006/relationships/slideLayout" Target="../slideLayouts/slideLayout1.xml"/><Relationship Id="rId6" Type="http://schemas.openxmlformats.org/officeDocument/2006/relationships/image" Target="../media/image89.svg"/><Relationship Id="rId11" Type="http://schemas.openxmlformats.org/officeDocument/2006/relationships/image" Target="../media/image93.png"/><Relationship Id="rId5" Type="http://schemas.openxmlformats.org/officeDocument/2006/relationships/image" Target="../media/image88.png"/><Relationship Id="rId15" Type="http://schemas.openxmlformats.org/officeDocument/2006/relationships/image" Target="../media/image97.png"/><Relationship Id="rId23" Type="http://schemas.openxmlformats.org/officeDocument/2006/relationships/image" Target="../media/image104.png"/><Relationship Id="rId10" Type="http://schemas.openxmlformats.org/officeDocument/2006/relationships/image" Target="../media/image92.svg"/><Relationship Id="rId19" Type="http://schemas.openxmlformats.org/officeDocument/2006/relationships/image" Target="../media/image100.png"/><Relationship Id="rId4" Type="http://schemas.openxmlformats.org/officeDocument/2006/relationships/image" Target="../media/image2.png"/><Relationship Id="rId9" Type="http://schemas.openxmlformats.org/officeDocument/2006/relationships/image" Target="../media/image91.png"/><Relationship Id="rId14" Type="http://schemas.openxmlformats.org/officeDocument/2006/relationships/image" Target="../media/image96.svg"/><Relationship Id="rId22" Type="http://schemas.openxmlformats.org/officeDocument/2006/relationships/image" Target="../media/image103.png"/></Relationships>
</file>

<file path=ppt/slides/_rels/slide12.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111.png"/><Relationship Id="rId3" Type="http://schemas.openxmlformats.org/officeDocument/2006/relationships/image" Target="../media/image2.png"/><Relationship Id="rId7" Type="http://schemas.openxmlformats.org/officeDocument/2006/relationships/image" Target="../media/image108.png"/><Relationship Id="rId12" Type="http://schemas.microsoft.com/office/2007/relationships/hdphoto" Target="../media/hdphoto6.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7.svg"/><Relationship Id="rId11" Type="http://schemas.openxmlformats.org/officeDocument/2006/relationships/image" Target="../media/image110.png"/><Relationship Id="rId5" Type="http://schemas.openxmlformats.org/officeDocument/2006/relationships/image" Target="../media/image106.png"/><Relationship Id="rId10" Type="http://schemas.microsoft.com/office/2007/relationships/hdphoto" Target="../media/hdphoto5.wdp"/><Relationship Id="rId4" Type="http://schemas.openxmlformats.org/officeDocument/2006/relationships/image" Target="../media/image105.png"/><Relationship Id="rId9" Type="http://schemas.openxmlformats.org/officeDocument/2006/relationships/image" Target="../media/image109.png"/></Relationships>
</file>

<file path=ppt/slides/_rels/slide13.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17.png"/><Relationship Id="rId3" Type="http://schemas.openxmlformats.org/officeDocument/2006/relationships/image" Target="../media/image2.png"/><Relationship Id="rId7" Type="http://schemas.openxmlformats.org/officeDocument/2006/relationships/image" Target="../media/image11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15.jpeg"/><Relationship Id="rId11" Type="http://schemas.openxmlformats.org/officeDocument/2006/relationships/image" Target="../media/image120.png"/><Relationship Id="rId5" Type="http://schemas.openxmlformats.org/officeDocument/2006/relationships/image" Target="../media/image114.jpeg"/><Relationship Id="rId10" Type="http://schemas.openxmlformats.org/officeDocument/2006/relationships/image" Target="../media/image119.png"/><Relationship Id="rId4" Type="http://schemas.openxmlformats.org/officeDocument/2006/relationships/image" Target="../media/image113.png"/><Relationship Id="rId9" Type="http://schemas.openxmlformats.org/officeDocument/2006/relationships/image" Target="../media/image118.png"/></Relationships>
</file>

<file path=ppt/slides/_rels/slide15.xml.rels><?xml version="1.0" encoding="UTF-8" standalone="yes"?>
<Relationships xmlns="http://schemas.openxmlformats.org/package/2006/relationships"><Relationship Id="rId8" Type="http://schemas.openxmlformats.org/officeDocument/2006/relationships/image" Target="../media/image125.svg"/><Relationship Id="rId3" Type="http://schemas.openxmlformats.org/officeDocument/2006/relationships/image" Target="../media/image2.png"/><Relationship Id="rId7" Type="http://schemas.openxmlformats.org/officeDocument/2006/relationships/image" Target="../media/image12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23.png"/><Relationship Id="rId5" Type="http://schemas.openxmlformats.org/officeDocument/2006/relationships/image" Target="../media/image122.png"/><Relationship Id="rId10" Type="http://schemas.openxmlformats.org/officeDocument/2006/relationships/image" Target="../media/image99.svg"/><Relationship Id="rId4" Type="http://schemas.openxmlformats.org/officeDocument/2006/relationships/image" Target="../media/image121.jpeg"/><Relationship Id="rId9"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image" Target="../media/image130.png"/><Relationship Id="rId3" Type="http://schemas.openxmlformats.org/officeDocument/2006/relationships/image" Target="../media/image2.png"/><Relationship Id="rId7" Type="http://schemas.openxmlformats.org/officeDocument/2006/relationships/image" Target="../media/image129.svg"/><Relationship Id="rId12" Type="http://schemas.openxmlformats.org/officeDocument/2006/relationships/image" Target="../media/image13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28.png"/><Relationship Id="rId11" Type="http://schemas.openxmlformats.org/officeDocument/2006/relationships/image" Target="../media/image133.svg"/><Relationship Id="rId5" Type="http://schemas.openxmlformats.org/officeDocument/2006/relationships/image" Target="../media/image127.svg"/><Relationship Id="rId10" Type="http://schemas.openxmlformats.org/officeDocument/2006/relationships/image" Target="../media/image132.png"/><Relationship Id="rId4" Type="http://schemas.openxmlformats.org/officeDocument/2006/relationships/image" Target="../media/image126.png"/><Relationship Id="rId9" Type="http://schemas.openxmlformats.org/officeDocument/2006/relationships/image" Target="../media/image131.svg"/></Relationships>
</file>

<file path=ppt/slides/_rels/slide17.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image" Target="../media/image13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40.png"/><Relationship Id="rId13" Type="http://schemas.openxmlformats.org/officeDocument/2006/relationships/image" Target="../media/image145.svg"/><Relationship Id="rId3" Type="http://schemas.microsoft.com/office/2007/relationships/hdphoto" Target="../media/hdphoto7.wdp"/><Relationship Id="rId7" Type="http://schemas.openxmlformats.org/officeDocument/2006/relationships/image" Target="../media/image139.png"/><Relationship Id="rId12" Type="http://schemas.openxmlformats.org/officeDocument/2006/relationships/image" Target="../media/image144.png"/><Relationship Id="rId2" Type="http://schemas.openxmlformats.org/officeDocument/2006/relationships/image" Target="../media/image137.png"/><Relationship Id="rId1" Type="http://schemas.openxmlformats.org/officeDocument/2006/relationships/slideLayout" Target="../slideLayouts/slideLayout1.xml"/><Relationship Id="rId6" Type="http://schemas.openxmlformats.org/officeDocument/2006/relationships/image" Target="../media/image138.png"/><Relationship Id="rId11" Type="http://schemas.openxmlformats.org/officeDocument/2006/relationships/image" Target="../media/image143.svg"/><Relationship Id="rId5" Type="http://schemas.openxmlformats.org/officeDocument/2006/relationships/image" Target="../media/image2.png"/><Relationship Id="rId15" Type="http://schemas.openxmlformats.org/officeDocument/2006/relationships/image" Target="../media/image147.png"/><Relationship Id="rId10" Type="http://schemas.openxmlformats.org/officeDocument/2006/relationships/image" Target="../media/image142.png"/><Relationship Id="rId4" Type="http://schemas.openxmlformats.org/officeDocument/2006/relationships/image" Target="../media/image1.png"/><Relationship Id="rId9" Type="http://schemas.openxmlformats.org/officeDocument/2006/relationships/image" Target="../media/image141.jpeg"/><Relationship Id="rId14" Type="http://schemas.openxmlformats.org/officeDocument/2006/relationships/image" Target="../media/image146.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49.png"/><Relationship Id="rId4" Type="http://schemas.openxmlformats.org/officeDocument/2006/relationships/image" Target="../media/image14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1.png"/><Relationship Id="rId16" Type="http://schemas.openxmlformats.org/officeDocument/2006/relationships/image" Target="../media/image16.svg"/><Relationship Id="rId20"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2.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png"/><Relationship Id="rId7" Type="http://schemas.openxmlformats.org/officeDocument/2006/relationships/image" Target="../media/image22.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26.png"/><Relationship Id="rId5" Type="http://schemas.openxmlformats.org/officeDocument/2006/relationships/image" Target="../media/image21.svg"/><Relationship Id="rId10" Type="http://schemas.openxmlformats.org/officeDocument/2006/relationships/image" Target="../media/image25.png"/><Relationship Id="rId4" Type="http://schemas.openxmlformats.org/officeDocument/2006/relationships/image" Target="../media/image20.png"/><Relationship Id="rId9" Type="http://schemas.openxmlformats.org/officeDocument/2006/relationships/image" Target="../media/image24.jpeg"/></Relationships>
</file>

<file path=ppt/slides/_rels/slide5.xml.rels><?xml version="1.0" encoding="UTF-8" standalone="yes"?>
<Relationships xmlns="http://schemas.openxmlformats.org/package/2006/relationships"><Relationship Id="rId13" Type="http://schemas.openxmlformats.org/officeDocument/2006/relationships/image" Target="../media/image36.svg"/><Relationship Id="rId18" Type="http://schemas.openxmlformats.org/officeDocument/2006/relationships/image" Target="../media/image39.png"/><Relationship Id="rId26" Type="http://schemas.openxmlformats.org/officeDocument/2006/relationships/image" Target="../media/image44.png"/><Relationship Id="rId3" Type="http://schemas.openxmlformats.org/officeDocument/2006/relationships/image" Target="../media/image2.png"/><Relationship Id="rId21" Type="http://schemas.openxmlformats.org/officeDocument/2006/relationships/image" Target="../media/image42.svg"/><Relationship Id="rId34" Type="http://schemas.openxmlformats.org/officeDocument/2006/relationships/image" Target="../media/image19.png"/><Relationship Id="rId7" Type="http://schemas.openxmlformats.org/officeDocument/2006/relationships/image" Target="../media/image30.svg"/><Relationship Id="rId12" Type="http://schemas.openxmlformats.org/officeDocument/2006/relationships/image" Target="../media/image35.png"/><Relationship Id="rId17" Type="http://schemas.openxmlformats.org/officeDocument/2006/relationships/image" Target="../media/image22.svg"/><Relationship Id="rId25" Type="http://schemas.microsoft.com/office/2007/relationships/hdphoto" Target="../media/hdphoto1.wdp"/><Relationship Id="rId33" Type="http://schemas.openxmlformats.org/officeDocument/2006/relationships/image" Target="../media/image49.svg"/><Relationship Id="rId2" Type="http://schemas.openxmlformats.org/officeDocument/2006/relationships/image" Target="../media/image1.png"/><Relationship Id="rId16" Type="http://schemas.openxmlformats.org/officeDocument/2006/relationships/image" Target="../media/image3.png"/><Relationship Id="rId20" Type="http://schemas.openxmlformats.org/officeDocument/2006/relationships/image" Target="../media/image41.png"/><Relationship Id="rId29" Type="http://schemas.openxmlformats.org/officeDocument/2006/relationships/image" Target="../media/image47.svg"/><Relationship Id="rId1" Type="http://schemas.openxmlformats.org/officeDocument/2006/relationships/slideLayout" Target="../slideLayouts/slideLayout1.xml"/><Relationship Id="rId6" Type="http://schemas.openxmlformats.org/officeDocument/2006/relationships/image" Target="../media/image29.png"/><Relationship Id="rId11" Type="http://schemas.openxmlformats.org/officeDocument/2006/relationships/image" Target="../media/image34.svg"/><Relationship Id="rId24" Type="http://schemas.openxmlformats.org/officeDocument/2006/relationships/image" Target="../media/image43.png"/><Relationship Id="rId32" Type="http://schemas.openxmlformats.org/officeDocument/2006/relationships/image" Target="../media/image48.png"/><Relationship Id="rId5" Type="http://schemas.openxmlformats.org/officeDocument/2006/relationships/image" Target="../media/image28.svg"/><Relationship Id="rId15" Type="http://schemas.openxmlformats.org/officeDocument/2006/relationships/image" Target="../media/image38.svg"/><Relationship Id="rId23" Type="http://schemas.openxmlformats.org/officeDocument/2006/relationships/image" Target="../media/image14.svg"/><Relationship Id="rId28" Type="http://schemas.openxmlformats.org/officeDocument/2006/relationships/image" Target="../media/image46.png"/><Relationship Id="rId10" Type="http://schemas.openxmlformats.org/officeDocument/2006/relationships/image" Target="../media/image33.png"/><Relationship Id="rId19" Type="http://schemas.openxmlformats.org/officeDocument/2006/relationships/image" Target="../media/image40.svg"/><Relationship Id="rId31" Type="http://schemas.openxmlformats.org/officeDocument/2006/relationships/image" Target="../media/image12.svg"/><Relationship Id="rId4" Type="http://schemas.openxmlformats.org/officeDocument/2006/relationships/image" Target="../media/image27.png"/><Relationship Id="rId9" Type="http://schemas.openxmlformats.org/officeDocument/2006/relationships/image" Target="../media/image32.svg"/><Relationship Id="rId14" Type="http://schemas.openxmlformats.org/officeDocument/2006/relationships/image" Target="../media/image37.png"/><Relationship Id="rId22" Type="http://schemas.openxmlformats.org/officeDocument/2006/relationships/image" Target="../media/image13.png"/><Relationship Id="rId27" Type="http://schemas.openxmlformats.org/officeDocument/2006/relationships/image" Target="../media/image45.svg"/><Relationship Id="rId30" Type="http://schemas.openxmlformats.org/officeDocument/2006/relationships/image" Target="../media/image11.png"/><Relationship Id="rId35" Type="http://schemas.openxmlformats.org/officeDocument/2006/relationships/image" Target="../media/image50.png"/><Relationship Id="rId8" Type="http://schemas.openxmlformats.org/officeDocument/2006/relationships/image" Target="../media/image31.png"/></Relationships>
</file>

<file path=ppt/slides/_rels/slide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6.svg"/><Relationship Id="rId18" Type="http://schemas.openxmlformats.org/officeDocument/2006/relationships/image" Target="../media/image61.png"/><Relationship Id="rId3" Type="http://schemas.openxmlformats.org/officeDocument/2006/relationships/image" Target="../media/image2.png"/><Relationship Id="rId21" Type="http://schemas.openxmlformats.org/officeDocument/2006/relationships/image" Target="../media/image62.png"/><Relationship Id="rId7" Type="http://schemas.openxmlformats.org/officeDocument/2006/relationships/image" Target="../media/image21.svg"/><Relationship Id="rId12" Type="http://schemas.openxmlformats.org/officeDocument/2006/relationships/image" Target="../media/image55.png"/><Relationship Id="rId17" Type="http://schemas.openxmlformats.org/officeDocument/2006/relationships/image" Target="../media/image60.svg"/><Relationship Id="rId2" Type="http://schemas.openxmlformats.org/officeDocument/2006/relationships/image" Target="../media/image1.png"/><Relationship Id="rId16" Type="http://schemas.openxmlformats.org/officeDocument/2006/relationships/image" Target="../media/image59.png"/><Relationship Id="rId20" Type="http://schemas.openxmlformats.org/officeDocument/2006/relationships/hyperlink" Target="https://worldpopulationreview.com/country-rankings/hdi-by-country" TargetMode="External"/><Relationship Id="rId1" Type="http://schemas.openxmlformats.org/officeDocument/2006/relationships/slideLayout" Target="../slideLayouts/slideLayout1.xml"/><Relationship Id="rId6" Type="http://schemas.openxmlformats.org/officeDocument/2006/relationships/image" Target="../media/image20.png"/><Relationship Id="rId11" Type="http://schemas.openxmlformats.org/officeDocument/2006/relationships/image" Target="../media/image8.svg"/><Relationship Id="rId5" Type="http://schemas.microsoft.com/office/2007/relationships/hdphoto" Target="../media/hdphoto2.wdp"/><Relationship Id="rId15" Type="http://schemas.openxmlformats.org/officeDocument/2006/relationships/image" Target="../media/image58.svg"/><Relationship Id="rId23" Type="http://schemas.openxmlformats.org/officeDocument/2006/relationships/image" Target="../media/image64.png"/><Relationship Id="rId10" Type="http://schemas.openxmlformats.org/officeDocument/2006/relationships/image" Target="../media/image7.png"/><Relationship Id="rId19" Type="http://schemas.openxmlformats.org/officeDocument/2006/relationships/hyperlink" Target="https://hdr.undp.org/data-center/human-development-index#/indicies/HDI" TargetMode="External"/><Relationship Id="rId4" Type="http://schemas.openxmlformats.org/officeDocument/2006/relationships/image" Target="../media/image52.png"/><Relationship Id="rId9" Type="http://schemas.openxmlformats.org/officeDocument/2006/relationships/image" Target="../media/image54.svg"/><Relationship Id="rId14" Type="http://schemas.openxmlformats.org/officeDocument/2006/relationships/image" Target="../media/image57.png"/><Relationship Id="rId22" Type="http://schemas.openxmlformats.org/officeDocument/2006/relationships/image" Target="../media/image63.png"/></Relationships>
</file>

<file path=ppt/slides/_rels/slide8.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73.svg"/><Relationship Id="rId18" Type="http://schemas.openxmlformats.org/officeDocument/2006/relationships/image" Target="../media/image76.png"/><Relationship Id="rId3" Type="http://schemas.microsoft.com/office/2007/relationships/hdphoto" Target="../media/hdphoto3.wdp"/><Relationship Id="rId7" Type="http://schemas.openxmlformats.org/officeDocument/2006/relationships/image" Target="../media/image67.png"/><Relationship Id="rId12" Type="http://schemas.openxmlformats.org/officeDocument/2006/relationships/image" Target="../media/image72.png"/><Relationship Id="rId17" Type="http://schemas.openxmlformats.org/officeDocument/2006/relationships/image" Target="../media/image14.svg"/><Relationship Id="rId2" Type="http://schemas.openxmlformats.org/officeDocument/2006/relationships/image" Target="../media/image65.png"/><Relationship Id="rId16"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66.png"/><Relationship Id="rId11" Type="http://schemas.openxmlformats.org/officeDocument/2006/relationships/image" Target="../media/image71.svg"/><Relationship Id="rId5" Type="http://schemas.openxmlformats.org/officeDocument/2006/relationships/image" Target="../media/image2.png"/><Relationship Id="rId15" Type="http://schemas.openxmlformats.org/officeDocument/2006/relationships/image" Target="../media/image75.svg"/><Relationship Id="rId10" Type="http://schemas.openxmlformats.org/officeDocument/2006/relationships/image" Target="../media/image70.png"/><Relationship Id="rId4" Type="http://schemas.openxmlformats.org/officeDocument/2006/relationships/image" Target="../media/image1.png"/><Relationship Id="rId9" Type="http://schemas.openxmlformats.org/officeDocument/2006/relationships/image" Target="../media/image69.svg"/><Relationship Id="rId14" Type="http://schemas.openxmlformats.org/officeDocument/2006/relationships/image" Target="../media/image74.png"/></Relationships>
</file>

<file path=ppt/slides/_rels/slide9.xml.rels><?xml version="1.0" encoding="UTF-8" standalone="yes"?>
<Relationships xmlns="http://schemas.openxmlformats.org/package/2006/relationships"><Relationship Id="rId8" Type="http://schemas.openxmlformats.org/officeDocument/2006/relationships/image" Target="../media/image80.svg"/><Relationship Id="rId13" Type="http://schemas.openxmlformats.org/officeDocument/2006/relationships/image" Target="../media/image85.png"/><Relationship Id="rId3" Type="http://schemas.openxmlformats.org/officeDocument/2006/relationships/image" Target="../media/image1.png"/><Relationship Id="rId7" Type="http://schemas.openxmlformats.org/officeDocument/2006/relationships/image" Target="../media/image79.png"/><Relationship Id="rId12" Type="http://schemas.openxmlformats.org/officeDocument/2006/relationships/image" Target="../media/image84.svg"/><Relationship Id="rId2" Type="http://schemas.openxmlformats.org/officeDocument/2006/relationships/image" Target="../media/image77.jpeg"/><Relationship Id="rId1" Type="http://schemas.openxmlformats.org/officeDocument/2006/relationships/slideLayout" Target="../slideLayouts/slideLayout1.xml"/><Relationship Id="rId6" Type="http://schemas.openxmlformats.org/officeDocument/2006/relationships/image" Target="../media/image78.svg"/><Relationship Id="rId11" Type="http://schemas.openxmlformats.org/officeDocument/2006/relationships/image" Target="../media/image83.png"/><Relationship Id="rId5" Type="http://schemas.openxmlformats.org/officeDocument/2006/relationships/image" Target="../media/image15.png"/><Relationship Id="rId10" Type="http://schemas.openxmlformats.org/officeDocument/2006/relationships/image" Target="../media/image82.svg"/><Relationship Id="rId4" Type="http://schemas.openxmlformats.org/officeDocument/2006/relationships/image" Target="../media/image2.png"/><Relationship Id="rId9" Type="http://schemas.openxmlformats.org/officeDocument/2006/relationships/image" Target="../media/image81.png"/><Relationship Id="rId14" Type="http://schemas.openxmlformats.org/officeDocument/2006/relationships/image" Target="../media/image8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4A8EF22-00FE-1302-2723-D9993F034EEC}"/>
              </a:ext>
            </a:extLst>
          </p:cNvPr>
          <p:cNvGraphicFramePr>
            <a:graphicFrameLocks noGrp="1"/>
          </p:cNvGraphicFramePr>
          <p:nvPr>
            <p:extLst>
              <p:ext uri="{D42A27DB-BD31-4B8C-83A1-F6EECF244321}">
                <p14:modId xmlns:p14="http://schemas.microsoft.com/office/powerpoint/2010/main" val="1692648740"/>
              </p:ext>
            </p:extLst>
          </p:nvPr>
        </p:nvGraphicFramePr>
        <p:xfrm>
          <a:off x="438410" y="1142583"/>
          <a:ext cx="9356977" cy="5613324"/>
        </p:xfrm>
        <a:graphic>
          <a:graphicData uri="http://schemas.openxmlformats.org/drawingml/2006/table">
            <a:tbl>
              <a:tblPr firstRow="1" bandRow="1">
                <a:tableStyleId>{5C22544A-7EE6-4342-B048-85BDC9FD1C3A}</a:tableStyleId>
              </a:tblPr>
              <a:tblGrid>
                <a:gridCol w="3119948">
                  <a:extLst>
                    <a:ext uri="{9D8B030D-6E8A-4147-A177-3AD203B41FA5}">
                      <a16:colId xmlns:a16="http://schemas.microsoft.com/office/drawing/2014/main" val="2312803921"/>
                    </a:ext>
                  </a:extLst>
                </a:gridCol>
                <a:gridCol w="3149372">
                  <a:extLst>
                    <a:ext uri="{9D8B030D-6E8A-4147-A177-3AD203B41FA5}">
                      <a16:colId xmlns:a16="http://schemas.microsoft.com/office/drawing/2014/main" val="3904202172"/>
                    </a:ext>
                  </a:extLst>
                </a:gridCol>
                <a:gridCol w="3087657">
                  <a:extLst>
                    <a:ext uri="{9D8B030D-6E8A-4147-A177-3AD203B41FA5}">
                      <a16:colId xmlns:a16="http://schemas.microsoft.com/office/drawing/2014/main" val="3761829643"/>
                    </a:ext>
                  </a:extLst>
                </a:gridCol>
              </a:tblGrid>
              <a:tr h="2559405">
                <a:tc>
                  <a:txBody>
                    <a:bodyPr/>
                    <a:lstStyle/>
                    <a:p>
                      <a:pPr algn="ctr">
                        <a:lnSpc>
                          <a:spcPct val="100000"/>
                        </a:lnSpc>
                      </a:pPr>
                      <a:r>
                        <a:rPr lang="en-GB" sz="1200" b="1" dirty="0">
                          <a:solidFill>
                            <a:schemeClr val="tx1"/>
                          </a:solidFill>
                          <a:latin typeface="Century Gothic"/>
                        </a:rPr>
                        <a:t>Task 1</a:t>
                      </a:r>
                    </a:p>
                    <a:p>
                      <a:pPr lvl="0" algn="ctr">
                        <a:lnSpc>
                          <a:spcPct val="100000"/>
                        </a:lnSpc>
                        <a:buNone/>
                      </a:pPr>
                      <a:endParaRPr lang="en-GB" sz="1200" b="1">
                        <a:solidFill>
                          <a:schemeClr val="tx1"/>
                        </a:solidFill>
                        <a:latin typeface="Century Gothic"/>
                      </a:endParaRPr>
                    </a:p>
                    <a:p>
                      <a:pPr marL="228600" lvl="0" indent="-228600" algn="l">
                        <a:lnSpc>
                          <a:spcPct val="100000"/>
                        </a:lnSpc>
                        <a:buAutoNum type="arabicPeriod"/>
                      </a:pPr>
                      <a:r>
                        <a:rPr lang="en-GB" sz="1200" b="0" dirty="0">
                          <a:solidFill>
                            <a:schemeClr val="tx1"/>
                          </a:solidFill>
                          <a:latin typeface="Century Gothic"/>
                        </a:rPr>
                        <a:t>What is a developing country?</a:t>
                      </a:r>
                    </a:p>
                    <a:p>
                      <a:pPr marL="228600" lvl="0" indent="-228600" algn="l">
                        <a:lnSpc>
                          <a:spcPct val="100000"/>
                        </a:lnSpc>
                        <a:buAutoNum type="arabicPeriod"/>
                      </a:pPr>
                      <a:r>
                        <a:rPr lang="en-GB" sz="1200" b="0" dirty="0">
                          <a:solidFill>
                            <a:schemeClr val="tx1"/>
                          </a:solidFill>
                          <a:latin typeface="Century Gothic"/>
                        </a:rPr>
                        <a:t>What is a developed country?</a:t>
                      </a:r>
                    </a:p>
                    <a:p>
                      <a:pPr marL="228600" lvl="0" indent="-228600" algn="l">
                        <a:lnSpc>
                          <a:spcPct val="100000"/>
                        </a:lnSpc>
                        <a:buAutoNum type="arabicPeriod"/>
                      </a:pPr>
                      <a:r>
                        <a:rPr lang="en-GB" sz="1200" b="0" dirty="0">
                          <a:solidFill>
                            <a:schemeClr val="tx1"/>
                          </a:solidFill>
                          <a:latin typeface="Century Gothic"/>
                        </a:rPr>
                        <a:t>What is an emerging country?</a:t>
                      </a:r>
                    </a:p>
                    <a:p>
                      <a:pPr marL="228600" lvl="0" indent="-228600" algn="l">
                        <a:lnSpc>
                          <a:spcPct val="100000"/>
                        </a:lnSpc>
                        <a:buAutoNum type="arabicPeriod"/>
                      </a:pPr>
                      <a:r>
                        <a:rPr lang="en-GB" sz="1200" b="0" dirty="0">
                          <a:solidFill>
                            <a:schemeClr val="tx1"/>
                          </a:solidFill>
                          <a:latin typeface="Century Gothic"/>
                        </a:rPr>
                        <a:t>What are some factors that will affect development?</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marL="0" indent="0" algn="ctr">
                        <a:lnSpc>
                          <a:spcPct val="100000"/>
                        </a:lnSpc>
                        <a:buNone/>
                      </a:pPr>
                      <a:r>
                        <a:rPr lang="en-GB" sz="1200" b="1" dirty="0">
                          <a:solidFill>
                            <a:schemeClr val="tx1"/>
                          </a:solidFill>
                          <a:latin typeface="Century Gothic"/>
                        </a:rPr>
                        <a:t>Task 2</a:t>
                      </a:r>
                    </a:p>
                    <a:p>
                      <a:pPr marL="0" lvl="0" indent="0" algn="ctr">
                        <a:lnSpc>
                          <a:spcPct val="100000"/>
                        </a:lnSpc>
                        <a:buNone/>
                      </a:pPr>
                      <a:endParaRPr lang="en-GB" sz="1200" b="1">
                        <a:solidFill>
                          <a:schemeClr val="tx1"/>
                        </a:solidFill>
                        <a:latin typeface="Century Gothic"/>
                      </a:endParaRPr>
                    </a:p>
                    <a:p>
                      <a:pPr marL="228600" lvl="0" indent="-228600" algn="l">
                        <a:lnSpc>
                          <a:spcPct val="100000"/>
                        </a:lnSpc>
                        <a:buAutoNum type="arabicPeriod"/>
                      </a:pPr>
                      <a:r>
                        <a:rPr lang="en-GB" sz="1200" b="0" dirty="0">
                          <a:solidFill>
                            <a:schemeClr val="tx1"/>
                          </a:solidFill>
                          <a:latin typeface="Century Gothic"/>
                        </a:rPr>
                        <a:t>What is the Demographic Transition Model (DMT) ?</a:t>
                      </a:r>
                    </a:p>
                    <a:p>
                      <a:pPr marL="228600" lvl="0" indent="-228600" algn="l">
                        <a:lnSpc>
                          <a:spcPct val="100000"/>
                        </a:lnSpc>
                        <a:buAutoNum type="arabicPeriod"/>
                      </a:pPr>
                      <a:r>
                        <a:rPr lang="en-GB" sz="1200" b="0" dirty="0">
                          <a:solidFill>
                            <a:schemeClr val="tx1"/>
                          </a:solidFill>
                          <a:latin typeface="Century Gothic"/>
                        </a:rPr>
                        <a:t>Describe the pattern of the DMT.</a:t>
                      </a:r>
                    </a:p>
                    <a:p>
                      <a:pPr marL="228600" lvl="0" indent="-228600" algn="l">
                        <a:lnSpc>
                          <a:spcPct val="100000"/>
                        </a:lnSpc>
                        <a:buAutoNum type="arabicPeriod"/>
                      </a:pPr>
                      <a:r>
                        <a:rPr lang="en-GB" sz="1200" b="0" dirty="0">
                          <a:solidFill>
                            <a:schemeClr val="tx1"/>
                          </a:solidFill>
                          <a:latin typeface="Century Gothic"/>
                        </a:rPr>
                        <a:t>What is a population pyramid?</a:t>
                      </a:r>
                    </a:p>
                    <a:p>
                      <a:pPr marL="228600" lvl="0" indent="-228600" algn="l">
                        <a:lnSpc>
                          <a:spcPct val="100000"/>
                        </a:lnSpc>
                        <a:buAutoNum type="arabicPeriod"/>
                      </a:pPr>
                      <a:r>
                        <a:rPr lang="en-GB" sz="1200" b="0" dirty="0">
                          <a:solidFill>
                            <a:schemeClr val="tx1"/>
                          </a:solidFill>
                          <a:latin typeface="Century Gothic"/>
                        </a:rPr>
                        <a:t>Describe the pattern of a population pyramid for a developing country. </a:t>
                      </a:r>
                    </a:p>
                    <a:p>
                      <a:pPr marL="228600" lvl="0" indent="-228600" algn="l">
                        <a:lnSpc>
                          <a:spcPct val="100000"/>
                        </a:lnSpc>
                        <a:buAutoNum type="arabicPeriod"/>
                      </a:pPr>
                      <a:r>
                        <a:rPr lang="en-GB" sz="1200" b="0" i="0" u="none" strike="noStrike" noProof="0" dirty="0">
                          <a:solidFill>
                            <a:schemeClr val="tx1"/>
                          </a:solidFill>
                          <a:latin typeface="Century Gothic"/>
                        </a:rPr>
                        <a:t>Describe the pattern of a population pyramid for a developed country. </a:t>
                      </a:r>
                      <a:endParaRPr lang="en-GB" sz="1200" b="0" dirty="0">
                        <a:solidFill>
                          <a:schemeClr val="tx1"/>
                        </a:solidFill>
                        <a:latin typeface="Century Gothic"/>
                      </a:endParaRPr>
                    </a:p>
                  </a:txBody>
                  <a:tcP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marL="0" lvl="0" indent="0" algn="ctr">
                        <a:lnSpc>
                          <a:spcPct val="100000"/>
                        </a:lnSpc>
                        <a:buNone/>
                      </a:pPr>
                      <a:r>
                        <a:rPr lang="en-GB" sz="1200" b="1" dirty="0">
                          <a:solidFill>
                            <a:schemeClr val="tx1"/>
                          </a:solidFill>
                          <a:latin typeface="Century Gothic"/>
                        </a:rPr>
                        <a:t>Task 3</a:t>
                      </a:r>
                    </a:p>
                    <a:p>
                      <a:pPr marL="0" lvl="0" indent="0" algn="ctr">
                        <a:lnSpc>
                          <a:spcPct val="100000"/>
                        </a:lnSpc>
                        <a:buNone/>
                      </a:pPr>
                      <a:endParaRPr lang="en-GB" sz="1200" b="1">
                        <a:solidFill>
                          <a:schemeClr val="tx1"/>
                        </a:solidFill>
                        <a:latin typeface="Century Gothic"/>
                      </a:endParaRPr>
                    </a:p>
                    <a:p>
                      <a:pPr marL="228600" lvl="0" indent="-228600" algn="l">
                        <a:lnSpc>
                          <a:spcPct val="100000"/>
                        </a:lnSpc>
                        <a:buAutoNum type="arabicPeriod"/>
                      </a:pPr>
                      <a:r>
                        <a:rPr lang="en-GB" sz="1200" b="0" dirty="0">
                          <a:solidFill>
                            <a:schemeClr val="tx1"/>
                          </a:solidFill>
                          <a:latin typeface="Century Gothic"/>
                        </a:rPr>
                        <a:t>Name 4 factors affecting development. </a:t>
                      </a:r>
                    </a:p>
                    <a:p>
                      <a:pPr marL="228600" lvl="0" indent="-228600" algn="l">
                        <a:lnSpc>
                          <a:spcPct val="100000"/>
                        </a:lnSpc>
                        <a:buAutoNum type="arabicPeriod"/>
                      </a:pPr>
                      <a:r>
                        <a:rPr lang="en-GB" sz="1200" b="0" dirty="0">
                          <a:solidFill>
                            <a:schemeClr val="tx1"/>
                          </a:solidFill>
                          <a:latin typeface="Century Gothic"/>
                        </a:rPr>
                        <a:t>What is quality of life?</a:t>
                      </a:r>
                    </a:p>
                    <a:p>
                      <a:pPr marL="228600" lvl="0" indent="-228600" algn="l">
                        <a:lnSpc>
                          <a:spcPct val="100000"/>
                        </a:lnSpc>
                        <a:buAutoNum type="arabicPeriod"/>
                      </a:pPr>
                      <a:r>
                        <a:rPr lang="en-GB" sz="1200" b="0" dirty="0">
                          <a:solidFill>
                            <a:schemeClr val="tx1"/>
                          </a:solidFill>
                          <a:latin typeface="Century Gothic"/>
                        </a:rPr>
                        <a:t>What is food security?</a:t>
                      </a:r>
                    </a:p>
                    <a:p>
                      <a:pPr marL="228600" lvl="0" indent="-228600" algn="l">
                        <a:lnSpc>
                          <a:spcPct val="100000"/>
                        </a:lnSpc>
                        <a:buAutoNum type="arabicPeriod"/>
                      </a:pPr>
                      <a:r>
                        <a:rPr lang="en-GB" sz="1200" b="0" dirty="0">
                          <a:solidFill>
                            <a:schemeClr val="tx1"/>
                          </a:solidFill>
                          <a:latin typeface="Century Gothic"/>
                        </a:rPr>
                        <a:t>What is water security?</a:t>
                      </a:r>
                    </a:p>
                    <a:p>
                      <a:pPr marL="228600" lvl="0" indent="-228600" algn="l">
                        <a:lnSpc>
                          <a:spcPct val="100000"/>
                        </a:lnSpc>
                        <a:buAutoNum type="arabicPeriod"/>
                      </a:pPr>
                      <a:endParaRPr lang="en-GB" sz="1200" b="0" dirty="0">
                        <a:solidFill>
                          <a:schemeClr val="tx1"/>
                        </a:solidFill>
                        <a:latin typeface="Century Gothic"/>
                      </a:endParaRPr>
                    </a:p>
                  </a:txBody>
                  <a:tcP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00650725"/>
                  </a:ext>
                </a:extLst>
              </a:tr>
              <a:tr h="3053919">
                <a:tc>
                  <a:txBody>
                    <a:bodyPr/>
                    <a:lstStyle/>
                    <a:p>
                      <a:pPr marL="0" indent="0" algn="ctr">
                        <a:lnSpc>
                          <a:spcPct val="100000"/>
                        </a:lnSpc>
                        <a:buClr>
                          <a:srgbClr val="000000"/>
                        </a:buClr>
                        <a:buNone/>
                      </a:pPr>
                      <a:r>
                        <a:rPr lang="en-GB" sz="1200" b="1" dirty="0">
                          <a:solidFill>
                            <a:schemeClr val="tx1"/>
                          </a:solidFill>
                          <a:latin typeface="Century Gothic"/>
                        </a:rPr>
                        <a:t>Task 4</a:t>
                      </a:r>
                    </a:p>
                    <a:p>
                      <a:pPr marL="0" lvl="0" indent="0" algn="ctr">
                        <a:lnSpc>
                          <a:spcPct val="100000"/>
                        </a:lnSpc>
                        <a:buNone/>
                      </a:pPr>
                      <a:endParaRPr lang="en-GB" sz="1200" b="1">
                        <a:solidFill>
                          <a:schemeClr val="tx1"/>
                        </a:solidFill>
                        <a:latin typeface="Century Gothic"/>
                      </a:endParaRPr>
                    </a:p>
                    <a:p>
                      <a:pPr marL="228600" lvl="0" indent="-228600" algn="l">
                        <a:lnSpc>
                          <a:spcPct val="100000"/>
                        </a:lnSpc>
                        <a:buAutoNum type="arabicPeriod"/>
                      </a:pPr>
                      <a:r>
                        <a:rPr lang="en-GB" sz="1200" b="0" dirty="0">
                          <a:solidFill>
                            <a:schemeClr val="tx1"/>
                          </a:solidFill>
                          <a:latin typeface="Century Gothic"/>
                        </a:rPr>
                        <a:t>What is GDP &amp; GDP Per Capita?</a:t>
                      </a:r>
                    </a:p>
                    <a:p>
                      <a:pPr marL="228600" lvl="0" indent="-228600" algn="l">
                        <a:lnSpc>
                          <a:spcPct val="100000"/>
                        </a:lnSpc>
                        <a:buAutoNum type="arabicPeriod"/>
                      </a:pPr>
                      <a:r>
                        <a:rPr lang="en-GB" sz="1200" b="0" dirty="0">
                          <a:solidFill>
                            <a:schemeClr val="tx1"/>
                          </a:solidFill>
                          <a:latin typeface="Century Gothic"/>
                        </a:rPr>
                        <a:t>What is the Human Development Index (HDI)?</a:t>
                      </a:r>
                    </a:p>
                    <a:p>
                      <a:pPr marL="228600" lvl="0" indent="-228600" algn="l">
                        <a:lnSpc>
                          <a:spcPct val="100000"/>
                        </a:lnSpc>
                        <a:buAutoNum type="arabicPeriod"/>
                      </a:pPr>
                      <a:r>
                        <a:rPr lang="en-GB" sz="1200" b="0" dirty="0">
                          <a:solidFill>
                            <a:schemeClr val="tx1"/>
                          </a:solidFill>
                          <a:latin typeface="Century Gothic"/>
                        </a:rPr>
                        <a:t>What is corruption and how can it influence a country's wealth and development?</a:t>
                      </a:r>
                    </a:p>
                    <a:p>
                      <a:pPr marL="228600" lvl="0" indent="-228600" algn="l">
                        <a:lnSpc>
                          <a:spcPct val="100000"/>
                        </a:lnSpc>
                        <a:buAutoNum type="arabicPeriod"/>
                      </a:pPr>
                      <a:r>
                        <a:rPr lang="en-GB" sz="1200" b="0" dirty="0">
                          <a:solidFill>
                            <a:schemeClr val="tx1"/>
                          </a:solidFill>
                          <a:latin typeface="Century Gothic"/>
                        </a:rPr>
                        <a:t>Describe global HDI levels. Where would we find the highest/lowest?</a:t>
                      </a:r>
                    </a:p>
                  </a:txBody>
                  <a:tcP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noFill/>
                  </a:tcPr>
                </a:tc>
                <a:tc>
                  <a:txBody>
                    <a:bodyPr/>
                    <a:lstStyle/>
                    <a:p>
                      <a:pPr marL="0" indent="0" algn="ctr">
                        <a:lnSpc>
                          <a:spcPct val="100000"/>
                        </a:lnSpc>
                        <a:buNone/>
                      </a:pPr>
                      <a:r>
                        <a:rPr lang="en-GB" sz="1200" b="1" dirty="0">
                          <a:solidFill>
                            <a:schemeClr val="tx1"/>
                          </a:solidFill>
                          <a:latin typeface="Century Gothic"/>
                        </a:rPr>
                        <a:t>Task 5</a:t>
                      </a:r>
                    </a:p>
                    <a:p>
                      <a:pPr marL="0" lvl="0" indent="0" algn="ctr">
                        <a:lnSpc>
                          <a:spcPct val="100000"/>
                        </a:lnSpc>
                        <a:buNone/>
                      </a:pPr>
                      <a:endParaRPr lang="en-GB" sz="1200" b="1">
                        <a:solidFill>
                          <a:schemeClr val="tx1"/>
                        </a:solidFill>
                        <a:latin typeface="Century Gothic"/>
                      </a:endParaRPr>
                    </a:p>
                    <a:p>
                      <a:pPr marL="228600" lvl="0" indent="-228600" algn="l">
                        <a:lnSpc>
                          <a:spcPct val="100000"/>
                        </a:lnSpc>
                        <a:buAutoNum type="arabicPeriod"/>
                      </a:pPr>
                      <a:r>
                        <a:rPr lang="en-GB" sz="1200" b="0" dirty="0">
                          <a:solidFill>
                            <a:schemeClr val="tx1"/>
                          </a:solidFill>
                          <a:latin typeface="Century Gothic"/>
                        </a:rPr>
                        <a:t>What is the development gap?</a:t>
                      </a:r>
                    </a:p>
                    <a:p>
                      <a:pPr marL="228600" lvl="0" indent="-228600" algn="l">
                        <a:lnSpc>
                          <a:spcPct val="100000"/>
                        </a:lnSpc>
                        <a:buAutoNum type="arabicPeriod"/>
                      </a:pPr>
                      <a:r>
                        <a:rPr lang="en-GB" sz="1200" b="0" dirty="0">
                          <a:solidFill>
                            <a:schemeClr val="tx1"/>
                          </a:solidFill>
                          <a:latin typeface="Century Gothic"/>
                        </a:rPr>
                        <a:t>How do we measure/ compare inequality?</a:t>
                      </a:r>
                    </a:p>
                    <a:p>
                      <a:pPr marL="228600" lvl="0" indent="-228600" algn="l">
                        <a:lnSpc>
                          <a:spcPct val="100000"/>
                        </a:lnSpc>
                        <a:buAutoNum type="arabicPeriod"/>
                      </a:pPr>
                      <a:r>
                        <a:rPr lang="en-GB" sz="1200" b="0" dirty="0">
                          <a:solidFill>
                            <a:schemeClr val="tx1"/>
                          </a:solidFill>
                          <a:latin typeface="Century Gothic"/>
                        </a:rPr>
                        <a:t>Explain the Gini Coefficient. What would the graph look like in a country with equal income compared to a country with a lot of inequality?</a:t>
                      </a:r>
                    </a:p>
                    <a:p>
                      <a:pPr marL="228600" lvl="0" indent="-228600" algn="l">
                        <a:lnSpc>
                          <a:spcPct val="100000"/>
                        </a:lnSpc>
                        <a:buAutoNum type="arabicPeriod"/>
                      </a:pPr>
                      <a:r>
                        <a:rPr lang="en-GB" sz="1200" b="0" dirty="0">
                          <a:solidFill>
                            <a:schemeClr val="tx1"/>
                          </a:solidFill>
                          <a:latin typeface="Century Gothic"/>
                        </a:rPr>
                        <a:t>Describe the wealth distribution in the UK.</a:t>
                      </a:r>
                    </a:p>
                    <a:p>
                      <a:pPr marL="228600" lvl="0" indent="-228600" algn="l">
                        <a:lnSpc>
                          <a:spcPct val="100000"/>
                        </a:lnSpc>
                        <a:buAutoNum type="arabicPeriod"/>
                      </a:pPr>
                      <a:endParaRPr lang="en-GB" sz="1200" b="0">
                        <a:solidFill>
                          <a:schemeClr val="tx1"/>
                        </a:solidFill>
                        <a:latin typeface="Century Gothic"/>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noFill/>
                  </a:tcPr>
                </a:tc>
                <a:tc>
                  <a:txBody>
                    <a:bodyPr/>
                    <a:lstStyle/>
                    <a:p>
                      <a:pPr marL="0" lvl="0" indent="0" algn="ctr">
                        <a:lnSpc>
                          <a:spcPct val="100000"/>
                        </a:lnSpc>
                        <a:buNone/>
                      </a:pPr>
                      <a:r>
                        <a:rPr lang="en-GB" sz="1200" b="1" dirty="0">
                          <a:solidFill>
                            <a:schemeClr val="tx1"/>
                          </a:solidFill>
                          <a:latin typeface="Century Gothic"/>
                        </a:rPr>
                        <a:t>Task 6</a:t>
                      </a:r>
                    </a:p>
                    <a:p>
                      <a:pPr marL="0" lvl="0" indent="0" algn="ctr">
                        <a:lnSpc>
                          <a:spcPct val="100000"/>
                        </a:lnSpc>
                        <a:buNone/>
                      </a:pPr>
                      <a:endParaRPr lang="en-GB" sz="1200" b="1">
                        <a:solidFill>
                          <a:schemeClr val="tx1"/>
                        </a:solidFill>
                        <a:latin typeface="Century Gothic"/>
                      </a:endParaRPr>
                    </a:p>
                    <a:p>
                      <a:pPr marL="228600" lvl="0" indent="-228600" algn="l">
                        <a:lnSpc>
                          <a:spcPct val="100000"/>
                        </a:lnSpc>
                        <a:buAutoNum type="arabicPeriod"/>
                      </a:pPr>
                      <a:r>
                        <a:rPr lang="en-GB" sz="1200" b="0" i="0" u="none" strike="noStrike" noProof="0" dirty="0">
                          <a:solidFill>
                            <a:srgbClr val="000000"/>
                          </a:solidFill>
                          <a:latin typeface="Century Gothic"/>
                        </a:rPr>
                        <a:t>Name the 5 causes of global inequality, then go through and give a brief explanation of each one?</a:t>
                      </a:r>
                    </a:p>
                    <a:p>
                      <a:pPr marL="228600" lvl="0" indent="-228600" algn="l">
                        <a:lnSpc>
                          <a:spcPct val="100000"/>
                        </a:lnSpc>
                        <a:buAutoNum type="arabicPeriod"/>
                      </a:pPr>
                      <a:r>
                        <a:rPr lang="en-GB" sz="1200" b="0" i="0" u="none" strike="noStrike" noProof="0" dirty="0">
                          <a:solidFill>
                            <a:srgbClr val="000000"/>
                          </a:solidFill>
                          <a:latin typeface="Century Gothic"/>
                        </a:rPr>
                        <a:t>What does an open/closed economy refer to and how can it affect development?</a:t>
                      </a:r>
                    </a:p>
                    <a:p>
                      <a:pPr marL="228600" lvl="0" indent="-228600" algn="l">
                        <a:lnSpc>
                          <a:spcPct val="100000"/>
                        </a:lnSpc>
                        <a:buAutoNum type="arabicPeriod"/>
                      </a:pPr>
                      <a:r>
                        <a:rPr lang="en-GB" sz="1200" b="0" i="0" u="none" strike="noStrike" noProof="0" dirty="0">
                          <a:solidFill>
                            <a:srgbClr val="000000"/>
                          </a:solidFill>
                          <a:latin typeface="Century Gothic"/>
                        </a:rPr>
                        <a:t>What are the impacts of even development?</a:t>
                      </a:r>
                    </a:p>
                    <a:p>
                      <a:pPr marL="228600" lvl="0" indent="-228600" algn="l">
                        <a:lnSpc>
                          <a:spcPct val="100000"/>
                        </a:lnSpc>
                        <a:buAutoNum type="arabicPeriod"/>
                      </a:pPr>
                      <a:r>
                        <a:rPr lang="en-GB" sz="1200" b="0" i="0" u="none" strike="noStrike" noProof="0" dirty="0">
                          <a:solidFill>
                            <a:srgbClr val="000000"/>
                          </a:solidFill>
                          <a:latin typeface="Century Gothic"/>
                        </a:rPr>
                        <a:t>Briefly describe the poverty cycle. </a:t>
                      </a:r>
                    </a:p>
                    <a:p>
                      <a:pPr marL="228600" lvl="0" indent="-228600" algn="l">
                        <a:lnSpc>
                          <a:spcPct val="100000"/>
                        </a:lnSpc>
                        <a:buAutoNum type="arabicPeriod"/>
                      </a:pPr>
                      <a:endParaRPr lang="en-GB" sz="1200" b="0" i="0" u="none" strike="noStrike" noProof="0" dirty="0">
                        <a:solidFill>
                          <a:srgbClr val="000000"/>
                        </a:solidFill>
                        <a:latin typeface="Century Gothic"/>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noFill/>
                  </a:tcPr>
                </a:tc>
                <a:extLst>
                  <a:ext uri="{0D108BD9-81ED-4DB2-BD59-A6C34878D82A}">
                    <a16:rowId xmlns:a16="http://schemas.microsoft.com/office/drawing/2014/main" val="895784750"/>
                  </a:ext>
                </a:extLst>
              </a:tr>
            </a:tbl>
          </a:graphicData>
        </a:graphic>
      </p:graphicFrame>
      <p:sp>
        <p:nvSpPr>
          <p:cNvPr id="3" name="Title 1">
            <a:extLst>
              <a:ext uri="{FF2B5EF4-FFF2-40B4-BE49-F238E27FC236}">
                <a16:creationId xmlns:a16="http://schemas.microsoft.com/office/drawing/2014/main" id="{56334AA2-9FEB-1C13-D5C3-3A1B19FA7FE3}"/>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a:latin typeface="Century Gothic"/>
              </a:rPr>
              <a:t>Knowledge Expert</a:t>
            </a:r>
          </a:p>
        </p:txBody>
      </p:sp>
      <p:sp>
        <p:nvSpPr>
          <p:cNvPr id="2" name="Rectangle 1">
            <a:extLst>
              <a:ext uri="{FF2B5EF4-FFF2-40B4-BE49-F238E27FC236}">
                <a16:creationId xmlns:a16="http://schemas.microsoft.com/office/drawing/2014/main" id="{A82BEFC8-3A01-9758-F47C-FAF73326CE34}"/>
              </a:ext>
            </a:extLst>
          </p:cNvPr>
          <p:cNvSpPr/>
          <p:nvPr/>
        </p:nvSpPr>
        <p:spPr>
          <a:xfrm>
            <a:off x="1272701" y="600635"/>
            <a:ext cx="7722544" cy="451390"/>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100">
                <a:solidFill>
                  <a:srgbClr val="000000"/>
                </a:solidFill>
                <a:latin typeface="Century Gothic"/>
              </a:rPr>
              <a:t>It is your responsibility to make sure that you are able to answer each of the questions set in the tasks below. This will be based on what you are taught in lessons and the information included the knowledge organisers.</a:t>
            </a:r>
          </a:p>
        </p:txBody>
      </p:sp>
      <p:sp>
        <p:nvSpPr>
          <p:cNvPr id="9" name="TextBox 8">
            <a:extLst>
              <a:ext uri="{FF2B5EF4-FFF2-40B4-BE49-F238E27FC236}">
                <a16:creationId xmlns:a16="http://schemas.microsoft.com/office/drawing/2014/main" id="{23B71125-7AFF-0775-0BC5-988E04126CAF}"/>
              </a:ext>
            </a:extLst>
          </p:cNvPr>
          <p:cNvSpPr txBox="1"/>
          <p:nvPr/>
        </p:nvSpPr>
        <p:spPr>
          <a:xfrm>
            <a:off x="473488" y="253818"/>
            <a:ext cx="931968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GCSE Global Development</a:t>
            </a:r>
          </a:p>
        </p:txBody>
      </p:sp>
      <p:pic>
        <p:nvPicPr>
          <p:cNvPr id="11" name="Picture 10">
            <a:extLst>
              <a:ext uri="{FF2B5EF4-FFF2-40B4-BE49-F238E27FC236}">
                <a16:creationId xmlns:a16="http://schemas.microsoft.com/office/drawing/2014/main" id="{623A0975-50F3-E56E-4036-5DD9332A3202}"/>
              </a:ext>
            </a:extLst>
          </p:cNvPr>
          <p:cNvPicPr>
            <a:picLocks noChangeAspect="1"/>
          </p:cNvPicPr>
          <p:nvPr/>
        </p:nvPicPr>
        <p:blipFill>
          <a:blip r:embed="rId2"/>
          <a:stretch>
            <a:fillRect/>
          </a:stretch>
        </p:blipFill>
        <p:spPr>
          <a:xfrm>
            <a:off x="9100319" y="33216"/>
            <a:ext cx="648242" cy="669612"/>
          </a:xfrm>
          <a:prstGeom prst="rect">
            <a:avLst/>
          </a:prstGeom>
        </p:spPr>
      </p:pic>
      <p:pic>
        <p:nvPicPr>
          <p:cNvPr id="5" name="Picture 4" descr="Global Settings icon">
            <a:extLst>
              <a:ext uri="{FF2B5EF4-FFF2-40B4-BE49-F238E27FC236}">
                <a16:creationId xmlns:a16="http://schemas.microsoft.com/office/drawing/2014/main" id="{42E63086-9301-EC81-CA66-98C733EEFDDD}"/>
              </a:ext>
            </a:extLst>
          </p:cNvPr>
          <p:cNvPicPr>
            <a:picLocks noChangeAspect="1"/>
          </p:cNvPicPr>
          <p:nvPr/>
        </p:nvPicPr>
        <p:blipFill>
          <a:blip r:embed="rId3"/>
          <a:stretch>
            <a:fillRect/>
          </a:stretch>
        </p:blipFill>
        <p:spPr>
          <a:xfrm>
            <a:off x="340859" y="418096"/>
            <a:ext cx="642514" cy="673200"/>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E0CCCF-817D-6590-2079-0459144D43C3}"/>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B321D39-E7EF-96FA-28D1-3FF88DC0060D}"/>
              </a:ext>
            </a:extLst>
          </p:cNvPr>
          <p:cNvGraphicFramePr>
            <a:graphicFrameLocks noGrp="1"/>
          </p:cNvGraphicFramePr>
          <p:nvPr>
            <p:extLst>
              <p:ext uri="{D42A27DB-BD31-4B8C-83A1-F6EECF244321}">
                <p14:modId xmlns:p14="http://schemas.microsoft.com/office/powerpoint/2010/main" val="1908291031"/>
              </p:ext>
            </p:extLst>
          </p:nvPr>
        </p:nvGraphicFramePr>
        <p:xfrm>
          <a:off x="184342" y="310404"/>
          <a:ext cx="9605922" cy="6457069"/>
        </p:xfrm>
        <a:graphic>
          <a:graphicData uri="http://schemas.openxmlformats.org/drawingml/2006/table">
            <a:tbl>
              <a:tblPr firstRow="1" bandRow="1">
                <a:tableStyleId>{5C22544A-7EE6-4342-B048-85BDC9FD1C3A}</a:tableStyleId>
              </a:tblPr>
              <a:tblGrid>
                <a:gridCol w="4802961">
                  <a:extLst>
                    <a:ext uri="{9D8B030D-6E8A-4147-A177-3AD203B41FA5}">
                      <a16:colId xmlns:a16="http://schemas.microsoft.com/office/drawing/2014/main" val="3038674880"/>
                    </a:ext>
                  </a:extLst>
                </a:gridCol>
                <a:gridCol w="4802961">
                  <a:extLst>
                    <a:ext uri="{9D8B030D-6E8A-4147-A177-3AD203B41FA5}">
                      <a16:colId xmlns:a16="http://schemas.microsoft.com/office/drawing/2014/main" val="3320835766"/>
                    </a:ext>
                  </a:extLst>
                </a:gridCol>
              </a:tblGrid>
              <a:tr h="3217984">
                <a:tc>
                  <a:txBody>
                    <a:bodyPr/>
                    <a:lstStyle/>
                    <a:p>
                      <a:pPr marL="228600" lvl="0" indent="-228600">
                        <a:buAutoNum type="arabicPeriod"/>
                      </a:pPr>
                      <a:r>
                        <a:rPr lang="en-US" sz="1100" b="0" i="0" u="none" strike="noStrike" baseline="0" noProof="0" dirty="0">
                          <a:solidFill>
                            <a:schemeClr val="tx1"/>
                          </a:solidFill>
                          <a:latin typeface="Century Gothic"/>
                        </a:rPr>
                        <a:t>Describe </a:t>
                      </a:r>
                      <a:r>
                        <a:rPr lang="en-US" sz="1100" b="1" i="0" u="none" strike="noStrike" baseline="0" noProof="0" dirty="0">
                          <a:solidFill>
                            <a:schemeClr val="tx1"/>
                          </a:solidFill>
                          <a:latin typeface="Century Gothic"/>
                        </a:rPr>
                        <a:t>one</a:t>
                      </a:r>
                      <a:r>
                        <a:rPr lang="en-US" sz="1100" b="0" i="0" u="none" strike="noStrike" baseline="0" noProof="0" dirty="0">
                          <a:solidFill>
                            <a:schemeClr val="tx1"/>
                          </a:solidFill>
                          <a:latin typeface="Century Gothic"/>
                        </a:rPr>
                        <a:t> index used to measure political corruption (2)</a:t>
                      </a:r>
                      <a:endParaRPr lang="en-US" sz="1100" b="0">
                        <a:solidFill>
                          <a:schemeClr val="tx1"/>
                        </a:solidFill>
                        <a:latin typeface="Century Gothic"/>
                      </a:endParaRP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0" algn="l">
                        <a:lnSpc>
                          <a:spcPct val="100000"/>
                        </a:lnSpc>
                        <a:spcBef>
                          <a:spcPts val="0"/>
                        </a:spcBef>
                        <a:spcAft>
                          <a:spcPts val="0"/>
                        </a:spcAft>
                        <a:buNone/>
                      </a:pPr>
                      <a:r>
                        <a:rPr lang="en-US" sz="1100" b="0" i="0" u="none" strike="noStrike" noProof="0" dirty="0">
                          <a:solidFill>
                            <a:srgbClr val="333333"/>
                          </a:solidFill>
                          <a:highlight>
                            <a:srgbClr val="FFFFFF"/>
                          </a:highlight>
                          <a:latin typeface="Century Gothic"/>
                        </a:rPr>
                        <a:t>2. Explain </a:t>
                      </a:r>
                      <a:r>
                        <a:rPr lang="en-US" sz="1100" b="1" i="0" u="none" strike="noStrike" noProof="0" dirty="0">
                          <a:solidFill>
                            <a:srgbClr val="333333"/>
                          </a:solidFill>
                          <a:highlight>
                            <a:srgbClr val="FFFFFF"/>
                          </a:highlight>
                          <a:latin typeface="Century Gothic"/>
                        </a:rPr>
                        <a:t>two </a:t>
                      </a:r>
                      <a:r>
                        <a:rPr lang="en-US" sz="1100" b="0" i="0" u="none" strike="noStrike" noProof="0" dirty="0">
                          <a:solidFill>
                            <a:srgbClr val="333333"/>
                          </a:solidFill>
                          <a:highlight>
                            <a:srgbClr val="FFFFFF"/>
                          </a:highlight>
                          <a:latin typeface="Century Gothic"/>
                        </a:rPr>
                        <a:t>physical factors that have led to some countries having a high level of development. (4)</a:t>
                      </a:r>
                      <a:endParaRPr lang="en-US" dirty="0"/>
                    </a:p>
                    <a:p>
                      <a:pPr lvl="0">
                        <a:buNone/>
                      </a:pPr>
                      <a:br>
                        <a:rPr lang="en-US" dirty="0"/>
                      </a:br>
                      <a:endParaRPr lang="en-US" sz="1100" b="0" dirty="0">
                        <a:latin typeface="Century Gothic"/>
                      </a:endParaRPr>
                    </a:p>
                  </a:txBody>
                  <a:tcP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220890187"/>
                  </a:ext>
                </a:extLst>
              </a:tr>
              <a:tr h="1814732">
                <a:tc rowSpan="2">
                  <a:txBody>
                    <a:bodyPr/>
                    <a:lstStyle/>
                    <a:p>
                      <a:pPr lvl="0" algn="l">
                        <a:lnSpc>
                          <a:spcPct val="100000"/>
                        </a:lnSpc>
                        <a:spcBef>
                          <a:spcPts val="0"/>
                        </a:spcBef>
                        <a:spcAft>
                          <a:spcPts val="0"/>
                        </a:spcAft>
                        <a:buNone/>
                      </a:pPr>
                      <a:r>
                        <a:rPr lang="en-US" sz="1100" b="0" i="0" u="none" strike="noStrike" noProof="0" dirty="0">
                          <a:solidFill>
                            <a:srgbClr val="333333"/>
                          </a:solidFill>
                          <a:highlight>
                            <a:srgbClr val="FFFFFF"/>
                          </a:highlight>
                          <a:latin typeface="Century Gothic"/>
                        </a:rPr>
                        <a:t>3. Explain </a:t>
                      </a:r>
                      <a:r>
                        <a:rPr lang="en-US" sz="1100" b="1" i="0" u="none" strike="noStrike" noProof="0" dirty="0">
                          <a:solidFill>
                            <a:srgbClr val="333333"/>
                          </a:solidFill>
                          <a:highlight>
                            <a:srgbClr val="FFFFFF"/>
                          </a:highlight>
                          <a:latin typeface="Century Gothic"/>
                        </a:rPr>
                        <a:t>two</a:t>
                      </a:r>
                      <a:r>
                        <a:rPr lang="en-US" sz="1100" b="0" i="0" u="none" strike="noStrike" noProof="0" dirty="0">
                          <a:solidFill>
                            <a:srgbClr val="333333"/>
                          </a:solidFill>
                          <a:highlight>
                            <a:srgbClr val="FFFFFF"/>
                          </a:highlight>
                          <a:latin typeface="Century Gothic"/>
                        </a:rPr>
                        <a:t> historical factors that have led to global variations in the level of development. (4)</a:t>
                      </a:r>
                      <a:endParaRPr lang="en-US" sz="1100" b="0" dirty="0">
                        <a:latin typeface="Century Gothic"/>
                      </a:endParaRPr>
                    </a:p>
                    <a:p>
                      <a:pPr lvl="0">
                        <a:buNone/>
                      </a:pPr>
                      <a:endParaRPr lang="en-US" sz="1100" b="0" dirty="0">
                        <a:latin typeface="Century Gothic"/>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buNone/>
                      </a:pPr>
                      <a:r>
                        <a:rPr lang="en-US" sz="1100" b="0" i="0" u="none" strike="noStrike" noProof="0" dirty="0">
                          <a:solidFill>
                            <a:srgbClr val="333333"/>
                          </a:solidFill>
                          <a:highlight>
                            <a:srgbClr val="FFFFFF"/>
                          </a:highlight>
                          <a:latin typeface="Century Gothic"/>
                        </a:rPr>
                        <a:t>4. State </a:t>
                      </a:r>
                      <a:r>
                        <a:rPr lang="en-US" sz="1100" b="1" i="0" u="none" strike="noStrike" noProof="0" dirty="0">
                          <a:solidFill>
                            <a:srgbClr val="333333"/>
                          </a:solidFill>
                          <a:highlight>
                            <a:srgbClr val="FFFFFF"/>
                          </a:highlight>
                          <a:latin typeface="Century Gothic"/>
                        </a:rPr>
                        <a:t>two </a:t>
                      </a:r>
                      <a:r>
                        <a:rPr lang="en-US" sz="1100" b="0" i="0" u="none" strike="noStrike" noProof="0" dirty="0">
                          <a:solidFill>
                            <a:srgbClr val="333333"/>
                          </a:solidFill>
                          <a:highlight>
                            <a:srgbClr val="FFFFFF"/>
                          </a:highlight>
                          <a:latin typeface="Century Gothic"/>
                        </a:rPr>
                        <a:t>components that form part of the Human Development Index (HDI). (2)</a:t>
                      </a:r>
                      <a:endParaRPr lang="en-US" sz="1100" b="1" i="0" u="none" strike="noStrike" noProof="0" dirty="0">
                        <a:solidFill>
                          <a:srgbClr val="FFFFFF"/>
                        </a:solidFill>
                        <a:highlight>
                          <a:srgbClr val="FFFFFF"/>
                        </a:highlight>
                        <a:latin typeface="Century Gothic"/>
                      </a:endParaRPr>
                    </a:p>
                    <a:p>
                      <a:pPr lvl="0">
                        <a:buNone/>
                      </a:pPr>
                      <a:endParaRPr lang="en-US" sz="1100" b="0" i="0" u="none" strike="noStrike" noProof="0" dirty="0">
                        <a:solidFill>
                          <a:srgbClr val="333333"/>
                        </a:solidFill>
                        <a:highlight>
                          <a:srgbClr val="FFFFFF"/>
                        </a:highlight>
                        <a:latin typeface="Century Gothic"/>
                      </a:endParaRPr>
                    </a:p>
                    <a:p>
                      <a:pPr lvl="0">
                        <a:buNone/>
                      </a:pPr>
                      <a:r>
                        <a:rPr lang="en-US" sz="1100" b="0" i="0" u="none" strike="noStrike" noProof="0" dirty="0">
                          <a:solidFill>
                            <a:srgbClr val="333333"/>
                          </a:solidFill>
                          <a:highlight>
                            <a:srgbClr val="FFFFFF"/>
                          </a:highlight>
                          <a:latin typeface="Century Gothic"/>
                        </a:rPr>
                        <a:t>_______________________________________</a:t>
                      </a:r>
                    </a:p>
                    <a:p>
                      <a:pPr lvl="0">
                        <a:buNone/>
                      </a:pPr>
                      <a:endParaRPr lang="en-US" sz="1100" b="0" i="0" u="none" strike="noStrike" noProof="0" dirty="0">
                        <a:solidFill>
                          <a:srgbClr val="333333"/>
                        </a:solidFill>
                        <a:highlight>
                          <a:srgbClr val="FFFFFF"/>
                        </a:highlight>
                        <a:latin typeface="Century Gothic"/>
                      </a:endParaRPr>
                    </a:p>
                    <a:p>
                      <a:pPr lvl="0">
                        <a:buNone/>
                      </a:pPr>
                      <a:r>
                        <a:rPr lang="en-US" sz="1100" b="0" i="0" u="none" strike="noStrike" noProof="0" dirty="0">
                          <a:solidFill>
                            <a:srgbClr val="333333"/>
                          </a:solidFill>
                          <a:highlight>
                            <a:srgbClr val="FFFFFF"/>
                          </a:highlight>
                          <a:latin typeface="Century Gothic"/>
                        </a:rPr>
                        <a:t>_______________________________________</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93422471"/>
                  </a:ext>
                </a:extLst>
              </a:tr>
              <a:tr h="1424353">
                <a:tc vMerge="1">
                  <a:txBody>
                    <a:bodyPr/>
                    <a:lstStyle/>
                    <a:p>
                      <a:pPr lvl="0">
                        <a:buNone/>
                      </a:pPr>
                      <a:endParaRPr lang="en-US" dirty="0"/>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0">
                        <a:buNone/>
                      </a:pPr>
                      <a:r>
                        <a:rPr lang="en-US" sz="1100" b="0" i="0" u="none" strike="noStrike" noProof="0" dirty="0">
                          <a:solidFill>
                            <a:srgbClr val="333333"/>
                          </a:solidFill>
                          <a:highlight>
                            <a:srgbClr val="FFFFFF"/>
                          </a:highlight>
                          <a:latin typeface="Century Gothic"/>
                        </a:rPr>
                        <a:t>Feedback</a:t>
                      </a:r>
                    </a:p>
                  </a:txBody>
                  <a:tcP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1405738937"/>
                  </a:ext>
                </a:extLst>
              </a:tr>
            </a:tbl>
          </a:graphicData>
        </a:graphic>
      </p:graphicFrame>
      <p:sp>
        <p:nvSpPr>
          <p:cNvPr id="5" name="TextBox 4">
            <a:extLst>
              <a:ext uri="{FF2B5EF4-FFF2-40B4-BE49-F238E27FC236}">
                <a16:creationId xmlns:a16="http://schemas.microsoft.com/office/drawing/2014/main" id="{E7D55E79-729A-9FE0-18C1-2ED5BB59E3AD}"/>
              </a:ext>
            </a:extLst>
          </p:cNvPr>
          <p:cNvSpPr txBox="1"/>
          <p:nvPr/>
        </p:nvSpPr>
        <p:spPr>
          <a:xfrm>
            <a:off x="3736277" y="73881"/>
            <a:ext cx="2723050"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00" b="1" dirty="0">
                <a:latin typeface="Century Gothic"/>
              </a:rPr>
              <a:t>Exam Practice 2</a:t>
            </a:r>
          </a:p>
        </p:txBody>
      </p:sp>
      <p:sp>
        <p:nvSpPr>
          <p:cNvPr id="3" name="TextBox 2">
            <a:extLst>
              <a:ext uri="{FF2B5EF4-FFF2-40B4-BE49-F238E27FC236}">
                <a16:creationId xmlns:a16="http://schemas.microsoft.com/office/drawing/2014/main" id="{F2B15AA4-743C-7181-FD71-5EEF0D735DC3}"/>
              </a:ext>
            </a:extLst>
          </p:cNvPr>
          <p:cNvSpPr txBox="1"/>
          <p:nvPr/>
        </p:nvSpPr>
        <p:spPr>
          <a:xfrm>
            <a:off x="5096579" y="732405"/>
            <a:ext cx="4517307"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7" name="TextBox 6">
            <a:extLst>
              <a:ext uri="{FF2B5EF4-FFF2-40B4-BE49-F238E27FC236}">
                <a16:creationId xmlns:a16="http://schemas.microsoft.com/office/drawing/2014/main" id="{08F7CCE2-81F6-2B85-BA07-7ACEF6F2D4DE}"/>
              </a:ext>
            </a:extLst>
          </p:cNvPr>
          <p:cNvSpPr txBox="1"/>
          <p:nvPr/>
        </p:nvSpPr>
        <p:spPr>
          <a:xfrm>
            <a:off x="217505" y="3965915"/>
            <a:ext cx="4517307"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9" name="TextBox 8">
            <a:extLst>
              <a:ext uri="{FF2B5EF4-FFF2-40B4-BE49-F238E27FC236}">
                <a16:creationId xmlns:a16="http://schemas.microsoft.com/office/drawing/2014/main" id="{4A00C278-00D8-D875-7D6A-6B9758FC6F8E}"/>
              </a:ext>
            </a:extLst>
          </p:cNvPr>
          <p:cNvSpPr txBox="1"/>
          <p:nvPr/>
        </p:nvSpPr>
        <p:spPr>
          <a:xfrm>
            <a:off x="333673" y="816941"/>
            <a:ext cx="4517307"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2460663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B8A7A6-FF3A-FF10-39CB-75172007E1D5}"/>
            </a:ext>
          </a:extLst>
        </p:cNvPr>
        <p:cNvGrpSpPr/>
        <p:nvPr/>
      </p:nvGrpSpPr>
      <p:grpSpPr>
        <a:xfrm>
          <a:off x="0" y="0"/>
          <a:ext cx="0" cy="0"/>
          <a:chOff x="0" y="0"/>
          <a:chExt cx="0" cy="0"/>
        </a:xfrm>
      </p:grpSpPr>
      <p:pic>
        <p:nvPicPr>
          <p:cNvPr id="2050" name="Picture 2">
            <a:extLst>
              <a:ext uri="{FF2B5EF4-FFF2-40B4-BE49-F238E27FC236}">
                <a16:creationId xmlns:a16="http://schemas.microsoft.com/office/drawing/2014/main" id="{35F1EB04-C184-538F-CE54-2A73E10583B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847" t="21166" r="36419" b="14540"/>
          <a:stretch/>
        </p:blipFill>
        <p:spPr bwMode="auto">
          <a:xfrm>
            <a:off x="3343683" y="1242627"/>
            <a:ext cx="2870606" cy="374342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C542066-0501-D243-695D-622D088E8BB4}"/>
              </a:ext>
            </a:extLst>
          </p:cNvPr>
          <p:cNvSpPr txBox="1"/>
          <p:nvPr/>
        </p:nvSpPr>
        <p:spPr>
          <a:xfrm>
            <a:off x="781000" y="253818"/>
            <a:ext cx="485207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GCSE Global Development</a:t>
            </a:r>
          </a:p>
          <a:p>
            <a:pPr algn="ctr"/>
            <a:r>
              <a:rPr lang="en-US" sz="1600" b="1">
                <a:latin typeface="Century Gothic"/>
                <a:ea typeface="Calibri"/>
                <a:cs typeface="Calibri"/>
              </a:rPr>
              <a:t>Knowledge Checkers</a:t>
            </a:r>
            <a:endParaRPr lang="en-US" sz="1600" b="1">
              <a:latin typeface="Century Gothic"/>
              <a:cs typeface="Calibri"/>
            </a:endParaRPr>
          </a:p>
        </p:txBody>
      </p:sp>
      <p:cxnSp>
        <p:nvCxnSpPr>
          <p:cNvPr id="8" name="Straight Arrow Connector 7">
            <a:extLst>
              <a:ext uri="{FF2B5EF4-FFF2-40B4-BE49-F238E27FC236}">
                <a16:creationId xmlns:a16="http://schemas.microsoft.com/office/drawing/2014/main" id="{33138FC2-4141-40B7-38B2-658AFA2BFB55}"/>
              </a:ext>
            </a:extLst>
          </p:cNvPr>
          <p:cNvCxnSpPr>
            <a:cxnSpLocks/>
          </p:cNvCxnSpPr>
          <p:nvPr/>
        </p:nvCxnSpPr>
        <p:spPr>
          <a:xfrm>
            <a:off x="1080397" y="890663"/>
            <a:ext cx="4652260" cy="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C1767436-ADAF-DC29-97CC-7BCA933D2516}"/>
              </a:ext>
            </a:extLst>
          </p:cNvPr>
          <p:cNvCxnSpPr>
            <a:cxnSpLocks/>
          </p:cNvCxnSpPr>
          <p:nvPr/>
        </p:nvCxnSpPr>
        <p:spPr>
          <a:xfrm>
            <a:off x="6633713" y="858747"/>
            <a:ext cx="2953573" cy="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228D9633-C6F8-0AC0-441F-790DD2FFD48A}"/>
              </a:ext>
            </a:extLst>
          </p:cNvPr>
          <p:cNvCxnSpPr>
            <a:cxnSpLocks/>
          </p:cNvCxnSpPr>
          <p:nvPr/>
        </p:nvCxnSpPr>
        <p:spPr>
          <a:xfrm flipV="1">
            <a:off x="3423620" y="5297064"/>
            <a:ext cx="6404982" cy="989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255075E4-8A13-A896-0CC7-0DC220FFB321}"/>
              </a:ext>
            </a:extLst>
          </p:cNvPr>
          <p:cNvSpPr txBox="1"/>
          <p:nvPr/>
        </p:nvSpPr>
        <p:spPr>
          <a:xfrm>
            <a:off x="695101" y="903854"/>
            <a:ext cx="50156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Core knowledge</a:t>
            </a:r>
          </a:p>
        </p:txBody>
      </p:sp>
      <p:sp>
        <p:nvSpPr>
          <p:cNvPr id="15" name="TextBox 14">
            <a:extLst>
              <a:ext uri="{FF2B5EF4-FFF2-40B4-BE49-F238E27FC236}">
                <a16:creationId xmlns:a16="http://schemas.microsoft.com/office/drawing/2014/main" id="{66ED4B58-73DC-78EC-C5C3-39248B94F676}"/>
              </a:ext>
            </a:extLst>
          </p:cNvPr>
          <p:cNvSpPr txBox="1"/>
          <p:nvPr/>
        </p:nvSpPr>
        <p:spPr>
          <a:xfrm>
            <a:off x="6247771" y="853217"/>
            <a:ext cx="34940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Key words</a:t>
            </a:r>
            <a:endParaRPr lang="en-US" sz="1600" b="1">
              <a:ea typeface="Calibri"/>
              <a:cs typeface="Calibri"/>
            </a:endParaRPr>
          </a:p>
        </p:txBody>
      </p:sp>
      <p:sp>
        <p:nvSpPr>
          <p:cNvPr id="17" name="TextBox 16">
            <a:extLst>
              <a:ext uri="{FF2B5EF4-FFF2-40B4-BE49-F238E27FC236}">
                <a16:creationId xmlns:a16="http://schemas.microsoft.com/office/drawing/2014/main" id="{532BFE3C-2CAF-8D8C-D4CE-3AD81B66A79C}"/>
              </a:ext>
            </a:extLst>
          </p:cNvPr>
          <p:cNvSpPr txBox="1"/>
          <p:nvPr/>
        </p:nvSpPr>
        <p:spPr>
          <a:xfrm>
            <a:off x="2516692" y="5330767"/>
            <a:ext cx="355289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cs typeface="Calibri"/>
              </a:rPr>
              <a:t>Take it further...</a:t>
            </a:r>
            <a:endParaRPr lang="en-US"/>
          </a:p>
        </p:txBody>
      </p:sp>
      <p:sp>
        <p:nvSpPr>
          <p:cNvPr id="2" name="TextBox 1">
            <a:extLst>
              <a:ext uri="{FF2B5EF4-FFF2-40B4-BE49-F238E27FC236}">
                <a16:creationId xmlns:a16="http://schemas.microsoft.com/office/drawing/2014/main" id="{8FDF75FD-A63B-E6BF-4591-F349C84AC2F6}"/>
              </a:ext>
            </a:extLst>
          </p:cNvPr>
          <p:cNvSpPr txBox="1"/>
          <p:nvPr/>
        </p:nvSpPr>
        <p:spPr>
          <a:xfrm>
            <a:off x="6509803" y="258703"/>
            <a:ext cx="331879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a:latin typeface="Century Gothic"/>
              </a:rPr>
              <a:t>Lesson 7 </a:t>
            </a:r>
            <a:endParaRPr lang="en-US" sz="1200" b="1">
              <a:latin typeface="Aptos" panose="020B0004020202020204"/>
            </a:endParaRPr>
          </a:p>
          <a:p>
            <a:pPr algn="ctr"/>
            <a:r>
              <a:rPr lang="en-GB" sz="1200" b="1">
                <a:latin typeface="Century Gothic"/>
              </a:rPr>
              <a:t>International Strategies</a:t>
            </a:r>
            <a:endParaRPr lang="en-US" sz="1200" b="1"/>
          </a:p>
        </p:txBody>
      </p:sp>
      <p:pic>
        <p:nvPicPr>
          <p:cNvPr id="50" name="Picture 49">
            <a:extLst>
              <a:ext uri="{FF2B5EF4-FFF2-40B4-BE49-F238E27FC236}">
                <a16:creationId xmlns:a16="http://schemas.microsoft.com/office/drawing/2014/main" id="{82AE4A27-2B49-2E86-EB9D-C3C6AAE48673}"/>
              </a:ext>
            </a:extLst>
          </p:cNvPr>
          <p:cNvPicPr>
            <a:picLocks noChangeAspect="1"/>
          </p:cNvPicPr>
          <p:nvPr/>
        </p:nvPicPr>
        <p:blipFill>
          <a:blip r:embed="rId3"/>
          <a:stretch>
            <a:fillRect/>
          </a:stretch>
        </p:blipFill>
        <p:spPr>
          <a:xfrm>
            <a:off x="5864429" y="273298"/>
            <a:ext cx="648242" cy="669612"/>
          </a:xfrm>
          <a:prstGeom prst="rect">
            <a:avLst/>
          </a:prstGeom>
        </p:spPr>
      </p:pic>
      <p:sp>
        <p:nvSpPr>
          <p:cNvPr id="21" name="Title 1">
            <a:extLst>
              <a:ext uri="{FF2B5EF4-FFF2-40B4-BE49-F238E27FC236}">
                <a16:creationId xmlns:a16="http://schemas.microsoft.com/office/drawing/2014/main" id="{D2700501-9344-E70C-532C-12E354A7E3F7}"/>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a:latin typeface="Century Gothic"/>
              </a:rPr>
              <a:t>Knowledge </a:t>
            </a:r>
            <a:r>
              <a:rPr lang="en-US" sz="1100" b="1" i="1" err="1">
                <a:latin typeface="Century Gothic"/>
              </a:rPr>
              <a:t>Organiser</a:t>
            </a:r>
            <a:endParaRPr lang="en-US" sz="1100" b="1" i="1">
              <a:latin typeface="Century Gothic"/>
            </a:endParaRPr>
          </a:p>
        </p:txBody>
      </p:sp>
      <p:sp>
        <p:nvSpPr>
          <p:cNvPr id="16" name="TextBox 15">
            <a:extLst>
              <a:ext uri="{FF2B5EF4-FFF2-40B4-BE49-F238E27FC236}">
                <a16:creationId xmlns:a16="http://schemas.microsoft.com/office/drawing/2014/main" id="{52DFBD58-693D-B587-99A3-0715A04E5842}"/>
              </a:ext>
            </a:extLst>
          </p:cNvPr>
          <p:cNvSpPr txBox="1"/>
          <p:nvPr/>
        </p:nvSpPr>
        <p:spPr>
          <a:xfrm>
            <a:off x="3504669" y="5629691"/>
            <a:ext cx="1516959" cy="1169551"/>
          </a:xfrm>
          <a:custGeom>
            <a:avLst/>
            <a:gdLst>
              <a:gd name="csX0" fmla="*/ 0 w 1516959"/>
              <a:gd name="csY0" fmla="*/ 0 h 1169551"/>
              <a:gd name="csX1" fmla="*/ 505653 w 1516959"/>
              <a:gd name="csY1" fmla="*/ 0 h 1169551"/>
              <a:gd name="csX2" fmla="*/ 1041645 w 1516959"/>
              <a:gd name="csY2" fmla="*/ 0 h 1169551"/>
              <a:gd name="csX3" fmla="*/ 1516959 w 1516959"/>
              <a:gd name="csY3" fmla="*/ 0 h 1169551"/>
              <a:gd name="csX4" fmla="*/ 1516959 w 1516959"/>
              <a:gd name="csY4" fmla="*/ 584776 h 1169551"/>
              <a:gd name="csX5" fmla="*/ 1516959 w 1516959"/>
              <a:gd name="csY5" fmla="*/ 1169551 h 1169551"/>
              <a:gd name="csX6" fmla="*/ 1056815 w 1516959"/>
              <a:gd name="csY6" fmla="*/ 1169551 h 1169551"/>
              <a:gd name="csX7" fmla="*/ 551162 w 1516959"/>
              <a:gd name="csY7" fmla="*/ 1169551 h 1169551"/>
              <a:gd name="csX8" fmla="*/ 0 w 1516959"/>
              <a:gd name="csY8" fmla="*/ 1169551 h 1169551"/>
              <a:gd name="csX9" fmla="*/ 0 w 1516959"/>
              <a:gd name="csY9" fmla="*/ 561384 h 1169551"/>
              <a:gd name="csX10" fmla="*/ 0 w 1516959"/>
              <a:gd name="csY10" fmla="*/ 0 h 116955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1516959" h="1169551" extrusionOk="0">
                <a:moveTo>
                  <a:pt x="0" y="0"/>
                </a:moveTo>
                <a:cubicBezTo>
                  <a:pt x="108336" y="-41394"/>
                  <a:pt x="271925" y="56640"/>
                  <a:pt x="505653" y="0"/>
                </a:cubicBezTo>
                <a:cubicBezTo>
                  <a:pt x="739381" y="-56640"/>
                  <a:pt x="927832" y="49647"/>
                  <a:pt x="1041645" y="0"/>
                </a:cubicBezTo>
                <a:cubicBezTo>
                  <a:pt x="1155458" y="-49647"/>
                  <a:pt x="1287238" y="29668"/>
                  <a:pt x="1516959" y="0"/>
                </a:cubicBezTo>
                <a:cubicBezTo>
                  <a:pt x="1583146" y="266494"/>
                  <a:pt x="1483028" y="300485"/>
                  <a:pt x="1516959" y="584776"/>
                </a:cubicBezTo>
                <a:cubicBezTo>
                  <a:pt x="1550890" y="869067"/>
                  <a:pt x="1455249" y="1000394"/>
                  <a:pt x="1516959" y="1169551"/>
                </a:cubicBezTo>
                <a:cubicBezTo>
                  <a:pt x="1370659" y="1178774"/>
                  <a:pt x="1191338" y="1163702"/>
                  <a:pt x="1056815" y="1169551"/>
                </a:cubicBezTo>
                <a:cubicBezTo>
                  <a:pt x="922292" y="1175400"/>
                  <a:pt x="713476" y="1160403"/>
                  <a:pt x="551162" y="1169551"/>
                </a:cubicBezTo>
                <a:cubicBezTo>
                  <a:pt x="388848" y="1178699"/>
                  <a:pt x="245538" y="1109007"/>
                  <a:pt x="0" y="1169551"/>
                </a:cubicBezTo>
                <a:cubicBezTo>
                  <a:pt x="-21639" y="939490"/>
                  <a:pt x="30215" y="690020"/>
                  <a:pt x="0" y="561384"/>
                </a:cubicBezTo>
                <a:cubicBezTo>
                  <a:pt x="-30215" y="432748"/>
                  <a:pt x="51623" y="146282"/>
                  <a:pt x="0" y="0"/>
                </a:cubicBezTo>
                <a:close/>
              </a:path>
            </a:pathLst>
          </a:custGeom>
          <a:noFill/>
          <a:ln>
            <a:noFill/>
            <a:extLst>
              <a:ext uri="{C807C97D-BFC1-408E-A445-0C87EB9F89A2}">
                <ask:lineSketchStyleProps xmlns:ask="http://schemas.microsoft.com/office/drawing/2018/sketchyshapes" sd="2529849016">
                  <a:prstGeom prst="rect">
                    <a:avLst/>
                  </a:prstGeom>
                  <ask:type>
                    <ask:lineSketchScribble/>
                  </ask:type>
                </ask:lineSketchStyleProps>
              </a:ext>
            </a:extLst>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1000" b="1">
                <a:latin typeface="Century Gothic"/>
              </a:rPr>
              <a:t>These videos show: </a:t>
            </a:r>
            <a:r>
              <a:rPr lang="en-US" sz="1000">
                <a:latin typeface="Century Gothic"/>
              </a:rPr>
              <a:t>The different types of international strategies explained.</a:t>
            </a:r>
          </a:p>
          <a:p>
            <a:pPr algn="ctr"/>
            <a:r>
              <a:rPr lang="en-US" sz="1000">
                <a:latin typeface="Century Gothic"/>
              </a:rPr>
              <a:t>1- All strategies</a:t>
            </a:r>
          </a:p>
          <a:p>
            <a:pPr algn="ctr"/>
            <a:r>
              <a:rPr lang="en-US" sz="1000">
                <a:latin typeface="Century Gothic"/>
              </a:rPr>
              <a:t>2- Fairtrade</a:t>
            </a:r>
          </a:p>
          <a:p>
            <a:pPr algn="ctr"/>
            <a:r>
              <a:rPr lang="en-US" sz="1000">
                <a:latin typeface="Century Gothic"/>
              </a:rPr>
              <a:t>3- Debt Relief </a:t>
            </a:r>
            <a:endParaRPr lang="en-US" sz="1400" b="1">
              <a:latin typeface="Aptos" panose="020B0004020202020204"/>
            </a:endParaRPr>
          </a:p>
        </p:txBody>
      </p:sp>
      <p:cxnSp>
        <p:nvCxnSpPr>
          <p:cNvPr id="29" name="Straight Arrow Connector 28">
            <a:extLst>
              <a:ext uri="{FF2B5EF4-FFF2-40B4-BE49-F238E27FC236}">
                <a16:creationId xmlns:a16="http://schemas.microsoft.com/office/drawing/2014/main" id="{0B8164C3-8CF3-C335-1549-626C6164BBAF}"/>
              </a:ext>
            </a:extLst>
          </p:cNvPr>
          <p:cNvCxnSpPr>
            <a:cxnSpLocks/>
          </p:cNvCxnSpPr>
          <p:nvPr/>
        </p:nvCxnSpPr>
        <p:spPr>
          <a:xfrm flipH="1" flipV="1">
            <a:off x="6209202" y="1091296"/>
            <a:ext cx="16696" cy="3994417"/>
          </a:xfrm>
          <a:prstGeom prst="straightConnector1">
            <a:avLst/>
          </a:prstGeom>
          <a:ln w="28575"/>
        </p:spPr>
        <p:style>
          <a:lnRef idx="1">
            <a:schemeClr val="dk1"/>
          </a:lnRef>
          <a:fillRef idx="0">
            <a:schemeClr val="dk1"/>
          </a:fillRef>
          <a:effectRef idx="0">
            <a:schemeClr val="dk1"/>
          </a:effectRef>
          <a:fontRef idx="minor">
            <a:schemeClr val="tx1"/>
          </a:fontRef>
        </p:style>
      </p:cxnSp>
      <p:pic>
        <p:nvPicPr>
          <p:cNvPr id="3" name="Picture 2" descr="Global Settings icon">
            <a:extLst>
              <a:ext uri="{FF2B5EF4-FFF2-40B4-BE49-F238E27FC236}">
                <a16:creationId xmlns:a16="http://schemas.microsoft.com/office/drawing/2014/main" id="{45A77908-0F7C-615E-CA2E-0427144FDCC6}"/>
              </a:ext>
            </a:extLst>
          </p:cNvPr>
          <p:cNvPicPr>
            <a:picLocks noChangeAspect="1"/>
          </p:cNvPicPr>
          <p:nvPr/>
        </p:nvPicPr>
        <p:blipFill>
          <a:blip r:embed="rId4"/>
          <a:stretch>
            <a:fillRect/>
          </a:stretch>
        </p:blipFill>
        <p:spPr>
          <a:xfrm>
            <a:off x="340859" y="418096"/>
            <a:ext cx="642514" cy="673200"/>
          </a:xfrm>
          <a:prstGeom prst="rect">
            <a:avLst/>
          </a:prstGeom>
        </p:spPr>
      </p:pic>
      <p:sp>
        <p:nvSpPr>
          <p:cNvPr id="5" name="Rectangle 4">
            <a:extLst>
              <a:ext uri="{FF2B5EF4-FFF2-40B4-BE49-F238E27FC236}">
                <a16:creationId xmlns:a16="http://schemas.microsoft.com/office/drawing/2014/main" id="{197DAA40-0B7B-4830-321A-B3452648EFEE}"/>
              </a:ext>
            </a:extLst>
          </p:cNvPr>
          <p:cNvSpPr/>
          <p:nvPr/>
        </p:nvSpPr>
        <p:spPr>
          <a:xfrm>
            <a:off x="7270348" y="1151095"/>
            <a:ext cx="2635652" cy="3816429"/>
          </a:xfrm>
          <a:prstGeom prst="rect">
            <a:avLst/>
          </a:prstGeom>
        </p:spPr>
        <p:txBody>
          <a:bodyPr wrap="square">
            <a:spAutoFit/>
          </a:bodyPr>
          <a:lstStyle/>
          <a:p>
            <a:r>
              <a:rPr lang="en-GB" sz="1100" b="1">
                <a:latin typeface="Century Gothic" panose="020B0502020202020204" pitchFamily="34" charset="0"/>
              </a:rPr>
              <a:t>International Strategies- </a:t>
            </a:r>
            <a:r>
              <a:rPr lang="en-GB" sz="1100">
                <a:latin typeface="Century Gothic" panose="020B0502020202020204" pitchFamily="34" charset="0"/>
              </a:rPr>
              <a:t>These are plans that have been made to combat uneven development.</a:t>
            </a:r>
            <a:endParaRPr lang="en-GB" sz="1100" b="1">
              <a:latin typeface="Century Gothic" panose="020B0502020202020204" pitchFamily="34" charset="0"/>
            </a:endParaRPr>
          </a:p>
          <a:p>
            <a:endParaRPr lang="en-GB" sz="1100" b="1">
              <a:latin typeface="Century Gothic" panose="020B0502020202020204" pitchFamily="34" charset="0"/>
            </a:endParaRPr>
          </a:p>
          <a:p>
            <a:r>
              <a:rPr lang="en-GB" sz="1100" b="1">
                <a:latin typeface="Century Gothic" panose="020B0502020202020204" pitchFamily="34" charset="0"/>
              </a:rPr>
              <a:t>Foreign Direct Investment (FDI)- </a:t>
            </a:r>
            <a:r>
              <a:rPr lang="en-GB" sz="1100">
                <a:latin typeface="Century Gothic" panose="020B0502020202020204" pitchFamily="34" charset="0"/>
              </a:rPr>
              <a:t>overseas investment in physical capital by transnational corporations (TNCs).​</a:t>
            </a:r>
          </a:p>
          <a:p>
            <a:endParaRPr lang="en-GB" sz="1100">
              <a:latin typeface="Century Gothic" panose="020B0502020202020204" pitchFamily="34" charset="0"/>
            </a:endParaRPr>
          </a:p>
          <a:p>
            <a:r>
              <a:rPr lang="en-GB" sz="1100" b="1">
                <a:latin typeface="Century Gothic" panose="020B0502020202020204" pitchFamily="34" charset="0"/>
              </a:rPr>
              <a:t>Fair Trade- </a:t>
            </a:r>
            <a:r>
              <a:rPr lang="en-GB" sz="1100">
                <a:latin typeface="Century Gothic" panose="020B0502020202020204" pitchFamily="34" charset="0"/>
              </a:rPr>
              <a:t>a movement that aims to create direct long-term trading links with producers in developing countries to ensure they receive a fair and guaranteed price for their products.​</a:t>
            </a:r>
          </a:p>
          <a:p>
            <a:endParaRPr lang="en-GB" sz="1100">
              <a:latin typeface="Century Gothic" panose="020B0502020202020204" pitchFamily="34" charset="0"/>
            </a:endParaRPr>
          </a:p>
          <a:p>
            <a:r>
              <a:rPr lang="en-GB" sz="1100" b="1">
                <a:latin typeface="Century Gothic" panose="020B0502020202020204" pitchFamily="34" charset="0"/>
              </a:rPr>
              <a:t>Aid- </a:t>
            </a:r>
            <a:r>
              <a:rPr lang="en-GB" sz="1100">
                <a:latin typeface="Century Gothic" panose="020B0502020202020204" pitchFamily="34" charset="0"/>
              </a:rPr>
              <a:t>assistance in the form of grants or loans at below market rates.​</a:t>
            </a:r>
          </a:p>
          <a:p>
            <a:endParaRPr lang="en-GB" sz="1100">
              <a:latin typeface="Century Gothic" panose="020B0502020202020204" pitchFamily="34" charset="0"/>
            </a:endParaRPr>
          </a:p>
          <a:p>
            <a:r>
              <a:rPr lang="en-GB" sz="1100" b="1">
                <a:latin typeface="Century Gothic" panose="020B0502020202020204" pitchFamily="34" charset="0"/>
              </a:rPr>
              <a:t>Debt relief- </a:t>
            </a:r>
            <a:r>
              <a:rPr lang="en-GB" sz="1100">
                <a:latin typeface="Century Gothic" panose="020B0502020202020204" pitchFamily="34" charset="0"/>
              </a:rPr>
              <a:t>establishing ways of reducing or cancelling debts for the world’s poorer nations.</a:t>
            </a:r>
          </a:p>
        </p:txBody>
      </p:sp>
      <p:grpSp>
        <p:nvGrpSpPr>
          <p:cNvPr id="32" name="Group 31">
            <a:extLst>
              <a:ext uri="{FF2B5EF4-FFF2-40B4-BE49-F238E27FC236}">
                <a16:creationId xmlns:a16="http://schemas.microsoft.com/office/drawing/2014/main" id="{D0AAF2BB-95D5-E4F6-27D6-95575BFECA11}"/>
              </a:ext>
            </a:extLst>
          </p:cNvPr>
          <p:cNvGrpSpPr/>
          <p:nvPr/>
        </p:nvGrpSpPr>
        <p:grpSpPr>
          <a:xfrm>
            <a:off x="6455329" y="4316169"/>
            <a:ext cx="769544" cy="769544"/>
            <a:chOff x="6455329" y="4207533"/>
            <a:chExt cx="769544" cy="769544"/>
          </a:xfrm>
        </p:grpSpPr>
        <p:pic>
          <p:nvPicPr>
            <p:cNvPr id="18" name="Graphic 17" descr="No sign outline">
              <a:extLst>
                <a:ext uri="{FF2B5EF4-FFF2-40B4-BE49-F238E27FC236}">
                  <a16:creationId xmlns:a16="http://schemas.microsoft.com/office/drawing/2014/main" id="{E9B55F09-BCFD-E60B-31F9-239EA20B3CE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455329" y="4207533"/>
              <a:ext cx="769544" cy="769544"/>
            </a:xfrm>
            <a:prstGeom prst="rect">
              <a:avLst/>
            </a:prstGeom>
          </p:spPr>
        </p:pic>
        <p:pic>
          <p:nvPicPr>
            <p:cNvPr id="23" name="Graphic 22" descr="Piggy Bank with solid fill">
              <a:extLst>
                <a:ext uri="{FF2B5EF4-FFF2-40B4-BE49-F238E27FC236}">
                  <a16:creationId xmlns:a16="http://schemas.microsoft.com/office/drawing/2014/main" id="{CF06051D-3C18-C238-41AD-508B1C08A0A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633713" y="4364883"/>
              <a:ext cx="473283" cy="473283"/>
            </a:xfrm>
            <a:prstGeom prst="rect">
              <a:avLst/>
            </a:prstGeom>
          </p:spPr>
        </p:pic>
      </p:grpSp>
      <p:grpSp>
        <p:nvGrpSpPr>
          <p:cNvPr id="34" name="Group 33">
            <a:extLst>
              <a:ext uri="{FF2B5EF4-FFF2-40B4-BE49-F238E27FC236}">
                <a16:creationId xmlns:a16="http://schemas.microsoft.com/office/drawing/2014/main" id="{4ED5EF02-26B0-3C95-F10B-3F06CF104E63}"/>
              </a:ext>
            </a:extLst>
          </p:cNvPr>
          <p:cNvGrpSpPr/>
          <p:nvPr/>
        </p:nvGrpSpPr>
        <p:grpSpPr>
          <a:xfrm>
            <a:off x="6394498" y="1141816"/>
            <a:ext cx="833201" cy="615498"/>
            <a:chOff x="6367339" y="1141816"/>
            <a:chExt cx="833201" cy="615498"/>
          </a:xfrm>
        </p:grpSpPr>
        <p:pic>
          <p:nvPicPr>
            <p:cNvPr id="7" name="Graphic 6" descr="Playbook with solid fill">
              <a:extLst>
                <a:ext uri="{FF2B5EF4-FFF2-40B4-BE49-F238E27FC236}">
                  <a16:creationId xmlns:a16="http://schemas.microsoft.com/office/drawing/2014/main" id="{89FB95CD-BE47-52F6-8898-625ADA0D16E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367339" y="1141816"/>
              <a:ext cx="615498" cy="615498"/>
            </a:xfrm>
            <a:prstGeom prst="rect">
              <a:avLst/>
            </a:prstGeom>
          </p:spPr>
        </p:pic>
        <p:pic>
          <p:nvPicPr>
            <p:cNvPr id="25" name="Graphic 24" descr="Dollar with solid fill">
              <a:extLst>
                <a:ext uri="{FF2B5EF4-FFF2-40B4-BE49-F238E27FC236}">
                  <a16:creationId xmlns:a16="http://schemas.microsoft.com/office/drawing/2014/main" id="{E6137515-EC08-CDBE-32A2-E791E68C3E2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786891" y="1237118"/>
              <a:ext cx="413649" cy="413649"/>
            </a:xfrm>
            <a:prstGeom prst="rect">
              <a:avLst/>
            </a:prstGeom>
          </p:spPr>
        </p:pic>
      </p:grpSp>
      <p:pic>
        <p:nvPicPr>
          <p:cNvPr id="28" name="Graphic 27" descr="Adhesive Bandage with solid fill">
            <a:extLst>
              <a:ext uri="{FF2B5EF4-FFF2-40B4-BE49-F238E27FC236}">
                <a16:creationId xmlns:a16="http://schemas.microsoft.com/office/drawing/2014/main" id="{D451AB6F-96CD-AFF5-8E41-561598477E4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rot="627777">
            <a:off x="6536962" y="3757910"/>
            <a:ext cx="548525" cy="548525"/>
          </a:xfrm>
          <a:prstGeom prst="rect">
            <a:avLst/>
          </a:prstGeom>
        </p:spPr>
      </p:pic>
      <p:grpSp>
        <p:nvGrpSpPr>
          <p:cNvPr id="33" name="Group 32">
            <a:extLst>
              <a:ext uri="{FF2B5EF4-FFF2-40B4-BE49-F238E27FC236}">
                <a16:creationId xmlns:a16="http://schemas.microsoft.com/office/drawing/2014/main" id="{BEBFA736-09F4-35F8-3452-1CA839AC36C6}"/>
              </a:ext>
            </a:extLst>
          </p:cNvPr>
          <p:cNvGrpSpPr/>
          <p:nvPr/>
        </p:nvGrpSpPr>
        <p:grpSpPr>
          <a:xfrm>
            <a:off x="6343775" y="1833186"/>
            <a:ext cx="938244" cy="772815"/>
            <a:chOff x="6262297" y="1833186"/>
            <a:chExt cx="938244" cy="772815"/>
          </a:xfrm>
        </p:grpSpPr>
        <p:pic>
          <p:nvPicPr>
            <p:cNvPr id="20" name="Graphic 19" descr="Bank with solid fill">
              <a:extLst>
                <a:ext uri="{FF2B5EF4-FFF2-40B4-BE49-F238E27FC236}">
                  <a16:creationId xmlns:a16="http://schemas.microsoft.com/office/drawing/2014/main" id="{1137B680-4066-AC1A-9C9A-68B5731B4E8C}"/>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262297" y="1833186"/>
              <a:ext cx="772815" cy="772815"/>
            </a:xfrm>
            <a:prstGeom prst="rect">
              <a:avLst/>
            </a:prstGeom>
          </p:spPr>
        </p:pic>
        <p:pic>
          <p:nvPicPr>
            <p:cNvPr id="31" name="Graphic 30" descr="Coins with solid fill">
              <a:extLst>
                <a:ext uri="{FF2B5EF4-FFF2-40B4-BE49-F238E27FC236}">
                  <a16:creationId xmlns:a16="http://schemas.microsoft.com/office/drawing/2014/main" id="{2C5E3681-D1E6-CCC5-E51C-BB5E2D2A9964}"/>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6880509" y="2172616"/>
              <a:ext cx="320032" cy="320032"/>
            </a:xfrm>
            <a:prstGeom prst="rect">
              <a:avLst/>
            </a:prstGeom>
          </p:spPr>
        </p:pic>
      </p:grpSp>
      <p:pic>
        <p:nvPicPr>
          <p:cNvPr id="35" name="Picture 34">
            <a:extLst>
              <a:ext uri="{FF2B5EF4-FFF2-40B4-BE49-F238E27FC236}">
                <a16:creationId xmlns:a16="http://schemas.microsoft.com/office/drawing/2014/main" id="{81222B1B-402E-0867-2821-5C7749216FDD}"/>
              </a:ext>
            </a:extLst>
          </p:cNvPr>
          <p:cNvPicPr>
            <a:picLocks noChangeAspect="1"/>
          </p:cNvPicPr>
          <p:nvPr/>
        </p:nvPicPr>
        <p:blipFill>
          <a:blip r:embed="rId19"/>
          <a:srcRect l="26606" r="26348"/>
          <a:stretch/>
        </p:blipFill>
        <p:spPr>
          <a:xfrm>
            <a:off x="6455329" y="2805390"/>
            <a:ext cx="677584" cy="810143"/>
          </a:xfrm>
          <a:prstGeom prst="rect">
            <a:avLst/>
          </a:prstGeom>
        </p:spPr>
      </p:pic>
      <p:pic>
        <p:nvPicPr>
          <p:cNvPr id="2052" name="Picture 4" descr="Sustainable Production and Consumption Policies: Fair Enough?">
            <a:extLst>
              <a:ext uri="{FF2B5EF4-FFF2-40B4-BE49-F238E27FC236}">
                <a16:creationId xmlns:a16="http://schemas.microsoft.com/office/drawing/2014/main" id="{7783D0A3-92E6-F9A0-779F-CDD57857B893}"/>
              </a:ext>
            </a:extLst>
          </p:cNvPr>
          <p:cNvPicPr>
            <a:picLocks noChangeAspect="1" noChangeArrowheads="1"/>
          </p:cNvPicPr>
          <p:nvPr/>
        </p:nvPicPr>
        <p:blipFill rotWithShape="1">
          <a:blip r:embed="rId20">
            <a:extLst>
              <a:ext uri="{28A0092B-C50C-407E-A947-70E740481C1C}">
                <a14:useLocalDpi xmlns:a14="http://schemas.microsoft.com/office/drawing/2010/main" val="0"/>
              </a:ext>
            </a:extLst>
          </a:blip>
          <a:srcRect l="10348" t="-2138" r="7966" b="1882"/>
          <a:stretch/>
        </p:blipFill>
        <p:spPr bwMode="auto">
          <a:xfrm>
            <a:off x="546141" y="4473519"/>
            <a:ext cx="2332623" cy="2344755"/>
          </a:xfrm>
          <a:prstGeom prst="ellipse">
            <a:avLst/>
          </a:prstGeom>
          <a:noFill/>
          <a:extLst>
            <a:ext uri="{909E8E84-426E-40DD-AFC4-6F175D3DCCD1}">
              <a14:hiddenFill xmlns:a14="http://schemas.microsoft.com/office/drawing/2010/main">
                <a:solidFill>
                  <a:srgbClr val="FFFFFF"/>
                </a:solidFill>
              </a14:hiddenFill>
            </a:ext>
          </a:extLst>
        </p:spPr>
      </p:pic>
      <p:cxnSp>
        <p:nvCxnSpPr>
          <p:cNvPr id="42" name="Straight Arrow Connector 41">
            <a:extLst>
              <a:ext uri="{FF2B5EF4-FFF2-40B4-BE49-F238E27FC236}">
                <a16:creationId xmlns:a16="http://schemas.microsoft.com/office/drawing/2014/main" id="{447BE46D-12D1-DFCA-76E4-5909945AEF5C}"/>
              </a:ext>
            </a:extLst>
          </p:cNvPr>
          <p:cNvCxnSpPr>
            <a:cxnSpLocks/>
          </p:cNvCxnSpPr>
          <p:nvPr/>
        </p:nvCxnSpPr>
        <p:spPr>
          <a:xfrm flipV="1">
            <a:off x="3274097" y="5297064"/>
            <a:ext cx="1015" cy="1479050"/>
          </a:xfrm>
          <a:prstGeom prst="straightConnector1">
            <a:avLst/>
          </a:prstGeom>
          <a:ln w="28575"/>
        </p:spPr>
        <p:style>
          <a:lnRef idx="1">
            <a:schemeClr val="dk1"/>
          </a:lnRef>
          <a:fillRef idx="0">
            <a:schemeClr val="dk1"/>
          </a:fillRef>
          <a:effectRef idx="0">
            <a:schemeClr val="dk1"/>
          </a:effectRef>
          <a:fontRef idx="minor">
            <a:schemeClr val="tx1"/>
          </a:fontRef>
        </p:style>
      </p:cxnSp>
      <p:pic>
        <p:nvPicPr>
          <p:cNvPr id="2054" name="Picture 6">
            <a:extLst>
              <a:ext uri="{FF2B5EF4-FFF2-40B4-BE49-F238E27FC236}">
                <a16:creationId xmlns:a16="http://schemas.microsoft.com/office/drawing/2014/main" id="{C6C86039-CFA5-6745-95E1-B625F083BF1A}"/>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336554" y="5415521"/>
            <a:ext cx="1257300" cy="12573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67A49892-422A-BC38-CA32-B12680A08596}"/>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911902" y="5414825"/>
            <a:ext cx="1257300" cy="12573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E7117B57-A310-E7F3-DA67-084767494624}"/>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8484128" y="5421298"/>
            <a:ext cx="1257300" cy="1257300"/>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id="{03988D69-EC34-AA55-7027-7C8F1FA20E46}"/>
              </a:ext>
            </a:extLst>
          </p:cNvPr>
          <p:cNvSpPr txBox="1"/>
          <p:nvPr/>
        </p:nvSpPr>
        <p:spPr>
          <a:xfrm>
            <a:off x="307908" y="1185565"/>
            <a:ext cx="3288943" cy="3323987"/>
          </a:xfrm>
          <a:prstGeom prst="rect">
            <a:avLst/>
          </a:prstGeom>
          <a:noFill/>
        </p:spPr>
        <p:txBody>
          <a:bodyPr wrap="square" lIns="91440" tIns="45720" rIns="91440" bIns="45720" rtlCol="0" anchor="t">
            <a:spAutoFit/>
          </a:bodyPr>
          <a:lstStyle/>
          <a:p>
            <a:r>
              <a:rPr lang="en-GB" sz="1050" dirty="0">
                <a:latin typeface="Century Gothic"/>
              </a:rPr>
              <a:t>Even though the farmers put in so much work to grow their bananas they only get 7% of the shares from each banana, with supermarkets taking almost half! By using </a:t>
            </a:r>
            <a:r>
              <a:rPr lang="en-GB" sz="1050" b="1" dirty="0">
                <a:latin typeface="Century Gothic"/>
              </a:rPr>
              <a:t>international strategies </a:t>
            </a:r>
            <a:r>
              <a:rPr lang="en-GB" sz="1050" dirty="0">
                <a:latin typeface="Century Gothic"/>
              </a:rPr>
              <a:t>like </a:t>
            </a:r>
            <a:r>
              <a:rPr lang="en-GB" sz="1050" b="1" dirty="0">
                <a:latin typeface="Century Gothic"/>
              </a:rPr>
              <a:t>Fairtrade</a:t>
            </a:r>
            <a:r>
              <a:rPr lang="en-GB" sz="1050" dirty="0">
                <a:latin typeface="Century Gothic"/>
              </a:rPr>
              <a:t>, farmers get a fair price for their product, and with this extra income they can invest. Fairtrade farmers don’t work alone, they’re part of cooperatives (like working in a team with other farmers). This means a minimum price can be set for their shared products , and they will also receive a ‘fairtrade premium’, which they can choose what to spend on. They might invest it in building wells to improve water access, or in hospitals to improve health, or in farming equipment to improve efficiency and productivity. Having a stable income like this improves quality of life people, giving them more opportunities! Other examples of international strategies include </a:t>
            </a:r>
            <a:r>
              <a:rPr lang="en-GB" sz="1050" b="1" dirty="0">
                <a:latin typeface="Century Gothic"/>
              </a:rPr>
              <a:t>aid</a:t>
            </a:r>
            <a:r>
              <a:rPr lang="en-GB" sz="1050" dirty="0">
                <a:latin typeface="Century Gothic"/>
              </a:rPr>
              <a:t>, </a:t>
            </a:r>
            <a:r>
              <a:rPr lang="en-GB" sz="1050" b="1" dirty="0">
                <a:latin typeface="Century Gothic"/>
              </a:rPr>
              <a:t>debt relief</a:t>
            </a:r>
            <a:r>
              <a:rPr lang="en-GB" sz="1050" dirty="0">
                <a:latin typeface="Century Gothic"/>
              </a:rPr>
              <a:t> and </a:t>
            </a:r>
            <a:r>
              <a:rPr lang="en-GB" sz="1050" b="1" dirty="0">
                <a:latin typeface="Century Gothic"/>
              </a:rPr>
              <a:t>foreign direct investment</a:t>
            </a:r>
            <a:r>
              <a:rPr lang="en-GB" sz="1050" dirty="0">
                <a:latin typeface="Century Gothic"/>
              </a:rPr>
              <a:t>. </a:t>
            </a:r>
            <a:endParaRPr lang="en-GB" sz="1050" dirty="0">
              <a:latin typeface="Century Gothic" panose="020B0502020202020204" pitchFamily="34" charset="0"/>
            </a:endParaRPr>
          </a:p>
        </p:txBody>
      </p:sp>
    </p:spTree>
    <p:extLst>
      <p:ext uri="{BB962C8B-B14F-4D97-AF65-F5344CB8AC3E}">
        <p14:creationId xmlns:p14="http://schemas.microsoft.com/office/powerpoint/2010/main" val="3740449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B8A7A6-FF3A-FF10-39CB-75172007E1D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C542066-0501-D243-695D-622D088E8BB4}"/>
              </a:ext>
            </a:extLst>
          </p:cNvPr>
          <p:cNvSpPr txBox="1"/>
          <p:nvPr/>
        </p:nvSpPr>
        <p:spPr>
          <a:xfrm>
            <a:off x="880583" y="253818"/>
            <a:ext cx="485207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GCSE Global Development</a:t>
            </a:r>
          </a:p>
          <a:p>
            <a:pPr algn="ctr"/>
            <a:r>
              <a:rPr lang="en-US" sz="1600" b="1">
                <a:latin typeface="Century Gothic"/>
                <a:ea typeface="Calibri"/>
                <a:cs typeface="Calibri"/>
              </a:rPr>
              <a:t>Knowledge Checkers</a:t>
            </a:r>
            <a:endParaRPr lang="en-US" sz="1600" b="1">
              <a:latin typeface="Century Gothic"/>
              <a:cs typeface="Calibri"/>
            </a:endParaRPr>
          </a:p>
        </p:txBody>
      </p:sp>
      <p:cxnSp>
        <p:nvCxnSpPr>
          <p:cNvPr id="8" name="Straight Arrow Connector 7">
            <a:extLst>
              <a:ext uri="{FF2B5EF4-FFF2-40B4-BE49-F238E27FC236}">
                <a16:creationId xmlns:a16="http://schemas.microsoft.com/office/drawing/2014/main" id="{33138FC2-4141-40B7-38B2-658AFA2BFB55}"/>
              </a:ext>
            </a:extLst>
          </p:cNvPr>
          <p:cNvCxnSpPr>
            <a:cxnSpLocks/>
          </p:cNvCxnSpPr>
          <p:nvPr/>
        </p:nvCxnSpPr>
        <p:spPr>
          <a:xfrm>
            <a:off x="1080397" y="890663"/>
            <a:ext cx="4652260" cy="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C1767436-ADAF-DC29-97CC-7BCA933D2516}"/>
              </a:ext>
            </a:extLst>
          </p:cNvPr>
          <p:cNvCxnSpPr>
            <a:cxnSpLocks/>
          </p:cNvCxnSpPr>
          <p:nvPr/>
        </p:nvCxnSpPr>
        <p:spPr>
          <a:xfrm>
            <a:off x="6633713" y="858747"/>
            <a:ext cx="2953573" cy="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228D9633-C6F8-0AC0-441F-790DD2FFD48A}"/>
              </a:ext>
            </a:extLst>
          </p:cNvPr>
          <p:cNvCxnSpPr>
            <a:cxnSpLocks/>
          </p:cNvCxnSpPr>
          <p:nvPr/>
        </p:nvCxnSpPr>
        <p:spPr>
          <a:xfrm>
            <a:off x="6633713" y="4986134"/>
            <a:ext cx="3194889" cy="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255075E4-8A13-A896-0CC7-0DC220FFB321}"/>
              </a:ext>
            </a:extLst>
          </p:cNvPr>
          <p:cNvSpPr txBox="1"/>
          <p:nvPr/>
        </p:nvSpPr>
        <p:spPr>
          <a:xfrm>
            <a:off x="984803" y="903854"/>
            <a:ext cx="50156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Core knowledge</a:t>
            </a:r>
          </a:p>
        </p:txBody>
      </p:sp>
      <p:sp>
        <p:nvSpPr>
          <p:cNvPr id="15" name="TextBox 14">
            <a:extLst>
              <a:ext uri="{FF2B5EF4-FFF2-40B4-BE49-F238E27FC236}">
                <a16:creationId xmlns:a16="http://schemas.microsoft.com/office/drawing/2014/main" id="{66ED4B58-73DC-78EC-C5C3-39248B94F676}"/>
              </a:ext>
            </a:extLst>
          </p:cNvPr>
          <p:cNvSpPr txBox="1"/>
          <p:nvPr/>
        </p:nvSpPr>
        <p:spPr>
          <a:xfrm>
            <a:off x="6481680" y="853217"/>
            <a:ext cx="34940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Key words</a:t>
            </a:r>
            <a:endParaRPr lang="en-US" sz="1600" b="1">
              <a:ea typeface="Calibri"/>
              <a:cs typeface="Calibri"/>
            </a:endParaRPr>
          </a:p>
        </p:txBody>
      </p:sp>
      <p:sp>
        <p:nvSpPr>
          <p:cNvPr id="17" name="TextBox 16">
            <a:extLst>
              <a:ext uri="{FF2B5EF4-FFF2-40B4-BE49-F238E27FC236}">
                <a16:creationId xmlns:a16="http://schemas.microsoft.com/office/drawing/2014/main" id="{532BFE3C-2CAF-8D8C-D4CE-3AD81B66A79C}"/>
              </a:ext>
            </a:extLst>
          </p:cNvPr>
          <p:cNvSpPr txBox="1"/>
          <p:nvPr/>
        </p:nvSpPr>
        <p:spPr>
          <a:xfrm>
            <a:off x="5705882" y="5052029"/>
            <a:ext cx="355289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cs typeface="Calibri"/>
              </a:rPr>
              <a:t>Take it further...</a:t>
            </a:r>
            <a:endParaRPr lang="en-US"/>
          </a:p>
        </p:txBody>
      </p:sp>
      <p:sp>
        <p:nvSpPr>
          <p:cNvPr id="2" name="TextBox 1">
            <a:extLst>
              <a:ext uri="{FF2B5EF4-FFF2-40B4-BE49-F238E27FC236}">
                <a16:creationId xmlns:a16="http://schemas.microsoft.com/office/drawing/2014/main" id="{8FDF75FD-A63B-E6BF-4591-F349C84AC2F6}"/>
              </a:ext>
            </a:extLst>
          </p:cNvPr>
          <p:cNvSpPr txBox="1"/>
          <p:nvPr/>
        </p:nvSpPr>
        <p:spPr>
          <a:xfrm>
            <a:off x="6509803" y="258703"/>
            <a:ext cx="331879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a:latin typeface="Century Gothic"/>
              </a:rPr>
              <a:t>Lesson 8 </a:t>
            </a:r>
            <a:endParaRPr lang="en-US" sz="1200" b="1">
              <a:latin typeface="Aptos" panose="020B0004020202020204"/>
            </a:endParaRPr>
          </a:p>
          <a:p>
            <a:pPr algn="ctr"/>
            <a:r>
              <a:rPr lang="en-GB" sz="1200" b="1">
                <a:latin typeface="Century Gothic"/>
              </a:rPr>
              <a:t>Top vs Bottom</a:t>
            </a:r>
            <a:endParaRPr lang="en-US" sz="1200" b="1"/>
          </a:p>
        </p:txBody>
      </p:sp>
      <p:pic>
        <p:nvPicPr>
          <p:cNvPr id="50" name="Picture 49">
            <a:extLst>
              <a:ext uri="{FF2B5EF4-FFF2-40B4-BE49-F238E27FC236}">
                <a16:creationId xmlns:a16="http://schemas.microsoft.com/office/drawing/2014/main" id="{82AE4A27-2B49-2E86-EB9D-C3C6AAE48673}"/>
              </a:ext>
            </a:extLst>
          </p:cNvPr>
          <p:cNvPicPr>
            <a:picLocks noChangeAspect="1"/>
          </p:cNvPicPr>
          <p:nvPr/>
        </p:nvPicPr>
        <p:blipFill>
          <a:blip r:embed="rId2"/>
          <a:stretch>
            <a:fillRect/>
          </a:stretch>
        </p:blipFill>
        <p:spPr>
          <a:xfrm>
            <a:off x="5864429" y="273298"/>
            <a:ext cx="648242" cy="669612"/>
          </a:xfrm>
          <a:prstGeom prst="rect">
            <a:avLst/>
          </a:prstGeom>
        </p:spPr>
      </p:pic>
      <p:sp>
        <p:nvSpPr>
          <p:cNvPr id="21" name="Title 1">
            <a:extLst>
              <a:ext uri="{FF2B5EF4-FFF2-40B4-BE49-F238E27FC236}">
                <a16:creationId xmlns:a16="http://schemas.microsoft.com/office/drawing/2014/main" id="{D2700501-9344-E70C-532C-12E354A7E3F7}"/>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a:latin typeface="Century Gothic"/>
              </a:rPr>
              <a:t>Knowledge </a:t>
            </a:r>
            <a:r>
              <a:rPr lang="en-US" sz="1100" b="1" i="1" err="1">
                <a:latin typeface="Century Gothic"/>
              </a:rPr>
              <a:t>Organiser</a:t>
            </a:r>
            <a:endParaRPr lang="en-US" sz="1100" b="1" i="1">
              <a:latin typeface="Century Gothic"/>
            </a:endParaRPr>
          </a:p>
        </p:txBody>
      </p:sp>
      <p:sp>
        <p:nvSpPr>
          <p:cNvPr id="16" name="TextBox 15">
            <a:extLst>
              <a:ext uri="{FF2B5EF4-FFF2-40B4-BE49-F238E27FC236}">
                <a16:creationId xmlns:a16="http://schemas.microsoft.com/office/drawing/2014/main" id="{52DFBD58-693D-B587-99A3-0715A04E5842}"/>
              </a:ext>
            </a:extLst>
          </p:cNvPr>
          <p:cNvSpPr txBox="1"/>
          <p:nvPr/>
        </p:nvSpPr>
        <p:spPr>
          <a:xfrm>
            <a:off x="8837122" y="5169132"/>
            <a:ext cx="1000241" cy="1477328"/>
          </a:xfrm>
          <a:custGeom>
            <a:avLst/>
            <a:gdLst>
              <a:gd name="csX0" fmla="*/ 0 w 1000241"/>
              <a:gd name="csY0" fmla="*/ 0 h 1477328"/>
              <a:gd name="csX1" fmla="*/ 500121 w 1000241"/>
              <a:gd name="csY1" fmla="*/ 0 h 1477328"/>
              <a:gd name="csX2" fmla="*/ 1000241 w 1000241"/>
              <a:gd name="csY2" fmla="*/ 0 h 1477328"/>
              <a:gd name="csX3" fmla="*/ 1000241 w 1000241"/>
              <a:gd name="csY3" fmla="*/ 477669 h 1477328"/>
              <a:gd name="csX4" fmla="*/ 1000241 w 1000241"/>
              <a:gd name="csY4" fmla="*/ 940565 h 1477328"/>
              <a:gd name="csX5" fmla="*/ 1000241 w 1000241"/>
              <a:gd name="csY5" fmla="*/ 1477328 h 1477328"/>
              <a:gd name="csX6" fmla="*/ 530128 w 1000241"/>
              <a:gd name="csY6" fmla="*/ 1477328 h 1477328"/>
              <a:gd name="csX7" fmla="*/ 0 w 1000241"/>
              <a:gd name="csY7" fmla="*/ 1477328 h 1477328"/>
              <a:gd name="csX8" fmla="*/ 0 w 1000241"/>
              <a:gd name="csY8" fmla="*/ 1029205 h 1477328"/>
              <a:gd name="csX9" fmla="*/ 0 w 1000241"/>
              <a:gd name="csY9" fmla="*/ 521989 h 1477328"/>
              <a:gd name="csX10" fmla="*/ 0 w 1000241"/>
              <a:gd name="csY10" fmla="*/ 0 h 147732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1000241" h="1477328" extrusionOk="0">
                <a:moveTo>
                  <a:pt x="0" y="0"/>
                </a:moveTo>
                <a:cubicBezTo>
                  <a:pt x="228242" y="-29601"/>
                  <a:pt x="324232" y="34087"/>
                  <a:pt x="500121" y="0"/>
                </a:cubicBezTo>
                <a:cubicBezTo>
                  <a:pt x="676010" y="-34087"/>
                  <a:pt x="870191" y="58992"/>
                  <a:pt x="1000241" y="0"/>
                </a:cubicBezTo>
                <a:cubicBezTo>
                  <a:pt x="1005038" y="183538"/>
                  <a:pt x="986240" y="296533"/>
                  <a:pt x="1000241" y="477669"/>
                </a:cubicBezTo>
                <a:cubicBezTo>
                  <a:pt x="1014242" y="658805"/>
                  <a:pt x="972663" y="744223"/>
                  <a:pt x="1000241" y="940565"/>
                </a:cubicBezTo>
                <a:cubicBezTo>
                  <a:pt x="1027819" y="1136907"/>
                  <a:pt x="969008" y="1323569"/>
                  <a:pt x="1000241" y="1477328"/>
                </a:cubicBezTo>
                <a:cubicBezTo>
                  <a:pt x="767451" y="1500651"/>
                  <a:pt x="736387" y="1466239"/>
                  <a:pt x="530128" y="1477328"/>
                </a:cubicBezTo>
                <a:cubicBezTo>
                  <a:pt x="323869" y="1488417"/>
                  <a:pt x="234743" y="1431261"/>
                  <a:pt x="0" y="1477328"/>
                </a:cubicBezTo>
                <a:cubicBezTo>
                  <a:pt x="-39499" y="1345030"/>
                  <a:pt x="6802" y="1167597"/>
                  <a:pt x="0" y="1029205"/>
                </a:cubicBezTo>
                <a:cubicBezTo>
                  <a:pt x="-6802" y="890813"/>
                  <a:pt x="56124" y="755328"/>
                  <a:pt x="0" y="521989"/>
                </a:cubicBezTo>
                <a:cubicBezTo>
                  <a:pt x="-56124" y="288650"/>
                  <a:pt x="15056" y="211539"/>
                  <a:pt x="0" y="0"/>
                </a:cubicBezTo>
                <a:close/>
              </a:path>
            </a:pathLst>
          </a:custGeom>
          <a:noFill/>
          <a:ln>
            <a:noFill/>
            <a:extLst>
              <a:ext uri="{C807C97D-BFC1-408E-A445-0C87EB9F89A2}">
                <ask:lineSketchStyleProps xmlns:ask="http://schemas.microsoft.com/office/drawing/2018/sketchyshapes" sd="2529849016">
                  <a:prstGeom prst="rect">
                    <a:avLst/>
                  </a:prstGeom>
                  <ask:type>
                    <ask:lineSketchScribble/>
                  </ask:type>
                </ask:lineSketchStyleProps>
              </a:ext>
            </a:extLst>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1000" b="1" dirty="0">
                <a:latin typeface="Century Gothic"/>
              </a:rPr>
              <a:t>These videos </a:t>
            </a:r>
            <a:r>
              <a:rPr lang="en-US" sz="1000" b="1">
                <a:latin typeface="Century Gothic"/>
              </a:rPr>
              <a:t>show:</a:t>
            </a:r>
            <a:endParaRPr lang="en-US">
              <a:latin typeface="Aptos" panose="020B0004020202020204"/>
            </a:endParaRPr>
          </a:p>
          <a:p>
            <a:pPr marL="171450" indent="-171450" algn="ctr">
              <a:buFont typeface="Calibri"/>
              <a:buChar char="-"/>
            </a:pPr>
            <a:r>
              <a:rPr lang="en-US" sz="1000" dirty="0">
                <a:latin typeface="Century Gothic"/>
              </a:rPr>
              <a:t>TNC’s explained</a:t>
            </a:r>
            <a:r>
              <a:rPr lang="en-US" sz="1000" b="1" dirty="0">
                <a:latin typeface="Century Gothic"/>
              </a:rPr>
              <a:t> </a:t>
            </a:r>
            <a:endParaRPr lang="en-US"/>
          </a:p>
          <a:p>
            <a:pPr marL="171450" indent="-171450" algn="ctr">
              <a:buFont typeface="Calibri"/>
              <a:buChar char="-"/>
            </a:pPr>
            <a:r>
              <a:rPr lang="en-US" sz="1000" dirty="0">
                <a:latin typeface="Century Gothic"/>
              </a:rPr>
              <a:t>Bottom up/ Top down </a:t>
            </a:r>
            <a:r>
              <a:rPr lang="en-US" sz="1000">
                <a:latin typeface="Century Gothic"/>
              </a:rPr>
              <a:t>development</a:t>
            </a:r>
            <a:endParaRPr lang="en-US" sz="1000" dirty="0">
              <a:latin typeface="Century Gothic"/>
            </a:endParaRPr>
          </a:p>
        </p:txBody>
      </p:sp>
      <p:cxnSp>
        <p:nvCxnSpPr>
          <p:cNvPr id="29" name="Straight Arrow Connector 28">
            <a:extLst>
              <a:ext uri="{FF2B5EF4-FFF2-40B4-BE49-F238E27FC236}">
                <a16:creationId xmlns:a16="http://schemas.microsoft.com/office/drawing/2014/main" id="{0B8164C3-8CF3-C335-1549-626C6164BBAF}"/>
              </a:ext>
            </a:extLst>
          </p:cNvPr>
          <p:cNvCxnSpPr>
            <a:cxnSpLocks/>
          </p:cNvCxnSpPr>
          <p:nvPr/>
        </p:nvCxnSpPr>
        <p:spPr>
          <a:xfrm flipH="1" flipV="1">
            <a:off x="6453643" y="1091296"/>
            <a:ext cx="18522" cy="5658150"/>
          </a:xfrm>
          <a:prstGeom prst="straightConnector1">
            <a:avLst/>
          </a:prstGeom>
          <a:ln w="28575"/>
        </p:spPr>
        <p:style>
          <a:lnRef idx="1">
            <a:schemeClr val="dk1"/>
          </a:lnRef>
          <a:fillRef idx="0">
            <a:schemeClr val="dk1"/>
          </a:fillRef>
          <a:effectRef idx="0">
            <a:schemeClr val="dk1"/>
          </a:effectRef>
          <a:fontRef idx="minor">
            <a:schemeClr val="tx1"/>
          </a:fontRef>
        </p:style>
      </p:cxnSp>
      <p:pic>
        <p:nvPicPr>
          <p:cNvPr id="3" name="Picture 2" descr="Global Settings icon">
            <a:extLst>
              <a:ext uri="{FF2B5EF4-FFF2-40B4-BE49-F238E27FC236}">
                <a16:creationId xmlns:a16="http://schemas.microsoft.com/office/drawing/2014/main" id="{68E006BF-549F-26EC-7DD2-76586B72333E}"/>
              </a:ext>
            </a:extLst>
          </p:cNvPr>
          <p:cNvPicPr>
            <a:picLocks noChangeAspect="1"/>
          </p:cNvPicPr>
          <p:nvPr/>
        </p:nvPicPr>
        <p:blipFill>
          <a:blip r:embed="rId3"/>
          <a:stretch>
            <a:fillRect/>
          </a:stretch>
        </p:blipFill>
        <p:spPr>
          <a:xfrm>
            <a:off x="340859" y="418096"/>
            <a:ext cx="642514" cy="673200"/>
          </a:xfrm>
          <a:prstGeom prst="rect">
            <a:avLst/>
          </a:prstGeom>
        </p:spPr>
      </p:pic>
      <p:pic>
        <p:nvPicPr>
          <p:cNvPr id="4098" name="Picture 2">
            <a:extLst>
              <a:ext uri="{FF2B5EF4-FFF2-40B4-BE49-F238E27FC236}">
                <a16:creationId xmlns:a16="http://schemas.microsoft.com/office/drawing/2014/main" id="{D50EC08A-BE8D-BC42-2C88-42E957E41F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0234" y="5457533"/>
            <a:ext cx="1118634" cy="111858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0296960A-2906-DFFB-C703-E852A641BF8E}"/>
              </a:ext>
            </a:extLst>
          </p:cNvPr>
          <p:cNvSpPr/>
          <p:nvPr/>
        </p:nvSpPr>
        <p:spPr>
          <a:xfrm>
            <a:off x="7371198" y="1128669"/>
            <a:ext cx="2635652" cy="3970318"/>
          </a:xfrm>
          <a:prstGeom prst="rect">
            <a:avLst/>
          </a:prstGeom>
        </p:spPr>
        <p:txBody>
          <a:bodyPr wrap="square">
            <a:spAutoFit/>
          </a:bodyPr>
          <a:lstStyle/>
          <a:p>
            <a:r>
              <a:rPr lang="en-GB" sz="1050" b="1">
                <a:latin typeface="Century Gothic" panose="020B0502020202020204" pitchFamily="34" charset="0"/>
              </a:rPr>
              <a:t>Transnational Corporation (TNC)- </a:t>
            </a:r>
            <a:r>
              <a:rPr lang="en-GB" sz="1050">
                <a:latin typeface="Century Gothic" panose="020B0502020202020204" pitchFamily="34" charset="0"/>
              </a:rPr>
              <a:t>This is a company that has production of goods or services, foreign investments, or income in more than one country. They set up factories in developing countries as land and labour are cheaper there.</a:t>
            </a:r>
          </a:p>
          <a:p>
            <a:endParaRPr lang="en-GB" sz="1050">
              <a:latin typeface="Century Gothic" panose="020B0502020202020204" pitchFamily="34" charset="0"/>
            </a:endParaRPr>
          </a:p>
          <a:p>
            <a:r>
              <a:rPr lang="en-GB" sz="1050" b="1">
                <a:latin typeface="Century Gothic" panose="020B0502020202020204" pitchFamily="34" charset="0"/>
              </a:rPr>
              <a:t>Top-Down Development- </a:t>
            </a:r>
            <a:r>
              <a:rPr lang="en-GB" sz="1050">
                <a:latin typeface="Century Gothic" panose="020B0502020202020204" pitchFamily="34" charset="0"/>
              </a:rPr>
              <a:t>This</a:t>
            </a:r>
            <a:r>
              <a:rPr lang="en-GB" sz="1050" b="1">
                <a:latin typeface="Century Gothic" panose="020B0502020202020204" pitchFamily="34" charset="0"/>
              </a:rPr>
              <a:t> </a:t>
            </a:r>
            <a:r>
              <a:rPr lang="en-GB" sz="1050">
                <a:latin typeface="Century Gothic" panose="020B0502020202020204" pitchFamily="34" charset="0"/>
              </a:rPr>
              <a:t>occurs when decisions about development are made by governments or large companies.​</a:t>
            </a:r>
          </a:p>
          <a:p>
            <a:endParaRPr lang="en-GB" sz="1050">
              <a:latin typeface="Century Gothic" panose="020B0502020202020204" pitchFamily="34" charset="0"/>
            </a:endParaRPr>
          </a:p>
          <a:p>
            <a:r>
              <a:rPr lang="en-GB" sz="1050" b="1">
                <a:latin typeface="Century Gothic" panose="020B0502020202020204" pitchFamily="34" charset="0"/>
              </a:rPr>
              <a:t>Bottom-Up Development- </a:t>
            </a:r>
            <a:r>
              <a:rPr lang="en-GB" sz="1050">
                <a:latin typeface="Century Gothic" panose="020B0502020202020204" pitchFamily="34" charset="0"/>
              </a:rPr>
              <a:t>This occurs through the actions of Non-Governmental Organisations (NGOs) working on small-scale projects with local communities.</a:t>
            </a:r>
          </a:p>
          <a:p>
            <a:endParaRPr lang="en-GB" sz="1050" b="1">
              <a:latin typeface="Century Gothic" panose="020B0502020202020204" pitchFamily="34" charset="0"/>
            </a:endParaRPr>
          </a:p>
          <a:p>
            <a:r>
              <a:rPr lang="en-GB" sz="1050" b="1">
                <a:latin typeface="Century Gothic" panose="020B0502020202020204" pitchFamily="34" charset="0"/>
              </a:rPr>
              <a:t>Non-government Organisations (NGO’s)- </a:t>
            </a:r>
            <a:r>
              <a:rPr lang="en-GB" sz="1050">
                <a:latin typeface="Century Gothic" panose="020B0502020202020204" pitchFamily="34" charset="0"/>
              </a:rPr>
              <a:t>A company/ group that operates separately from the government, e.g. a charity)</a:t>
            </a:r>
            <a:endParaRPr lang="en-GB" sz="1050" b="1">
              <a:latin typeface="Century Gothic" panose="020B0502020202020204" pitchFamily="34" charset="0"/>
            </a:endParaRPr>
          </a:p>
          <a:p>
            <a:endParaRPr lang="en-GB" sz="1050">
              <a:latin typeface="Century Gothic" panose="020B0502020202020204" pitchFamily="34" charset="0"/>
            </a:endParaRPr>
          </a:p>
        </p:txBody>
      </p:sp>
      <p:sp>
        <p:nvSpPr>
          <p:cNvPr id="11" name="TextBox 10">
            <a:extLst>
              <a:ext uri="{FF2B5EF4-FFF2-40B4-BE49-F238E27FC236}">
                <a16:creationId xmlns:a16="http://schemas.microsoft.com/office/drawing/2014/main" id="{A80E902F-714D-131B-32E8-A6E45100248B}"/>
              </a:ext>
            </a:extLst>
          </p:cNvPr>
          <p:cNvSpPr txBox="1"/>
          <p:nvPr/>
        </p:nvSpPr>
        <p:spPr>
          <a:xfrm>
            <a:off x="281903" y="1207681"/>
            <a:ext cx="6131234" cy="5747727"/>
          </a:xfrm>
          <a:prstGeom prst="rect">
            <a:avLst/>
          </a:prstGeom>
          <a:noFill/>
        </p:spPr>
        <p:txBody>
          <a:bodyPr wrap="square">
            <a:spAutoFit/>
          </a:bodyPr>
          <a:lstStyle/>
          <a:p>
            <a:pPr algn="l"/>
            <a:r>
              <a:rPr lang="en-GB" sz="1050" b="1" i="0">
                <a:effectLst/>
                <a:latin typeface="Century Gothic" panose="020B0502020202020204" pitchFamily="34" charset="0"/>
              </a:rPr>
              <a:t>Bottom-up development </a:t>
            </a:r>
            <a:r>
              <a:rPr lang="en-GB" sz="1050" b="0" i="0">
                <a:effectLst/>
                <a:latin typeface="Century Gothic" panose="020B0502020202020204" pitchFamily="34" charset="0"/>
              </a:rPr>
              <a:t>is </a:t>
            </a:r>
            <a:r>
              <a:rPr lang="en-GB" sz="1050" b="1" i="0">
                <a:effectLst/>
                <a:latin typeface="Century Gothic" panose="020B0502020202020204" pitchFamily="34" charset="0"/>
              </a:rPr>
              <a:t>organised by communities</a:t>
            </a:r>
            <a:r>
              <a:rPr lang="en-GB" sz="1050" b="0" i="0">
                <a:effectLst/>
                <a:latin typeface="Century Gothic" panose="020B0502020202020204" pitchFamily="34" charset="0"/>
              </a:rPr>
              <a:t> with the aim of benefitting the local area. This is often led by NGO’s.</a:t>
            </a:r>
          </a:p>
          <a:p>
            <a:pPr marL="171450" indent="-171450" algn="l">
              <a:buFont typeface="Wingdings" panose="05000000000000000000" pitchFamily="2" charset="2"/>
              <a:buChar char="ü"/>
            </a:pPr>
            <a:r>
              <a:rPr lang="en-GB" sz="1050" b="1" i="0">
                <a:solidFill>
                  <a:schemeClr val="accent6"/>
                </a:solidFill>
                <a:effectLst/>
                <a:latin typeface="Century Gothic" panose="020B0502020202020204" pitchFamily="34" charset="0"/>
              </a:rPr>
              <a:t>Planned and controlled by local communities.</a:t>
            </a:r>
          </a:p>
          <a:p>
            <a:pPr marL="171450" indent="-171450" algn="l">
              <a:buFont typeface="Wingdings" panose="05000000000000000000" pitchFamily="2" charset="2"/>
              <a:buChar char="ü"/>
            </a:pPr>
            <a:r>
              <a:rPr lang="en-GB" sz="1050" b="1" i="0">
                <a:solidFill>
                  <a:schemeClr val="accent6"/>
                </a:solidFill>
                <a:effectLst/>
                <a:latin typeface="Century Gothic" panose="020B0502020202020204" pitchFamily="34" charset="0"/>
              </a:rPr>
              <a:t>Target some of the poorest communities of an area.</a:t>
            </a:r>
          </a:p>
          <a:p>
            <a:pPr marL="171450" indent="-171450" algn="l">
              <a:buFont typeface="Wingdings" panose="05000000000000000000" pitchFamily="2" charset="2"/>
              <a:buChar char="ü"/>
            </a:pPr>
            <a:r>
              <a:rPr lang="en-GB" sz="1050" b="1" i="0">
                <a:solidFill>
                  <a:schemeClr val="accent6"/>
                </a:solidFill>
                <a:effectLst/>
                <a:latin typeface="Century Gothic" panose="020B0502020202020204" pitchFamily="34" charset="0"/>
              </a:rPr>
              <a:t>Schemes are much less expensive.</a:t>
            </a:r>
          </a:p>
          <a:p>
            <a:pPr marL="171450" indent="-171450" algn="l">
              <a:buFont typeface="Wingdings" panose="05000000000000000000" pitchFamily="2" charset="2"/>
              <a:buChar char="ü"/>
            </a:pPr>
            <a:r>
              <a:rPr lang="en-GB" sz="1050" b="1" i="0">
                <a:solidFill>
                  <a:schemeClr val="accent6"/>
                </a:solidFill>
                <a:effectLst/>
                <a:latin typeface="Century Gothic" panose="020B0502020202020204" pitchFamily="34" charset="0"/>
              </a:rPr>
              <a:t>More appropriate technology is used.</a:t>
            </a:r>
            <a:endParaRPr lang="en-GB" sz="1050" b="1">
              <a:solidFill>
                <a:schemeClr val="accent6"/>
              </a:solidFill>
              <a:latin typeface="Century Gothic" panose="020B0502020202020204" pitchFamily="34" charset="0"/>
            </a:endParaRPr>
          </a:p>
          <a:p>
            <a:pPr marL="171450" indent="-171450" algn="l">
              <a:buFont typeface="Century Gothic" panose="020B0502020202020204" pitchFamily="34" charset="0"/>
              <a:buChar char="×"/>
            </a:pPr>
            <a:r>
              <a:rPr lang="en-GB" sz="1050" b="1" i="0">
                <a:solidFill>
                  <a:srgbClr val="FF0000"/>
                </a:solidFill>
                <a:effectLst/>
                <a:latin typeface="Century Gothic" panose="020B0502020202020204" pitchFamily="34" charset="0"/>
              </a:rPr>
              <a:t>Many NGOs rely on voluntary donations, which can limit spending capacity</a:t>
            </a:r>
          </a:p>
          <a:p>
            <a:pPr marL="171450" indent="-171450" algn="l">
              <a:buFont typeface="Century Gothic" panose="020B0502020202020204" pitchFamily="34" charset="0"/>
              <a:buChar char="×"/>
            </a:pPr>
            <a:r>
              <a:rPr lang="en-GB" sz="1050" b="1" i="0">
                <a:solidFill>
                  <a:srgbClr val="FF0000"/>
                </a:solidFill>
                <a:effectLst/>
                <a:latin typeface="Century Gothic" panose="020B0502020202020204" pitchFamily="34" charset="0"/>
              </a:rPr>
              <a:t>The projects only help a small number of people.</a:t>
            </a:r>
          </a:p>
          <a:p>
            <a:pPr marL="171450" indent="-171450" algn="l">
              <a:buFont typeface="Century Gothic" panose="020B0502020202020204" pitchFamily="34" charset="0"/>
              <a:buChar char="×"/>
            </a:pPr>
            <a:r>
              <a:rPr lang="en-GB" sz="1050" b="1" i="0">
                <a:solidFill>
                  <a:srgbClr val="FF0000"/>
                </a:solidFill>
                <a:effectLst/>
                <a:latin typeface="Century Gothic" panose="020B0502020202020204" pitchFamily="34" charset="0"/>
              </a:rPr>
              <a:t>Governments and communities in developing countries often rely on NGOs too much without developing their own strategies.</a:t>
            </a:r>
          </a:p>
          <a:p>
            <a:pPr algn="l"/>
            <a:endParaRPr lang="en-GB" sz="1050" b="1">
              <a:solidFill>
                <a:srgbClr val="FF0000"/>
              </a:solidFill>
              <a:latin typeface="Century Gothic" panose="020B0502020202020204" pitchFamily="34" charset="0"/>
            </a:endParaRPr>
          </a:p>
          <a:p>
            <a:r>
              <a:rPr lang="en-GB" sz="1050" b="1">
                <a:solidFill>
                  <a:schemeClr val="accent1"/>
                </a:solidFill>
                <a:latin typeface="Century Gothic" panose="020B0502020202020204" pitchFamily="34" charset="0"/>
              </a:rPr>
              <a:t>Example: </a:t>
            </a:r>
            <a:r>
              <a:rPr lang="en-GB" sz="1050">
                <a:solidFill>
                  <a:schemeClr val="accent1"/>
                </a:solidFill>
                <a:latin typeface="Century Gothic" panose="020B0502020202020204" pitchFamily="34" charset="0"/>
              </a:rPr>
              <a:t>WaterAid, a UK NGO, install wells and hand pumps in Africa, an example of a bottom-up development scheme. They only cost £292 each, and use technology that the local people can use, maintain and repair if necessary. They provide clean water for a village, eliminating the need for women and children to go and travel long distances to collect water. Children are now able to spend more time studying instead of having to collect water.​</a:t>
            </a:r>
          </a:p>
          <a:p>
            <a:pPr algn="l"/>
            <a:endParaRPr lang="en-GB" sz="1050">
              <a:latin typeface="Century Gothic" panose="020B0502020202020204" pitchFamily="34" charset="0"/>
            </a:endParaRPr>
          </a:p>
          <a:p>
            <a:r>
              <a:rPr lang="en-GB" sz="1050" b="1" i="0">
                <a:effectLst/>
                <a:latin typeface="Century Gothic" panose="020B0502020202020204" pitchFamily="34" charset="0"/>
              </a:rPr>
              <a:t>Top-down development </a:t>
            </a:r>
            <a:r>
              <a:rPr lang="en-GB" sz="1050" b="0" i="0">
                <a:effectLst/>
                <a:latin typeface="Century Gothic" panose="020B0502020202020204" pitchFamily="34" charset="0"/>
              </a:rPr>
              <a:t>is on a much larger scale and is </a:t>
            </a:r>
            <a:r>
              <a:rPr lang="en-GB" sz="1050" b="1" i="0">
                <a:effectLst/>
                <a:latin typeface="Century Gothic" panose="020B0502020202020204" pitchFamily="34" charset="0"/>
              </a:rPr>
              <a:t>organised by governments</a:t>
            </a:r>
            <a:r>
              <a:rPr lang="en-GB" sz="1050" b="0" i="0">
                <a:effectLst/>
                <a:latin typeface="Century Gothic" panose="020B0502020202020204" pitchFamily="34" charset="0"/>
              </a:rPr>
              <a:t> and other large institutions. Top-down development i</a:t>
            </a:r>
            <a:r>
              <a:rPr lang="en-GB" sz="1050">
                <a:latin typeface="Century Gothic" panose="020B0502020202020204" pitchFamily="34" charset="0"/>
              </a:rPr>
              <a:t>dentifies a country’s needs/opportunities, with experts brought in to create the plans.</a:t>
            </a:r>
          </a:p>
          <a:p>
            <a:pPr marL="171450" indent="-171450">
              <a:buFont typeface="Wingdings" panose="05000000000000000000" pitchFamily="2" charset="2"/>
              <a:buChar char="ü"/>
            </a:pPr>
            <a:r>
              <a:rPr lang="en-GB" sz="1050" b="1">
                <a:solidFill>
                  <a:schemeClr val="accent6"/>
                </a:solidFill>
                <a:latin typeface="Century Gothic" panose="020B0502020202020204" pitchFamily="34" charset="0"/>
              </a:rPr>
              <a:t>Benefit large communities</a:t>
            </a:r>
          </a:p>
          <a:p>
            <a:pPr marL="171450" indent="-171450">
              <a:buFont typeface="Wingdings" panose="05000000000000000000" pitchFamily="2" charset="2"/>
              <a:buChar char="ü"/>
            </a:pPr>
            <a:r>
              <a:rPr lang="en-GB" sz="1050" b="1">
                <a:solidFill>
                  <a:schemeClr val="accent6"/>
                </a:solidFill>
                <a:latin typeface="Century Gothic" panose="020B0502020202020204" pitchFamily="34" charset="0"/>
              </a:rPr>
              <a:t>Provide many jobs for the local communities</a:t>
            </a:r>
          </a:p>
          <a:p>
            <a:pPr marL="171450" indent="-171450">
              <a:buFont typeface="Wingdings" panose="05000000000000000000" pitchFamily="2" charset="2"/>
              <a:buChar char="ü"/>
            </a:pPr>
            <a:r>
              <a:rPr lang="en-GB" sz="1050" b="1">
                <a:solidFill>
                  <a:schemeClr val="accent6"/>
                </a:solidFill>
                <a:latin typeface="Century Gothic" panose="020B0502020202020204" pitchFamily="34" charset="0"/>
              </a:rPr>
              <a:t>Other industries and services can often benefit, boosting local business (multiplier effect)</a:t>
            </a:r>
          </a:p>
          <a:p>
            <a:pPr marL="171450" indent="-171450">
              <a:buFont typeface="Century Gothic" panose="020B0502020202020204" pitchFamily="34" charset="0"/>
              <a:buChar char="×"/>
            </a:pPr>
            <a:r>
              <a:rPr lang="en-GB" sz="1050" b="1">
                <a:solidFill>
                  <a:srgbClr val="FF0000"/>
                </a:solidFill>
                <a:latin typeface="Century Gothic" panose="020B0502020202020204" pitchFamily="34" charset="0"/>
              </a:rPr>
              <a:t>Locals have little say on projects, as decisions made by governments</a:t>
            </a:r>
          </a:p>
          <a:p>
            <a:pPr marL="171450" indent="-171450">
              <a:buFont typeface="Century Gothic" panose="020B0502020202020204" pitchFamily="34" charset="0"/>
              <a:buChar char="×"/>
            </a:pPr>
            <a:r>
              <a:rPr lang="en-GB" sz="1050" b="1">
                <a:solidFill>
                  <a:srgbClr val="FF0000"/>
                </a:solidFill>
                <a:latin typeface="Century Gothic" panose="020B0502020202020204" pitchFamily="34" charset="0"/>
              </a:rPr>
              <a:t>Schemes can be very expensive, which might require further money borrowing</a:t>
            </a:r>
          </a:p>
          <a:p>
            <a:pPr marL="171450" indent="-171450">
              <a:buFont typeface="Century Gothic" panose="020B0502020202020204" pitchFamily="34" charset="0"/>
              <a:buChar char="×"/>
            </a:pPr>
            <a:r>
              <a:rPr lang="en-GB" sz="1050" b="1">
                <a:solidFill>
                  <a:srgbClr val="FF0000"/>
                </a:solidFill>
                <a:latin typeface="Century Gothic" panose="020B0502020202020204" pitchFamily="34" charset="0"/>
              </a:rPr>
              <a:t>Machinery and high-tech solutions are usually used, reducing the jobs available</a:t>
            </a:r>
          </a:p>
          <a:p>
            <a:pPr marL="171450" indent="-171450">
              <a:buFont typeface="Century Gothic" panose="020B0502020202020204" pitchFamily="34" charset="0"/>
              <a:buChar char="×"/>
            </a:pPr>
            <a:r>
              <a:rPr lang="en-GB" sz="1050" b="1">
                <a:solidFill>
                  <a:srgbClr val="FF0000"/>
                </a:solidFill>
                <a:latin typeface="Century Gothic" panose="020B0502020202020204" pitchFamily="34" charset="0"/>
              </a:rPr>
              <a:t>Sometimes projects are left unfinished as the government runs out of money</a:t>
            </a:r>
          </a:p>
          <a:p>
            <a:br>
              <a:rPr lang="en-GB" sz="1050" b="0" i="0">
                <a:effectLst/>
                <a:latin typeface="Century Gothic" panose="020B0502020202020204" pitchFamily="34" charset="0"/>
              </a:rPr>
            </a:br>
            <a:r>
              <a:rPr lang="en-GB" sz="1050" b="1">
                <a:solidFill>
                  <a:schemeClr val="accent1"/>
                </a:solidFill>
                <a:latin typeface="Century Gothic" panose="020B0502020202020204" pitchFamily="34" charset="0"/>
              </a:rPr>
              <a:t>Example: </a:t>
            </a:r>
            <a:r>
              <a:rPr lang="en-GB" sz="1050">
                <a:solidFill>
                  <a:schemeClr val="accent1"/>
                </a:solidFill>
                <a:latin typeface="Century Gothic" panose="020B0502020202020204" pitchFamily="34" charset="0"/>
              </a:rPr>
              <a:t>The Three Gorges Dam on the Yangtze River, built to produce hydroelectric power and control flooding, displaced 1.4 million people due to development and land flooding, illustrating how top-down approaches can have unintended consequences on local communities. However, it successfully decreases CO2 emissions by 100 million tonnes, and provides energy to millions, reducing China’s dependence on oil. </a:t>
            </a:r>
          </a:p>
          <a:p>
            <a:pPr algn="l"/>
            <a:endParaRPr lang="en-GB" sz="1050">
              <a:latin typeface="Century Gothic" panose="020B0502020202020204" pitchFamily="34" charset="0"/>
            </a:endParaRPr>
          </a:p>
        </p:txBody>
      </p:sp>
      <p:pic>
        <p:nvPicPr>
          <p:cNvPr id="18" name="Graphic 17" descr="City with solid fill">
            <a:extLst>
              <a:ext uri="{FF2B5EF4-FFF2-40B4-BE49-F238E27FC236}">
                <a16:creationId xmlns:a16="http://schemas.microsoft.com/office/drawing/2014/main" id="{F8612D96-4B3B-34E4-3B22-7ACDFE8475F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512671" y="1179249"/>
            <a:ext cx="914400" cy="914400"/>
          </a:xfrm>
          <a:prstGeom prst="rect">
            <a:avLst/>
          </a:prstGeom>
        </p:spPr>
      </p:pic>
      <p:pic>
        <p:nvPicPr>
          <p:cNvPr id="4102" name="Picture 6" descr="Vector community group three people help icon in flat style. Youth ...">
            <a:extLst>
              <a:ext uri="{FF2B5EF4-FFF2-40B4-BE49-F238E27FC236}">
                <a16:creationId xmlns:a16="http://schemas.microsoft.com/office/drawing/2014/main" id="{8BFA137B-70D0-B6D7-75E2-7F7403C68A28}"/>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foregroundMark x1="33438" y1="34320" x2="27760" y2="37056"/>
                        <a14:foregroundMark x1="27760" y1="37056" x2="31563" y2="44822"/>
                        <a14:foregroundMark x1="31563" y1="44822" x2="35313" y2="37648"/>
                        <a14:foregroundMark x1="35313" y1="37648" x2="33229" y2="34689"/>
                        <a14:foregroundMark x1="51302" y1="24186" x2="46771" y2="31361"/>
                        <a14:foregroundMark x1="46771" y1="31361" x2="50990" y2="36612"/>
                        <a14:foregroundMark x1="50990" y1="36612" x2="53021" y2="27441"/>
                        <a14:foregroundMark x1="53021" y1="27441" x2="49323" y2="23595"/>
                        <a14:foregroundMark x1="71354" y1="34837" x2="66823" y2="40754"/>
                        <a14:foregroundMark x1="66823" y1="40754" x2="71354" y2="44231"/>
                        <a14:foregroundMark x1="71354" y1="44231" x2="73125" y2="36243"/>
                        <a14:foregroundMark x1="73125" y1="36243" x2="70052" y2="33802"/>
                        <a14:foregroundMark x1="65625" y1="63462" x2="67344" y2="70118"/>
                        <a14:foregroundMark x1="67344" y1="70118" x2="73594" y2="73151"/>
                        <a14:foregroundMark x1="73594" y1="73151" x2="78594" y2="64571"/>
                        <a14:foregroundMark x1="78594" y1="64571" x2="82292" y2="69675"/>
                        <a14:foregroundMark x1="82292" y1="69675" x2="79531" y2="62130"/>
                        <a14:foregroundMark x1="79531" y1="62130" x2="65677" y2="62870"/>
                        <a14:foregroundMark x1="18177" y1="73003" x2="21406" y2="63018"/>
                        <a14:foregroundMark x1="21406" y1="63018" x2="28333" y2="62722"/>
                        <a14:foregroundMark x1="28333" y1="62722" x2="35104" y2="66716"/>
                        <a14:foregroundMark x1="35104" y1="66716" x2="30625" y2="72929"/>
                        <a14:foregroundMark x1="30625" y1="72929" x2="24271" y2="67234"/>
                        <a14:foregroundMark x1="24271" y1="67234" x2="18958" y2="69379"/>
                        <a14:foregroundMark x1="18958" y1="69379" x2="18958" y2="69453"/>
                      </a14:backgroundRemoval>
                    </a14:imgEffect>
                  </a14:imgLayer>
                </a14:imgProps>
              </a:ext>
              <a:ext uri="{28A0092B-C50C-407E-A947-70E740481C1C}">
                <a14:useLocalDpi xmlns:a14="http://schemas.microsoft.com/office/drawing/2010/main" val="0"/>
              </a:ext>
            </a:extLst>
          </a:blip>
          <a:srcRect/>
          <a:stretch>
            <a:fillRect/>
          </a:stretch>
        </p:blipFill>
        <p:spPr bwMode="auto">
          <a:xfrm>
            <a:off x="6467479" y="3227541"/>
            <a:ext cx="1004783" cy="903854"/>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Monochrome Human Rights Government Icon For Web Design Vector ...">
            <a:extLst>
              <a:ext uri="{FF2B5EF4-FFF2-40B4-BE49-F238E27FC236}">
                <a16:creationId xmlns:a16="http://schemas.microsoft.com/office/drawing/2014/main" id="{A390CB5A-5A7E-E975-C0D9-B9D36AF8A73F}"/>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10000" b="90000" l="10000" r="90000">
                        <a14:foregroundMark x1="73000" y1="23750" x2="72833" y2="24000"/>
                        <a14:foregroundMark x1="37833" y1="32333" x2="47917" y2="31917"/>
                        <a14:foregroundMark x1="47917" y1="31917" x2="39833" y2="29500"/>
                        <a14:foregroundMark x1="39833" y1="29500" x2="37833" y2="32083"/>
                        <a14:foregroundMark x1="35833" y1="37000" x2="53250" y2="37583"/>
                        <a14:foregroundMark x1="26333" y1="51583" x2="26250" y2="51250"/>
                        <a14:foregroundMark x1="61333" y1="52500" x2="60167" y2="52417"/>
                        <a14:foregroundMark x1="46000" y1="50000" x2="44750" y2="50000"/>
                        <a14:foregroundMark x1="37167" y1="67583" x2="45583" y2="66833"/>
                        <a14:foregroundMark x1="45583" y1="66833" x2="52000" y2="67750"/>
                        <a14:foregroundMark x1="40917" y1="43417" x2="41250" y2="41083"/>
                      </a14:backgroundRemoval>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6306737" y="2156071"/>
            <a:ext cx="1295636" cy="129563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03904B50-53A6-80BA-14BE-30C45ECA6F9C}"/>
              </a:ext>
            </a:extLst>
          </p:cNvPr>
          <p:cNvPicPr>
            <a:picLocks noChangeAspect="1"/>
          </p:cNvPicPr>
          <p:nvPr/>
        </p:nvPicPr>
        <p:blipFill>
          <a:blip r:embed="rId11">
            <a:biLevel thresh="75000"/>
            <a:extLst>
              <a:ext uri="{BEBA8EAE-BF5A-486C-A8C5-ECC9F3942E4B}">
                <a14:imgProps xmlns:a14="http://schemas.microsoft.com/office/drawing/2010/main">
                  <a14:imgLayer r:embed="rId12">
                    <a14:imgEffect>
                      <a14:saturation sat="0"/>
                    </a14:imgEffect>
                    <a14:imgEffect>
                      <a14:brightnessContrast contrast="40000"/>
                    </a14:imgEffect>
                  </a14:imgLayer>
                </a14:imgProps>
              </a:ext>
            </a:extLst>
          </a:blip>
          <a:stretch>
            <a:fillRect/>
          </a:stretch>
        </p:blipFill>
        <p:spPr>
          <a:xfrm>
            <a:off x="6633713" y="4226033"/>
            <a:ext cx="735820" cy="647249"/>
          </a:xfrm>
          <a:prstGeom prst="rect">
            <a:avLst/>
          </a:prstGeom>
        </p:spPr>
      </p:pic>
      <p:cxnSp>
        <p:nvCxnSpPr>
          <p:cNvPr id="24" name="Straight Connector 23">
            <a:extLst>
              <a:ext uri="{FF2B5EF4-FFF2-40B4-BE49-F238E27FC236}">
                <a16:creationId xmlns:a16="http://schemas.microsoft.com/office/drawing/2014/main" id="{A1B6E427-8A15-D0B1-16B2-D1E475851122}"/>
              </a:ext>
            </a:extLst>
          </p:cNvPr>
          <p:cNvCxnSpPr>
            <a:cxnSpLocks/>
          </p:cNvCxnSpPr>
          <p:nvPr/>
        </p:nvCxnSpPr>
        <p:spPr>
          <a:xfrm>
            <a:off x="372338" y="3975111"/>
            <a:ext cx="5984328" cy="0"/>
          </a:xfrm>
          <a:prstGeom prst="line">
            <a:avLst/>
          </a:prstGeom>
          <a:ln>
            <a:prstDash val="sysDot"/>
          </a:ln>
        </p:spPr>
        <p:style>
          <a:lnRef idx="2">
            <a:schemeClr val="dk1"/>
          </a:lnRef>
          <a:fillRef idx="0">
            <a:schemeClr val="dk1"/>
          </a:fillRef>
          <a:effectRef idx="1">
            <a:schemeClr val="dk1"/>
          </a:effectRef>
          <a:fontRef idx="minor">
            <a:schemeClr val="tx1"/>
          </a:fontRef>
        </p:style>
      </p:cxnSp>
      <p:pic>
        <p:nvPicPr>
          <p:cNvPr id="6" name="Picture 5" descr="A qr code with black squares&#10;&#10;AI-generated content may be incorrect.">
            <a:extLst>
              <a:ext uri="{FF2B5EF4-FFF2-40B4-BE49-F238E27FC236}">
                <a16:creationId xmlns:a16="http://schemas.microsoft.com/office/drawing/2014/main" id="{A6BC9F9A-62F2-DE8E-F399-79AC3D3FFF40}"/>
              </a:ext>
            </a:extLst>
          </p:cNvPr>
          <p:cNvPicPr>
            <a:picLocks noChangeAspect="1"/>
          </p:cNvPicPr>
          <p:nvPr/>
        </p:nvPicPr>
        <p:blipFill>
          <a:blip r:embed="rId13"/>
          <a:stretch>
            <a:fillRect/>
          </a:stretch>
        </p:blipFill>
        <p:spPr>
          <a:xfrm>
            <a:off x="7813978" y="5452404"/>
            <a:ext cx="1118145" cy="1118580"/>
          </a:xfrm>
          <a:prstGeom prst="rect">
            <a:avLst/>
          </a:prstGeom>
        </p:spPr>
      </p:pic>
    </p:spTree>
    <p:extLst>
      <p:ext uri="{BB962C8B-B14F-4D97-AF65-F5344CB8AC3E}">
        <p14:creationId xmlns:p14="http://schemas.microsoft.com/office/powerpoint/2010/main" val="471383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7BEC4F-C520-AB3B-2338-AE9BBC173477}"/>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3A15FD3-0CA1-2EC0-27D4-CDF45B8527DB}"/>
              </a:ext>
            </a:extLst>
          </p:cNvPr>
          <p:cNvGraphicFramePr>
            <a:graphicFrameLocks noGrp="1"/>
          </p:cNvGraphicFramePr>
          <p:nvPr>
            <p:extLst>
              <p:ext uri="{D42A27DB-BD31-4B8C-83A1-F6EECF244321}">
                <p14:modId xmlns:p14="http://schemas.microsoft.com/office/powerpoint/2010/main" val="2679563201"/>
              </p:ext>
            </p:extLst>
          </p:nvPr>
        </p:nvGraphicFramePr>
        <p:xfrm>
          <a:off x="184342" y="310404"/>
          <a:ext cx="9605920" cy="6420142"/>
        </p:xfrm>
        <a:graphic>
          <a:graphicData uri="http://schemas.openxmlformats.org/drawingml/2006/table">
            <a:tbl>
              <a:tblPr firstRow="1" bandRow="1">
                <a:tableStyleId>{5C22544A-7EE6-4342-B048-85BDC9FD1C3A}</a:tableStyleId>
              </a:tblPr>
              <a:tblGrid>
                <a:gridCol w="4062045">
                  <a:extLst>
                    <a:ext uri="{9D8B030D-6E8A-4147-A177-3AD203B41FA5}">
                      <a16:colId xmlns:a16="http://schemas.microsoft.com/office/drawing/2014/main" val="3038674880"/>
                    </a:ext>
                  </a:extLst>
                </a:gridCol>
                <a:gridCol w="5543875">
                  <a:extLst>
                    <a:ext uri="{9D8B030D-6E8A-4147-A177-3AD203B41FA5}">
                      <a16:colId xmlns:a16="http://schemas.microsoft.com/office/drawing/2014/main" val="3320835766"/>
                    </a:ext>
                  </a:extLst>
                </a:gridCol>
              </a:tblGrid>
              <a:tr h="3629464">
                <a:tc rowSpan="2">
                  <a:txBody>
                    <a:bodyPr/>
                    <a:lstStyle/>
                    <a:p>
                      <a:pPr marL="228600" lvl="0" indent="-228600" algn="l">
                        <a:lnSpc>
                          <a:spcPct val="100000"/>
                        </a:lnSpc>
                        <a:spcBef>
                          <a:spcPts val="0"/>
                        </a:spcBef>
                        <a:spcAft>
                          <a:spcPts val="0"/>
                        </a:spcAft>
                        <a:buAutoNum type="arabicPeriod"/>
                      </a:pPr>
                      <a:r>
                        <a:rPr lang="en-US" sz="1100" b="0" i="0" u="none" strike="noStrike" noProof="0" dirty="0">
                          <a:solidFill>
                            <a:srgbClr val="333333"/>
                          </a:solidFill>
                          <a:highlight>
                            <a:srgbClr val="FFFFFF"/>
                          </a:highlight>
                          <a:latin typeface="Century Gothic"/>
                        </a:rPr>
                        <a:t>Top down projects are often controversial.</a:t>
                      </a:r>
                      <a:endParaRPr lang="en-US" sz="1100">
                        <a:latin typeface="Century Gothic"/>
                      </a:endParaRPr>
                    </a:p>
                    <a:p>
                      <a:pPr lvl="0" algn="l">
                        <a:lnSpc>
                          <a:spcPct val="100000"/>
                        </a:lnSpc>
                        <a:spcBef>
                          <a:spcPts val="0"/>
                        </a:spcBef>
                        <a:spcAft>
                          <a:spcPts val="0"/>
                        </a:spcAft>
                        <a:buNone/>
                      </a:pPr>
                      <a:endParaRPr lang="en-US" sz="1100" b="0" i="0" u="none" strike="noStrike" noProof="0" dirty="0">
                        <a:solidFill>
                          <a:srgbClr val="333333"/>
                        </a:solidFill>
                        <a:highlight>
                          <a:srgbClr val="FFFFFF"/>
                        </a:highlight>
                        <a:latin typeface="Century Gothic"/>
                      </a:endParaRPr>
                    </a:p>
                    <a:p>
                      <a:pPr lvl="0" algn="l">
                        <a:lnSpc>
                          <a:spcPct val="100000"/>
                        </a:lnSpc>
                        <a:spcBef>
                          <a:spcPts val="0"/>
                        </a:spcBef>
                        <a:spcAft>
                          <a:spcPts val="0"/>
                        </a:spcAft>
                        <a:buNone/>
                      </a:pPr>
                      <a:r>
                        <a:rPr lang="en-US" sz="1100" b="0" i="0" u="none" strike="noStrike" noProof="0" dirty="0">
                          <a:solidFill>
                            <a:srgbClr val="333333"/>
                          </a:solidFill>
                          <a:highlight>
                            <a:srgbClr val="FFFFFF"/>
                          </a:highlight>
                          <a:latin typeface="Century Gothic"/>
                        </a:rPr>
                        <a:t>Explain </a:t>
                      </a:r>
                      <a:r>
                        <a:rPr lang="en-US" sz="1100" b="1" i="0" u="none" strike="noStrike" noProof="0" dirty="0">
                          <a:solidFill>
                            <a:srgbClr val="333333"/>
                          </a:solidFill>
                          <a:highlight>
                            <a:srgbClr val="FFFFFF"/>
                          </a:highlight>
                          <a:latin typeface="Century Gothic"/>
                        </a:rPr>
                        <a:t>one</a:t>
                      </a:r>
                      <a:r>
                        <a:rPr lang="en-US" sz="1100" b="0" i="0" u="none" strike="noStrike" noProof="0" dirty="0">
                          <a:solidFill>
                            <a:srgbClr val="333333"/>
                          </a:solidFill>
                          <a:highlight>
                            <a:srgbClr val="FFFFFF"/>
                          </a:highlight>
                          <a:latin typeface="Century Gothic"/>
                        </a:rPr>
                        <a:t> advantage and </a:t>
                      </a:r>
                      <a:r>
                        <a:rPr lang="en-US" sz="1100" b="1" i="0" u="none" strike="noStrike" noProof="0" dirty="0">
                          <a:solidFill>
                            <a:srgbClr val="333333"/>
                          </a:solidFill>
                          <a:highlight>
                            <a:srgbClr val="FFFFFF"/>
                          </a:highlight>
                          <a:latin typeface="Century Gothic"/>
                        </a:rPr>
                        <a:t>one</a:t>
                      </a:r>
                      <a:r>
                        <a:rPr lang="en-US" sz="1100" b="0" i="0" u="none" strike="noStrike" noProof="0" dirty="0">
                          <a:solidFill>
                            <a:srgbClr val="333333"/>
                          </a:solidFill>
                          <a:highlight>
                            <a:srgbClr val="FFFFFF"/>
                          </a:highlight>
                          <a:latin typeface="Century Gothic"/>
                        </a:rPr>
                        <a:t> disadvantage of top-down development projects in the promotion of development. (4)</a:t>
                      </a:r>
                      <a:endParaRPr lang="en-US" sz="1100" dirty="0">
                        <a:latin typeface="Century Gothic"/>
                      </a:endParaRPr>
                    </a:p>
                    <a:p>
                      <a:pPr lvl="0">
                        <a:buNone/>
                      </a:pPr>
                      <a:endParaRPr lang="en-US" sz="1100" b="0" i="0" u="none" strike="noStrike" noProof="0" dirty="0">
                        <a:solidFill>
                          <a:srgbClr val="333333"/>
                        </a:solidFill>
                        <a:highlight>
                          <a:srgbClr val="FFFFFF"/>
                        </a:highlight>
                        <a:latin typeface="Century Gothic"/>
                      </a:endParaRPr>
                    </a:p>
                    <a:p>
                      <a:pPr lvl="0" algn="l">
                        <a:lnSpc>
                          <a:spcPct val="100000"/>
                        </a:lnSpc>
                        <a:spcBef>
                          <a:spcPts val="0"/>
                        </a:spcBef>
                        <a:spcAft>
                          <a:spcPts val="0"/>
                        </a:spcAft>
                        <a:buNone/>
                      </a:pPr>
                      <a:endParaRPr lang="en-US" sz="1100" b="0" i="0" u="none" strike="noStrike" noProof="0" dirty="0">
                        <a:solidFill>
                          <a:srgbClr val="333333"/>
                        </a:solidFill>
                        <a:highlight>
                          <a:srgbClr val="FFFFFF"/>
                        </a:highlight>
                        <a:latin typeface="Century Gothic"/>
                      </a:endParaRPr>
                    </a:p>
                    <a:p>
                      <a:pPr lvl="0">
                        <a:buNone/>
                      </a:pPr>
                      <a:br>
                        <a:rPr lang="en-US" dirty="0"/>
                      </a:br>
                      <a:endParaRPr lang="en-US" sz="1100">
                        <a:latin typeface="Century Gothic"/>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l">
                        <a:lnSpc>
                          <a:spcPct val="100000"/>
                        </a:lnSpc>
                        <a:spcBef>
                          <a:spcPts val="0"/>
                        </a:spcBef>
                        <a:spcAft>
                          <a:spcPts val="0"/>
                        </a:spcAft>
                        <a:buNone/>
                      </a:pPr>
                      <a:r>
                        <a:rPr lang="en-US" sz="1100" b="0" i="0" u="none" strike="noStrike" noProof="0" dirty="0">
                          <a:solidFill>
                            <a:srgbClr val="333333"/>
                          </a:solidFill>
                          <a:highlight>
                            <a:srgbClr val="FFFFFF"/>
                          </a:highlight>
                          <a:latin typeface="Century Gothic"/>
                        </a:rPr>
                        <a:t>2. Study Figure 2b</a:t>
                      </a:r>
                    </a:p>
                    <a:p>
                      <a:pPr lvl="0" algn="l">
                        <a:lnSpc>
                          <a:spcPct val="100000"/>
                        </a:lnSpc>
                        <a:spcBef>
                          <a:spcPts val="0"/>
                        </a:spcBef>
                        <a:spcAft>
                          <a:spcPts val="0"/>
                        </a:spcAft>
                        <a:buNone/>
                      </a:pPr>
                      <a:endParaRPr lang="en-US" sz="1100" b="0" i="0" u="none" strike="noStrike" noProof="0" dirty="0">
                        <a:solidFill>
                          <a:srgbClr val="333333"/>
                        </a:solidFill>
                        <a:highlight>
                          <a:srgbClr val="FFFFFF"/>
                        </a:highlight>
                        <a:latin typeface="Century Gothic"/>
                      </a:endParaRPr>
                    </a:p>
                    <a:p>
                      <a:pPr lvl="0" algn="l">
                        <a:lnSpc>
                          <a:spcPct val="100000"/>
                        </a:lnSpc>
                        <a:spcBef>
                          <a:spcPts val="0"/>
                        </a:spcBef>
                        <a:spcAft>
                          <a:spcPts val="0"/>
                        </a:spcAft>
                        <a:buNone/>
                      </a:pPr>
                      <a:r>
                        <a:rPr lang="en-US" sz="1100" b="0" i="0" u="none" strike="noStrike" noProof="0" dirty="0">
                          <a:solidFill>
                            <a:srgbClr val="333333"/>
                          </a:solidFill>
                          <a:highlight>
                            <a:srgbClr val="FFFFFF"/>
                          </a:highlight>
                          <a:latin typeface="Century Gothic"/>
                        </a:rPr>
                        <a:t>The following statements describe different types of development project.</a:t>
                      </a:r>
                    </a:p>
                    <a:p>
                      <a:pPr lvl="0" algn="l">
                        <a:lnSpc>
                          <a:spcPct val="100000"/>
                        </a:lnSpc>
                        <a:spcBef>
                          <a:spcPts val="0"/>
                        </a:spcBef>
                        <a:spcAft>
                          <a:spcPts val="0"/>
                        </a:spcAft>
                        <a:buNone/>
                      </a:pPr>
                      <a:endParaRPr lang="en-US" sz="1100" b="0" i="0" u="none" strike="noStrike" noProof="0" dirty="0">
                        <a:solidFill>
                          <a:srgbClr val="333333"/>
                        </a:solidFill>
                        <a:highlight>
                          <a:srgbClr val="FFFFFF"/>
                        </a:highlight>
                        <a:latin typeface="Century Gothic"/>
                      </a:endParaRPr>
                    </a:p>
                    <a:p>
                      <a:pPr lvl="0" algn="l">
                        <a:lnSpc>
                          <a:spcPct val="100000"/>
                        </a:lnSpc>
                        <a:spcBef>
                          <a:spcPts val="0"/>
                        </a:spcBef>
                        <a:spcAft>
                          <a:spcPts val="0"/>
                        </a:spcAft>
                        <a:buNone/>
                      </a:pPr>
                      <a:r>
                        <a:rPr lang="en-US" sz="1100" b="0" i="0" u="none" strike="noStrike" noProof="0" dirty="0">
                          <a:solidFill>
                            <a:srgbClr val="333333"/>
                          </a:solidFill>
                          <a:highlight>
                            <a:srgbClr val="FFFFFF"/>
                          </a:highlight>
                          <a:latin typeface="Century Gothic"/>
                        </a:rPr>
                        <a:t>Identify the </a:t>
                      </a:r>
                      <a:r>
                        <a:rPr lang="en-US" sz="1100" b="1" i="0" u="none" strike="noStrike" noProof="0" dirty="0">
                          <a:solidFill>
                            <a:srgbClr val="333333"/>
                          </a:solidFill>
                          <a:highlight>
                            <a:srgbClr val="FFFFFF"/>
                          </a:highlight>
                          <a:latin typeface="Century Gothic"/>
                        </a:rPr>
                        <a:t>two</a:t>
                      </a:r>
                      <a:r>
                        <a:rPr lang="en-US" sz="1100" b="0" i="0" u="none" strike="noStrike" noProof="0" dirty="0">
                          <a:solidFill>
                            <a:srgbClr val="333333"/>
                          </a:solidFill>
                          <a:highlight>
                            <a:srgbClr val="FFFFFF"/>
                          </a:highlight>
                          <a:latin typeface="Century Gothic"/>
                        </a:rPr>
                        <a:t> statements which describe the type of project shown in Figure 2b.</a:t>
                      </a:r>
                    </a:p>
                    <a:p>
                      <a:pPr lvl="0" algn="l">
                        <a:lnSpc>
                          <a:spcPct val="100000"/>
                        </a:lnSpc>
                        <a:spcBef>
                          <a:spcPts val="0"/>
                        </a:spcBef>
                        <a:spcAft>
                          <a:spcPts val="0"/>
                        </a:spcAft>
                        <a:buNone/>
                      </a:pPr>
                      <a:endParaRPr lang="en-US" sz="1100" b="0" i="0" u="none" strike="noStrike" noProof="0" dirty="0">
                        <a:solidFill>
                          <a:srgbClr val="333333"/>
                        </a:solidFill>
                        <a:highlight>
                          <a:srgbClr val="FFFFFF"/>
                        </a:highlight>
                        <a:latin typeface="Century Gothic"/>
                      </a:endParaRPr>
                    </a:p>
                    <a:p>
                      <a:pPr marL="228600" lvl="0" indent="-228600" algn="l">
                        <a:lnSpc>
                          <a:spcPct val="100000"/>
                        </a:lnSpc>
                        <a:spcBef>
                          <a:spcPts val="0"/>
                        </a:spcBef>
                        <a:spcAft>
                          <a:spcPts val="0"/>
                        </a:spcAft>
                        <a:buAutoNum type="alphaLcPeriod"/>
                      </a:pPr>
                      <a:r>
                        <a:rPr lang="en-US" sz="1100" b="0" i="0" u="none" strike="noStrike" noProof="0" dirty="0">
                          <a:solidFill>
                            <a:srgbClr val="333333"/>
                          </a:solidFill>
                          <a:highlight>
                            <a:srgbClr val="FFFFFF"/>
                          </a:highlight>
                          <a:latin typeface="Century Gothic"/>
                        </a:rPr>
                        <a:t>The project relies on </a:t>
                      </a:r>
                      <a:br>
                        <a:rPr lang="en-US" sz="1100" b="0" i="0" u="none" strike="noStrike" noProof="0" dirty="0">
                          <a:solidFill>
                            <a:srgbClr val="333333"/>
                          </a:solidFill>
                          <a:highlight>
                            <a:srgbClr val="FFFFFF"/>
                          </a:highlight>
                          <a:latin typeface="Century Gothic"/>
                        </a:rPr>
                      </a:br>
                      <a:r>
                        <a:rPr lang="en-US" sz="1100" b="0" i="0" u="none" strike="noStrike" noProof="0" dirty="0">
                          <a:solidFill>
                            <a:srgbClr val="333333"/>
                          </a:solidFill>
                          <a:highlight>
                            <a:srgbClr val="FFFFFF"/>
                          </a:highlight>
                          <a:latin typeface="Century Gothic"/>
                        </a:rPr>
                        <a:t>intermediate technology</a:t>
                      </a:r>
                      <a:endParaRPr lang="en-US" sz="1100" dirty="0">
                        <a:latin typeface="Century Gothic"/>
                      </a:endParaRPr>
                    </a:p>
                    <a:p>
                      <a:pPr marL="228600" lvl="0" indent="-228600" algn="l">
                        <a:lnSpc>
                          <a:spcPct val="100000"/>
                        </a:lnSpc>
                        <a:spcBef>
                          <a:spcPts val="0"/>
                        </a:spcBef>
                        <a:spcAft>
                          <a:spcPts val="0"/>
                        </a:spcAft>
                        <a:buAutoNum type="alphaLcPeriod"/>
                      </a:pPr>
                      <a:r>
                        <a:rPr lang="en-US" sz="1100" b="0" i="0" u="none" strike="noStrike" noProof="0" dirty="0">
                          <a:solidFill>
                            <a:srgbClr val="333333"/>
                          </a:solidFill>
                          <a:highlight>
                            <a:srgbClr val="FFFFFF"/>
                          </a:highlight>
                          <a:latin typeface="Century Gothic"/>
                        </a:rPr>
                        <a:t>Local people are responsible </a:t>
                      </a:r>
                      <a:br>
                        <a:rPr lang="en-US" sz="1100" b="0" i="0" u="none" strike="noStrike" noProof="0" dirty="0">
                          <a:solidFill>
                            <a:srgbClr val="333333"/>
                          </a:solidFill>
                          <a:highlight>
                            <a:srgbClr val="FFFFFF"/>
                          </a:highlight>
                          <a:latin typeface="Century Gothic"/>
                        </a:rPr>
                      </a:br>
                      <a:r>
                        <a:rPr lang="en-US" sz="1100" b="0" i="0" u="none" strike="noStrike" noProof="0" dirty="0">
                          <a:solidFill>
                            <a:srgbClr val="333333"/>
                          </a:solidFill>
                          <a:highlight>
                            <a:srgbClr val="FFFFFF"/>
                          </a:highlight>
                          <a:latin typeface="Century Gothic"/>
                        </a:rPr>
                        <a:t>for designing the project</a:t>
                      </a:r>
                      <a:endParaRPr lang="en-US" sz="1100" dirty="0">
                        <a:latin typeface="Century Gothic"/>
                      </a:endParaRPr>
                    </a:p>
                    <a:p>
                      <a:pPr marL="228600" lvl="0" indent="-228600" algn="l">
                        <a:lnSpc>
                          <a:spcPct val="100000"/>
                        </a:lnSpc>
                        <a:spcBef>
                          <a:spcPts val="0"/>
                        </a:spcBef>
                        <a:spcAft>
                          <a:spcPts val="0"/>
                        </a:spcAft>
                        <a:buAutoNum type="alphaLcPeriod"/>
                      </a:pPr>
                      <a:r>
                        <a:rPr lang="en-US" sz="1100" b="0" i="0" u="none" strike="noStrike" noProof="0" dirty="0">
                          <a:solidFill>
                            <a:srgbClr val="333333"/>
                          </a:solidFill>
                          <a:highlight>
                            <a:srgbClr val="FFFFFF"/>
                          </a:highlight>
                          <a:latin typeface="Century Gothic"/>
                        </a:rPr>
                        <a:t>Large amounts of money are </a:t>
                      </a:r>
                      <a:br>
                        <a:rPr lang="en-US" sz="1100" b="0" i="0" u="none" strike="noStrike" noProof="0" dirty="0">
                          <a:solidFill>
                            <a:srgbClr val="333333"/>
                          </a:solidFill>
                          <a:highlight>
                            <a:srgbClr val="FFFFFF"/>
                          </a:highlight>
                          <a:latin typeface="Century Gothic"/>
                        </a:rPr>
                      </a:br>
                      <a:r>
                        <a:rPr lang="en-US" sz="1100" b="0" i="0" u="none" strike="noStrike" noProof="0" dirty="0">
                          <a:solidFill>
                            <a:srgbClr val="333333"/>
                          </a:solidFill>
                          <a:highlight>
                            <a:srgbClr val="FFFFFF"/>
                          </a:highlight>
                          <a:latin typeface="Century Gothic"/>
                        </a:rPr>
                        <a:t>borrowed to pay for the project</a:t>
                      </a:r>
                      <a:endParaRPr lang="en-US" sz="1100" dirty="0">
                        <a:latin typeface="Century Gothic"/>
                      </a:endParaRPr>
                    </a:p>
                    <a:p>
                      <a:pPr marL="228600" lvl="0" indent="-228600" algn="l">
                        <a:lnSpc>
                          <a:spcPct val="100000"/>
                        </a:lnSpc>
                        <a:spcBef>
                          <a:spcPts val="0"/>
                        </a:spcBef>
                        <a:spcAft>
                          <a:spcPts val="0"/>
                        </a:spcAft>
                        <a:buAutoNum type="alphaLcPeriod"/>
                      </a:pPr>
                      <a:r>
                        <a:rPr lang="en-US" sz="1100" b="0" i="0" u="none" strike="noStrike" noProof="0" dirty="0">
                          <a:solidFill>
                            <a:srgbClr val="333333"/>
                          </a:solidFill>
                          <a:highlight>
                            <a:srgbClr val="FFFFFF"/>
                          </a:highlight>
                          <a:latin typeface="Century Gothic"/>
                        </a:rPr>
                        <a:t>The project has limited </a:t>
                      </a:r>
                      <a:br>
                        <a:rPr lang="en-US" sz="1100" b="0" i="0" u="none" strike="noStrike" noProof="0" dirty="0">
                          <a:solidFill>
                            <a:srgbClr val="333333"/>
                          </a:solidFill>
                          <a:highlight>
                            <a:srgbClr val="FFFFFF"/>
                          </a:highlight>
                          <a:latin typeface="Century Gothic"/>
                        </a:rPr>
                      </a:br>
                      <a:r>
                        <a:rPr lang="en-US" sz="1100" b="0" i="0" u="none" strike="noStrike" noProof="0" dirty="0">
                          <a:solidFill>
                            <a:srgbClr val="333333"/>
                          </a:solidFill>
                          <a:highlight>
                            <a:srgbClr val="FFFFFF"/>
                          </a:highlight>
                          <a:latin typeface="Century Gothic"/>
                        </a:rPr>
                        <a:t>environmental impact</a:t>
                      </a:r>
                      <a:endParaRPr lang="en-US" sz="1100" dirty="0">
                        <a:latin typeface="Century Gothic"/>
                      </a:endParaRPr>
                    </a:p>
                    <a:p>
                      <a:pPr marL="228600" lvl="0" indent="-228600" algn="l">
                        <a:lnSpc>
                          <a:spcPct val="100000"/>
                        </a:lnSpc>
                        <a:spcBef>
                          <a:spcPts val="0"/>
                        </a:spcBef>
                        <a:spcAft>
                          <a:spcPts val="0"/>
                        </a:spcAft>
                        <a:buAutoNum type="alphaLcPeriod"/>
                      </a:pPr>
                      <a:r>
                        <a:rPr lang="en-US" sz="1100" b="0" i="0" u="none" strike="noStrike" noProof="0" dirty="0">
                          <a:solidFill>
                            <a:srgbClr val="333333"/>
                          </a:solidFill>
                          <a:highlight>
                            <a:srgbClr val="FFFFFF"/>
                          </a:highlight>
                          <a:latin typeface="Century Gothic"/>
                        </a:rPr>
                        <a:t>The project brings national </a:t>
                      </a:r>
                      <a:br>
                        <a:rPr lang="en-US" sz="1100" b="0" i="0" u="none" strike="noStrike" noProof="0" dirty="0">
                          <a:solidFill>
                            <a:srgbClr val="333333"/>
                          </a:solidFill>
                          <a:highlight>
                            <a:srgbClr val="FFFFFF"/>
                          </a:highlight>
                          <a:latin typeface="Century Gothic"/>
                        </a:rPr>
                      </a:br>
                      <a:r>
                        <a:rPr lang="en-US" sz="1100" b="0" i="0" u="none" strike="noStrike" noProof="0" dirty="0">
                          <a:solidFill>
                            <a:srgbClr val="333333"/>
                          </a:solidFill>
                          <a:highlight>
                            <a:srgbClr val="FFFFFF"/>
                          </a:highlight>
                          <a:latin typeface="Century Gothic"/>
                        </a:rPr>
                        <a:t>prestige to the country</a:t>
                      </a:r>
                      <a:endParaRPr lang="en-US" sz="1100" dirty="0">
                        <a:latin typeface="Century Gothic"/>
                      </a:endParaRPr>
                    </a:p>
                    <a:p>
                      <a:pPr marL="171450" lvl="0" indent="-171450" algn="l">
                        <a:lnSpc>
                          <a:spcPct val="100000"/>
                        </a:lnSpc>
                        <a:spcBef>
                          <a:spcPts val="0"/>
                        </a:spcBef>
                        <a:spcAft>
                          <a:spcPts val="0"/>
                        </a:spcAft>
                        <a:buAutoNum type="alphaLcPeriod"/>
                      </a:pPr>
                      <a:endParaRPr lang="en-US" sz="1100" b="0" i="0" u="none" strike="noStrike" noProof="0" dirty="0">
                        <a:solidFill>
                          <a:srgbClr val="333333"/>
                        </a:solidFill>
                        <a:highlight>
                          <a:srgbClr val="FFFFFF"/>
                        </a:highlight>
                        <a:latin typeface="Century Gothic"/>
                      </a:endParaRPr>
                    </a:p>
                    <a:p>
                      <a:pPr lvl="0">
                        <a:buNone/>
                      </a:pPr>
                      <a:br>
                        <a:rPr lang="en-US" dirty="0"/>
                      </a:br>
                      <a:endParaRPr lang="en-US" sz="1100" dirty="0">
                        <a:latin typeface="Century Gothic"/>
                      </a:endParaRPr>
                    </a:p>
                  </a:txBody>
                  <a:tcP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220890187"/>
                  </a:ext>
                </a:extLst>
              </a:tr>
              <a:tr h="2790678">
                <a:tc vMerge="1">
                  <a:txBody>
                    <a:bodyPr/>
                    <a:lstStyle/>
                    <a:p>
                      <a:endParaRPr lang="en-US" sz="1100" dirty="0">
                        <a:latin typeface="Century Gothic"/>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buNone/>
                      </a:pPr>
                      <a:r>
                        <a:rPr lang="en-US" sz="1100" b="0" i="0" u="none" strike="noStrike" noProof="0" dirty="0">
                          <a:solidFill>
                            <a:srgbClr val="333333"/>
                          </a:solidFill>
                          <a:highlight>
                            <a:srgbClr val="FFFFFF"/>
                          </a:highlight>
                          <a:latin typeface="Century Gothic"/>
                        </a:rPr>
                        <a:t>3. Explain </a:t>
                      </a:r>
                      <a:r>
                        <a:rPr lang="en-US" sz="1100" b="1" i="0" u="none" strike="noStrike" noProof="0" dirty="0">
                          <a:solidFill>
                            <a:srgbClr val="333333"/>
                          </a:solidFill>
                          <a:highlight>
                            <a:srgbClr val="FFFFFF"/>
                          </a:highlight>
                          <a:latin typeface="Century Gothic"/>
                        </a:rPr>
                        <a:t>two</a:t>
                      </a:r>
                      <a:r>
                        <a:rPr lang="en-US" sz="1100" b="0" i="0" u="none" strike="noStrike" noProof="0" dirty="0">
                          <a:solidFill>
                            <a:srgbClr val="333333"/>
                          </a:solidFill>
                          <a:highlight>
                            <a:srgbClr val="FFFFFF"/>
                          </a:highlight>
                          <a:latin typeface="Century Gothic"/>
                        </a:rPr>
                        <a:t> advantages of using community-led projects to address uneven development. (4)</a:t>
                      </a:r>
                      <a:endParaRPr lang="en-US" dirty="0"/>
                    </a:p>
                  </a:txBody>
                  <a:tcP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2993422471"/>
                  </a:ext>
                </a:extLst>
              </a:tr>
            </a:tbl>
          </a:graphicData>
        </a:graphic>
      </p:graphicFrame>
      <p:sp>
        <p:nvSpPr>
          <p:cNvPr id="5" name="TextBox 4">
            <a:extLst>
              <a:ext uri="{FF2B5EF4-FFF2-40B4-BE49-F238E27FC236}">
                <a16:creationId xmlns:a16="http://schemas.microsoft.com/office/drawing/2014/main" id="{8846A86F-7BFF-0F94-A865-20420DDBFA83}"/>
              </a:ext>
            </a:extLst>
          </p:cNvPr>
          <p:cNvSpPr txBox="1"/>
          <p:nvPr/>
        </p:nvSpPr>
        <p:spPr>
          <a:xfrm>
            <a:off x="3736277" y="73881"/>
            <a:ext cx="2723050"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00" b="1" dirty="0">
                <a:latin typeface="Century Gothic"/>
              </a:rPr>
              <a:t>Exam Practice 3</a:t>
            </a:r>
          </a:p>
        </p:txBody>
      </p:sp>
      <p:pic>
        <p:nvPicPr>
          <p:cNvPr id="3" name="Picture 2" descr="A large dam with pipes&#10;&#10;AI-generated content may be incorrect.">
            <a:extLst>
              <a:ext uri="{FF2B5EF4-FFF2-40B4-BE49-F238E27FC236}">
                <a16:creationId xmlns:a16="http://schemas.microsoft.com/office/drawing/2014/main" id="{D01BC357-AEB8-A251-95D8-6480FCE26D16}"/>
              </a:ext>
            </a:extLst>
          </p:cNvPr>
          <p:cNvPicPr>
            <a:picLocks noChangeAspect="1"/>
          </p:cNvPicPr>
          <p:nvPr/>
        </p:nvPicPr>
        <p:blipFill>
          <a:blip r:embed="rId2"/>
          <a:stretch>
            <a:fillRect/>
          </a:stretch>
        </p:blipFill>
        <p:spPr>
          <a:xfrm>
            <a:off x="6726122" y="1279183"/>
            <a:ext cx="2974441" cy="2450406"/>
          </a:xfrm>
          <a:prstGeom prst="rect">
            <a:avLst/>
          </a:prstGeom>
          <a:ln>
            <a:noFill/>
          </a:ln>
        </p:spPr>
      </p:pic>
      <p:sp>
        <p:nvSpPr>
          <p:cNvPr id="7" name="TextBox 6">
            <a:extLst>
              <a:ext uri="{FF2B5EF4-FFF2-40B4-BE49-F238E27FC236}">
                <a16:creationId xmlns:a16="http://schemas.microsoft.com/office/drawing/2014/main" id="{07283BF8-B339-538E-020E-5815DCE5D9B9}"/>
              </a:ext>
            </a:extLst>
          </p:cNvPr>
          <p:cNvSpPr txBox="1"/>
          <p:nvPr/>
        </p:nvSpPr>
        <p:spPr>
          <a:xfrm>
            <a:off x="228065" y="1218488"/>
            <a:ext cx="3873100" cy="55861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latin typeface="Century Gothic"/>
              </a:rPr>
              <a:t>Advantages</a:t>
            </a:r>
          </a:p>
          <a:p>
            <a:r>
              <a:rPr lang="en-US"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br>
              <a:rPr lang="en-US" sz="1100" dirty="0">
                <a:latin typeface="Century Gothic"/>
              </a:rPr>
            </a:br>
            <a:r>
              <a:rPr lang="en-US" sz="1100" dirty="0">
                <a:latin typeface="Century Gothic"/>
              </a:rPr>
              <a:t>Disadvantages</a:t>
            </a:r>
          </a:p>
          <a:p>
            <a:pPr algn="l"/>
            <a:r>
              <a:rPr lang="en-US"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9" name="TextBox 8">
            <a:extLst>
              <a:ext uri="{FF2B5EF4-FFF2-40B4-BE49-F238E27FC236}">
                <a16:creationId xmlns:a16="http://schemas.microsoft.com/office/drawing/2014/main" id="{7E47428E-49E6-FAC6-3848-627FCB01CC4D}"/>
              </a:ext>
            </a:extLst>
          </p:cNvPr>
          <p:cNvSpPr txBox="1"/>
          <p:nvPr/>
        </p:nvSpPr>
        <p:spPr>
          <a:xfrm>
            <a:off x="4315082" y="4272359"/>
            <a:ext cx="5414972"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9967221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B8A7A6-FF3A-FF10-39CB-75172007E1D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C542066-0501-D243-695D-622D088E8BB4}"/>
              </a:ext>
            </a:extLst>
          </p:cNvPr>
          <p:cNvSpPr txBox="1"/>
          <p:nvPr/>
        </p:nvSpPr>
        <p:spPr>
          <a:xfrm>
            <a:off x="880583" y="253818"/>
            <a:ext cx="485207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GCSE Global Development</a:t>
            </a:r>
          </a:p>
          <a:p>
            <a:pPr algn="ctr"/>
            <a:r>
              <a:rPr lang="en-US" sz="1600" b="1">
                <a:latin typeface="Century Gothic"/>
                <a:ea typeface="Calibri"/>
                <a:cs typeface="Calibri"/>
              </a:rPr>
              <a:t>Knowledge Checkers</a:t>
            </a:r>
            <a:endParaRPr lang="en-US" sz="1600" b="1">
              <a:latin typeface="Century Gothic"/>
              <a:cs typeface="Calibri"/>
            </a:endParaRPr>
          </a:p>
        </p:txBody>
      </p:sp>
      <p:cxnSp>
        <p:nvCxnSpPr>
          <p:cNvPr id="8" name="Straight Arrow Connector 7">
            <a:extLst>
              <a:ext uri="{FF2B5EF4-FFF2-40B4-BE49-F238E27FC236}">
                <a16:creationId xmlns:a16="http://schemas.microsoft.com/office/drawing/2014/main" id="{33138FC2-4141-40B7-38B2-658AFA2BFB55}"/>
              </a:ext>
            </a:extLst>
          </p:cNvPr>
          <p:cNvCxnSpPr>
            <a:cxnSpLocks/>
          </p:cNvCxnSpPr>
          <p:nvPr/>
        </p:nvCxnSpPr>
        <p:spPr>
          <a:xfrm>
            <a:off x="1080397" y="890663"/>
            <a:ext cx="4652260" cy="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C1767436-ADAF-DC29-97CC-7BCA933D2516}"/>
              </a:ext>
            </a:extLst>
          </p:cNvPr>
          <p:cNvCxnSpPr>
            <a:cxnSpLocks/>
          </p:cNvCxnSpPr>
          <p:nvPr/>
        </p:nvCxnSpPr>
        <p:spPr>
          <a:xfrm>
            <a:off x="6633713" y="858747"/>
            <a:ext cx="2953573" cy="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228D9633-C6F8-0AC0-441F-790DD2FFD48A}"/>
              </a:ext>
            </a:extLst>
          </p:cNvPr>
          <p:cNvCxnSpPr>
            <a:cxnSpLocks/>
          </p:cNvCxnSpPr>
          <p:nvPr/>
        </p:nvCxnSpPr>
        <p:spPr>
          <a:xfrm>
            <a:off x="6373130" y="4253947"/>
            <a:ext cx="3422019" cy="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255075E4-8A13-A896-0CC7-0DC220FFB321}"/>
              </a:ext>
            </a:extLst>
          </p:cNvPr>
          <p:cNvSpPr txBox="1"/>
          <p:nvPr/>
        </p:nvSpPr>
        <p:spPr>
          <a:xfrm>
            <a:off x="984803" y="903854"/>
            <a:ext cx="50156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Core knowledge</a:t>
            </a:r>
          </a:p>
        </p:txBody>
      </p:sp>
      <p:sp>
        <p:nvSpPr>
          <p:cNvPr id="15" name="TextBox 14">
            <a:extLst>
              <a:ext uri="{FF2B5EF4-FFF2-40B4-BE49-F238E27FC236}">
                <a16:creationId xmlns:a16="http://schemas.microsoft.com/office/drawing/2014/main" id="{66ED4B58-73DC-78EC-C5C3-39248B94F676}"/>
              </a:ext>
            </a:extLst>
          </p:cNvPr>
          <p:cNvSpPr txBox="1"/>
          <p:nvPr/>
        </p:nvSpPr>
        <p:spPr>
          <a:xfrm>
            <a:off x="6247771" y="853217"/>
            <a:ext cx="34940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Key words</a:t>
            </a:r>
            <a:endParaRPr lang="en-US" sz="1600" b="1">
              <a:ea typeface="Calibri"/>
              <a:cs typeface="Calibri"/>
            </a:endParaRPr>
          </a:p>
        </p:txBody>
      </p:sp>
      <p:sp>
        <p:nvSpPr>
          <p:cNvPr id="17" name="TextBox 16">
            <a:extLst>
              <a:ext uri="{FF2B5EF4-FFF2-40B4-BE49-F238E27FC236}">
                <a16:creationId xmlns:a16="http://schemas.microsoft.com/office/drawing/2014/main" id="{532BFE3C-2CAF-8D8C-D4CE-3AD81B66A79C}"/>
              </a:ext>
            </a:extLst>
          </p:cNvPr>
          <p:cNvSpPr txBox="1"/>
          <p:nvPr/>
        </p:nvSpPr>
        <p:spPr>
          <a:xfrm>
            <a:off x="11316086" y="3187035"/>
            <a:ext cx="103365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cs typeface="Calibri"/>
              </a:rPr>
              <a:t>Take it further</a:t>
            </a:r>
            <a:endParaRPr lang="en-US"/>
          </a:p>
        </p:txBody>
      </p:sp>
      <p:sp>
        <p:nvSpPr>
          <p:cNvPr id="2" name="TextBox 1">
            <a:extLst>
              <a:ext uri="{FF2B5EF4-FFF2-40B4-BE49-F238E27FC236}">
                <a16:creationId xmlns:a16="http://schemas.microsoft.com/office/drawing/2014/main" id="{8FDF75FD-A63B-E6BF-4591-F349C84AC2F6}"/>
              </a:ext>
            </a:extLst>
          </p:cNvPr>
          <p:cNvSpPr txBox="1"/>
          <p:nvPr/>
        </p:nvSpPr>
        <p:spPr>
          <a:xfrm>
            <a:off x="6509803" y="258703"/>
            <a:ext cx="331879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a:latin typeface="Century Gothic"/>
              </a:rPr>
              <a:t>Lesson 9 </a:t>
            </a:r>
            <a:endParaRPr lang="en-US" sz="1200" b="1">
              <a:latin typeface="Aptos" panose="020B0004020202020204"/>
            </a:endParaRPr>
          </a:p>
          <a:p>
            <a:pPr algn="ctr"/>
            <a:r>
              <a:rPr lang="en-GB" sz="1200" b="1">
                <a:latin typeface="Century Gothic"/>
              </a:rPr>
              <a:t>India’s Location and Context</a:t>
            </a:r>
            <a:endParaRPr lang="en-US" sz="1200" b="1"/>
          </a:p>
        </p:txBody>
      </p:sp>
      <p:pic>
        <p:nvPicPr>
          <p:cNvPr id="50" name="Picture 49">
            <a:extLst>
              <a:ext uri="{FF2B5EF4-FFF2-40B4-BE49-F238E27FC236}">
                <a16:creationId xmlns:a16="http://schemas.microsoft.com/office/drawing/2014/main" id="{82AE4A27-2B49-2E86-EB9D-C3C6AAE48673}"/>
              </a:ext>
            </a:extLst>
          </p:cNvPr>
          <p:cNvPicPr>
            <a:picLocks noChangeAspect="1"/>
          </p:cNvPicPr>
          <p:nvPr/>
        </p:nvPicPr>
        <p:blipFill>
          <a:blip r:embed="rId2"/>
          <a:stretch>
            <a:fillRect/>
          </a:stretch>
        </p:blipFill>
        <p:spPr>
          <a:xfrm>
            <a:off x="5864429" y="273298"/>
            <a:ext cx="648242" cy="669612"/>
          </a:xfrm>
          <a:prstGeom prst="rect">
            <a:avLst/>
          </a:prstGeom>
        </p:spPr>
      </p:pic>
      <p:sp>
        <p:nvSpPr>
          <p:cNvPr id="21" name="Title 1">
            <a:extLst>
              <a:ext uri="{FF2B5EF4-FFF2-40B4-BE49-F238E27FC236}">
                <a16:creationId xmlns:a16="http://schemas.microsoft.com/office/drawing/2014/main" id="{D2700501-9344-E70C-532C-12E354A7E3F7}"/>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a:latin typeface="Century Gothic"/>
              </a:rPr>
              <a:t>Knowledge </a:t>
            </a:r>
            <a:r>
              <a:rPr lang="en-US" sz="1100" b="1" i="1" err="1">
                <a:latin typeface="Century Gothic"/>
              </a:rPr>
              <a:t>Organiser</a:t>
            </a:r>
            <a:endParaRPr lang="en-US" sz="1100" b="1" i="1">
              <a:latin typeface="Century Gothic"/>
            </a:endParaRPr>
          </a:p>
        </p:txBody>
      </p:sp>
      <p:sp>
        <p:nvSpPr>
          <p:cNvPr id="16" name="TextBox 15">
            <a:extLst>
              <a:ext uri="{FF2B5EF4-FFF2-40B4-BE49-F238E27FC236}">
                <a16:creationId xmlns:a16="http://schemas.microsoft.com/office/drawing/2014/main" id="{52DFBD58-693D-B587-99A3-0715A04E5842}"/>
              </a:ext>
            </a:extLst>
          </p:cNvPr>
          <p:cNvSpPr txBox="1"/>
          <p:nvPr/>
        </p:nvSpPr>
        <p:spPr>
          <a:xfrm>
            <a:off x="7490520" y="4267779"/>
            <a:ext cx="1520759" cy="507831"/>
          </a:xfrm>
          <a:custGeom>
            <a:avLst/>
            <a:gdLst>
              <a:gd name="csX0" fmla="*/ 0 w 1520759"/>
              <a:gd name="csY0" fmla="*/ 0 h 507831"/>
              <a:gd name="csX1" fmla="*/ 506920 w 1520759"/>
              <a:gd name="csY1" fmla="*/ 0 h 507831"/>
              <a:gd name="csX2" fmla="*/ 1044255 w 1520759"/>
              <a:gd name="csY2" fmla="*/ 0 h 507831"/>
              <a:gd name="csX3" fmla="*/ 1520759 w 1520759"/>
              <a:gd name="csY3" fmla="*/ 0 h 507831"/>
              <a:gd name="csX4" fmla="*/ 1520759 w 1520759"/>
              <a:gd name="csY4" fmla="*/ 507831 h 507831"/>
              <a:gd name="csX5" fmla="*/ 998632 w 1520759"/>
              <a:gd name="csY5" fmla="*/ 507831 h 507831"/>
              <a:gd name="csX6" fmla="*/ 461297 w 1520759"/>
              <a:gd name="csY6" fmla="*/ 507831 h 507831"/>
              <a:gd name="csX7" fmla="*/ 0 w 1520759"/>
              <a:gd name="csY7" fmla="*/ 507831 h 507831"/>
              <a:gd name="csX8" fmla="*/ 0 w 1520759"/>
              <a:gd name="csY8" fmla="*/ 0 h 50783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520759" h="507831" extrusionOk="0">
                <a:moveTo>
                  <a:pt x="0" y="0"/>
                </a:moveTo>
                <a:cubicBezTo>
                  <a:pt x="243252" y="-36171"/>
                  <a:pt x="350644" y="23250"/>
                  <a:pt x="506920" y="0"/>
                </a:cubicBezTo>
                <a:cubicBezTo>
                  <a:pt x="663196" y="-23250"/>
                  <a:pt x="920926" y="15269"/>
                  <a:pt x="1044255" y="0"/>
                </a:cubicBezTo>
                <a:cubicBezTo>
                  <a:pt x="1167585" y="-15269"/>
                  <a:pt x="1299100" y="9789"/>
                  <a:pt x="1520759" y="0"/>
                </a:cubicBezTo>
                <a:cubicBezTo>
                  <a:pt x="1569413" y="118707"/>
                  <a:pt x="1513057" y="337655"/>
                  <a:pt x="1520759" y="507831"/>
                </a:cubicBezTo>
                <a:cubicBezTo>
                  <a:pt x="1409556" y="510878"/>
                  <a:pt x="1186120" y="477553"/>
                  <a:pt x="998632" y="507831"/>
                </a:cubicBezTo>
                <a:cubicBezTo>
                  <a:pt x="811144" y="538109"/>
                  <a:pt x="602149" y="454405"/>
                  <a:pt x="461297" y="507831"/>
                </a:cubicBezTo>
                <a:cubicBezTo>
                  <a:pt x="320446" y="561257"/>
                  <a:pt x="227264" y="467971"/>
                  <a:pt x="0" y="507831"/>
                </a:cubicBezTo>
                <a:cubicBezTo>
                  <a:pt x="-60890" y="314492"/>
                  <a:pt x="20107" y="105671"/>
                  <a:pt x="0" y="0"/>
                </a:cubicBezTo>
                <a:close/>
              </a:path>
            </a:pathLst>
          </a:custGeom>
          <a:noFill/>
          <a:ln>
            <a:noFill/>
            <a:extLst>
              <a:ext uri="{C807C97D-BFC1-408E-A445-0C87EB9F89A2}">
                <ask:lineSketchStyleProps xmlns:ask="http://schemas.microsoft.com/office/drawing/2018/sketchyshapes" sd="2529849016">
                  <a:prstGeom prst="rect">
                    <a:avLst/>
                  </a:prstGeom>
                  <ask:type>
                    <ask:lineSketchScribble/>
                  </ask:type>
                </ask:lineSketchStyleProps>
              </a:ext>
            </a:extLst>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900" b="1">
                <a:latin typeface="Century Gothic"/>
              </a:rPr>
              <a:t>This video shows: </a:t>
            </a:r>
            <a:r>
              <a:rPr lang="en-US" sz="900">
                <a:latin typeface="Century Gothic"/>
              </a:rPr>
              <a:t>India as an up-and-coming economic superpower.</a:t>
            </a:r>
            <a:endParaRPr lang="en-US" sz="1200" b="1">
              <a:latin typeface="Aptos" panose="020B0004020202020204"/>
            </a:endParaRPr>
          </a:p>
        </p:txBody>
      </p:sp>
      <p:cxnSp>
        <p:nvCxnSpPr>
          <p:cNvPr id="29" name="Straight Arrow Connector 28">
            <a:extLst>
              <a:ext uri="{FF2B5EF4-FFF2-40B4-BE49-F238E27FC236}">
                <a16:creationId xmlns:a16="http://schemas.microsoft.com/office/drawing/2014/main" id="{0B8164C3-8CF3-C335-1549-626C6164BBAF}"/>
              </a:ext>
            </a:extLst>
          </p:cNvPr>
          <p:cNvCxnSpPr>
            <a:cxnSpLocks/>
          </p:cNvCxnSpPr>
          <p:nvPr/>
        </p:nvCxnSpPr>
        <p:spPr>
          <a:xfrm flipV="1">
            <a:off x="6228343" y="1022494"/>
            <a:ext cx="1500" cy="3239852"/>
          </a:xfrm>
          <a:prstGeom prst="straightConnector1">
            <a:avLst/>
          </a:prstGeom>
          <a:ln w="28575"/>
        </p:spPr>
        <p:style>
          <a:lnRef idx="1">
            <a:schemeClr val="dk1"/>
          </a:lnRef>
          <a:fillRef idx="0">
            <a:schemeClr val="dk1"/>
          </a:fillRef>
          <a:effectRef idx="0">
            <a:schemeClr val="dk1"/>
          </a:effectRef>
          <a:fontRef idx="minor">
            <a:schemeClr val="tx1"/>
          </a:fontRef>
        </p:style>
      </p:cxnSp>
      <p:pic>
        <p:nvPicPr>
          <p:cNvPr id="3" name="Picture 2" descr="Global Settings icon">
            <a:extLst>
              <a:ext uri="{FF2B5EF4-FFF2-40B4-BE49-F238E27FC236}">
                <a16:creationId xmlns:a16="http://schemas.microsoft.com/office/drawing/2014/main" id="{532A546C-3240-4C5B-9F3D-6EFEF5137A21}"/>
              </a:ext>
            </a:extLst>
          </p:cNvPr>
          <p:cNvPicPr>
            <a:picLocks noChangeAspect="1"/>
          </p:cNvPicPr>
          <p:nvPr/>
        </p:nvPicPr>
        <p:blipFill>
          <a:blip r:embed="rId3"/>
          <a:stretch>
            <a:fillRect/>
          </a:stretch>
        </p:blipFill>
        <p:spPr>
          <a:xfrm>
            <a:off x="340859" y="418096"/>
            <a:ext cx="642514" cy="673200"/>
          </a:xfrm>
          <a:prstGeom prst="rect">
            <a:avLst/>
          </a:prstGeom>
        </p:spPr>
      </p:pic>
      <p:sp>
        <p:nvSpPr>
          <p:cNvPr id="5" name="TextBox 4">
            <a:extLst>
              <a:ext uri="{FF2B5EF4-FFF2-40B4-BE49-F238E27FC236}">
                <a16:creationId xmlns:a16="http://schemas.microsoft.com/office/drawing/2014/main" id="{6E699A0D-5D1E-ED7C-2151-44E0FDD7DDFE}"/>
              </a:ext>
            </a:extLst>
          </p:cNvPr>
          <p:cNvSpPr txBox="1"/>
          <p:nvPr/>
        </p:nvSpPr>
        <p:spPr>
          <a:xfrm>
            <a:off x="6872306" y="1118360"/>
            <a:ext cx="3032860" cy="3046988"/>
          </a:xfrm>
          <a:prstGeom prst="rect">
            <a:avLst/>
          </a:prstGeom>
          <a:noFill/>
        </p:spPr>
        <p:txBody>
          <a:bodyPr wrap="square" lIns="91440" tIns="45720" rIns="91440" bIns="45720" rtlCol="0" anchor="t">
            <a:spAutoFit/>
          </a:bodyPr>
          <a:lstStyle/>
          <a:p>
            <a:r>
              <a:rPr lang="en-GB" sz="1200" b="1">
                <a:latin typeface="Century Gothic" panose="020B0502020202020204" pitchFamily="34" charset="0"/>
              </a:rPr>
              <a:t>Social-</a:t>
            </a:r>
            <a:r>
              <a:rPr lang="en-GB" sz="1200">
                <a:latin typeface="Century Gothic" panose="020B0502020202020204" pitchFamily="34" charset="0"/>
              </a:rPr>
              <a:t> Things that affect people (education, healthcare, food, water).</a:t>
            </a:r>
          </a:p>
          <a:p>
            <a:endParaRPr lang="en-GB" sz="1200">
              <a:latin typeface="Century Gothic"/>
            </a:endParaRPr>
          </a:p>
          <a:p>
            <a:r>
              <a:rPr lang="en-GB" sz="1200" b="1">
                <a:latin typeface="Century Gothic" panose="020B0502020202020204" pitchFamily="34" charset="0"/>
              </a:rPr>
              <a:t>Political-</a:t>
            </a:r>
            <a:r>
              <a:rPr lang="en-GB" sz="1200">
                <a:latin typeface="Century Gothic" panose="020B0502020202020204" pitchFamily="34" charset="0"/>
              </a:rPr>
              <a:t> Things that are to do with the government or laws of a country.</a:t>
            </a:r>
          </a:p>
          <a:p>
            <a:endParaRPr lang="en-GB" sz="1200">
              <a:latin typeface="Century Gothic"/>
            </a:endParaRPr>
          </a:p>
          <a:p>
            <a:r>
              <a:rPr lang="en-GB" sz="1200" b="1">
                <a:latin typeface="Century Gothic" panose="020B0502020202020204" pitchFamily="34" charset="0"/>
              </a:rPr>
              <a:t>Cultural-</a:t>
            </a:r>
            <a:r>
              <a:rPr lang="en-GB" sz="1200">
                <a:latin typeface="Century Gothic" panose="020B0502020202020204" pitchFamily="34" charset="0"/>
              </a:rPr>
              <a:t> Things that relate to the ideas, customs and social behaviour of a country.</a:t>
            </a:r>
          </a:p>
          <a:p>
            <a:endParaRPr lang="en-GB" sz="1200">
              <a:latin typeface="Century Gothic"/>
            </a:endParaRPr>
          </a:p>
          <a:p>
            <a:r>
              <a:rPr lang="en-GB" sz="1200" b="1">
                <a:latin typeface="Century Gothic" panose="020B0502020202020204" pitchFamily="34" charset="0"/>
              </a:rPr>
              <a:t>Economic-</a:t>
            </a:r>
            <a:r>
              <a:rPr lang="en-GB" sz="1200">
                <a:latin typeface="Century Gothic" panose="020B0502020202020204" pitchFamily="34" charset="0"/>
              </a:rPr>
              <a:t> Things that relate to the money in a country e.g. the GDP.</a:t>
            </a:r>
          </a:p>
          <a:p>
            <a:endParaRPr lang="en-GB" sz="1200">
              <a:latin typeface="Century Gothic"/>
            </a:endParaRPr>
          </a:p>
          <a:p>
            <a:r>
              <a:rPr lang="en-GB" sz="1200" b="1">
                <a:latin typeface="Century Gothic" panose="020B0502020202020204" pitchFamily="34" charset="0"/>
              </a:rPr>
              <a:t>Environmental-</a:t>
            </a:r>
            <a:r>
              <a:rPr lang="en-GB" sz="1200">
                <a:latin typeface="Century Gothic" panose="020B0502020202020204" pitchFamily="34" charset="0"/>
              </a:rPr>
              <a:t> Things to do with the natural land e.g. trees, rivers, ecosystems.</a:t>
            </a:r>
          </a:p>
        </p:txBody>
      </p:sp>
      <p:sp>
        <p:nvSpPr>
          <p:cNvPr id="7" name="TextBox 6">
            <a:extLst>
              <a:ext uri="{FF2B5EF4-FFF2-40B4-BE49-F238E27FC236}">
                <a16:creationId xmlns:a16="http://schemas.microsoft.com/office/drawing/2014/main" id="{25350140-13DC-158E-7319-B7A030F1BA36}"/>
              </a:ext>
            </a:extLst>
          </p:cNvPr>
          <p:cNvSpPr txBox="1"/>
          <p:nvPr/>
        </p:nvSpPr>
        <p:spPr>
          <a:xfrm>
            <a:off x="304748" y="4304381"/>
            <a:ext cx="9599204" cy="1200329"/>
          </a:xfrm>
          <a:prstGeom prst="rect">
            <a:avLst/>
          </a:prstGeom>
          <a:noFill/>
        </p:spPr>
        <p:txBody>
          <a:bodyPr wrap="square" lIns="91440" tIns="45720" rIns="91440" bIns="45720" anchor="t">
            <a:spAutoFit/>
          </a:bodyPr>
          <a:lstStyle/>
          <a:p>
            <a:pPr fontAlgn="base"/>
            <a:r>
              <a:rPr lang="en-GB" sz="1200" b="0" i="0" u="none" strike="noStrike">
                <a:solidFill>
                  <a:srgbClr val="000000"/>
                </a:solidFill>
                <a:effectLst/>
                <a:latin typeface="Century Gothic"/>
              </a:rPr>
              <a:t>India is known as an </a:t>
            </a:r>
            <a:r>
              <a:rPr lang="en-GB" sz="1200" b="1" i="0">
                <a:effectLst/>
                <a:latin typeface="Century Gothic"/>
              </a:rPr>
              <a:t>emerging </a:t>
            </a:r>
            <a:r>
              <a:rPr lang="en-GB" sz="1200" b="1">
                <a:latin typeface="Century Gothic"/>
              </a:rPr>
              <a:t>country. </a:t>
            </a:r>
            <a:endParaRPr lang="en-GB" sz="1200">
              <a:latin typeface="Century Gothic"/>
            </a:endParaRPr>
          </a:p>
          <a:p>
            <a:pPr marL="171450" indent="-171450">
              <a:buFont typeface="Wingdings,Sans-Serif"/>
              <a:buChar char="Ø"/>
            </a:pPr>
            <a:r>
              <a:rPr lang="en-GB" sz="1200">
                <a:latin typeface="Century Gothic"/>
              </a:rPr>
              <a:t>They are also a huge market for goods and services.</a:t>
            </a:r>
          </a:p>
          <a:p>
            <a:pPr marL="171450" indent="-171450">
              <a:buFont typeface="Wingdings,Sans-Serif"/>
              <a:buChar char="Ø"/>
            </a:pPr>
            <a:r>
              <a:rPr lang="en-GB" sz="1200">
                <a:latin typeface="Century Gothic"/>
              </a:rPr>
              <a:t>The region also contains a lot of people meaning </a:t>
            </a:r>
            <a:r>
              <a:rPr lang="en-US" sz="1200">
                <a:latin typeface="Century Gothic"/>
              </a:rPr>
              <a:t> </a:t>
            </a:r>
            <a:r>
              <a:rPr lang="en-GB" sz="1200">
                <a:latin typeface="Century Gothic"/>
              </a:rPr>
              <a:t>there is a constant supply of workers. </a:t>
            </a:r>
            <a:r>
              <a:rPr lang="en-US" sz="1200">
                <a:latin typeface="Century Gothic"/>
              </a:rPr>
              <a:t> </a:t>
            </a:r>
          </a:p>
          <a:p>
            <a:pPr marL="171450" indent="-171450">
              <a:buFont typeface="Wingdings,Sans-Serif"/>
              <a:buChar char="Ø"/>
            </a:pPr>
            <a:r>
              <a:rPr lang="en-GB" sz="1200">
                <a:latin typeface="Century Gothic"/>
              </a:rPr>
              <a:t>India is predicted to be the world’s second largest economy by (2050), behind only China. </a:t>
            </a:r>
            <a:endParaRPr lang="en-US" sz="1200">
              <a:latin typeface="Century Gothic"/>
            </a:endParaRPr>
          </a:p>
          <a:p>
            <a:pPr marL="171450" indent="-171450">
              <a:buFont typeface="Wingdings,Sans-Serif"/>
              <a:buChar char="Ø"/>
            </a:pPr>
            <a:r>
              <a:rPr lang="en-GB" sz="1200">
                <a:latin typeface="Century Gothic"/>
              </a:rPr>
              <a:t>Their growth rate has been sustained for a long time and their economy has quadrupled (x4) since 1997. </a:t>
            </a:r>
            <a:r>
              <a:rPr lang="en-US" sz="1200">
                <a:latin typeface="Century Gothic"/>
              </a:rPr>
              <a:t> </a:t>
            </a:r>
          </a:p>
          <a:p>
            <a:pPr marL="171450" indent="-171450">
              <a:buFont typeface="Wingdings,Sans-Serif"/>
              <a:buChar char="Ø"/>
            </a:pPr>
            <a:r>
              <a:rPr lang="en-GB" sz="1200">
                <a:latin typeface="Century Gothic"/>
              </a:rPr>
              <a:t>India’s relationships with powerful neighbours such as China, the UAE and the ‘Asian Tiger’ economies encourages trade.</a:t>
            </a:r>
            <a:r>
              <a:rPr lang="en-US" sz="1200">
                <a:latin typeface="Century Gothic"/>
              </a:rPr>
              <a:t> </a:t>
            </a:r>
          </a:p>
        </p:txBody>
      </p:sp>
      <p:pic>
        <p:nvPicPr>
          <p:cNvPr id="6146" name="Picture 2">
            <a:extLst>
              <a:ext uri="{FF2B5EF4-FFF2-40B4-BE49-F238E27FC236}">
                <a16:creationId xmlns:a16="http://schemas.microsoft.com/office/drawing/2014/main" id="{F88FB883-BAE2-B1D2-20EE-68F980D5A4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26717" y="4342547"/>
            <a:ext cx="868432" cy="86843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a:extLst>
              <a:ext uri="{FF2B5EF4-FFF2-40B4-BE49-F238E27FC236}">
                <a16:creationId xmlns:a16="http://schemas.microsoft.com/office/drawing/2014/main" id="{D7380B33-B5A2-C2B2-0AA4-054AA720E9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9704" y="1244743"/>
            <a:ext cx="2718168" cy="3004290"/>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a:extLst>
              <a:ext uri="{FF2B5EF4-FFF2-40B4-BE49-F238E27FC236}">
                <a16:creationId xmlns:a16="http://schemas.microsoft.com/office/drawing/2014/main" id="{3AD36624-7A58-37DA-329A-F0F350EB094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5905" y="1238148"/>
            <a:ext cx="2735598" cy="3028386"/>
          </a:xfrm>
          <a:prstGeom prst="rect">
            <a:avLst/>
          </a:prstGeom>
          <a:noFill/>
          <a:ln w="28575">
            <a:solidFill>
              <a:srgbClr val="FF0000"/>
            </a:solidFill>
          </a:ln>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9029B484-26EF-A489-6BE8-878D03B0AF8B}"/>
              </a:ext>
            </a:extLst>
          </p:cNvPr>
          <p:cNvSpPr/>
          <p:nvPr/>
        </p:nvSpPr>
        <p:spPr>
          <a:xfrm>
            <a:off x="4391146" y="2629692"/>
            <a:ext cx="651849" cy="70617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Connector 12">
            <a:extLst>
              <a:ext uri="{FF2B5EF4-FFF2-40B4-BE49-F238E27FC236}">
                <a16:creationId xmlns:a16="http://schemas.microsoft.com/office/drawing/2014/main" id="{7B14D5A8-1AB4-01D3-E6AC-E5136151EC56}"/>
              </a:ext>
            </a:extLst>
          </p:cNvPr>
          <p:cNvCxnSpPr>
            <a:cxnSpLocks/>
          </p:cNvCxnSpPr>
          <p:nvPr/>
        </p:nvCxnSpPr>
        <p:spPr>
          <a:xfrm flipH="1" flipV="1">
            <a:off x="3192474" y="1222500"/>
            <a:ext cx="1179595" cy="1398139"/>
          </a:xfrm>
          <a:prstGeom prst="line">
            <a:avLst/>
          </a:prstGeom>
          <a:ln w="28575">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0300984A-9015-83CD-9700-DED8E30E4A7B}"/>
              </a:ext>
            </a:extLst>
          </p:cNvPr>
          <p:cNvCxnSpPr/>
          <p:nvPr/>
        </p:nvCxnSpPr>
        <p:spPr>
          <a:xfrm flipH="1">
            <a:off x="3200556" y="3344916"/>
            <a:ext cx="1180566" cy="930671"/>
          </a:xfrm>
          <a:prstGeom prst="line">
            <a:avLst/>
          </a:prstGeom>
          <a:ln w="28575">
            <a:solidFill>
              <a:srgbClr val="FF0000"/>
            </a:solidFill>
          </a:ln>
        </p:spPr>
        <p:style>
          <a:lnRef idx="2">
            <a:schemeClr val="accent1"/>
          </a:lnRef>
          <a:fillRef idx="0">
            <a:schemeClr val="accent1"/>
          </a:fillRef>
          <a:effectRef idx="1">
            <a:schemeClr val="accent1"/>
          </a:effectRef>
          <a:fontRef idx="minor">
            <a:schemeClr val="tx1"/>
          </a:fontRef>
        </p:style>
      </p:cxnSp>
      <p:pic>
        <p:nvPicPr>
          <p:cNvPr id="6" name="Picture 5" descr="https://static.thenounproject.com/png/84860-200.png">
            <a:extLst>
              <a:ext uri="{FF2B5EF4-FFF2-40B4-BE49-F238E27FC236}">
                <a16:creationId xmlns:a16="http://schemas.microsoft.com/office/drawing/2014/main" id="{CF0F4B05-C99E-3B0F-3086-4D5A96DA4991}"/>
              </a:ext>
            </a:extLst>
          </p:cNvPr>
          <p:cNvPicPr>
            <a:picLocks noChangeAspect="1"/>
          </p:cNvPicPr>
          <p:nvPr/>
        </p:nvPicPr>
        <p:blipFill>
          <a:blip r:embed="rId7"/>
          <a:stretch>
            <a:fillRect/>
          </a:stretch>
        </p:blipFill>
        <p:spPr>
          <a:xfrm>
            <a:off x="6333557" y="1652475"/>
            <a:ext cx="519893" cy="511050"/>
          </a:xfrm>
          <a:prstGeom prst="rect">
            <a:avLst/>
          </a:prstGeom>
        </p:spPr>
      </p:pic>
      <p:pic>
        <p:nvPicPr>
          <p:cNvPr id="11" name="Picture 10" descr="https://static.thenounproject.com/png/1548573-200.png">
            <a:extLst>
              <a:ext uri="{FF2B5EF4-FFF2-40B4-BE49-F238E27FC236}">
                <a16:creationId xmlns:a16="http://schemas.microsoft.com/office/drawing/2014/main" id="{3D82B01D-3F25-120C-A7BA-AC27570064FE}"/>
              </a:ext>
            </a:extLst>
          </p:cNvPr>
          <p:cNvPicPr>
            <a:picLocks noChangeAspect="1"/>
          </p:cNvPicPr>
          <p:nvPr/>
        </p:nvPicPr>
        <p:blipFill>
          <a:blip r:embed="rId8"/>
          <a:stretch>
            <a:fillRect/>
          </a:stretch>
        </p:blipFill>
        <p:spPr>
          <a:xfrm>
            <a:off x="6189188" y="2174063"/>
            <a:ext cx="763645" cy="781875"/>
          </a:xfrm>
          <a:prstGeom prst="rect">
            <a:avLst/>
          </a:prstGeom>
        </p:spPr>
      </p:pic>
      <p:pic>
        <p:nvPicPr>
          <p:cNvPr id="18" name="Picture 17" descr="https://static.thenounproject.com/png/1479205-200.png">
            <a:extLst>
              <a:ext uri="{FF2B5EF4-FFF2-40B4-BE49-F238E27FC236}">
                <a16:creationId xmlns:a16="http://schemas.microsoft.com/office/drawing/2014/main" id="{17064325-0308-AA26-033E-EC5D7042C6C0}"/>
              </a:ext>
            </a:extLst>
          </p:cNvPr>
          <p:cNvPicPr>
            <a:picLocks noChangeAspect="1"/>
          </p:cNvPicPr>
          <p:nvPr/>
        </p:nvPicPr>
        <p:blipFill>
          <a:blip r:embed="rId9"/>
          <a:stretch>
            <a:fillRect/>
          </a:stretch>
        </p:blipFill>
        <p:spPr>
          <a:xfrm>
            <a:off x="6357886" y="3562050"/>
            <a:ext cx="480231" cy="480900"/>
          </a:xfrm>
          <a:prstGeom prst="rect">
            <a:avLst/>
          </a:prstGeom>
        </p:spPr>
      </p:pic>
      <p:pic>
        <p:nvPicPr>
          <p:cNvPr id="19" name="Picture 18" descr="https://static.thenounproject.com/png/3085426-200.png">
            <a:extLst>
              <a:ext uri="{FF2B5EF4-FFF2-40B4-BE49-F238E27FC236}">
                <a16:creationId xmlns:a16="http://schemas.microsoft.com/office/drawing/2014/main" id="{C9D2CCD8-BE80-BF0F-4C40-889121A7D6A0}"/>
              </a:ext>
            </a:extLst>
          </p:cNvPr>
          <p:cNvPicPr>
            <a:picLocks noChangeAspect="1"/>
          </p:cNvPicPr>
          <p:nvPr/>
        </p:nvPicPr>
        <p:blipFill>
          <a:blip r:embed="rId10"/>
          <a:stretch>
            <a:fillRect/>
          </a:stretch>
        </p:blipFill>
        <p:spPr>
          <a:xfrm>
            <a:off x="6336743" y="2964900"/>
            <a:ext cx="477531" cy="478200"/>
          </a:xfrm>
          <a:prstGeom prst="rect">
            <a:avLst/>
          </a:prstGeom>
        </p:spPr>
      </p:pic>
      <p:pic>
        <p:nvPicPr>
          <p:cNvPr id="20" name="Picture 19" descr="https://static.thenounproject.com/png/2825504-200.png">
            <a:extLst>
              <a:ext uri="{FF2B5EF4-FFF2-40B4-BE49-F238E27FC236}">
                <a16:creationId xmlns:a16="http://schemas.microsoft.com/office/drawing/2014/main" id="{80005F93-9416-9B3B-7BE4-147C4F6C6924}"/>
              </a:ext>
            </a:extLst>
          </p:cNvPr>
          <p:cNvPicPr>
            <a:picLocks noChangeAspect="1"/>
          </p:cNvPicPr>
          <p:nvPr/>
        </p:nvPicPr>
        <p:blipFill>
          <a:blip r:embed="rId11"/>
          <a:stretch>
            <a:fillRect/>
          </a:stretch>
        </p:blipFill>
        <p:spPr>
          <a:xfrm>
            <a:off x="6414533" y="1139475"/>
            <a:ext cx="393932" cy="385050"/>
          </a:xfrm>
          <a:prstGeom prst="rect">
            <a:avLst/>
          </a:prstGeom>
        </p:spPr>
      </p:pic>
      <p:cxnSp>
        <p:nvCxnSpPr>
          <p:cNvPr id="23" name="Straight Arrow Connector 22">
            <a:extLst>
              <a:ext uri="{FF2B5EF4-FFF2-40B4-BE49-F238E27FC236}">
                <a16:creationId xmlns:a16="http://schemas.microsoft.com/office/drawing/2014/main" id="{653CD2C6-8DA3-69A5-66FE-7CD89549A4F8}"/>
              </a:ext>
            </a:extLst>
          </p:cNvPr>
          <p:cNvCxnSpPr>
            <a:cxnSpLocks/>
          </p:cNvCxnSpPr>
          <p:nvPr/>
        </p:nvCxnSpPr>
        <p:spPr>
          <a:xfrm flipH="1" flipV="1">
            <a:off x="11055826" y="3187368"/>
            <a:ext cx="527" cy="143715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F895CA79-4AC8-D0BD-934A-2878595F8FFC}"/>
              </a:ext>
            </a:extLst>
          </p:cNvPr>
          <p:cNvCxnSpPr>
            <a:cxnSpLocks/>
          </p:cNvCxnSpPr>
          <p:nvPr/>
        </p:nvCxnSpPr>
        <p:spPr>
          <a:xfrm flipV="1">
            <a:off x="11160329" y="4608323"/>
            <a:ext cx="2589843" cy="16195"/>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67E5CEBF-AF64-0716-924F-B65B639E7024}"/>
              </a:ext>
            </a:extLst>
          </p:cNvPr>
          <p:cNvSpPr txBox="1"/>
          <p:nvPr/>
        </p:nvSpPr>
        <p:spPr>
          <a:xfrm>
            <a:off x="301588" y="5496592"/>
            <a:ext cx="9607956"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a:latin typeface="Century Gothic"/>
                <a:cs typeface="Segoe UI"/>
              </a:rPr>
              <a:t>​India's </a:t>
            </a:r>
            <a:r>
              <a:rPr lang="en-GB" sz="1200" b="1">
                <a:latin typeface="Century Gothic"/>
                <a:cs typeface="Segoe UI"/>
              </a:rPr>
              <a:t>geography </a:t>
            </a:r>
            <a:r>
              <a:rPr lang="en-GB" sz="1200">
                <a:latin typeface="Century Gothic"/>
                <a:cs typeface="Segoe UI"/>
              </a:rPr>
              <a:t>has massively shaped their development, including its </a:t>
            </a:r>
            <a:r>
              <a:rPr lang="en-GB" sz="1200" b="1">
                <a:latin typeface="Century Gothic"/>
                <a:cs typeface="Segoe UI"/>
              </a:rPr>
              <a:t>diverse physical features</a:t>
            </a:r>
            <a:r>
              <a:rPr lang="en-GB" sz="1200">
                <a:latin typeface="Century Gothic"/>
                <a:cs typeface="Segoe UI"/>
              </a:rPr>
              <a:t>, </a:t>
            </a:r>
            <a:r>
              <a:rPr lang="en-GB" sz="1200" b="1">
                <a:latin typeface="Century Gothic"/>
                <a:cs typeface="Segoe UI"/>
              </a:rPr>
              <a:t>climate</a:t>
            </a:r>
            <a:r>
              <a:rPr lang="en-GB" sz="1200">
                <a:latin typeface="Century Gothic"/>
                <a:cs typeface="Segoe UI"/>
              </a:rPr>
              <a:t>, and </a:t>
            </a:r>
            <a:r>
              <a:rPr lang="en-GB" sz="1200" b="1">
                <a:latin typeface="Century Gothic"/>
                <a:cs typeface="Segoe UI"/>
              </a:rPr>
              <a:t>resources. </a:t>
            </a:r>
            <a:r>
              <a:rPr lang="en-GB" sz="1200">
                <a:latin typeface="Century Gothic"/>
                <a:cs typeface="Segoe UI"/>
              </a:rPr>
              <a:t>​</a:t>
            </a:r>
          </a:p>
          <a:p>
            <a:pPr marL="171450" indent="-171450">
              <a:buFont typeface="Wingdings,Sans-Serif"/>
              <a:buChar char="Ø"/>
            </a:pPr>
            <a:r>
              <a:rPr lang="en-GB" sz="1200">
                <a:latin typeface="Century Gothic"/>
                <a:cs typeface="Arial"/>
              </a:rPr>
              <a:t>The monsoon </a:t>
            </a:r>
            <a:r>
              <a:rPr lang="en-GB" sz="1200" b="1">
                <a:latin typeface="Century Gothic"/>
                <a:cs typeface="Arial"/>
              </a:rPr>
              <a:t>climate</a:t>
            </a:r>
            <a:r>
              <a:rPr lang="en-GB" sz="1200">
                <a:latin typeface="Century Gothic"/>
                <a:cs typeface="Arial"/>
              </a:rPr>
              <a:t> and the</a:t>
            </a:r>
            <a:r>
              <a:rPr lang="en-GB" sz="1200" b="1">
                <a:latin typeface="Century Gothic"/>
                <a:cs typeface="Arial"/>
              </a:rPr>
              <a:t> fertile plain </a:t>
            </a:r>
            <a:r>
              <a:rPr lang="en-GB" sz="1200">
                <a:latin typeface="Century Gothic"/>
                <a:cs typeface="Arial"/>
              </a:rPr>
              <a:t>have supported intensive agriculture across some parts of the country. ​</a:t>
            </a:r>
          </a:p>
          <a:p>
            <a:pPr marL="171450" indent="-171450">
              <a:buFont typeface="Wingdings,Sans-Serif"/>
              <a:buChar char="Ø"/>
            </a:pPr>
            <a:r>
              <a:rPr lang="en-GB" sz="1200">
                <a:latin typeface="Century Gothic"/>
                <a:cs typeface="Arial"/>
              </a:rPr>
              <a:t>India is </a:t>
            </a:r>
            <a:r>
              <a:rPr lang="en-GB" sz="1200" b="1">
                <a:latin typeface="Century Gothic"/>
                <a:cs typeface="Arial"/>
              </a:rPr>
              <a:t>rich in natural resources</a:t>
            </a:r>
            <a:r>
              <a:rPr lang="en-GB" sz="1200">
                <a:latin typeface="Century Gothic"/>
                <a:cs typeface="Arial"/>
              </a:rPr>
              <a:t>, such as minerals, coal, and iron ore.</a:t>
            </a:r>
            <a:r>
              <a:rPr lang="en-US" sz="1200">
                <a:latin typeface="Century Gothic"/>
                <a:cs typeface="Arial"/>
              </a:rPr>
              <a:t>​</a:t>
            </a:r>
          </a:p>
          <a:p>
            <a:pPr marL="171450" indent="-171450">
              <a:buFont typeface="Wingdings,Sans-Serif"/>
              <a:buChar char="Ø"/>
            </a:pPr>
            <a:r>
              <a:rPr lang="en-GB" sz="1200">
                <a:latin typeface="Century Gothic"/>
                <a:cs typeface="Arial"/>
              </a:rPr>
              <a:t>India’s </a:t>
            </a:r>
            <a:r>
              <a:rPr lang="en-GB" sz="1200" b="1">
                <a:latin typeface="Century Gothic"/>
                <a:cs typeface="Arial"/>
              </a:rPr>
              <a:t>central location </a:t>
            </a:r>
            <a:r>
              <a:rPr lang="en-GB" sz="1200">
                <a:latin typeface="Century Gothic"/>
                <a:cs typeface="Arial"/>
              </a:rPr>
              <a:t>between Europe, the Middle East, Africa, and East Asia provides it with a strategic advantage for </a:t>
            </a:r>
            <a:r>
              <a:rPr lang="en-GB" sz="1200" b="1">
                <a:latin typeface="Century Gothic"/>
                <a:cs typeface="Arial"/>
              </a:rPr>
              <a:t>international trade</a:t>
            </a:r>
            <a:r>
              <a:rPr lang="en-GB" sz="1200">
                <a:latin typeface="Century Gothic"/>
                <a:cs typeface="Arial"/>
              </a:rPr>
              <a:t>. Its coastline allows for maritime trade with these different regions.</a:t>
            </a:r>
          </a:p>
          <a:p>
            <a:pPr marL="171450" indent="-171450">
              <a:buFont typeface="Wingdings,Sans-Serif"/>
              <a:buChar char="Ø"/>
            </a:pPr>
            <a:r>
              <a:rPr lang="en-GB" sz="1200">
                <a:latin typeface="Century Gothic"/>
                <a:cs typeface="Arial"/>
              </a:rPr>
              <a:t>The </a:t>
            </a:r>
            <a:r>
              <a:rPr lang="en-GB" sz="1200" b="1">
                <a:latin typeface="Century Gothic"/>
                <a:cs typeface="Arial"/>
              </a:rPr>
              <a:t>extensive coastline </a:t>
            </a:r>
            <a:r>
              <a:rPr lang="en-GB" sz="1200">
                <a:latin typeface="Century Gothic"/>
                <a:cs typeface="Arial"/>
              </a:rPr>
              <a:t>is advantageous to India, it facilitates </a:t>
            </a:r>
            <a:r>
              <a:rPr lang="en-GB" sz="1200" b="1">
                <a:latin typeface="Century Gothic"/>
                <a:cs typeface="Arial"/>
              </a:rPr>
              <a:t>port development </a:t>
            </a:r>
            <a:r>
              <a:rPr lang="en-GB" sz="1200">
                <a:latin typeface="Century Gothic"/>
                <a:cs typeface="Arial"/>
              </a:rPr>
              <a:t>and </a:t>
            </a:r>
            <a:r>
              <a:rPr lang="en-GB" sz="1200" b="1">
                <a:latin typeface="Century Gothic"/>
                <a:cs typeface="Arial"/>
              </a:rPr>
              <a:t>maritime trade</a:t>
            </a:r>
            <a:r>
              <a:rPr lang="en-GB" sz="1200">
                <a:latin typeface="Century Gothic"/>
                <a:cs typeface="Arial"/>
              </a:rPr>
              <a:t>, impacting economic activities such as fishing, shipbuilding, and maritime transport.</a:t>
            </a:r>
          </a:p>
        </p:txBody>
      </p:sp>
    </p:spTree>
    <p:extLst>
      <p:ext uri="{BB962C8B-B14F-4D97-AF65-F5344CB8AC3E}">
        <p14:creationId xmlns:p14="http://schemas.microsoft.com/office/powerpoint/2010/main" val="3120597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E20658-4A5B-CC7E-3C52-97545B4E7BC2}"/>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B5779644-4353-A6E9-7445-E302F5930D42}"/>
              </a:ext>
            </a:extLst>
          </p:cNvPr>
          <p:cNvSpPr txBox="1"/>
          <p:nvPr/>
        </p:nvSpPr>
        <p:spPr>
          <a:xfrm>
            <a:off x="6856909" y="4067420"/>
            <a:ext cx="3040888" cy="2800767"/>
          </a:xfrm>
          <a:prstGeom prst="rect">
            <a:avLst/>
          </a:prstGeom>
          <a:noFill/>
        </p:spPr>
        <p:txBody>
          <a:bodyPr wrap="square" lIns="91440" tIns="45720" rIns="91440" bIns="45720" anchor="t">
            <a:spAutoFit/>
          </a:bodyPr>
          <a:lstStyle/>
          <a:p>
            <a:pPr algn="l" rtl="0" fontAlgn="base">
              <a:buNone/>
            </a:pPr>
            <a:r>
              <a:rPr lang="en-US" sz="1100" b="0" i="0" u="none" strike="noStrike" dirty="0">
                <a:solidFill>
                  <a:srgbClr val="000000"/>
                </a:solidFill>
                <a:effectLst/>
                <a:latin typeface="Century Gothic"/>
              </a:rPr>
              <a:t>These reasons led to the </a:t>
            </a:r>
            <a:r>
              <a:rPr lang="en-US" sz="1100" b="1" i="0" u="none" strike="noStrike" dirty="0">
                <a:solidFill>
                  <a:srgbClr val="000000"/>
                </a:solidFill>
                <a:effectLst/>
                <a:latin typeface="Century Gothic"/>
              </a:rPr>
              <a:t>positive multiplier effect</a:t>
            </a:r>
            <a:r>
              <a:rPr lang="en-US" sz="1100" b="0" i="0" u="none" strike="noStrike" dirty="0">
                <a:solidFill>
                  <a:srgbClr val="000000"/>
                </a:solidFill>
                <a:effectLst/>
                <a:latin typeface="Century Gothic"/>
              </a:rPr>
              <a:t> in the south and the west where a </a:t>
            </a:r>
            <a:r>
              <a:rPr lang="en-US" sz="1100" b="1" i="0" u="none" strike="noStrike" dirty="0">
                <a:solidFill>
                  <a:srgbClr val="000000"/>
                </a:solidFill>
                <a:effectLst/>
                <a:latin typeface="Century Gothic"/>
              </a:rPr>
              <a:t>high level of development created a well-educated work force</a:t>
            </a:r>
            <a:r>
              <a:rPr lang="en-US" sz="1100" b="0" i="0" u="none" strike="noStrike" dirty="0">
                <a:solidFill>
                  <a:srgbClr val="000000"/>
                </a:solidFill>
                <a:effectLst/>
                <a:latin typeface="Century Gothic"/>
              </a:rPr>
              <a:t>. This then </a:t>
            </a:r>
            <a:r>
              <a:rPr lang="en-US" sz="1100" b="1" i="0" u="none" strike="noStrike" dirty="0">
                <a:solidFill>
                  <a:srgbClr val="000000"/>
                </a:solidFill>
                <a:effectLst/>
                <a:latin typeface="Century Gothic"/>
              </a:rPr>
              <a:t>attracted foreign investment</a:t>
            </a:r>
            <a:r>
              <a:rPr lang="en-US" sz="1100" b="0" i="0" u="none" strike="noStrike" dirty="0">
                <a:solidFill>
                  <a:srgbClr val="000000"/>
                </a:solidFill>
                <a:effectLst/>
                <a:latin typeface="Century Gothic"/>
              </a:rPr>
              <a:t> from transnational corporations, further increasing the wealth of the south and the west. In contrast, the north and east of India are </a:t>
            </a:r>
            <a:r>
              <a:rPr lang="en-US" sz="1100" b="1" i="0" u="none" strike="noStrike" dirty="0">
                <a:solidFill>
                  <a:srgbClr val="000000"/>
                </a:solidFill>
                <a:effectLst/>
                <a:latin typeface="Century Gothic"/>
              </a:rPr>
              <a:t>landlocked</a:t>
            </a:r>
            <a:r>
              <a:rPr lang="en-US" sz="1100" b="0" i="0" u="none" strike="noStrike" dirty="0">
                <a:solidFill>
                  <a:srgbClr val="000000"/>
                </a:solidFill>
                <a:effectLst/>
                <a:latin typeface="Century Gothic"/>
              </a:rPr>
              <a:t>, therefore cannot directly trade internationally. This </a:t>
            </a:r>
            <a:r>
              <a:rPr lang="en-US" sz="1100" b="1" i="0" u="none" strike="noStrike" dirty="0">
                <a:solidFill>
                  <a:srgbClr val="000000"/>
                </a:solidFill>
                <a:effectLst/>
                <a:latin typeface="Century Gothic"/>
              </a:rPr>
              <a:t>deters foreign investors</a:t>
            </a:r>
            <a:r>
              <a:rPr lang="en-US" sz="1100" b="0" i="0" u="none" strike="noStrike" dirty="0">
                <a:solidFill>
                  <a:srgbClr val="000000"/>
                </a:solidFill>
                <a:effectLst/>
                <a:latin typeface="Century Gothic"/>
              </a:rPr>
              <a:t> from these regions. This can result in a lack of schools, transport networks and employment opportunities causing young people to move out of the region towards successful cities. This is known as </a:t>
            </a:r>
            <a:r>
              <a:rPr lang="en-US" sz="1100" b="1" i="0" u="none" strike="noStrike" dirty="0">
                <a:solidFill>
                  <a:srgbClr val="000000"/>
                </a:solidFill>
                <a:effectLst/>
                <a:latin typeface="Century Gothic"/>
              </a:rPr>
              <a:t>brain drain</a:t>
            </a:r>
            <a:r>
              <a:rPr lang="en-US" sz="1100" b="0" i="0" u="none" strike="noStrike" dirty="0">
                <a:solidFill>
                  <a:srgbClr val="000000"/>
                </a:solidFill>
                <a:effectLst/>
                <a:latin typeface="Century Gothic"/>
              </a:rPr>
              <a:t>.</a:t>
            </a:r>
            <a:r>
              <a:rPr lang="en-US" sz="1100" b="0" i="0" dirty="0">
                <a:solidFill>
                  <a:srgbClr val="000000"/>
                </a:solidFill>
                <a:effectLst/>
                <a:latin typeface="Century Gothic"/>
              </a:rPr>
              <a:t>​</a:t>
            </a:r>
          </a:p>
        </p:txBody>
      </p:sp>
      <p:sp>
        <p:nvSpPr>
          <p:cNvPr id="7" name="Cloud 6">
            <a:extLst>
              <a:ext uri="{FF2B5EF4-FFF2-40B4-BE49-F238E27FC236}">
                <a16:creationId xmlns:a16="http://schemas.microsoft.com/office/drawing/2014/main" id="{AE88AF65-C86A-B91F-6135-09A8E04C4AEB}"/>
              </a:ext>
            </a:extLst>
          </p:cNvPr>
          <p:cNvSpPr/>
          <p:nvPr/>
        </p:nvSpPr>
        <p:spPr>
          <a:xfrm>
            <a:off x="5391045" y="2725270"/>
            <a:ext cx="1415875" cy="539814"/>
          </a:xfrm>
          <a:prstGeom prst="cloud">
            <a:avLst/>
          </a:prstGeom>
          <a:solidFill>
            <a:schemeClr val="accent4">
              <a:lumMod val="20000"/>
              <a:lumOff val="80000"/>
            </a:schemeClr>
          </a:solidFill>
          <a:ln>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accent1"/>
                </a:solidFill>
                <a:latin typeface="Century Gothic"/>
              </a:rPr>
              <a:t>Population</a:t>
            </a:r>
          </a:p>
        </p:txBody>
      </p:sp>
      <p:sp>
        <p:nvSpPr>
          <p:cNvPr id="4" name="TextBox 3">
            <a:extLst>
              <a:ext uri="{FF2B5EF4-FFF2-40B4-BE49-F238E27FC236}">
                <a16:creationId xmlns:a16="http://schemas.microsoft.com/office/drawing/2014/main" id="{21C16F69-93C5-E220-7D14-34FF1B555844}"/>
              </a:ext>
            </a:extLst>
          </p:cNvPr>
          <p:cNvSpPr txBox="1"/>
          <p:nvPr/>
        </p:nvSpPr>
        <p:spPr>
          <a:xfrm>
            <a:off x="880583" y="253818"/>
            <a:ext cx="485207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GCSE Global Development</a:t>
            </a:r>
          </a:p>
          <a:p>
            <a:pPr algn="ctr"/>
            <a:r>
              <a:rPr lang="en-US" sz="1600" b="1">
                <a:latin typeface="Century Gothic"/>
                <a:ea typeface="Calibri"/>
                <a:cs typeface="Calibri"/>
              </a:rPr>
              <a:t>Knowledge Checkers</a:t>
            </a:r>
            <a:endParaRPr lang="en-US" sz="1600" b="1">
              <a:latin typeface="Century Gothic"/>
              <a:cs typeface="Calibri"/>
            </a:endParaRPr>
          </a:p>
        </p:txBody>
      </p:sp>
      <p:cxnSp>
        <p:nvCxnSpPr>
          <p:cNvPr id="8" name="Straight Arrow Connector 7">
            <a:extLst>
              <a:ext uri="{FF2B5EF4-FFF2-40B4-BE49-F238E27FC236}">
                <a16:creationId xmlns:a16="http://schemas.microsoft.com/office/drawing/2014/main" id="{7083AA51-7BD0-1A31-9B48-6270E4BA7230}"/>
              </a:ext>
            </a:extLst>
          </p:cNvPr>
          <p:cNvCxnSpPr>
            <a:cxnSpLocks/>
          </p:cNvCxnSpPr>
          <p:nvPr/>
        </p:nvCxnSpPr>
        <p:spPr>
          <a:xfrm>
            <a:off x="1080397" y="890663"/>
            <a:ext cx="4652260" cy="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A046E1A9-679C-5945-5E89-DA96A7609D91}"/>
              </a:ext>
            </a:extLst>
          </p:cNvPr>
          <p:cNvCxnSpPr>
            <a:cxnSpLocks/>
          </p:cNvCxnSpPr>
          <p:nvPr/>
        </p:nvCxnSpPr>
        <p:spPr>
          <a:xfrm>
            <a:off x="6633713" y="858747"/>
            <a:ext cx="2953573" cy="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472C8914-499A-421C-5C12-1CAF8783D698}"/>
              </a:ext>
            </a:extLst>
          </p:cNvPr>
          <p:cNvCxnSpPr>
            <a:cxnSpLocks/>
          </p:cNvCxnSpPr>
          <p:nvPr/>
        </p:nvCxnSpPr>
        <p:spPr>
          <a:xfrm>
            <a:off x="7043596" y="2291411"/>
            <a:ext cx="2785006" cy="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45F3AC3C-FA0C-A12A-87EC-97D1852C8CFC}"/>
              </a:ext>
            </a:extLst>
          </p:cNvPr>
          <p:cNvSpPr txBox="1"/>
          <p:nvPr/>
        </p:nvSpPr>
        <p:spPr>
          <a:xfrm>
            <a:off x="984803" y="903854"/>
            <a:ext cx="50156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Core knowledge</a:t>
            </a:r>
          </a:p>
        </p:txBody>
      </p:sp>
      <p:sp>
        <p:nvSpPr>
          <p:cNvPr id="15" name="TextBox 14">
            <a:extLst>
              <a:ext uri="{FF2B5EF4-FFF2-40B4-BE49-F238E27FC236}">
                <a16:creationId xmlns:a16="http://schemas.microsoft.com/office/drawing/2014/main" id="{57EFC3DA-498C-EDCF-2D9D-474CAEB14D3C}"/>
              </a:ext>
            </a:extLst>
          </p:cNvPr>
          <p:cNvSpPr txBox="1"/>
          <p:nvPr/>
        </p:nvSpPr>
        <p:spPr>
          <a:xfrm>
            <a:off x="6689599" y="853217"/>
            <a:ext cx="34940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Key words</a:t>
            </a:r>
            <a:endParaRPr lang="en-US" sz="1600" b="1">
              <a:ea typeface="Calibri"/>
              <a:cs typeface="Calibri"/>
            </a:endParaRPr>
          </a:p>
        </p:txBody>
      </p:sp>
      <p:sp>
        <p:nvSpPr>
          <p:cNvPr id="17" name="TextBox 16">
            <a:extLst>
              <a:ext uri="{FF2B5EF4-FFF2-40B4-BE49-F238E27FC236}">
                <a16:creationId xmlns:a16="http://schemas.microsoft.com/office/drawing/2014/main" id="{C5D8EA2F-4AAB-7D43-4D58-84F5A391FBAB}"/>
              </a:ext>
            </a:extLst>
          </p:cNvPr>
          <p:cNvSpPr txBox="1"/>
          <p:nvPr/>
        </p:nvSpPr>
        <p:spPr>
          <a:xfrm>
            <a:off x="7583227" y="2319639"/>
            <a:ext cx="1697886"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cs typeface="Calibri"/>
              </a:rPr>
              <a:t>Take it further...</a:t>
            </a:r>
            <a:endParaRPr lang="en-US"/>
          </a:p>
        </p:txBody>
      </p:sp>
      <p:sp>
        <p:nvSpPr>
          <p:cNvPr id="2" name="TextBox 1">
            <a:extLst>
              <a:ext uri="{FF2B5EF4-FFF2-40B4-BE49-F238E27FC236}">
                <a16:creationId xmlns:a16="http://schemas.microsoft.com/office/drawing/2014/main" id="{4357F19E-F20D-04CD-A17C-ED4EEC0C57AB}"/>
              </a:ext>
            </a:extLst>
          </p:cNvPr>
          <p:cNvSpPr txBox="1"/>
          <p:nvPr/>
        </p:nvSpPr>
        <p:spPr>
          <a:xfrm>
            <a:off x="6509803" y="258703"/>
            <a:ext cx="331879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a:latin typeface="Century Gothic"/>
              </a:rPr>
              <a:t>Lesson 10</a:t>
            </a:r>
            <a:endParaRPr lang="en-US" sz="1200" b="1">
              <a:latin typeface="Aptos" panose="020B0004020202020204"/>
            </a:endParaRPr>
          </a:p>
          <a:p>
            <a:pPr algn="ctr"/>
            <a:r>
              <a:rPr lang="en-GB" sz="1200" b="1">
                <a:latin typeface="Century Gothic"/>
              </a:rPr>
              <a:t>Uneven Development in India</a:t>
            </a:r>
            <a:endParaRPr lang="en-US" sz="1200" b="1"/>
          </a:p>
        </p:txBody>
      </p:sp>
      <p:pic>
        <p:nvPicPr>
          <p:cNvPr id="50" name="Picture 49">
            <a:extLst>
              <a:ext uri="{FF2B5EF4-FFF2-40B4-BE49-F238E27FC236}">
                <a16:creationId xmlns:a16="http://schemas.microsoft.com/office/drawing/2014/main" id="{F9830ED5-AEF0-C6D4-A9F1-732FFE7F430C}"/>
              </a:ext>
            </a:extLst>
          </p:cNvPr>
          <p:cNvPicPr>
            <a:picLocks noChangeAspect="1"/>
          </p:cNvPicPr>
          <p:nvPr/>
        </p:nvPicPr>
        <p:blipFill>
          <a:blip r:embed="rId2"/>
          <a:stretch>
            <a:fillRect/>
          </a:stretch>
        </p:blipFill>
        <p:spPr>
          <a:xfrm>
            <a:off x="5864429" y="273298"/>
            <a:ext cx="648242" cy="669612"/>
          </a:xfrm>
          <a:prstGeom prst="rect">
            <a:avLst/>
          </a:prstGeom>
        </p:spPr>
      </p:pic>
      <p:sp>
        <p:nvSpPr>
          <p:cNvPr id="21" name="Title 1">
            <a:extLst>
              <a:ext uri="{FF2B5EF4-FFF2-40B4-BE49-F238E27FC236}">
                <a16:creationId xmlns:a16="http://schemas.microsoft.com/office/drawing/2014/main" id="{F9D920AD-B695-5D51-38F8-B927D8C02E18}"/>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a:latin typeface="Century Gothic"/>
              </a:rPr>
              <a:t>Knowledge </a:t>
            </a:r>
            <a:r>
              <a:rPr lang="en-US" sz="1100" b="1" i="1" err="1">
                <a:latin typeface="Century Gothic"/>
              </a:rPr>
              <a:t>Organiser</a:t>
            </a:r>
            <a:endParaRPr lang="en-US" sz="1100" b="1" i="1">
              <a:latin typeface="Century Gothic"/>
            </a:endParaRPr>
          </a:p>
        </p:txBody>
      </p:sp>
      <p:sp>
        <p:nvSpPr>
          <p:cNvPr id="16" name="TextBox 15">
            <a:extLst>
              <a:ext uri="{FF2B5EF4-FFF2-40B4-BE49-F238E27FC236}">
                <a16:creationId xmlns:a16="http://schemas.microsoft.com/office/drawing/2014/main" id="{2C6F7FFC-2CED-7C73-1A78-960E84A78740}"/>
              </a:ext>
            </a:extLst>
          </p:cNvPr>
          <p:cNvSpPr txBox="1"/>
          <p:nvPr/>
        </p:nvSpPr>
        <p:spPr>
          <a:xfrm>
            <a:off x="6860847" y="2692936"/>
            <a:ext cx="1295827" cy="1169551"/>
          </a:xfrm>
          <a:custGeom>
            <a:avLst/>
            <a:gdLst>
              <a:gd name="csX0" fmla="*/ 0 w 1295827"/>
              <a:gd name="csY0" fmla="*/ 0 h 1169551"/>
              <a:gd name="csX1" fmla="*/ 431942 w 1295827"/>
              <a:gd name="csY1" fmla="*/ 0 h 1169551"/>
              <a:gd name="csX2" fmla="*/ 889801 w 1295827"/>
              <a:gd name="csY2" fmla="*/ 0 h 1169551"/>
              <a:gd name="csX3" fmla="*/ 1295827 w 1295827"/>
              <a:gd name="csY3" fmla="*/ 0 h 1169551"/>
              <a:gd name="csX4" fmla="*/ 1295827 w 1295827"/>
              <a:gd name="csY4" fmla="*/ 584776 h 1169551"/>
              <a:gd name="csX5" fmla="*/ 1295827 w 1295827"/>
              <a:gd name="csY5" fmla="*/ 1169551 h 1169551"/>
              <a:gd name="csX6" fmla="*/ 902759 w 1295827"/>
              <a:gd name="csY6" fmla="*/ 1169551 h 1169551"/>
              <a:gd name="csX7" fmla="*/ 470817 w 1295827"/>
              <a:gd name="csY7" fmla="*/ 1169551 h 1169551"/>
              <a:gd name="csX8" fmla="*/ 0 w 1295827"/>
              <a:gd name="csY8" fmla="*/ 1169551 h 1169551"/>
              <a:gd name="csX9" fmla="*/ 0 w 1295827"/>
              <a:gd name="csY9" fmla="*/ 561384 h 1169551"/>
              <a:gd name="csX10" fmla="*/ 0 w 1295827"/>
              <a:gd name="csY10" fmla="*/ 0 h 116955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1295827" h="1169551" extrusionOk="0">
                <a:moveTo>
                  <a:pt x="0" y="0"/>
                </a:moveTo>
                <a:cubicBezTo>
                  <a:pt x="183484" y="-49446"/>
                  <a:pt x="344874" y="6085"/>
                  <a:pt x="431942" y="0"/>
                </a:cubicBezTo>
                <a:cubicBezTo>
                  <a:pt x="519010" y="-6085"/>
                  <a:pt x="718327" y="12099"/>
                  <a:pt x="889801" y="0"/>
                </a:cubicBezTo>
                <a:cubicBezTo>
                  <a:pt x="1061275" y="-12099"/>
                  <a:pt x="1162120" y="14953"/>
                  <a:pt x="1295827" y="0"/>
                </a:cubicBezTo>
                <a:cubicBezTo>
                  <a:pt x="1362014" y="266494"/>
                  <a:pt x="1261896" y="300485"/>
                  <a:pt x="1295827" y="584776"/>
                </a:cubicBezTo>
                <a:cubicBezTo>
                  <a:pt x="1329758" y="869067"/>
                  <a:pt x="1234117" y="1000394"/>
                  <a:pt x="1295827" y="1169551"/>
                </a:cubicBezTo>
                <a:cubicBezTo>
                  <a:pt x="1181066" y="1191542"/>
                  <a:pt x="1073365" y="1155276"/>
                  <a:pt x="902759" y="1169551"/>
                </a:cubicBezTo>
                <a:cubicBezTo>
                  <a:pt x="732153" y="1183826"/>
                  <a:pt x="636290" y="1138410"/>
                  <a:pt x="470817" y="1169551"/>
                </a:cubicBezTo>
                <a:cubicBezTo>
                  <a:pt x="305344" y="1200692"/>
                  <a:pt x="232639" y="1165454"/>
                  <a:pt x="0" y="1169551"/>
                </a:cubicBezTo>
                <a:cubicBezTo>
                  <a:pt x="-21639" y="939490"/>
                  <a:pt x="30215" y="690020"/>
                  <a:pt x="0" y="561384"/>
                </a:cubicBezTo>
                <a:cubicBezTo>
                  <a:pt x="-30215" y="432748"/>
                  <a:pt x="51623" y="146282"/>
                  <a:pt x="0" y="0"/>
                </a:cubicBezTo>
                <a:close/>
              </a:path>
            </a:pathLst>
          </a:custGeom>
          <a:noFill/>
          <a:ln>
            <a:noFill/>
            <a:extLst>
              <a:ext uri="{C807C97D-BFC1-408E-A445-0C87EB9F89A2}">
                <ask:lineSketchStyleProps xmlns:ask="http://schemas.microsoft.com/office/drawing/2018/sketchyshapes" sd="2529849016">
                  <a:prstGeom prst="rect">
                    <a:avLst/>
                  </a:prstGeom>
                  <ask:type>
                    <ask:lineSketchScribble/>
                  </ask:type>
                </ask:lineSketchStyleProps>
              </a:ext>
            </a:extLst>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1000" b="1" dirty="0">
                <a:latin typeface="Century Gothic"/>
              </a:rPr>
              <a:t>These videos show: </a:t>
            </a:r>
          </a:p>
          <a:p>
            <a:pPr algn="ctr"/>
            <a:r>
              <a:rPr lang="en-US" sz="1000" dirty="0">
                <a:latin typeface="Century Gothic"/>
              </a:rPr>
              <a:t>-The Green Revolution</a:t>
            </a:r>
          </a:p>
          <a:p>
            <a:pPr algn="ctr"/>
            <a:r>
              <a:rPr lang="en-US" sz="1000" dirty="0">
                <a:latin typeface="Century Gothic"/>
              </a:rPr>
              <a:t>- Reasons for uneven development</a:t>
            </a:r>
            <a:endParaRPr lang="en-US" sz="1400" dirty="0">
              <a:latin typeface="Aptos" panose="020B0004020202020204"/>
            </a:endParaRPr>
          </a:p>
        </p:txBody>
      </p:sp>
      <p:cxnSp>
        <p:nvCxnSpPr>
          <p:cNvPr id="29" name="Straight Arrow Connector 28">
            <a:extLst>
              <a:ext uri="{FF2B5EF4-FFF2-40B4-BE49-F238E27FC236}">
                <a16:creationId xmlns:a16="http://schemas.microsoft.com/office/drawing/2014/main" id="{1BF09A59-06AD-1F87-025E-7A090694CED2}"/>
              </a:ext>
            </a:extLst>
          </p:cNvPr>
          <p:cNvCxnSpPr>
            <a:cxnSpLocks/>
          </p:cNvCxnSpPr>
          <p:nvPr/>
        </p:nvCxnSpPr>
        <p:spPr>
          <a:xfrm flipV="1">
            <a:off x="6943936" y="1010296"/>
            <a:ext cx="17466" cy="3021150"/>
          </a:xfrm>
          <a:prstGeom prst="straightConnector1">
            <a:avLst/>
          </a:prstGeom>
          <a:ln w="28575"/>
        </p:spPr>
        <p:style>
          <a:lnRef idx="1">
            <a:schemeClr val="dk1"/>
          </a:lnRef>
          <a:fillRef idx="0">
            <a:schemeClr val="dk1"/>
          </a:fillRef>
          <a:effectRef idx="0">
            <a:schemeClr val="dk1"/>
          </a:effectRef>
          <a:fontRef idx="minor">
            <a:schemeClr val="tx1"/>
          </a:fontRef>
        </p:style>
      </p:cxnSp>
      <p:pic>
        <p:nvPicPr>
          <p:cNvPr id="3" name="Picture 2" descr="Global Settings icon">
            <a:extLst>
              <a:ext uri="{FF2B5EF4-FFF2-40B4-BE49-F238E27FC236}">
                <a16:creationId xmlns:a16="http://schemas.microsoft.com/office/drawing/2014/main" id="{5374E966-B284-8362-45A1-56432775ADD3}"/>
              </a:ext>
            </a:extLst>
          </p:cNvPr>
          <p:cNvPicPr>
            <a:picLocks noChangeAspect="1"/>
          </p:cNvPicPr>
          <p:nvPr/>
        </p:nvPicPr>
        <p:blipFill>
          <a:blip r:embed="rId3"/>
          <a:stretch>
            <a:fillRect/>
          </a:stretch>
        </p:blipFill>
        <p:spPr>
          <a:xfrm>
            <a:off x="340859" y="418096"/>
            <a:ext cx="642514" cy="673200"/>
          </a:xfrm>
          <a:prstGeom prst="rect">
            <a:avLst/>
          </a:prstGeom>
        </p:spPr>
      </p:pic>
      <p:pic>
        <p:nvPicPr>
          <p:cNvPr id="1026" name="Picture 2" descr="a map of India">
            <a:extLst>
              <a:ext uri="{FF2B5EF4-FFF2-40B4-BE49-F238E27FC236}">
                <a16:creationId xmlns:a16="http://schemas.microsoft.com/office/drawing/2014/main" id="{1FE2A870-0B03-02E2-A114-82C08A8876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936" y="2232626"/>
            <a:ext cx="2185858" cy="39966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84B71092-0AF3-D6F3-7C5B-A287B7EF8A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2350" y="2812420"/>
            <a:ext cx="861421" cy="888300"/>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Arrow Connector 9">
            <a:extLst>
              <a:ext uri="{FF2B5EF4-FFF2-40B4-BE49-F238E27FC236}">
                <a16:creationId xmlns:a16="http://schemas.microsoft.com/office/drawing/2014/main" id="{2D492E80-1EC7-FDFF-AEAE-F52C31E202C2}"/>
              </a:ext>
            </a:extLst>
          </p:cNvPr>
          <p:cNvCxnSpPr>
            <a:cxnSpLocks/>
          </p:cNvCxnSpPr>
          <p:nvPr/>
        </p:nvCxnSpPr>
        <p:spPr>
          <a:xfrm>
            <a:off x="7041330" y="4029136"/>
            <a:ext cx="2785006" cy="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05D1737-36D7-7F0C-8143-1449C98F4504}"/>
              </a:ext>
            </a:extLst>
          </p:cNvPr>
          <p:cNvSpPr txBox="1"/>
          <p:nvPr/>
        </p:nvSpPr>
        <p:spPr>
          <a:xfrm>
            <a:off x="315998" y="1191771"/>
            <a:ext cx="6572617" cy="954107"/>
          </a:xfrm>
          <a:prstGeom prst="rect">
            <a:avLst/>
          </a:prstGeom>
          <a:noFill/>
        </p:spPr>
        <p:txBody>
          <a:bodyPr wrap="square" lIns="91440" tIns="45720" rIns="91440" bIns="45720" anchor="t">
            <a:spAutoFit/>
          </a:bodyPr>
          <a:lstStyle/>
          <a:p>
            <a:pPr fontAlgn="base"/>
            <a:r>
              <a:rPr lang="en-US" sz="1100" b="0" i="0" u="none" strike="noStrike" dirty="0">
                <a:solidFill>
                  <a:srgbClr val="000000"/>
                </a:solidFill>
                <a:effectLst/>
                <a:latin typeface="Century Gothic"/>
              </a:rPr>
              <a:t>Although India has undergone rapid economic development in the last 20 years, it has great variations in wealth within the country. The </a:t>
            </a:r>
            <a:r>
              <a:rPr lang="en-US" sz="1100" b="1" i="0" u="none" strike="noStrike" dirty="0">
                <a:solidFill>
                  <a:srgbClr val="000000"/>
                </a:solidFill>
                <a:effectLst/>
                <a:latin typeface="Century Gothic"/>
              </a:rPr>
              <a:t>Human Development Index (HDI) places India 132nd out of 191 countries</a:t>
            </a:r>
            <a:r>
              <a:rPr lang="en-US" sz="1100" b="0" i="0" u="none" strike="noStrike" dirty="0">
                <a:solidFill>
                  <a:srgbClr val="000000"/>
                </a:solidFill>
                <a:effectLst/>
                <a:latin typeface="Century Gothic"/>
              </a:rPr>
              <a:t>, with around 10% of the nation's population still living on $2.15 (US dollar) a day. </a:t>
            </a:r>
            <a:r>
              <a:rPr lang="en-GB" sz="1100" dirty="0">
                <a:latin typeface="Century Gothic"/>
              </a:rPr>
              <a:t>Generally, the states in the </a:t>
            </a:r>
            <a:r>
              <a:rPr lang="en-GB" sz="1100" b="1" dirty="0">
                <a:latin typeface="Century Gothic"/>
              </a:rPr>
              <a:t>south and west </a:t>
            </a:r>
            <a:r>
              <a:rPr lang="en-GB" sz="1100" dirty="0">
                <a:latin typeface="Century Gothic"/>
              </a:rPr>
              <a:t>(with the exception of Rajasthan and Kerala) </a:t>
            </a:r>
            <a:r>
              <a:rPr lang="en-GB" sz="1100" b="1" dirty="0">
                <a:latin typeface="Century Gothic"/>
              </a:rPr>
              <a:t>have a far higher level of development than the states in the north and east.</a:t>
            </a:r>
          </a:p>
        </p:txBody>
      </p:sp>
      <p:sp>
        <p:nvSpPr>
          <p:cNvPr id="6" name="Cloud 5">
            <a:extLst>
              <a:ext uri="{FF2B5EF4-FFF2-40B4-BE49-F238E27FC236}">
                <a16:creationId xmlns:a16="http://schemas.microsoft.com/office/drawing/2014/main" id="{1BF884B4-B25C-5D4C-E885-6D88FD3050AF}"/>
              </a:ext>
            </a:extLst>
          </p:cNvPr>
          <p:cNvSpPr/>
          <p:nvPr/>
        </p:nvSpPr>
        <p:spPr>
          <a:xfrm>
            <a:off x="3330581" y="2153042"/>
            <a:ext cx="2606719" cy="661251"/>
          </a:xfrm>
          <a:prstGeom prst="cloud">
            <a:avLst/>
          </a:prstGeom>
          <a:solidFill>
            <a:schemeClr val="accent4">
              <a:lumMod val="20000"/>
              <a:lumOff val="80000"/>
            </a:schemeClr>
          </a:solidFill>
          <a:ln>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u="sng">
                <a:solidFill>
                  <a:schemeClr val="accent1"/>
                </a:solidFill>
                <a:latin typeface="Century Gothic"/>
              </a:rPr>
              <a:t>Reasons for India’s Uneven Development</a:t>
            </a:r>
          </a:p>
        </p:txBody>
      </p:sp>
      <p:sp>
        <p:nvSpPr>
          <p:cNvPr id="11" name="Cloud 10">
            <a:extLst>
              <a:ext uri="{FF2B5EF4-FFF2-40B4-BE49-F238E27FC236}">
                <a16:creationId xmlns:a16="http://schemas.microsoft.com/office/drawing/2014/main" id="{5C942755-B175-1ADF-236B-4C2FCAFD5EA9}"/>
              </a:ext>
            </a:extLst>
          </p:cNvPr>
          <p:cNvSpPr/>
          <p:nvPr/>
        </p:nvSpPr>
        <p:spPr>
          <a:xfrm>
            <a:off x="2948017" y="2858204"/>
            <a:ext cx="1226306" cy="539814"/>
          </a:xfrm>
          <a:prstGeom prst="cloud">
            <a:avLst/>
          </a:prstGeom>
          <a:solidFill>
            <a:schemeClr val="accent4">
              <a:lumMod val="20000"/>
              <a:lumOff val="80000"/>
            </a:schemeClr>
          </a:solidFill>
          <a:ln>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accent1"/>
                </a:solidFill>
                <a:latin typeface="Century Gothic"/>
              </a:rPr>
              <a:t>Climate</a:t>
            </a:r>
          </a:p>
        </p:txBody>
      </p:sp>
      <p:sp>
        <p:nvSpPr>
          <p:cNvPr id="13" name="Cloud 12">
            <a:extLst>
              <a:ext uri="{FF2B5EF4-FFF2-40B4-BE49-F238E27FC236}">
                <a16:creationId xmlns:a16="http://schemas.microsoft.com/office/drawing/2014/main" id="{DF9947BE-A220-D79F-B66B-E8F03E3119A7}"/>
              </a:ext>
            </a:extLst>
          </p:cNvPr>
          <p:cNvSpPr/>
          <p:nvPr/>
        </p:nvSpPr>
        <p:spPr>
          <a:xfrm>
            <a:off x="4057118" y="3199649"/>
            <a:ext cx="1450236" cy="539814"/>
          </a:xfrm>
          <a:prstGeom prst="cloud">
            <a:avLst/>
          </a:prstGeom>
          <a:solidFill>
            <a:schemeClr val="accent4">
              <a:lumMod val="20000"/>
              <a:lumOff val="80000"/>
            </a:schemeClr>
          </a:solidFill>
          <a:ln>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accent1"/>
                </a:solidFill>
                <a:latin typeface="Century Gothic"/>
              </a:rPr>
              <a:t>Location</a:t>
            </a:r>
          </a:p>
        </p:txBody>
      </p:sp>
      <p:cxnSp>
        <p:nvCxnSpPr>
          <p:cNvPr id="24" name="Straight Arrow Connector 23">
            <a:extLst>
              <a:ext uri="{FF2B5EF4-FFF2-40B4-BE49-F238E27FC236}">
                <a16:creationId xmlns:a16="http://schemas.microsoft.com/office/drawing/2014/main" id="{D97D67FF-5EA7-B6B5-3E0F-8F2D7C4C08C9}"/>
              </a:ext>
            </a:extLst>
          </p:cNvPr>
          <p:cNvCxnSpPr>
            <a:cxnSpLocks/>
          </p:cNvCxnSpPr>
          <p:nvPr/>
        </p:nvCxnSpPr>
        <p:spPr>
          <a:xfrm>
            <a:off x="4633941" y="2759589"/>
            <a:ext cx="91968" cy="59123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B5BFEF44-2B62-AC3D-7E50-46C8647E3AE6}"/>
              </a:ext>
            </a:extLst>
          </p:cNvPr>
          <p:cNvCxnSpPr/>
          <p:nvPr/>
        </p:nvCxnSpPr>
        <p:spPr>
          <a:xfrm>
            <a:off x="5033900" y="2699069"/>
            <a:ext cx="554972" cy="2465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85D47B72-CFA7-DD59-405B-706000E48D87}"/>
              </a:ext>
            </a:extLst>
          </p:cNvPr>
          <p:cNvCxnSpPr/>
          <p:nvPr/>
        </p:nvCxnSpPr>
        <p:spPr>
          <a:xfrm flipH="1">
            <a:off x="3845310" y="2761482"/>
            <a:ext cx="446796" cy="30364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9135036C-817F-A4A8-5CDE-233E93EDD109}"/>
              </a:ext>
            </a:extLst>
          </p:cNvPr>
          <p:cNvSpPr txBox="1"/>
          <p:nvPr/>
        </p:nvSpPr>
        <p:spPr>
          <a:xfrm>
            <a:off x="2616786" y="3429275"/>
            <a:ext cx="1269186" cy="2970044"/>
          </a:xfrm>
          <a:prstGeom prst="rect">
            <a:avLst/>
          </a:prstGeom>
          <a:noFill/>
        </p:spPr>
        <p:txBody>
          <a:bodyPr wrap="square">
            <a:spAutoFit/>
          </a:bodyPr>
          <a:lstStyle/>
          <a:p>
            <a:pPr algn="ctr" fontAlgn="base"/>
            <a:r>
              <a:rPr lang="en-GB" sz="1100">
                <a:latin typeface="Century Gothic"/>
              </a:rPr>
              <a:t>The </a:t>
            </a:r>
            <a:r>
              <a:rPr lang="en-GB" sz="1100" b="1">
                <a:latin typeface="Century Gothic"/>
              </a:rPr>
              <a:t>Green Revolution </a:t>
            </a:r>
            <a:r>
              <a:rPr lang="en-GB" sz="1100">
                <a:latin typeface="Century Gothic"/>
              </a:rPr>
              <a:t>(and also the increase in food exports) was greatest in the south and the west compared to the north. Northern states like Rajasthan, is often affected by </a:t>
            </a:r>
            <a:r>
              <a:rPr lang="en-GB" sz="1100" b="1">
                <a:latin typeface="Century Gothic"/>
              </a:rPr>
              <a:t>drought and crop failure </a:t>
            </a:r>
            <a:r>
              <a:rPr lang="en-GB" sz="1100">
                <a:latin typeface="Century Gothic"/>
              </a:rPr>
              <a:t>due to the failure of the monsoon.​</a:t>
            </a:r>
          </a:p>
        </p:txBody>
      </p:sp>
      <p:sp>
        <p:nvSpPr>
          <p:cNvPr id="33" name="TextBox 32">
            <a:extLst>
              <a:ext uri="{FF2B5EF4-FFF2-40B4-BE49-F238E27FC236}">
                <a16:creationId xmlns:a16="http://schemas.microsoft.com/office/drawing/2014/main" id="{0BA7F6DF-A8FD-DABA-89B5-0803E0B2A062}"/>
              </a:ext>
            </a:extLst>
          </p:cNvPr>
          <p:cNvSpPr txBox="1"/>
          <p:nvPr/>
        </p:nvSpPr>
        <p:spPr>
          <a:xfrm>
            <a:off x="5561719" y="3261102"/>
            <a:ext cx="1308763" cy="2800767"/>
          </a:xfrm>
          <a:prstGeom prst="rect">
            <a:avLst/>
          </a:prstGeom>
          <a:noFill/>
        </p:spPr>
        <p:txBody>
          <a:bodyPr wrap="square" lIns="91440" tIns="45720" rIns="91440" bIns="45720" anchor="t">
            <a:spAutoFit/>
          </a:bodyPr>
          <a:lstStyle/>
          <a:p>
            <a:pPr algn="ctr"/>
            <a:r>
              <a:rPr lang="en-GB" sz="1100" dirty="0">
                <a:latin typeface="Century Gothic"/>
              </a:rPr>
              <a:t>The south and the west also had the lowest rates of natural increase compared to the </a:t>
            </a:r>
            <a:r>
              <a:rPr lang="en-GB" sz="1100" b="1" dirty="0">
                <a:latin typeface="Century Gothic"/>
              </a:rPr>
              <a:t>high rates of natural increase in the north and the east</a:t>
            </a:r>
            <a:r>
              <a:rPr lang="en-GB" sz="1100" dirty="0">
                <a:latin typeface="Century Gothic"/>
              </a:rPr>
              <a:t>. In Kerala, in the south, fertility rates are now 1.8 - only slightly higher than the UK.</a:t>
            </a:r>
            <a:endParaRPr lang="en-GB" sz="1100" dirty="0"/>
          </a:p>
        </p:txBody>
      </p:sp>
      <p:sp>
        <p:nvSpPr>
          <p:cNvPr id="35" name="TextBox 34">
            <a:extLst>
              <a:ext uri="{FF2B5EF4-FFF2-40B4-BE49-F238E27FC236}">
                <a16:creationId xmlns:a16="http://schemas.microsoft.com/office/drawing/2014/main" id="{D0B2C30E-CCC1-6D59-5399-2B4438D0A7E2}"/>
              </a:ext>
            </a:extLst>
          </p:cNvPr>
          <p:cNvSpPr txBox="1"/>
          <p:nvPr/>
        </p:nvSpPr>
        <p:spPr>
          <a:xfrm>
            <a:off x="3887797" y="3764996"/>
            <a:ext cx="1729742" cy="3139321"/>
          </a:xfrm>
          <a:prstGeom prst="rect">
            <a:avLst/>
          </a:prstGeom>
          <a:noFill/>
        </p:spPr>
        <p:txBody>
          <a:bodyPr wrap="square">
            <a:spAutoFit/>
          </a:bodyPr>
          <a:lstStyle/>
          <a:p>
            <a:pPr algn="ctr" fontAlgn="base"/>
            <a:r>
              <a:rPr lang="en-GB" sz="1100">
                <a:latin typeface="Century Gothic"/>
              </a:rPr>
              <a:t>Coastal locations such as Mumbai (in Maharashtra) historically benefitted from being </a:t>
            </a:r>
            <a:r>
              <a:rPr lang="en-GB" sz="1100" b="1">
                <a:latin typeface="Century Gothic"/>
              </a:rPr>
              <a:t>linked to trade routes </a:t>
            </a:r>
            <a:r>
              <a:rPr lang="en-GB" sz="1100">
                <a:latin typeface="Century Gothic"/>
              </a:rPr>
              <a:t>with the rest of the world, in contrast to landlocked states such as Bihar. This gap increased further when coastal locations allowed the south and the west to </a:t>
            </a:r>
            <a:r>
              <a:rPr lang="en-GB" sz="1100" b="1">
                <a:latin typeface="Century Gothic"/>
              </a:rPr>
              <a:t>develop large container ports</a:t>
            </a:r>
            <a:r>
              <a:rPr lang="en-GB" sz="1100">
                <a:latin typeface="Century Gothic"/>
              </a:rPr>
              <a:t>, which linked these states to an </a:t>
            </a:r>
            <a:r>
              <a:rPr lang="en-GB" sz="1100" b="1">
                <a:latin typeface="Century Gothic"/>
              </a:rPr>
              <a:t>increasingly globalised world</a:t>
            </a:r>
            <a:r>
              <a:rPr lang="en-GB" sz="1100">
                <a:latin typeface="Century Gothic"/>
              </a:rPr>
              <a:t>.​</a:t>
            </a:r>
          </a:p>
        </p:txBody>
      </p:sp>
      <p:sp>
        <p:nvSpPr>
          <p:cNvPr id="5" name="TextBox 4">
            <a:extLst>
              <a:ext uri="{FF2B5EF4-FFF2-40B4-BE49-F238E27FC236}">
                <a16:creationId xmlns:a16="http://schemas.microsoft.com/office/drawing/2014/main" id="{7BDA04FC-B19E-319B-AEFA-1C6C9BA7FC8C}"/>
              </a:ext>
            </a:extLst>
          </p:cNvPr>
          <p:cNvSpPr txBox="1"/>
          <p:nvPr/>
        </p:nvSpPr>
        <p:spPr>
          <a:xfrm>
            <a:off x="7451180" y="1184740"/>
            <a:ext cx="2500917" cy="1107996"/>
          </a:xfrm>
          <a:prstGeom prst="rect">
            <a:avLst/>
          </a:prstGeom>
          <a:noFill/>
        </p:spPr>
        <p:txBody>
          <a:bodyPr wrap="square" lIns="91440" tIns="45720" rIns="91440" bIns="45720" anchor="t">
            <a:spAutoFit/>
          </a:bodyPr>
          <a:lstStyle/>
          <a:p>
            <a:r>
              <a:rPr lang="en-US" sz="1100" b="1" dirty="0">
                <a:solidFill>
                  <a:srgbClr val="000000"/>
                </a:solidFill>
                <a:latin typeface="Century Gothic"/>
              </a:rPr>
              <a:t>Core- </a:t>
            </a:r>
            <a:r>
              <a:rPr lang="en-US" sz="1100" dirty="0">
                <a:solidFill>
                  <a:srgbClr val="000000"/>
                </a:solidFill>
                <a:latin typeface="Century Gothic"/>
              </a:rPr>
              <a:t>The most developed places (countries or within a country). E.g. Tamil Nadu.</a:t>
            </a:r>
            <a:endParaRPr lang="en-US" dirty="0"/>
          </a:p>
          <a:p>
            <a:r>
              <a:rPr lang="en-US" sz="1100" b="1" dirty="0">
                <a:solidFill>
                  <a:srgbClr val="000000"/>
                </a:solidFill>
                <a:latin typeface="Century Gothic"/>
              </a:rPr>
              <a:t>Periphery-</a:t>
            </a:r>
            <a:r>
              <a:rPr lang="en-US" sz="1100" dirty="0">
                <a:solidFill>
                  <a:srgbClr val="000000"/>
                </a:solidFill>
                <a:latin typeface="Century Gothic"/>
              </a:rPr>
              <a:t> Periphery areas are those less developed than core or semi-periphery places. E.g. Bihar</a:t>
            </a:r>
            <a:endParaRPr lang="en-US" dirty="0"/>
          </a:p>
        </p:txBody>
      </p:sp>
      <p:pic>
        <p:nvPicPr>
          <p:cNvPr id="19" name="Picture 18" descr="A qr code with black squares&#10;&#10;AI-generated content may be incorrect.">
            <a:extLst>
              <a:ext uri="{FF2B5EF4-FFF2-40B4-BE49-F238E27FC236}">
                <a16:creationId xmlns:a16="http://schemas.microsoft.com/office/drawing/2014/main" id="{BCB043F9-971A-6A26-10E0-C673ECACC532}"/>
              </a:ext>
            </a:extLst>
          </p:cNvPr>
          <p:cNvPicPr>
            <a:picLocks noChangeAspect="1"/>
          </p:cNvPicPr>
          <p:nvPr/>
        </p:nvPicPr>
        <p:blipFill>
          <a:blip r:embed="rId6"/>
          <a:stretch>
            <a:fillRect/>
          </a:stretch>
        </p:blipFill>
        <p:spPr>
          <a:xfrm>
            <a:off x="8002926" y="2818350"/>
            <a:ext cx="870038" cy="888300"/>
          </a:xfrm>
          <a:prstGeom prst="rect">
            <a:avLst/>
          </a:prstGeom>
        </p:spPr>
      </p:pic>
      <p:pic>
        <p:nvPicPr>
          <p:cNvPr id="22" name="Graphic 21" descr="Treasure chest with solid fill">
            <a:extLst>
              <a:ext uri="{FF2B5EF4-FFF2-40B4-BE49-F238E27FC236}">
                <a16:creationId xmlns:a16="http://schemas.microsoft.com/office/drawing/2014/main" id="{D88EA68F-E083-AB9F-21C7-2688CAA08AB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038576" y="1236229"/>
            <a:ext cx="472123" cy="472229"/>
          </a:xfrm>
          <a:prstGeom prst="rect">
            <a:avLst/>
          </a:prstGeom>
        </p:spPr>
      </p:pic>
      <p:pic>
        <p:nvPicPr>
          <p:cNvPr id="23" name="Graphic 22" descr="Coins with solid fill">
            <a:extLst>
              <a:ext uri="{FF2B5EF4-FFF2-40B4-BE49-F238E27FC236}">
                <a16:creationId xmlns:a16="http://schemas.microsoft.com/office/drawing/2014/main" id="{E3DB8B74-8E94-7F02-1106-B337926B287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070807" y="1772178"/>
            <a:ext cx="411456" cy="333508"/>
          </a:xfrm>
          <a:prstGeom prst="rect">
            <a:avLst/>
          </a:prstGeom>
        </p:spPr>
      </p:pic>
    </p:spTree>
    <p:extLst>
      <p:ext uri="{BB962C8B-B14F-4D97-AF65-F5344CB8AC3E}">
        <p14:creationId xmlns:p14="http://schemas.microsoft.com/office/powerpoint/2010/main" val="38041846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E56E17-FE7D-57CC-4EA5-23FD713EB2D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683B7BD-76A2-26B8-E0E2-69537557F9D0}"/>
              </a:ext>
            </a:extLst>
          </p:cNvPr>
          <p:cNvSpPr txBox="1"/>
          <p:nvPr/>
        </p:nvSpPr>
        <p:spPr>
          <a:xfrm>
            <a:off x="880583" y="253818"/>
            <a:ext cx="485207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GCSE Global Development</a:t>
            </a:r>
          </a:p>
          <a:p>
            <a:pPr algn="ctr"/>
            <a:r>
              <a:rPr lang="en-US" sz="1600" b="1">
                <a:latin typeface="Century Gothic"/>
                <a:ea typeface="Calibri"/>
                <a:cs typeface="Calibri"/>
              </a:rPr>
              <a:t>Knowledge Checkers</a:t>
            </a:r>
            <a:endParaRPr lang="en-US" sz="1600" b="1">
              <a:latin typeface="Century Gothic"/>
              <a:cs typeface="Calibri"/>
            </a:endParaRPr>
          </a:p>
        </p:txBody>
      </p:sp>
      <p:cxnSp>
        <p:nvCxnSpPr>
          <p:cNvPr id="8" name="Straight Arrow Connector 7">
            <a:extLst>
              <a:ext uri="{FF2B5EF4-FFF2-40B4-BE49-F238E27FC236}">
                <a16:creationId xmlns:a16="http://schemas.microsoft.com/office/drawing/2014/main" id="{CF652627-561D-2B1A-9BF0-65F721D92B78}"/>
              </a:ext>
            </a:extLst>
          </p:cNvPr>
          <p:cNvCxnSpPr>
            <a:cxnSpLocks/>
          </p:cNvCxnSpPr>
          <p:nvPr/>
        </p:nvCxnSpPr>
        <p:spPr>
          <a:xfrm>
            <a:off x="1080397" y="890663"/>
            <a:ext cx="4652260" cy="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E83AD29F-6BCA-08B4-0769-BF56DA159ACD}"/>
              </a:ext>
            </a:extLst>
          </p:cNvPr>
          <p:cNvCxnSpPr>
            <a:cxnSpLocks/>
          </p:cNvCxnSpPr>
          <p:nvPr/>
        </p:nvCxnSpPr>
        <p:spPr>
          <a:xfrm>
            <a:off x="6633713" y="858747"/>
            <a:ext cx="2953573" cy="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95769F13-BCDA-2610-8730-433C02E94D97}"/>
              </a:ext>
            </a:extLst>
          </p:cNvPr>
          <p:cNvCxnSpPr>
            <a:cxnSpLocks/>
          </p:cNvCxnSpPr>
          <p:nvPr/>
        </p:nvCxnSpPr>
        <p:spPr>
          <a:xfrm>
            <a:off x="7171351" y="5084494"/>
            <a:ext cx="2576276" cy="1800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3B540517-DFAA-7ACB-5B26-410029259A2D}"/>
              </a:ext>
            </a:extLst>
          </p:cNvPr>
          <p:cNvSpPr txBox="1"/>
          <p:nvPr/>
        </p:nvSpPr>
        <p:spPr>
          <a:xfrm>
            <a:off x="1488650" y="894854"/>
            <a:ext cx="50156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Core knowledge</a:t>
            </a:r>
          </a:p>
        </p:txBody>
      </p:sp>
      <p:sp>
        <p:nvSpPr>
          <p:cNvPr id="15" name="TextBox 14">
            <a:extLst>
              <a:ext uri="{FF2B5EF4-FFF2-40B4-BE49-F238E27FC236}">
                <a16:creationId xmlns:a16="http://schemas.microsoft.com/office/drawing/2014/main" id="{D393D9F1-987D-AE7C-05F6-720494BDDD1C}"/>
              </a:ext>
            </a:extLst>
          </p:cNvPr>
          <p:cNvSpPr txBox="1"/>
          <p:nvPr/>
        </p:nvSpPr>
        <p:spPr>
          <a:xfrm>
            <a:off x="6672273" y="853217"/>
            <a:ext cx="34940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Key words</a:t>
            </a:r>
            <a:endParaRPr lang="en-US" sz="1600" b="1">
              <a:ea typeface="Calibri"/>
              <a:cs typeface="Calibri"/>
            </a:endParaRPr>
          </a:p>
        </p:txBody>
      </p:sp>
      <p:sp>
        <p:nvSpPr>
          <p:cNvPr id="17" name="TextBox 16">
            <a:extLst>
              <a:ext uri="{FF2B5EF4-FFF2-40B4-BE49-F238E27FC236}">
                <a16:creationId xmlns:a16="http://schemas.microsoft.com/office/drawing/2014/main" id="{6A1A99AA-F1D4-659F-2C03-51AA8C7D98FD}"/>
              </a:ext>
            </a:extLst>
          </p:cNvPr>
          <p:cNvSpPr txBox="1"/>
          <p:nvPr/>
        </p:nvSpPr>
        <p:spPr>
          <a:xfrm>
            <a:off x="7037478" y="5151029"/>
            <a:ext cx="1798423"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cs typeface="Calibri"/>
              </a:rPr>
              <a:t>Take it further...</a:t>
            </a:r>
            <a:endParaRPr lang="en-US"/>
          </a:p>
        </p:txBody>
      </p:sp>
      <p:sp>
        <p:nvSpPr>
          <p:cNvPr id="2" name="TextBox 1">
            <a:extLst>
              <a:ext uri="{FF2B5EF4-FFF2-40B4-BE49-F238E27FC236}">
                <a16:creationId xmlns:a16="http://schemas.microsoft.com/office/drawing/2014/main" id="{468EEF53-7D90-F7C3-B202-B8C947BB665B}"/>
              </a:ext>
            </a:extLst>
          </p:cNvPr>
          <p:cNvSpPr txBox="1"/>
          <p:nvPr/>
        </p:nvSpPr>
        <p:spPr>
          <a:xfrm>
            <a:off x="6509803" y="258703"/>
            <a:ext cx="331879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a:latin typeface="Century Gothic"/>
              </a:rPr>
              <a:t>Lesson 11</a:t>
            </a:r>
            <a:endParaRPr lang="en-US" sz="1200" b="1">
              <a:latin typeface="Aptos" panose="020B0004020202020204"/>
            </a:endParaRPr>
          </a:p>
          <a:p>
            <a:pPr algn="ctr"/>
            <a:r>
              <a:rPr lang="en-GB" sz="1200" b="1">
                <a:latin typeface="Century Gothic"/>
              </a:rPr>
              <a:t>India’s Changing Economy</a:t>
            </a:r>
            <a:endParaRPr lang="en-US" sz="1200" b="1"/>
          </a:p>
        </p:txBody>
      </p:sp>
      <p:pic>
        <p:nvPicPr>
          <p:cNvPr id="50" name="Picture 49">
            <a:extLst>
              <a:ext uri="{FF2B5EF4-FFF2-40B4-BE49-F238E27FC236}">
                <a16:creationId xmlns:a16="http://schemas.microsoft.com/office/drawing/2014/main" id="{EB267024-F620-1008-3993-E6A6047D00CA}"/>
              </a:ext>
            </a:extLst>
          </p:cNvPr>
          <p:cNvPicPr>
            <a:picLocks noChangeAspect="1"/>
          </p:cNvPicPr>
          <p:nvPr/>
        </p:nvPicPr>
        <p:blipFill>
          <a:blip r:embed="rId2"/>
          <a:stretch>
            <a:fillRect/>
          </a:stretch>
        </p:blipFill>
        <p:spPr>
          <a:xfrm>
            <a:off x="5864429" y="273298"/>
            <a:ext cx="648242" cy="669612"/>
          </a:xfrm>
          <a:prstGeom prst="rect">
            <a:avLst/>
          </a:prstGeom>
        </p:spPr>
      </p:pic>
      <p:sp>
        <p:nvSpPr>
          <p:cNvPr id="21" name="Title 1">
            <a:extLst>
              <a:ext uri="{FF2B5EF4-FFF2-40B4-BE49-F238E27FC236}">
                <a16:creationId xmlns:a16="http://schemas.microsoft.com/office/drawing/2014/main" id="{202D3701-5585-BF1E-DA6E-FB73081DCCC5}"/>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a:latin typeface="Century Gothic"/>
              </a:rPr>
              <a:t>Knowledge </a:t>
            </a:r>
            <a:r>
              <a:rPr lang="en-US" sz="1100" b="1" i="1" err="1">
                <a:latin typeface="Century Gothic"/>
              </a:rPr>
              <a:t>Organiser</a:t>
            </a:r>
            <a:endParaRPr lang="en-US" sz="1100" b="1" i="1">
              <a:latin typeface="Century Gothic"/>
            </a:endParaRPr>
          </a:p>
        </p:txBody>
      </p:sp>
      <p:sp>
        <p:nvSpPr>
          <p:cNvPr id="16" name="TextBox 15">
            <a:extLst>
              <a:ext uri="{FF2B5EF4-FFF2-40B4-BE49-F238E27FC236}">
                <a16:creationId xmlns:a16="http://schemas.microsoft.com/office/drawing/2014/main" id="{7F93EB19-7777-2449-729C-83C66FDE97A6}"/>
              </a:ext>
            </a:extLst>
          </p:cNvPr>
          <p:cNvSpPr txBox="1"/>
          <p:nvPr/>
        </p:nvSpPr>
        <p:spPr>
          <a:xfrm>
            <a:off x="8571999" y="5684907"/>
            <a:ext cx="1256863" cy="861774"/>
          </a:xfrm>
          <a:custGeom>
            <a:avLst/>
            <a:gdLst>
              <a:gd name="csX0" fmla="*/ 0 w 1256863"/>
              <a:gd name="csY0" fmla="*/ 0 h 861774"/>
              <a:gd name="csX1" fmla="*/ 418954 w 1256863"/>
              <a:gd name="csY1" fmla="*/ 0 h 861774"/>
              <a:gd name="csX2" fmla="*/ 863046 w 1256863"/>
              <a:gd name="csY2" fmla="*/ 0 h 861774"/>
              <a:gd name="csX3" fmla="*/ 1256863 w 1256863"/>
              <a:gd name="csY3" fmla="*/ 0 h 861774"/>
              <a:gd name="csX4" fmla="*/ 1256863 w 1256863"/>
              <a:gd name="csY4" fmla="*/ 430887 h 861774"/>
              <a:gd name="csX5" fmla="*/ 1256863 w 1256863"/>
              <a:gd name="csY5" fmla="*/ 861774 h 861774"/>
              <a:gd name="csX6" fmla="*/ 875615 w 1256863"/>
              <a:gd name="csY6" fmla="*/ 861774 h 861774"/>
              <a:gd name="csX7" fmla="*/ 456660 w 1256863"/>
              <a:gd name="csY7" fmla="*/ 861774 h 861774"/>
              <a:gd name="csX8" fmla="*/ 0 w 1256863"/>
              <a:gd name="csY8" fmla="*/ 861774 h 861774"/>
              <a:gd name="csX9" fmla="*/ 0 w 1256863"/>
              <a:gd name="csY9" fmla="*/ 413652 h 861774"/>
              <a:gd name="csX10" fmla="*/ 0 w 1256863"/>
              <a:gd name="csY10" fmla="*/ 0 h 86177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1256863" h="861774" extrusionOk="0">
                <a:moveTo>
                  <a:pt x="0" y="0"/>
                </a:moveTo>
                <a:cubicBezTo>
                  <a:pt x="180704" y="-15417"/>
                  <a:pt x="277652" y="34159"/>
                  <a:pt x="418954" y="0"/>
                </a:cubicBezTo>
                <a:cubicBezTo>
                  <a:pt x="560256" y="-34159"/>
                  <a:pt x="737000" y="15136"/>
                  <a:pt x="863046" y="0"/>
                </a:cubicBezTo>
                <a:cubicBezTo>
                  <a:pt x="989092" y="-15136"/>
                  <a:pt x="1147158" y="34561"/>
                  <a:pt x="1256863" y="0"/>
                </a:cubicBezTo>
                <a:cubicBezTo>
                  <a:pt x="1263168" y="169594"/>
                  <a:pt x="1222162" y="258696"/>
                  <a:pt x="1256863" y="430887"/>
                </a:cubicBezTo>
                <a:cubicBezTo>
                  <a:pt x="1291564" y="603078"/>
                  <a:pt x="1228900" y="686954"/>
                  <a:pt x="1256863" y="861774"/>
                </a:cubicBezTo>
                <a:cubicBezTo>
                  <a:pt x="1109516" y="869092"/>
                  <a:pt x="1044576" y="838309"/>
                  <a:pt x="875615" y="861774"/>
                </a:cubicBezTo>
                <a:cubicBezTo>
                  <a:pt x="706654" y="885239"/>
                  <a:pt x="620180" y="825527"/>
                  <a:pt x="456660" y="861774"/>
                </a:cubicBezTo>
                <a:cubicBezTo>
                  <a:pt x="293140" y="898021"/>
                  <a:pt x="213878" y="826859"/>
                  <a:pt x="0" y="861774"/>
                </a:cubicBezTo>
                <a:cubicBezTo>
                  <a:pt x="-52245" y="643565"/>
                  <a:pt x="34531" y="557423"/>
                  <a:pt x="0" y="413652"/>
                </a:cubicBezTo>
                <a:cubicBezTo>
                  <a:pt x="-34531" y="269881"/>
                  <a:pt x="4115" y="194677"/>
                  <a:pt x="0" y="0"/>
                </a:cubicBezTo>
                <a:close/>
              </a:path>
            </a:pathLst>
          </a:custGeom>
          <a:noFill/>
          <a:ln>
            <a:noFill/>
            <a:extLst>
              <a:ext uri="{C807C97D-BFC1-408E-A445-0C87EB9F89A2}">
                <ask:lineSketchStyleProps xmlns:ask="http://schemas.microsoft.com/office/drawing/2018/sketchyshapes" sd="2529849016">
                  <a:prstGeom prst="rect">
                    <a:avLst/>
                  </a:prstGeom>
                  <ask:type>
                    <ask:lineSketchScribble/>
                  </ask:type>
                </ask:lineSketchStyleProps>
              </a:ext>
            </a:extLst>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1000" b="1" dirty="0">
                <a:latin typeface="Century Gothic"/>
              </a:rPr>
              <a:t>This videos shows: </a:t>
            </a:r>
          </a:p>
          <a:p>
            <a:r>
              <a:rPr lang="en-US" sz="1000" dirty="0">
                <a:latin typeface="Century Gothic"/>
              </a:rPr>
              <a:t>-Reasons why India's economy has grown.</a:t>
            </a:r>
          </a:p>
        </p:txBody>
      </p:sp>
      <p:cxnSp>
        <p:nvCxnSpPr>
          <p:cNvPr id="29" name="Straight Arrow Connector 28">
            <a:extLst>
              <a:ext uri="{FF2B5EF4-FFF2-40B4-BE49-F238E27FC236}">
                <a16:creationId xmlns:a16="http://schemas.microsoft.com/office/drawing/2014/main" id="{7FF22E2F-5AB7-7C6A-4D48-AEA49CD96D89}"/>
              </a:ext>
            </a:extLst>
          </p:cNvPr>
          <p:cNvCxnSpPr>
            <a:cxnSpLocks/>
          </p:cNvCxnSpPr>
          <p:nvPr/>
        </p:nvCxnSpPr>
        <p:spPr>
          <a:xfrm flipH="1" flipV="1">
            <a:off x="6973970" y="1091296"/>
            <a:ext cx="18522" cy="5658150"/>
          </a:xfrm>
          <a:prstGeom prst="straightConnector1">
            <a:avLst/>
          </a:prstGeom>
          <a:ln w="28575"/>
        </p:spPr>
        <p:style>
          <a:lnRef idx="1">
            <a:schemeClr val="dk1"/>
          </a:lnRef>
          <a:fillRef idx="0">
            <a:schemeClr val="dk1"/>
          </a:fillRef>
          <a:effectRef idx="0">
            <a:schemeClr val="dk1"/>
          </a:effectRef>
          <a:fontRef idx="minor">
            <a:schemeClr val="tx1"/>
          </a:fontRef>
        </p:style>
      </p:cxnSp>
      <p:pic>
        <p:nvPicPr>
          <p:cNvPr id="3" name="Picture 2" descr="Global Settings icon">
            <a:extLst>
              <a:ext uri="{FF2B5EF4-FFF2-40B4-BE49-F238E27FC236}">
                <a16:creationId xmlns:a16="http://schemas.microsoft.com/office/drawing/2014/main" id="{C0CD8C2C-6054-7240-DB56-0D6E3F3CA6FE}"/>
              </a:ext>
            </a:extLst>
          </p:cNvPr>
          <p:cNvPicPr>
            <a:picLocks noChangeAspect="1"/>
          </p:cNvPicPr>
          <p:nvPr/>
        </p:nvPicPr>
        <p:blipFill>
          <a:blip r:embed="rId3"/>
          <a:stretch>
            <a:fillRect/>
          </a:stretch>
        </p:blipFill>
        <p:spPr>
          <a:xfrm>
            <a:off x="340859" y="418096"/>
            <a:ext cx="642514" cy="673200"/>
          </a:xfrm>
          <a:prstGeom prst="rect">
            <a:avLst/>
          </a:prstGeom>
        </p:spPr>
      </p:pic>
      <p:sp>
        <p:nvSpPr>
          <p:cNvPr id="7" name="TextBox 6">
            <a:extLst>
              <a:ext uri="{FF2B5EF4-FFF2-40B4-BE49-F238E27FC236}">
                <a16:creationId xmlns:a16="http://schemas.microsoft.com/office/drawing/2014/main" id="{F2B59217-E5C7-B0F1-7C2F-8993892AF835}"/>
              </a:ext>
            </a:extLst>
          </p:cNvPr>
          <p:cNvSpPr txBox="1"/>
          <p:nvPr/>
        </p:nvSpPr>
        <p:spPr>
          <a:xfrm>
            <a:off x="296584" y="1181357"/>
            <a:ext cx="6720638" cy="253916"/>
          </a:xfrm>
          <a:prstGeom prst="rect">
            <a:avLst/>
          </a:prstGeom>
          <a:noFill/>
        </p:spPr>
        <p:txBody>
          <a:bodyPr wrap="square" lIns="91440" tIns="45720" rIns="91440" bIns="45720" anchor="t">
            <a:spAutoFit/>
          </a:bodyPr>
          <a:lstStyle/>
          <a:p>
            <a:pPr algn="ctr"/>
            <a:r>
              <a:rPr lang="en-US" sz="1050" b="1" dirty="0">
                <a:solidFill>
                  <a:srgbClr val="000000"/>
                </a:solidFill>
                <a:latin typeface="Century Gothic"/>
              </a:rPr>
              <a:t>India's economy is on the rise. </a:t>
            </a:r>
            <a:r>
              <a:rPr lang="en-US" sz="1050" dirty="0">
                <a:solidFill>
                  <a:srgbClr val="000000"/>
                </a:solidFill>
                <a:latin typeface="Century Gothic"/>
              </a:rPr>
              <a:t>The factors below have all contributed to its changing economy. </a:t>
            </a:r>
            <a:r>
              <a:rPr lang="en-US" sz="1050" b="1" dirty="0">
                <a:solidFill>
                  <a:srgbClr val="000000"/>
                </a:solidFill>
                <a:latin typeface="Century Gothic"/>
              </a:rPr>
              <a:t> </a:t>
            </a:r>
            <a:endParaRPr lang="en-US" sz="1050" dirty="0">
              <a:latin typeface="Century Gothic"/>
            </a:endParaRPr>
          </a:p>
        </p:txBody>
      </p:sp>
      <p:sp>
        <p:nvSpPr>
          <p:cNvPr id="10" name="TextBox 9">
            <a:extLst>
              <a:ext uri="{FF2B5EF4-FFF2-40B4-BE49-F238E27FC236}">
                <a16:creationId xmlns:a16="http://schemas.microsoft.com/office/drawing/2014/main" id="{070154B7-EEB8-B514-6B1B-6654DE82F701}"/>
              </a:ext>
            </a:extLst>
          </p:cNvPr>
          <p:cNvSpPr txBox="1"/>
          <p:nvPr/>
        </p:nvSpPr>
        <p:spPr>
          <a:xfrm>
            <a:off x="7018888" y="1110321"/>
            <a:ext cx="2923789" cy="1477328"/>
          </a:xfrm>
          <a:prstGeom prst="rect">
            <a:avLst/>
          </a:prstGeom>
          <a:noFill/>
        </p:spPr>
        <p:txBody>
          <a:bodyPr wrap="square" lIns="91440" tIns="45720" rIns="91440" bIns="45720" anchor="t">
            <a:spAutoFit/>
          </a:bodyPr>
          <a:lstStyle/>
          <a:p>
            <a:r>
              <a:rPr lang="en-US" sz="1000" dirty="0">
                <a:solidFill>
                  <a:srgbClr val="000000"/>
                </a:solidFill>
                <a:latin typeface="Century Gothic"/>
              </a:rPr>
              <a:t>There are 4 different types of jobs: primary, secondary, tertiary and quaternary. All jobs in the world will fall into one of these categories. </a:t>
            </a:r>
            <a:r>
              <a:rPr lang="en-US" sz="1000" b="1" dirty="0">
                <a:solidFill>
                  <a:srgbClr val="000000"/>
                </a:solidFill>
                <a:latin typeface="Century Gothic"/>
              </a:rPr>
              <a:t>Developed countries</a:t>
            </a:r>
            <a:r>
              <a:rPr lang="en-US" sz="1000" dirty="0">
                <a:solidFill>
                  <a:srgbClr val="000000"/>
                </a:solidFill>
                <a:latin typeface="Century Gothic"/>
              </a:rPr>
              <a:t> have a </a:t>
            </a:r>
            <a:r>
              <a:rPr lang="en-US" sz="1000" b="1" dirty="0">
                <a:solidFill>
                  <a:srgbClr val="000000"/>
                </a:solidFill>
                <a:latin typeface="Century Gothic"/>
              </a:rPr>
              <a:t>higher amount of tertiary and quaternary jobs</a:t>
            </a:r>
            <a:r>
              <a:rPr lang="en-US" sz="1000" dirty="0">
                <a:solidFill>
                  <a:srgbClr val="000000"/>
                </a:solidFill>
                <a:latin typeface="Century Gothic"/>
              </a:rPr>
              <a:t>, whereas </a:t>
            </a:r>
            <a:r>
              <a:rPr lang="en-US" sz="1000" b="1" dirty="0">
                <a:solidFill>
                  <a:srgbClr val="000000"/>
                </a:solidFill>
                <a:latin typeface="Century Gothic"/>
              </a:rPr>
              <a:t>less developed</a:t>
            </a:r>
            <a:r>
              <a:rPr lang="en-US" sz="1000" dirty="0">
                <a:solidFill>
                  <a:srgbClr val="000000"/>
                </a:solidFill>
                <a:latin typeface="Century Gothic"/>
              </a:rPr>
              <a:t> countries have </a:t>
            </a:r>
            <a:r>
              <a:rPr lang="en-US" sz="1000" b="1" dirty="0">
                <a:solidFill>
                  <a:srgbClr val="000000"/>
                </a:solidFill>
                <a:latin typeface="Century Gothic"/>
              </a:rPr>
              <a:t>more primary and secondary jobs</a:t>
            </a:r>
            <a:r>
              <a:rPr lang="en-US" sz="1000" dirty="0">
                <a:solidFill>
                  <a:srgbClr val="000000"/>
                </a:solidFill>
                <a:latin typeface="Century Gothic"/>
              </a:rPr>
              <a:t>. </a:t>
            </a:r>
          </a:p>
          <a:p>
            <a:endParaRPr lang="en-US" sz="1000" dirty="0">
              <a:solidFill>
                <a:srgbClr val="000000"/>
              </a:solidFill>
              <a:latin typeface="Century Gothic"/>
            </a:endParaRPr>
          </a:p>
          <a:p>
            <a:endParaRPr lang="en-US" sz="1000" dirty="0">
              <a:solidFill>
                <a:srgbClr val="000000"/>
              </a:solidFill>
              <a:latin typeface="Century Gothic"/>
            </a:endParaRPr>
          </a:p>
        </p:txBody>
      </p:sp>
      <p:sp>
        <p:nvSpPr>
          <p:cNvPr id="18" name="Rectangle 17">
            <a:extLst>
              <a:ext uri="{FF2B5EF4-FFF2-40B4-BE49-F238E27FC236}">
                <a16:creationId xmlns:a16="http://schemas.microsoft.com/office/drawing/2014/main" id="{BAA31DB8-FF21-9BFF-1C84-7A2900EE9FA8}"/>
              </a:ext>
            </a:extLst>
          </p:cNvPr>
          <p:cNvSpPr/>
          <p:nvPr/>
        </p:nvSpPr>
        <p:spPr>
          <a:xfrm>
            <a:off x="7632118" y="2289669"/>
            <a:ext cx="2275762" cy="2708434"/>
          </a:xfrm>
          <a:prstGeom prst="rect">
            <a:avLst/>
          </a:prstGeom>
        </p:spPr>
        <p:txBody>
          <a:bodyPr wrap="square" lIns="91440" tIns="45720" rIns="91440" bIns="45720" anchor="t">
            <a:spAutoFit/>
          </a:bodyPr>
          <a:lstStyle/>
          <a:p>
            <a:r>
              <a:rPr lang="en-GB" sz="1000" b="1" dirty="0">
                <a:latin typeface="Century Gothic"/>
              </a:rPr>
              <a:t>Primary Jobs- </a:t>
            </a:r>
            <a:r>
              <a:rPr lang="en-GB" sz="1000" dirty="0">
                <a:latin typeface="Century Gothic"/>
              </a:rPr>
              <a:t>This involves collecting raw resources/materials, e.g. a farmer or a miner. </a:t>
            </a:r>
          </a:p>
          <a:p>
            <a:endParaRPr lang="en-GB" sz="1000" dirty="0">
              <a:latin typeface="Century Gothic"/>
            </a:endParaRPr>
          </a:p>
          <a:p>
            <a:r>
              <a:rPr lang="en-GB" sz="1000" b="1" dirty="0">
                <a:latin typeface="Century Gothic"/>
              </a:rPr>
              <a:t>Secondary Jobs-</a:t>
            </a:r>
            <a:r>
              <a:rPr lang="en-GB" sz="1000" dirty="0">
                <a:latin typeface="Century Gothic"/>
              </a:rPr>
              <a:t> This is creating something from the raw materials, e.g. manufacturer/factory worker. </a:t>
            </a:r>
            <a:endParaRPr lang="en-GB" sz="1000" dirty="0">
              <a:latin typeface="Century Gothic" panose="020B0502020202020204" pitchFamily="34" charset="0"/>
            </a:endParaRPr>
          </a:p>
          <a:p>
            <a:endParaRPr lang="en-GB" sz="1000" dirty="0">
              <a:latin typeface="Century Gothic"/>
            </a:endParaRPr>
          </a:p>
          <a:p>
            <a:r>
              <a:rPr lang="en-GB" sz="1000" b="1" dirty="0">
                <a:latin typeface="Century Gothic"/>
              </a:rPr>
              <a:t>Tertiary Jobs- </a:t>
            </a:r>
            <a:r>
              <a:rPr lang="en-GB" sz="1000" dirty="0">
                <a:latin typeface="Century Gothic"/>
              </a:rPr>
              <a:t>Providing a service, e.g. teacher, nurse, hospitality (restaurants/hotels).</a:t>
            </a:r>
            <a:endParaRPr lang="en-GB" sz="1000" dirty="0">
              <a:latin typeface="Century Gothic" panose="020B0502020202020204" pitchFamily="34" charset="0"/>
            </a:endParaRPr>
          </a:p>
          <a:p>
            <a:endParaRPr lang="en-GB" sz="1000" dirty="0">
              <a:latin typeface="Century Gothic"/>
            </a:endParaRPr>
          </a:p>
          <a:p>
            <a:r>
              <a:rPr lang="en-GB" sz="1000" b="1" dirty="0">
                <a:latin typeface="Century Gothic"/>
              </a:rPr>
              <a:t>Quaternary Jobs-</a:t>
            </a:r>
            <a:r>
              <a:rPr lang="en-GB" sz="1000" dirty="0">
                <a:latin typeface="Century Gothic"/>
              </a:rPr>
              <a:t> Jobs in research and development, e.g. a scientist. </a:t>
            </a:r>
            <a:endParaRPr lang="en-GB" sz="1000" dirty="0">
              <a:latin typeface="Century Gothic" panose="020B0502020202020204" pitchFamily="34" charset="0"/>
            </a:endParaRPr>
          </a:p>
        </p:txBody>
      </p:sp>
      <p:graphicFrame>
        <p:nvGraphicFramePr>
          <p:cNvPr id="5" name="Table 4">
            <a:extLst>
              <a:ext uri="{FF2B5EF4-FFF2-40B4-BE49-F238E27FC236}">
                <a16:creationId xmlns:a16="http://schemas.microsoft.com/office/drawing/2014/main" id="{16B1F4DD-7D44-B64E-C137-AA65ECB32AFF}"/>
              </a:ext>
            </a:extLst>
          </p:cNvPr>
          <p:cNvGraphicFramePr>
            <a:graphicFrameLocks noGrp="1"/>
          </p:cNvGraphicFramePr>
          <p:nvPr>
            <p:extLst>
              <p:ext uri="{D42A27DB-BD31-4B8C-83A1-F6EECF244321}">
                <p14:modId xmlns:p14="http://schemas.microsoft.com/office/powerpoint/2010/main" val="4064861262"/>
              </p:ext>
            </p:extLst>
          </p:nvPr>
        </p:nvGraphicFramePr>
        <p:xfrm>
          <a:off x="368888" y="1485000"/>
          <a:ext cx="6530166" cy="5255632"/>
        </p:xfrm>
        <a:graphic>
          <a:graphicData uri="http://schemas.openxmlformats.org/drawingml/2006/table">
            <a:tbl>
              <a:tblPr firstRow="1" bandRow="1">
                <a:tableStyleId>{5C22544A-7EE6-4342-B048-85BDC9FD1C3A}</a:tableStyleId>
              </a:tblPr>
              <a:tblGrid>
                <a:gridCol w="1098849">
                  <a:extLst>
                    <a:ext uri="{9D8B030D-6E8A-4147-A177-3AD203B41FA5}">
                      <a16:colId xmlns:a16="http://schemas.microsoft.com/office/drawing/2014/main" val="2981654290"/>
                    </a:ext>
                  </a:extLst>
                </a:gridCol>
                <a:gridCol w="5431317">
                  <a:extLst>
                    <a:ext uri="{9D8B030D-6E8A-4147-A177-3AD203B41FA5}">
                      <a16:colId xmlns:a16="http://schemas.microsoft.com/office/drawing/2014/main" val="1899325289"/>
                    </a:ext>
                  </a:extLst>
                </a:gridCol>
              </a:tblGrid>
              <a:tr h="1134228">
                <a:tc>
                  <a:txBody>
                    <a:bodyPr/>
                    <a:lstStyle/>
                    <a:p>
                      <a:pPr algn="ctr"/>
                      <a:r>
                        <a:rPr lang="en-US" sz="1100" dirty="0">
                          <a:solidFill>
                            <a:schemeClr val="tx1"/>
                          </a:solidFill>
                          <a:latin typeface="Century Gothic"/>
                        </a:rPr>
                        <a:t>Jobs</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marR="0" lvl="0" indent="0" algn="l">
                        <a:lnSpc>
                          <a:spcPts val="1275"/>
                        </a:lnSpc>
                        <a:spcBef>
                          <a:spcPts val="0"/>
                        </a:spcBef>
                        <a:spcAft>
                          <a:spcPts val="0"/>
                        </a:spcAft>
                        <a:buNone/>
                      </a:pPr>
                      <a:r>
                        <a:rPr lang="en-US" sz="1000" b="0" i="0" u="none" strike="noStrike" noProof="0" dirty="0">
                          <a:solidFill>
                            <a:schemeClr val="tx1"/>
                          </a:solidFill>
                          <a:latin typeface="Century Gothic"/>
                        </a:rPr>
                        <a:t>Primary jobs in the </a:t>
                      </a:r>
                      <a:r>
                        <a:rPr lang="en-US" sz="1000" b="1" i="0" u="none" strike="noStrike" noProof="0" dirty="0">
                          <a:solidFill>
                            <a:schemeClr val="tx1"/>
                          </a:solidFill>
                          <a:latin typeface="Century Gothic"/>
                        </a:rPr>
                        <a:t>agriculture sector have more than halved</a:t>
                      </a:r>
                      <a:r>
                        <a:rPr lang="en-US" sz="1000" b="0" i="0" u="none" strike="noStrike" noProof="0" dirty="0">
                          <a:solidFill>
                            <a:schemeClr val="tx1"/>
                          </a:solidFill>
                          <a:latin typeface="Century Gothic"/>
                        </a:rPr>
                        <a:t> because it is a low paying and strenuous job. As the country has developed more job opportunities with higher wages are available. Whereas</a:t>
                      </a:r>
                      <a:r>
                        <a:rPr lang="en-US" sz="1000" b="1" i="0" u="none" strike="noStrike" noProof="0" dirty="0">
                          <a:solidFill>
                            <a:schemeClr val="tx1"/>
                          </a:solidFill>
                          <a:latin typeface="Century Gothic"/>
                        </a:rPr>
                        <a:t> tertiary and quaternary jobs have risen</a:t>
                      </a:r>
                      <a:r>
                        <a:rPr lang="en-US" sz="1000" b="0" i="0" u="none" strike="noStrike" noProof="0" dirty="0">
                          <a:solidFill>
                            <a:schemeClr val="tx1"/>
                          </a:solidFill>
                          <a:latin typeface="Century Gothic"/>
                        </a:rPr>
                        <a:t>. The number of jobs in services have grown because it is an English-speaking country and through this India has become the </a:t>
                      </a:r>
                      <a:r>
                        <a:rPr lang="en-US" sz="1000" b="1" i="0" u="none" strike="noStrike" noProof="0" dirty="0">
                          <a:solidFill>
                            <a:schemeClr val="tx1"/>
                          </a:solidFill>
                          <a:latin typeface="Century Gothic"/>
                        </a:rPr>
                        <a:t>global leader in outsourcing</a:t>
                      </a:r>
                      <a:r>
                        <a:rPr lang="en-US" sz="1000" b="0" i="0" u="none" strike="noStrike" noProof="0" dirty="0">
                          <a:solidFill>
                            <a:schemeClr val="tx1"/>
                          </a:solidFill>
                          <a:latin typeface="Century Gothic"/>
                        </a:rPr>
                        <a:t>. Low-cost labor has led to many jobs in call centers and back offices.</a:t>
                      </a:r>
                      <a:endParaRPr lang="en-US" sz="1000">
                        <a:solidFill>
                          <a:schemeClr val="tx1"/>
                        </a:solidFill>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3535476338"/>
                  </a:ext>
                </a:extLst>
              </a:tr>
              <a:tr h="887169">
                <a:tc>
                  <a:txBody>
                    <a:bodyPr/>
                    <a:lstStyle/>
                    <a:p>
                      <a:pPr algn="ctr"/>
                      <a:r>
                        <a:rPr lang="en-US" sz="1100" b="1" dirty="0">
                          <a:solidFill>
                            <a:schemeClr val="tx1"/>
                          </a:solidFill>
                          <a:latin typeface="Century Gothic"/>
                        </a:rPr>
                        <a:t>Trade</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0">
                        <a:buNone/>
                      </a:pPr>
                      <a:r>
                        <a:rPr lang="en-GB" sz="1000" b="0" i="0" u="none" strike="noStrike" noProof="0" dirty="0">
                          <a:solidFill>
                            <a:schemeClr val="tx1"/>
                          </a:solidFill>
                          <a:latin typeface="Century Gothic"/>
                        </a:rPr>
                        <a:t>Until the early 1990's India was a relatively closed economy. There were very high tariffs on imports. </a:t>
                      </a:r>
                      <a:r>
                        <a:rPr lang="en-GB" sz="1000" b="1" i="0" u="none" strike="noStrike" noProof="0" dirty="0">
                          <a:solidFill>
                            <a:schemeClr val="tx1"/>
                          </a:solidFill>
                          <a:latin typeface="Century Gothic"/>
                        </a:rPr>
                        <a:t>Reducing the barriers to trade </a:t>
                      </a:r>
                      <a:r>
                        <a:rPr lang="en-GB" sz="1000" b="0" i="0" u="none" strike="noStrike" noProof="0" dirty="0">
                          <a:solidFill>
                            <a:schemeClr val="tx1"/>
                          </a:solidFill>
                          <a:latin typeface="Century Gothic"/>
                        </a:rPr>
                        <a:t>was an important part of the economic reforms India made at the time. As India has become </a:t>
                      </a:r>
                      <a:r>
                        <a:rPr lang="en-GB" sz="1000" b="1" i="0" u="none" strike="noStrike" noProof="0" dirty="0">
                          <a:solidFill>
                            <a:schemeClr val="tx1"/>
                          </a:solidFill>
                          <a:latin typeface="Century Gothic"/>
                        </a:rPr>
                        <a:t>more connected into the global economy,</a:t>
                      </a:r>
                      <a:r>
                        <a:rPr lang="en-GB" sz="1000" b="0" i="0" u="none" strike="noStrike" noProof="0" dirty="0">
                          <a:solidFill>
                            <a:schemeClr val="tx1"/>
                          </a:solidFill>
                          <a:latin typeface="Century Gothic"/>
                        </a:rPr>
                        <a:t> the volumes of both its </a:t>
                      </a:r>
                      <a:r>
                        <a:rPr lang="en-GB" sz="1000" b="1" i="0" u="none" strike="noStrike" noProof="0" dirty="0">
                          <a:solidFill>
                            <a:schemeClr val="tx1"/>
                          </a:solidFill>
                          <a:latin typeface="Century Gothic"/>
                        </a:rPr>
                        <a:t>exports and its imports have risen sharply. </a:t>
                      </a:r>
                      <a:endParaRPr lang="en-US" b="1">
                        <a:solidFill>
                          <a:schemeClr val="tx1"/>
                        </a:solidFill>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1177315579"/>
                  </a:ext>
                </a:extLst>
              </a:tr>
              <a:tr h="572730">
                <a:tc>
                  <a:txBody>
                    <a:bodyPr/>
                    <a:lstStyle/>
                    <a:p>
                      <a:pPr algn="ctr"/>
                      <a:r>
                        <a:rPr lang="en-US" sz="1100" b="1" dirty="0">
                          <a:solidFill>
                            <a:schemeClr val="tx1"/>
                          </a:solidFill>
                          <a:latin typeface="Century Gothic"/>
                        </a:rPr>
                        <a:t>Aid</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0">
                        <a:buNone/>
                      </a:pPr>
                      <a:r>
                        <a:rPr lang="en-GB" sz="1000" b="0" i="0" u="none" strike="noStrike" noProof="0" dirty="0">
                          <a:solidFill>
                            <a:schemeClr val="tx1"/>
                          </a:solidFill>
                          <a:latin typeface="Century Gothic"/>
                        </a:rPr>
                        <a:t>Historically, India is the biggest recipient of foreign aid. However, such </a:t>
                      </a:r>
                      <a:r>
                        <a:rPr lang="en-GB" sz="1000" b="1" i="0" u="none" strike="noStrike" noProof="0" dirty="0">
                          <a:solidFill>
                            <a:schemeClr val="tx1"/>
                          </a:solidFill>
                          <a:latin typeface="Century Gothic"/>
                        </a:rPr>
                        <a:t>aid has declined rapidly</a:t>
                      </a:r>
                      <a:r>
                        <a:rPr lang="en-GB" sz="1000" b="0" i="0" u="none" strike="noStrike" noProof="0" dirty="0">
                          <a:solidFill>
                            <a:schemeClr val="tx1"/>
                          </a:solidFill>
                          <a:latin typeface="Century Gothic"/>
                        </a:rPr>
                        <a:t> in recent years as the country has developed. India itself now </a:t>
                      </a:r>
                      <a:r>
                        <a:rPr lang="en-GB" sz="1000" b="1" i="0" u="none" strike="noStrike" noProof="0" dirty="0">
                          <a:solidFill>
                            <a:schemeClr val="tx1"/>
                          </a:solidFill>
                          <a:latin typeface="Century Gothic"/>
                        </a:rPr>
                        <a:t>sends aid to other countries,</a:t>
                      </a:r>
                      <a:r>
                        <a:rPr lang="en-GB" sz="1000" b="0" i="0" u="none" strike="noStrike" noProof="0" dirty="0">
                          <a:solidFill>
                            <a:schemeClr val="tx1"/>
                          </a:solidFill>
                          <a:latin typeface="Century Gothic"/>
                        </a:rPr>
                        <a:t> such as Nepal.</a:t>
                      </a:r>
                      <a:endParaRPr lang="en-US">
                        <a:solidFill>
                          <a:schemeClr val="tx1"/>
                        </a:solidFill>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1762303141"/>
                  </a:ext>
                </a:extLst>
              </a:tr>
              <a:tr h="1201606">
                <a:tc>
                  <a:txBody>
                    <a:bodyPr/>
                    <a:lstStyle/>
                    <a:p>
                      <a:pPr algn="ctr"/>
                      <a:r>
                        <a:rPr lang="en-US" sz="1100" b="1" dirty="0">
                          <a:solidFill>
                            <a:schemeClr val="tx1"/>
                          </a:solidFill>
                          <a:latin typeface="Century Gothic"/>
                        </a:rPr>
                        <a:t>Foreign Direct Investment (FDI)</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0">
                        <a:buNone/>
                      </a:pPr>
                      <a:r>
                        <a:rPr lang="en-GB" sz="1000" b="0" i="0" u="none" strike="noStrike" noProof="0" dirty="0">
                          <a:solidFill>
                            <a:schemeClr val="tx1"/>
                          </a:solidFill>
                          <a:latin typeface="Century Gothic"/>
                        </a:rPr>
                        <a:t>Recent economic development owes much to an increasing level of FDI, which </a:t>
                      </a:r>
                      <a:r>
                        <a:rPr lang="en-GB" sz="1000" b="1" i="0" u="none" strike="noStrike" noProof="0" dirty="0">
                          <a:solidFill>
                            <a:schemeClr val="tx1"/>
                          </a:solidFill>
                          <a:latin typeface="Century Gothic"/>
                        </a:rPr>
                        <a:t>rose from US$17,800 million in 2005/2007 to US$34,400 million in 2014</a:t>
                      </a:r>
                      <a:r>
                        <a:rPr lang="en-GB" sz="1000" b="0" i="0" u="none" strike="noStrike" noProof="0" dirty="0">
                          <a:solidFill>
                            <a:schemeClr val="tx1"/>
                          </a:solidFill>
                          <a:latin typeface="Century Gothic"/>
                        </a:rPr>
                        <a:t>. The Indian government is keen to encourage FDI into developing the country’s infrastructure in 2014/2015, investors based in </a:t>
                      </a:r>
                      <a:r>
                        <a:rPr lang="en-GB" sz="1000" b="1" i="0" u="none" strike="noStrike" noProof="0" dirty="0">
                          <a:solidFill>
                            <a:schemeClr val="tx1"/>
                          </a:solidFill>
                          <a:latin typeface="Century Gothic"/>
                        </a:rPr>
                        <a:t>Mauritius and Singapore were the two major sources of India's FDI</a:t>
                      </a:r>
                      <a:r>
                        <a:rPr lang="en-GB" sz="1000" b="0" i="0" u="none" strike="noStrike" noProof="0" dirty="0">
                          <a:solidFill>
                            <a:schemeClr val="tx1"/>
                          </a:solidFill>
                          <a:latin typeface="Century Gothic"/>
                        </a:rPr>
                        <a:t>. FDI is dominated by </a:t>
                      </a:r>
                      <a:r>
                        <a:rPr lang="en-GB" sz="1000" b="1" i="0" u="none" strike="noStrike" noProof="0" dirty="0">
                          <a:solidFill>
                            <a:schemeClr val="tx1"/>
                          </a:solidFill>
                          <a:latin typeface="Century Gothic"/>
                        </a:rPr>
                        <a:t>large investments from TNC's</a:t>
                      </a:r>
                      <a:r>
                        <a:rPr lang="en-GB" sz="1000" b="0" i="0" u="none" strike="noStrike" noProof="0" dirty="0">
                          <a:solidFill>
                            <a:schemeClr val="tx1"/>
                          </a:solidFill>
                          <a:latin typeface="Century Gothic"/>
                        </a:rPr>
                        <a:t>, but some smaller Businesses are involved, especially in smaller start-ups, for example in India’s technology sector.</a:t>
                      </a:r>
                      <a:endParaRPr lang="en-US" sz="1000">
                        <a:solidFill>
                          <a:schemeClr val="tx1"/>
                        </a:solidFill>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2480698803"/>
                  </a:ext>
                </a:extLst>
              </a:tr>
              <a:tr h="887169">
                <a:tc>
                  <a:txBody>
                    <a:bodyPr/>
                    <a:lstStyle/>
                    <a:p>
                      <a:pPr algn="ctr"/>
                      <a:r>
                        <a:rPr lang="en-US" sz="1100" b="1" dirty="0">
                          <a:solidFill>
                            <a:schemeClr val="tx1"/>
                          </a:solidFill>
                          <a:latin typeface="Century Gothic"/>
                        </a:rPr>
                        <a:t>Public Investment</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0" algn="l">
                        <a:lnSpc>
                          <a:spcPct val="100000"/>
                        </a:lnSpc>
                        <a:spcBef>
                          <a:spcPts val="0"/>
                        </a:spcBef>
                        <a:spcAft>
                          <a:spcPts val="0"/>
                        </a:spcAft>
                        <a:buNone/>
                      </a:pPr>
                      <a:r>
                        <a:rPr lang="en-GB" sz="1000" b="0" i="0" u="none" strike="noStrike" noProof="0" dirty="0">
                          <a:solidFill>
                            <a:schemeClr val="tx1"/>
                          </a:solidFill>
                          <a:latin typeface="Century Gothic"/>
                        </a:rPr>
                        <a:t>Public investment in education, health, transport and housing is essential to social and economic development. For example, </a:t>
                      </a:r>
                      <a:r>
                        <a:rPr lang="en-GB" sz="1000" b="1" i="0" u="none" strike="noStrike" noProof="0" dirty="0">
                          <a:solidFill>
                            <a:schemeClr val="tx1"/>
                          </a:solidFill>
                          <a:latin typeface="Century Gothic"/>
                        </a:rPr>
                        <a:t>India's well-educated workforce is vital to its ICT sector</a:t>
                      </a:r>
                      <a:r>
                        <a:rPr lang="en-GB" sz="1000" b="0" i="0" u="none" strike="noStrike" noProof="0" dirty="0">
                          <a:solidFill>
                            <a:schemeClr val="tx1"/>
                          </a:solidFill>
                          <a:latin typeface="Century Gothic"/>
                        </a:rPr>
                        <a:t>. Since the 1990s, India has gradually been selling off its public companies through </a:t>
                      </a:r>
                      <a:r>
                        <a:rPr lang="en-GB" sz="1000" b="1" i="0" u="none" strike="noStrike" noProof="0" dirty="0">
                          <a:solidFill>
                            <a:schemeClr val="tx1"/>
                          </a:solidFill>
                          <a:latin typeface="Century Gothic"/>
                        </a:rPr>
                        <a:t>privatisation</a:t>
                      </a:r>
                      <a:r>
                        <a:rPr lang="en-GB" sz="1000" b="0" i="0" u="none" strike="noStrike" noProof="0" dirty="0">
                          <a:solidFill>
                            <a:schemeClr val="tx1"/>
                          </a:solidFill>
                          <a:latin typeface="Century Gothic"/>
                        </a:rPr>
                        <a:t>, which has attracted more FDI. However, the </a:t>
                      </a:r>
                      <a:r>
                        <a:rPr lang="en-GB" sz="1000" b="1" i="0" u="none" strike="noStrike" noProof="0" dirty="0">
                          <a:solidFill>
                            <a:schemeClr val="tx1"/>
                          </a:solidFill>
                          <a:latin typeface="Century Gothic"/>
                        </a:rPr>
                        <a:t>public sector remains much larger</a:t>
                      </a:r>
                      <a:r>
                        <a:rPr lang="en-GB" sz="1000" b="0" i="0" u="none" strike="noStrike" noProof="0" dirty="0">
                          <a:solidFill>
                            <a:schemeClr val="tx1"/>
                          </a:solidFill>
                          <a:latin typeface="Century Gothic"/>
                        </a:rPr>
                        <a:t> than the UK or the USA, and it employs many people.</a:t>
                      </a:r>
                      <a:endParaRPr lang="en-US" sz="1000" b="0" i="0" u="none" strike="noStrike" noProof="0" dirty="0">
                        <a:solidFill>
                          <a:schemeClr val="tx1"/>
                        </a:solidFill>
                        <a:latin typeface="Century Gothic"/>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3597539631"/>
                  </a:ext>
                </a:extLst>
              </a:tr>
              <a:tr h="572730">
                <a:tc>
                  <a:txBody>
                    <a:bodyPr/>
                    <a:lstStyle/>
                    <a:p>
                      <a:pPr algn="ctr"/>
                      <a:r>
                        <a:rPr lang="en-US" sz="1000" b="1" dirty="0">
                          <a:solidFill>
                            <a:schemeClr val="tx1"/>
                          </a:solidFill>
                          <a:latin typeface="Century Gothic"/>
                        </a:rPr>
                        <a:t>Demographics</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0">
                        <a:buNone/>
                      </a:pPr>
                      <a:r>
                        <a:rPr lang="en-GB" sz="1000" b="0" i="0" u="none" strike="noStrike" noProof="0" dirty="0">
                          <a:solidFill>
                            <a:schemeClr val="tx1"/>
                          </a:solidFill>
                          <a:latin typeface="Century Gothic"/>
                        </a:rPr>
                        <a:t>India's demographics have undergone significant changes, such as the exponential growth of a </a:t>
                      </a:r>
                      <a:r>
                        <a:rPr lang="en-GB" sz="1000" b="1" i="0" u="none" strike="noStrike" noProof="0" dirty="0">
                          <a:solidFill>
                            <a:schemeClr val="tx1"/>
                          </a:solidFill>
                          <a:latin typeface="Century Gothic"/>
                        </a:rPr>
                        <a:t>young population</a:t>
                      </a:r>
                      <a:r>
                        <a:rPr lang="en-GB" sz="1000" b="0" i="0" u="none" strike="noStrike" noProof="0" dirty="0">
                          <a:solidFill>
                            <a:schemeClr val="tx1"/>
                          </a:solidFill>
                          <a:latin typeface="Century Gothic"/>
                        </a:rPr>
                        <a:t>, </a:t>
                      </a:r>
                      <a:r>
                        <a:rPr lang="en-GB" sz="1000" b="1" i="0" u="none" strike="noStrike" noProof="0" dirty="0">
                          <a:solidFill>
                            <a:schemeClr val="tx1"/>
                          </a:solidFill>
                          <a:latin typeface="Century Gothic"/>
                        </a:rPr>
                        <a:t>rapid urbanisation,</a:t>
                      </a:r>
                      <a:r>
                        <a:rPr lang="en-GB" sz="1000" b="0" i="0" u="none" strike="noStrike" noProof="0" dirty="0">
                          <a:solidFill>
                            <a:schemeClr val="tx1"/>
                          </a:solidFill>
                          <a:latin typeface="Century Gothic"/>
                        </a:rPr>
                        <a:t> </a:t>
                      </a:r>
                      <a:r>
                        <a:rPr lang="en-GB" sz="1000" b="1" i="0" u="none" strike="noStrike" noProof="0" dirty="0">
                          <a:solidFill>
                            <a:schemeClr val="tx1"/>
                          </a:solidFill>
                          <a:latin typeface="Century Gothic"/>
                        </a:rPr>
                        <a:t>increased literacy and education</a:t>
                      </a:r>
                      <a:r>
                        <a:rPr lang="en-GB" sz="1000" b="0" i="0" u="none" strike="noStrike" noProof="0" dirty="0">
                          <a:solidFill>
                            <a:schemeClr val="tx1"/>
                          </a:solidFill>
                          <a:latin typeface="Century Gothic"/>
                        </a:rPr>
                        <a:t>. All these factors combined make for a great workforce to grow India's economy.</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4159049926"/>
                  </a:ext>
                </a:extLst>
              </a:tr>
            </a:tbl>
          </a:graphicData>
        </a:graphic>
      </p:graphicFrame>
      <p:pic>
        <p:nvPicPr>
          <p:cNvPr id="6" name="Graphic 5" descr="Scientist female with solid fill">
            <a:extLst>
              <a:ext uri="{FF2B5EF4-FFF2-40B4-BE49-F238E27FC236}">
                <a16:creationId xmlns:a16="http://schemas.microsoft.com/office/drawing/2014/main" id="{FD2B286F-E9B2-8055-34DD-FF14E5126BD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114160" y="4413657"/>
            <a:ext cx="588685" cy="588963"/>
          </a:xfrm>
          <a:prstGeom prst="rect">
            <a:avLst/>
          </a:prstGeom>
        </p:spPr>
      </p:pic>
      <p:pic>
        <p:nvPicPr>
          <p:cNvPr id="11" name="Graphic 10" descr="Doctor female with solid fill">
            <a:extLst>
              <a:ext uri="{FF2B5EF4-FFF2-40B4-BE49-F238E27FC236}">
                <a16:creationId xmlns:a16="http://schemas.microsoft.com/office/drawing/2014/main" id="{4FC30E75-E4D1-FD29-19F8-D815515AA82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074430" y="3778656"/>
            <a:ext cx="588686" cy="588963"/>
          </a:xfrm>
          <a:prstGeom prst="rect">
            <a:avLst/>
          </a:prstGeom>
        </p:spPr>
      </p:pic>
      <p:pic>
        <p:nvPicPr>
          <p:cNvPr id="13" name="Graphic 12" descr="Factory with solid fill">
            <a:extLst>
              <a:ext uri="{FF2B5EF4-FFF2-40B4-BE49-F238E27FC236}">
                <a16:creationId xmlns:a16="http://schemas.microsoft.com/office/drawing/2014/main" id="{7E768ECD-7A04-1B9C-2288-53A0916032C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066449" y="3064283"/>
            <a:ext cx="612498" cy="581025"/>
          </a:xfrm>
          <a:prstGeom prst="rect">
            <a:avLst/>
          </a:prstGeom>
        </p:spPr>
      </p:pic>
      <p:pic>
        <p:nvPicPr>
          <p:cNvPr id="19" name="Graphic 18" descr="Farmer male with solid fill">
            <a:extLst>
              <a:ext uri="{FF2B5EF4-FFF2-40B4-BE49-F238E27FC236}">
                <a16:creationId xmlns:a16="http://schemas.microsoft.com/office/drawing/2014/main" id="{AE5EB7C5-3AA0-E6B0-A0D2-E954ABF46CE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074343" y="2349907"/>
            <a:ext cx="612497" cy="581025"/>
          </a:xfrm>
          <a:prstGeom prst="rect">
            <a:avLst/>
          </a:prstGeom>
        </p:spPr>
      </p:pic>
      <p:pic>
        <p:nvPicPr>
          <p:cNvPr id="20" name="Picture 19" descr="A qr code with black squares&#10;&#10;AI-generated content may be incorrect.">
            <a:extLst>
              <a:ext uri="{FF2B5EF4-FFF2-40B4-BE49-F238E27FC236}">
                <a16:creationId xmlns:a16="http://schemas.microsoft.com/office/drawing/2014/main" id="{AC2174C7-114F-EE28-AEE1-864D3B3E597C}"/>
              </a:ext>
            </a:extLst>
          </p:cNvPr>
          <p:cNvPicPr>
            <a:picLocks noChangeAspect="1"/>
          </p:cNvPicPr>
          <p:nvPr/>
        </p:nvPicPr>
        <p:blipFill>
          <a:blip r:embed="rId12"/>
          <a:stretch>
            <a:fillRect/>
          </a:stretch>
        </p:blipFill>
        <p:spPr>
          <a:xfrm>
            <a:off x="7224874" y="5487017"/>
            <a:ext cx="1256811" cy="1257300"/>
          </a:xfrm>
          <a:prstGeom prst="rect">
            <a:avLst/>
          </a:prstGeom>
        </p:spPr>
      </p:pic>
    </p:spTree>
    <p:extLst>
      <p:ext uri="{BB962C8B-B14F-4D97-AF65-F5344CB8AC3E}">
        <p14:creationId xmlns:p14="http://schemas.microsoft.com/office/powerpoint/2010/main" val="17837402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39AA30-4156-42D7-25F0-AA9D0A0CDD06}"/>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7153E5E8-F8D4-3665-62E2-6DED0453097B}"/>
              </a:ext>
            </a:extLst>
          </p:cNvPr>
          <p:cNvGraphicFramePr>
            <a:graphicFrameLocks noGrp="1"/>
          </p:cNvGraphicFramePr>
          <p:nvPr>
            <p:extLst>
              <p:ext uri="{D42A27DB-BD31-4B8C-83A1-F6EECF244321}">
                <p14:modId xmlns:p14="http://schemas.microsoft.com/office/powerpoint/2010/main" val="2151664994"/>
              </p:ext>
            </p:extLst>
          </p:nvPr>
        </p:nvGraphicFramePr>
        <p:xfrm>
          <a:off x="184342" y="310404"/>
          <a:ext cx="9605922" cy="6499272"/>
        </p:xfrm>
        <a:graphic>
          <a:graphicData uri="http://schemas.openxmlformats.org/drawingml/2006/table">
            <a:tbl>
              <a:tblPr firstRow="1" bandRow="1">
                <a:tableStyleId>{5C22544A-7EE6-4342-B048-85BDC9FD1C3A}</a:tableStyleId>
              </a:tblPr>
              <a:tblGrid>
                <a:gridCol w="4802961">
                  <a:extLst>
                    <a:ext uri="{9D8B030D-6E8A-4147-A177-3AD203B41FA5}">
                      <a16:colId xmlns:a16="http://schemas.microsoft.com/office/drawing/2014/main" val="3038674880"/>
                    </a:ext>
                  </a:extLst>
                </a:gridCol>
                <a:gridCol w="4802961">
                  <a:extLst>
                    <a:ext uri="{9D8B030D-6E8A-4147-A177-3AD203B41FA5}">
                      <a16:colId xmlns:a16="http://schemas.microsoft.com/office/drawing/2014/main" val="3320835766"/>
                    </a:ext>
                  </a:extLst>
                </a:gridCol>
              </a:tblGrid>
              <a:tr h="1804181">
                <a:tc>
                  <a:txBody>
                    <a:bodyPr/>
                    <a:lstStyle/>
                    <a:p>
                      <a:pPr lvl="0" algn="l">
                        <a:lnSpc>
                          <a:spcPct val="100000"/>
                        </a:lnSpc>
                        <a:spcBef>
                          <a:spcPts val="0"/>
                        </a:spcBef>
                        <a:spcAft>
                          <a:spcPts val="0"/>
                        </a:spcAft>
                        <a:buNone/>
                      </a:pPr>
                      <a:r>
                        <a:rPr lang="en-US" sz="1100" b="0" i="0" u="none" strike="noStrike" noProof="0" dirty="0">
                          <a:solidFill>
                            <a:srgbClr val="333333"/>
                          </a:solidFill>
                          <a:highlight>
                            <a:srgbClr val="FFFFFF"/>
                          </a:highlight>
                          <a:latin typeface="Century Gothic"/>
                        </a:rPr>
                        <a:t>Define the term </a:t>
                      </a:r>
                      <a:r>
                        <a:rPr lang="en-US" sz="1100" b="1" i="0" u="none" strike="noStrike" noProof="0" dirty="0">
                          <a:solidFill>
                            <a:srgbClr val="333333"/>
                          </a:solidFill>
                          <a:highlight>
                            <a:srgbClr val="FFFFFF"/>
                          </a:highlight>
                          <a:latin typeface="Century Gothic"/>
                        </a:rPr>
                        <a:t>periphery</a:t>
                      </a:r>
                      <a:r>
                        <a:rPr lang="en-US" sz="1100" b="0" i="0" u="none" strike="noStrike" noProof="0" dirty="0">
                          <a:solidFill>
                            <a:srgbClr val="333333"/>
                          </a:solidFill>
                          <a:highlight>
                            <a:srgbClr val="FFFFFF"/>
                          </a:highlight>
                          <a:latin typeface="Century Gothic"/>
                        </a:rPr>
                        <a:t>. (1)</a:t>
                      </a:r>
                      <a:endParaRPr lang="en-US" sz="1100">
                        <a:latin typeface="Century Gothic"/>
                      </a:endParaRPr>
                    </a:p>
                    <a:p>
                      <a:pPr lvl="0" algn="l">
                        <a:lnSpc>
                          <a:spcPct val="100000"/>
                        </a:lnSpc>
                        <a:spcBef>
                          <a:spcPts val="0"/>
                        </a:spcBef>
                        <a:spcAft>
                          <a:spcPts val="0"/>
                        </a:spcAft>
                        <a:buNone/>
                      </a:pPr>
                      <a:endParaRPr lang="en-US" sz="1100" b="0" i="0" u="none" strike="noStrike" noProof="0" dirty="0">
                        <a:solidFill>
                          <a:srgbClr val="333333"/>
                        </a:solidFill>
                        <a:highlight>
                          <a:srgbClr val="FFFFFF"/>
                        </a:highlight>
                        <a:latin typeface="Century Gothic"/>
                      </a:endParaRPr>
                    </a:p>
                    <a:p>
                      <a:pPr lvl="0" algn="l">
                        <a:lnSpc>
                          <a:spcPct val="100000"/>
                        </a:lnSpc>
                        <a:spcBef>
                          <a:spcPts val="0"/>
                        </a:spcBef>
                        <a:spcAft>
                          <a:spcPts val="0"/>
                        </a:spcAft>
                        <a:buNone/>
                      </a:pPr>
                      <a:r>
                        <a:rPr lang="en-US" sz="1800" b="0" i="0" u="none" strike="noStrike" noProof="0" dirty="0">
                          <a:solidFill>
                            <a:srgbClr val="333333"/>
                          </a:solidFill>
                          <a:highlight>
                            <a:srgbClr val="FFFFFF"/>
                          </a:highlight>
                          <a:latin typeface="Century Gothic"/>
                        </a:rPr>
                        <a:t>________________________________________________________________________________________________________________________________________________________________</a:t>
                      </a:r>
                    </a:p>
                    <a:p>
                      <a:pPr lvl="0">
                        <a:buNone/>
                      </a:pPr>
                      <a:endParaRPr lang="en-US" dirty="0"/>
                    </a:p>
                  </a:txBody>
                  <a:tcPr>
                    <a:lnL w="12700">
                      <a:solidFill>
                        <a:schemeClr val="tx1"/>
                      </a:solidFill>
                    </a:lnL>
                    <a:lnR w="12700">
                      <a:solidFill>
                        <a:schemeClr val="tx1"/>
                      </a:solidFill>
                    </a:lnR>
                    <a:lnT w="12700">
                      <a:solidFill>
                        <a:schemeClr val="tx1"/>
                      </a:solidFill>
                    </a:lnT>
                    <a:lnB w="12700">
                      <a:solidFill>
                        <a:schemeClr val="tx1"/>
                      </a:solidFill>
                    </a:lnB>
                    <a:noFill/>
                  </a:tcPr>
                </a:tc>
                <a:tc rowSpan="3">
                  <a:txBody>
                    <a:bodyPr/>
                    <a:lstStyle/>
                    <a:p>
                      <a:pPr lvl="0" algn="l">
                        <a:lnSpc>
                          <a:spcPct val="100000"/>
                        </a:lnSpc>
                        <a:spcBef>
                          <a:spcPts val="0"/>
                        </a:spcBef>
                        <a:spcAft>
                          <a:spcPts val="0"/>
                        </a:spcAft>
                        <a:buNone/>
                      </a:pPr>
                      <a:endParaRPr lang="en-US" sz="900" b="0" i="0" u="none" strike="noStrike" noProof="0" dirty="0">
                        <a:solidFill>
                          <a:srgbClr val="333333"/>
                        </a:solidFill>
                        <a:highlight>
                          <a:srgbClr val="FFFFFF"/>
                        </a:highlight>
                        <a:latin typeface="Verdana"/>
                      </a:endParaRPr>
                    </a:p>
                    <a:p>
                      <a:pPr lvl="0">
                        <a:buNone/>
                      </a:pPr>
                      <a:br>
                        <a:rPr lang="en-US" dirty="0"/>
                      </a:br>
                      <a:endParaRPr lang="en-US" dirty="0"/>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0890187"/>
                  </a:ext>
                </a:extLst>
              </a:tr>
              <a:tr h="3217984">
                <a:tc>
                  <a:txBody>
                    <a:bodyPr/>
                    <a:lstStyle/>
                    <a:p>
                      <a:pPr lvl="0" algn="l">
                        <a:lnSpc>
                          <a:spcPct val="100000"/>
                        </a:lnSpc>
                        <a:spcBef>
                          <a:spcPts val="0"/>
                        </a:spcBef>
                        <a:spcAft>
                          <a:spcPts val="0"/>
                        </a:spcAft>
                        <a:buNone/>
                      </a:pPr>
                      <a:r>
                        <a:rPr lang="en-US" sz="1100" b="0" i="0" u="none" strike="noStrike" noProof="0" dirty="0">
                          <a:solidFill>
                            <a:srgbClr val="333333"/>
                          </a:solidFill>
                          <a:highlight>
                            <a:srgbClr val="FFFFFF"/>
                          </a:highlight>
                          <a:latin typeface="Century Gothic"/>
                        </a:rPr>
                        <a:t>For </a:t>
                      </a:r>
                      <a:r>
                        <a:rPr lang="en-US" sz="1100" b="1" i="0" u="none" strike="noStrike" noProof="0" dirty="0">
                          <a:solidFill>
                            <a:srgbClr val="333333"/>
                          </a:solidFill>
                          <a:highlight>
                            <a:srgbClr val="FFFFFF"/>
                          </a:highlight>
                          <a:latin typeface="Century Gothic"/>
                        </a:rPr>
                        <a:t>either</a:t>
                      </a:r>
                      <a:r>
                        <a:rPr lang="en-US" sz="1100" b="0" i="0" u="none" strike="noStrike" noProof="0" dirty="0">
                          <a:solidFill>
                            <a:srgbClr val="333333"/>
                          </a:solidFill>
                          <a:highlight>
                            <a:srgbClr val="FFFFFF"/>
                          </a:highlight>
                          <a:latin typeface="Century Gothic"/>
                        </a:rPr>
                        <a:t> a named developing </a:t>
                      </a:r>
                      <a:r>
                        <a:rPr lang="en-US" sz="1100" b="1" i="0" u="none" strike="noStrike" noProof="0" dirty="0">
                          <a:solidFill>
                            <a:srgbClr val="333333"/>
                          </a:solidFill>
                          <a:highlight>
                            <a:srgbClr val="FFFFFF"/>
                          </a:highlight>
                          <a:latin typeface="Century Gothic"/>
                        </a:rPr>
                        <a:t>or</a:t>
                      </a:r>
                      <a:r>
                        <a:rPr lang="en-US" sz="1100" b="0" i="0" u="none" strike="noStrike" noProof="0" dirty="0">
                          <a:solidFill>
                            <a:srgbClr val="333333"/>
                          </a:solidFill>
                          <a:highlight>
                            <a:srgbClr val="FFFFFF"/>
                          </a:highlight>
                          <a:latin typeface="Century Gothic"/>
                        </a:rPr>
                        <a:t> emerging country, explain </a:t>
                      </a:r>
                      <a:r>
                        <a:rPr lang="en-US" sz="1100" b="1" i="0" u="none" strike="noStrike" noProof="0" dirty="0">
                          <a:solidFill>
                            <a:srgbClr val="333333"/>
                          </a:solidFill>
                          <a:highlight>
                            <a:srgbClr val="FFFFFF"/>
                          </a:highlight>
                          <a:latin typeface="Century Gothic"/>
                        </a:rPr>
                        <a:t>two</a:t>
                      </a:r>
                      <a:r>
                        <a:rPr lang="en-US" sz="1100" b="0" i="0" u="none" strike="noStrike" noProof="0" dirty="0">
                          <a:solidFill>
                            <a:srgbClr val="333333"/>
                          </a:solidFill>
                          <a:highlight>
                            <a:srgbClr val="FFFFFF"/>
                          </a:highlight>
                          <a:latin typeface="Century Gothic"/>
                        </a:rPr>
                        <a:t> negative impacts of growth in the secondary sector. (4)</a:t>
                      </a:r>
                      <a:endParaRPr lang="en-US" sz="1100">
                        <a:latin typeface="Century Gothic"/>
                      </a:endParaRPr>
                    </a:p>
                    <a:p>
                      <a:pPr lvl="0">
                        <a:buNone/>
                      </a:pPr>
                      <a:br>
                        <a:rPr lang="en-US" dirty="0"/>
                      </a:br>
                      <a:endParaRPr lang="en-US" dirty="0"/>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vMerge="1">
                  <a:txBody>
                    <a:bodyPr/>
                    <a:lstStyle/>
                    <a:p>
                      <a:endParaRPr lang="en-US"/>
                    </a:p>
                  </a:txBody>
                  <a:tcP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2993422471"/>
                  </a:ext>
                </a:extLst>
              </a:tr>
              <a:tr h="1477107">
                <a:tc>
                  <a:txBody>
                    <a:bodyPr/>
                    <a:lstStyle/>
                    <a:p>
                      <a:pPr lvl="0">
                        <a:buNone/>
                      </a:pPr>
                      <a:r>
                        <a:rPr lang="en-US" sz="1100" b="1" dirty="0">
                          <a:latin typeface="Century Gothic"/>
                        </a:rPr>
                        <a:t>Feedback</a:t>
                      </a:r>
                    </a:p>
                  </a:txBody>
                  <a:tcPr>
                    <a:lnL w="12700">
                      <a:solidFill>
                        <a:schemeClr val="tx1"/>
                      </a:solidFill>
                    </a:lnL>
                    <a:lnR w="12700">
                      <a:solidFill>
                        <a:schemeClr val="tx1"/>
                      </a:solidFill>
                    </a:lnR>
                    <a:lnT w="12700">
                      <a:solidFill>
                        <a:schemeClr val="tx1"/>
                      </a:solidFill>
                    </a:lnT>
                    <a:lnB w="12700">
                      <a:solidFill>
                        <a:schemeClr val="tx1"/>
                      </a:solidFill>
                    </a:lnB>
                    <a:noFill/>
                  </a:tcPr>
                </a:tc>
                <a:tc vMerge="1">
                  <a:txBody>
                    <a:bodyPr/>
                    <a:lstStyle/>
                    <a:p>
                      <a:pPr lvl="0">
                        <a:buNone/>
                      </a:pPr>
                      <a:endParaRPr lang="en-US" dirty="0"/>
                    </a:p>
                  </a:txBody>
                  <a:tcP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280143505"/>
                  </a:ext>
                </a:extLst>
              </a:tr>
            </a:tbl>
          </a:graphicData>
        </a:graphic>
      </p:graphicFrame>
      <p:sp>
        <p:nvSpPr>
          <p:cNvPr id="5" name="TextBox 4">
            <a:extLst>
              <a:ext uri="{FF2B5EF4-FFF2-40B4-BE49-F238E27FC236}">
                <a16:creationId xmlns:a16="http://schemas.microsoft.com/office/drawing/2014/main" id="{E2DE35C2-A3DE-425C-BD02-D9A12B4027BB}"/>
              </a:ext>
            </a:extLst>
          </p:cNvPr>
          <p:cNvSpPr txBox="1"/>
          <p:nvPr/>
        </p:nvSpPr>
        <p:spPr>
          <a:xfrm>
            <a:off x="3736277" y="73881"/>
            <a:ext cx="2723050"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00" b="1" dirty="0">
                <a:latin typeface="Century Gothic"/>
              </a:rPr>
              <a:t>Exam Practice 4</a:t>
            </a:r>
          </a:p>
        </p:txBody>
      </p:sp>
      <p:pic>
        <p:nvPicPr>
          <p:cNvPr id="2" name="Picture 1">
            <a:extLst>
              <a:ext uri="{FF2B5EF4-FFF2-40B4-BE49-F238E27FC236}">
                <a16:creationId xmlns:a16="http://schemas.microsoft.com/office/drawing/2014/main" id="{0BB30B62-67D6-7853-FBC6-4A295546289F}"/>
              </a:ext>
            </a:extLst>
          </p:cNvPr>
          <p:cNvPicPr>
            <a:picLocks noChangeAspect="1"/>
          </p:cNvPicPr>
          <p:nvPr/>
        </p:nvPicPr>
        <p:blipFill>
          <a:blip r:embed="rId2"/>
          <a:stretch>
            <a:fillRect/>
          </a:stretch>
        </p:blipFill>
        <p:spPr>
          <a:xfrm>
            <a:off x="5098283" y="517784"/>
            <a:ext cx="2945724" cy="3529387"/>
          </a:xfrm>
          <a:prstGeom prst="rect">
            <a:avLst/>
          </a:prstGeom>
          <a:ln>
            <a:noFill/>
          </a:ln>
        </p:spPr>
      </p:pic>
      <p:pic>
        <p:nvPicPr>
          <p:cNvPr id="3" name="Picture 2" descr="A white rectangular box with black text&#10;&#10;AI-generated content may be incorrect.">
            <a:extLst>
              <a:ext uri="{FF2B5EF4-FFF2-40B4-BE49-F238E27FC236}">
                <a16:creationId xmlns:a16="http://schemas.microsoft.com/office/drawing/2014/main" id="{07BCF016-68BF-06B2-B6E6-D902F69E4927}"/>
              </a:ext>
            </a:extLst>
          </p:cNvPr>
          <p:cNvPicPr>
            <a:picLocks noChangeAspect="1"/>
          </p:cNvPicPr>
          <p:nvPr/>
        </p:nvPicPr>
        <p:blipFill>
          <a:blip r:embed="rId3"/>
          <a:stretch>
            <a:fillRect/>
          </a:stretch>
        </p:blipFill>
        <p:spPr>
          <a:xfrm>
            <a:off x="5095153" y="4185673"/>
            <a:ext cx="2941424" cy="674030"/>
          </a:xfrm>
          <a:prstGeom prst="rect">
            <a:avLst/>
          </a:prstGeom>
        </p:spPr>
      </p:pic>
      <p:sp>
        <p:nvSpPr>
          <p:cNvPr id="6" name="TextBox 5">
            <a:extLst>
              <a:ext uri="{FF2B5EF4-FFF2-40B4-BE49-F238E27FC236}">
                <a16:creationId xmlns:a16="http://schemas.microsoft.com/office/drawing/2014/main" id="{058D2C7B-05AF-34D6-F96C-A325EE6030E7}"/>
              </a:ext>
            </a:extLst>
          </p:cNvPr>
          <p:cNvSpPr txBox="1"/>
          <p:nvPr/>
        </p:nvSpPr>
        <p:spPr>
          <a:xfrm>
            <a:off x="8042024" y="332861"/>
            <a:ext cx="1668603" cy="47705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solidFill>
                  <a:srgbClr val="333333"/>
                </a:solidFill>
                <a:latin typeface="Century Gothic"/>
                <a:ea typeface="Verdana"/>
                <a:cs typeface="Verdana"/>
              </a:rPr>
              <a:t>International trade has influenced the development of many developing and emerging countries, such as Guyana.</a:t>
            </a:r>
          </a:p>
          <a:p>
            <a:endParaRPr lang="en-US" sz="1100" dirty="0">
              <a:solidFill>
                <a:srgbClr val="333333"/>
              </a:solidFill>
              <a:latin typeface="Century Gothic"/>
              <a:ea typeface="Verdana"/>
            </a:endParaRPr>
          </a:p>
          <a:p>
            <a:r>
              <a:rPr lang="en-US" sz="1100" dirty="0">
                <a:solidFill>
                  <a:srgbClr val="333333"/>
                </a:solidFill>
                <a:latin typeface="Century Gothic"/>
                <a:ea typeface="Verdana"/>
              </a:rPr>
              <a:t>(</a:t>
            </a:r>
            <a:r>
              <a:rPr lang="en-US" sz="1100" dirty="0" err="1">
                <a:solidFill>
                  <a:srgbClr val="333333"/>
                </a:solidFill>
                <a:latin typeface="Century Gothic"/>
                <a:ea typeface="Verdana"/>
              </a:rPr>
              <a:t>i</a:t>
            </a:r>
            <a:r>
              <a:rPr lang="en-US" sz="1100" dirty="0">
                <a:solidFill>
                  <a:srgbClr val="333333"/>
                </a:solidFill>
                <a:latin typeface="Century Gothic"/>
                <a:ea typeface="Verdana"/>
              </a:rPr>
              <a:t>)  Label Figure 2a, by using the information in the table below, to complete the pie chart. (1)</a:t>
            </a:r>
            <a:endParaRPr lang="en-US" dirty="0"/>
          </a:p>
          <a:p>
            <a:br>
              <a:rPr lang="en-US" dirty="0"/>
            </a:br>
            <a:r>
              <a:rPr lang="en-US" sz="1100" dirty="0">
                <a:latin typeface="Century Gothic"/>
              </a:rPr>
              <a:t>(ii) Calculate the total percentage of Guyana's imports that came from Liberia and the USA. (1)</a:t>
            </a:r>
          </a:p>
          <a:p>
            <a:endParaRPr lang="en-US" sz="1100" dirty="0">
              <a:latin typeface="Century Gothic"/>
            </a:endParaRPr>
          </a:p>
          <a:p>
            <a:pPr marL="228600" indent="-228600">
              <a:buAutoNum type="alphaUcPeriod"/>
            </a:pPr>
            <a:r>
              <a:rPr lang="en-US" sz="1100" dirty="0">
                <a:latin typeface="Century Gothic"/>
              </a:rPr>
              <a:t>10%</a:t>
            </a:r>
            <a:endParaRPr lang="en-US" dirty="0">
              <a:latin typeface="Aptos" panose="020B0004020202020204"/>
            </a:endParaRPr>
          </a:p>
          <a:p>
            <a:pPr marL="228600" indent="-228600">
              <a:buAutoNum type="alphaUcPeriod"/>
            </a:pPr>
            <a:r>
              <a:rPr lang="en-US" sz="1100" dirty="0">
                <a:latin typeface="Century Gothic"/>
              </a:rPr>
              <a:t>20%</a:t>
            </a:r>
            <a:endParaRPr lang="en-US" dirty="0"/>
          </a:p>
          <a:p>
            <a:pPr marL="228600" indent="-228600">
              <a:buAutoNum type="alphaUcPeriod"/>
            </a:pPr>
            <a:r>
              <a:rPr lang="en-US" sz="1100" dirty="0">
                <a:latin typeface="Century Gothic"/>
              </a:rPr>
              <a:t>30%</a:t>
            </a:r>
            <a:endParaRPr lang="en-US" dirty="0">
              <a:latin typeface="Aptos" panose="020B0004020202020204"/>
            </a:endParaRPr>
          </a:p>
          <a:p>
            <a:pPr marL="228600" indent="-228600">
              <a:buAutoNum type="alphaUcPeriod"/>
            </a:pPr>
            <a:r>
              <a:rPr lang="en-US" sz="1100" dirty="0">
                <a:latin typeface="Century Gothic"/>
              </a:rPr>
              <a:t>40%</a:t>
            </a:r>
            <a:endParaRPr lang="en-US" dirty="0"/>
          </a:p>
          <a:p>
            <a:endParaRPr lang="en-US" sz="1100" dirty="0">
              <a:latin typeface="Century Gothic"/>
            </a:endParaRPr>
          </a:p>
          <a:p>
            <a:endParaRPr lang="en-US" sz="1100">
              <a:latin typeface="Century Gothic"/>
            </a:endParaRPr>
          </a:p>
          <a:p>
            <a:pPr algn="ctr"/>
            <a:endParaRPr lang="en-US" sz="1100">
              <a:latin typeface="Century Gothic"/>
            </a:endParaRPr>
          </a:p>
        </p:txBody>
      </p:sp>
      <p:sp>
        <p:nvSpPr>
          <p:cNvPr id="7" name="TextBox 6">
            <a:extLst>
              <a:ext uri="{FF2B5EF4-FFF2-40B4-BE49-F238E27FC236}">
                <a16:creationId xmlns:a16="http://schemas.microsoft.com/office/drawing/2014/main" id="{65C865F7-554B-ECD6-8973-59E9C17864BC}"/>
              </a:ext>
            </a:extLst>
          </p:cNvPr>
          <p:cNvSpPr txBox="1"/>
          <p:nvPr/>
        </p:nvSpPr>
        <p:spPr>
          <a:xfrm>
            <a:off x="4989963" y="4971786"/>
            <a:ext cx="4953000" cy="9848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latin typeface="Century Gothic"/>
              </a:rPr>
              <a:t>(iii)  State </a:t>
            </a:r>
            <a:r>
              <a:rPr lang="en-US" sz="1100" b="1" dirty="0">
                <a:latin typeface="Century Gothic"/>
              </a:rPr>
              <a:t>two</a:t>
            </a:r>
            <a:r>
              <a:rPr lang="en-US" sz="1100" dirty="0">
                <a:latin typeface="Century Gothic"/>
              </a:rPr>
              <a:t> ways that international trade may help a country to develop. (2)</a:t>
            </a:r>
          </a:p>
          <a:p>
            <a:endParaRPr lang="en-US"/>
          </a:p>
          <a:p>
            <a:pPr algn="ctr"/>
            <a:endParaRPr lang="en-US"/>
          </a:p>
        </p:txBody>
      </p:sp>
      <p:sp>
        <p:nvSpPr>
          <p:cNvPr id="9" name="TextBox 8">
            <a:extLst>
              <a:ext uri="{FF2B5EF4-FFF2-40B4-BE49-F238E27FC236}">
                <a16:creationId xmlns:a16="http://schemas.microsoft.com/office/drawing/2014/main" id="{DA617264-E697-F68B-6230-FAFAD8FEB4B2}"/>
              </a:ext>
            </a:extLst>
          </p:cNvPr>
          <p:cNvSpPr txBox="1"/>
          <p:nvPr/>
        </p:nvSpPr>
        <p:spPr>
          <a:xfrm>
            <a:off x="4980411" y="5255092"/>
            <a:ext cx="4749643"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_______________________________________________________________________________________________________________________________________________________________________________________________________________________</a:t>
            </a:r>
          </a:p>
        </p:txBody>
      </p:sp>
      <p:sp>
        <p:nvSpPr>
          <p:cNvPr id="10" name="TextBox 9">
            <a:extLst>
              <a:ext uri="{FF2B5EF4-FFF2-40B4-BE49-F238E27FC236}">
                <a16:creationId xmlns:a16="http://schemas.microsoft.com/office/drawing/2014/main" id="{F393635E-EEB2-51EC-56AB-1F296C872272}"/>
              </a:ext>
            </a:extLst>
          </p:cNvPr>
          <p:cNvSpPr txBox="1"/>
          <p:nvPr/>
        </p:nvSpPr>
        <p:spPr>
          <a:xfrm>
            <a:off x="199422" y="2391428"/>
            <a:ext cx="4749643"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3305217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B8A7A6-FF3A-FF10-39CB-75172007E1D5}"/>
            </a:ext>
          </a:extLst>
        </p:cNvPr>
        <p:cNvGrpSpPr/>
        <p:nvPr/>
      </p:nvGrpSpPr>
      <p:grpSpPr>
        <a:xfrm>
          <a:off x="0" y="0"/>
          <a:ext cx="0" cy="0"/>
          <a:chOff x="0" y="0"/>
          <a:chExt cx="0" cy="0"/>
        </a:xfrm>
      </p:grpSpPr>
      <p:pic>
        <p:nvPicPr>
          <p:cNvPr id="33" name="Picture 32" descr="espacio colonización icono vector símbolo diseño ilustración 26628026 ...">
            <a:extLst>
              <a:ext uri="{FF2B5EF4-FFF2-40B4-BE49-F238E27FC236}">
                <a16:creationId xmlns:a16="http://schemas.microsoft.com/office/drawing/2014/main" id="{1447C2E1-49B6-C31E-5142-523ED79E44C2}"/>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6415087" y="4033838"/>
            <a:ext cx="798513" cy="822326"/>
          </a:xfrm>
          <a:prstGeom prst="rect">
            <a:avLst/>
          </a:prstGeom>
        </p:spPr>
      </p:pic>
      <p:sp>
        <p:nvSpPr>
          <p:cNvPr id="25" name="Rectangle 24">
            <a:extLst>
              <a:ext uri="{FF2B5EF4-FFF2-40B4-BE49-F238E27FC236}">
                <a16:creationId xmlns:a16="http://schemas.microsoft.com/office/drawing/2014/main" id="{9E370853-95F3-D041-0F7C-F35D9D5BAB77}"/>
              </a:ext>
            </a:extLst>
          </p:cNvPr>
          <p:cNvSpPr/>
          <p:nvPr/>
        </p:nvSpPr>
        <p:spPr>
          <a:xfrm>
            <a:off x="448634" y="5208651"/>
            <a:ext cx="5770375" cy="1510800"/>
          </a:xfrm>
          <a:custGeom>
            <a:avLst/>
            <a:gdLst>
              <a:gd name="csX0" fmla="*/ 0 w 5770375"/>
              <a:gd name="csY0" fmla="*/ 0 h 1510800"/>
              <a:gd name="csX1" fmla="*/ 634741 w 5770375"/>
              <a:gd name="csY1" fmla="*/ 0 h 1510800"/>
              <a:gd name="csX2" fmla="*/ 1269483 w 5770375"/>
              <a:gd name="csY2" fmla="*/ 0 h 1510800"/>
              <a:gd name="csX3" fmla="*/ 1673409 w 5770375"/>
              <a:gd name="csY3" fmla="*/ 0 h 1510800"/>
              <a:gd name="csX4" fmla="*/ 2077335 w 5770375"/>
              <a:gd name="csY4" fmla="*/ 0 h 1510800"/>
              <a:gd name="csX5" fmla="*/ 2712076 w 5770375"/>
              <a:gd name="csY5" fmla="*/ 0 h 1510800"/>
              <a:gd name="csX6" fmla="*/ 3231410 w 5770375"/>
              <a:gd name="csY6" fmla="*/ 0 h 1510800"/>
              <a:gd name="csX7" fmla="*/ 3866151 w 5770375"/>
              <a:gd name="csY7" fmla="*/ 0 h 1510800"/>
              <a:gd name="csX8" fmla="*/ 4443189 w 5770375"/>
              <a:gd name="csY8" fmla="*/ 0 h 1510800"/>
              <a:gd name="csX9" fmla="*/ 5020226 w 5770375"/>
              <a:gd name="csY9" fmla="*/ 0 h 1510800"/>
              <a:gd name="csX10" fmla="*/ 5770375 w 5770375"/>
              <a:gd name="csY10" fmla="*/ 0 h 1510800"/>
              <a:gd name="csX11" fmla="*/ 5770375 w 5770375"/>
              <a:gd name="csY11" fmla="*/ 488492 h 1510800"/>
              <a:gd name="csX12" fmla="*/ 5770375 w 5770375"/>
              <a:gd name="csY12" fmla="*/ 976984 h 1510800"/>
              <a:gd name="csX13" fmla="*/ 5770375 w 5770375"/>
              <a:gd name="csY13" fmla="*/ 1510800 h 1510800"/>
              <a:gd name="csX14" fmla="*/ 5308745 w 5770375"/>
              <a:gd name="csY14" fmla="*/ 1510800 h 1510800"/>
              <a:gd name="csX15" fmla="*/ 4731708 w 5770375"/>
              <a:gd name="csY15" fmla="*/ 1510800 h 1510800"/>
              <a:gd name="csX16" fmla="*/ 4212374 w 5770375"/>
              <a:gd name="csY16" fmla="*/ 1510800 h 1510800"/>
              <a:gd name="csX17" fmla="*/ 3750744 w 5770375"/>
              <a:gd name="csY17" fmla="*/ 1510800 h 1510800"/>
              <a:gd name="csX18" fmla="*/ 3116003 w 5770375"/>
              <a:gd name="csY18" fmla="*/ 1510800 h 1510800"/>
              <a:gd name="csX19" fmla="*/ 2538965 w 5770375"/>
              <a:gd name="csY19" fmla="*/ 1510800 h 1510800"/>
              <a:gd name="csX20" fmla="*/ 1904224 w 5770375"/>
              <a:gd name="csY20" fmla="*/ 1510800 h 1510800"/>
              <a:gd name="csX21" fmla="*/ 1442594 w 5770375"/>
              <a:gd name="csY21" fmla="*/ 1510800 h 1510800"/>
              <a:gd name="csX22" fmla="*/ 807853 w 5770375"/>
              <a:gd name="csY22" fmla="*/ 1510800 h 1510800"/>
              <a:gd name="csX23" fmla="*/ 0 w 5770375"/>
              <a:gd name="csY23" fmla="*/ 1510800 h 1510800"/>
              <a:gd name="csX24" fmla="*/ 0 w 5770375"/>
              <a:gd name="csY24" fmla="*/ 1037416 h 1510800"/>
              <a:gd name="csX25" fmla="*/ 0 w 5770375"/>
              <a:gd name="csY25" fmla="*/ 518708 h 1510800"/>
              <a:gd name="csX26" fmla="*/ 0 w 5770375"/>
              <a:gd name="csY26" fmla="*/ 0 h 15108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Lst>
            <a:rect l="l" t="t" r="r" b="b"/>
            <a:pathLst>
              <a:path w="5770375" h="1510800" extrusionOk="0">
                <a:moveTo>
                  <a:pt x="0" y="0"/>
                </a:moveTo>
                <a:cubicBezTo>
                  <a:pt x="165990" y="-42384"/>
                  <a:pt x="468828" y="34301"/>
                  <a:pt x="634741" y="0"/>
                </a:cubicBezTo>
                <a:cubicBezTo>
                  <a:pt x="800654" y="-34301"/>
                  <a:pt x="1107770" y="28307"/>
                  <a:pt x="1269483" y="0"/>
                </a:cubicBezTo>
                <a:cubicBezTo>
                  <a:pt x="1431196" y="-28307"/>
                  <a:pt x="1560504" y="8066"/>
                  <a:pt x="1673409" y="0"/>
                </a:cubicBezTo>
                <a:cubicBezTo>
                  <a:pt x="1786314" y="-8066"/>
                  <a:pt x="1882755" y="26212"/>
                  <a:pt x="2077335" y="0"/>
                </a:cubicBezTo>
                <a:cubicBezTo>
                  <a:pt x="2271915" y="-26212"/>
                  <a:pt x="2410015" y="17462"/>
                  <a:pt x="2712076" y="0"/>
                </a:cubicBezTo>
                <a:cubicBezTo>
                  <a:pt x="3014137" y="-17462"/>
                  <a:pt x="2992876" y="6384"/>
                  <a:pt x="3231410" y="0"/>
                </a:cubicBezTo>
                <a:cubicBezTo>
                  <a:pt x="3469944" y="-6384"/>
                  <a:pt x="3609301" y="17236"/>
                  <a:pt x="3866151" y="0"/>
                </a:cubicBezTo>
                <a:cubicBezTo>
                  <a:pt x="4123001" y="-17236"/>
                  <a:pt x="4184584" y="15015"/>
                  <a:pt x="4443189" y="0"/>
                </a:cubicBezTo>
                <a:cubicBezTo>
                  <a:pt x="4701794" y="-15015"/>
                  <a:pt x="4738391" y="67728"/>
                  <a:pt x="5020226" y="0"/>
                </a:cubicBezTo>
                <a:cubicBezTo>
                  <a:pt x="5302061" y="-67728"/>
                  <a:pt x="5564466" y="54713"/>
                  <a:pt x="5770375" y="0"/>
                </a:cubicBezTo>
                <a:cubicBezTo>
                  <a:pt x="5772048" y="237607"/>
                  <a:pt x="5757279" y="387830"/>
                  <a:pt x="5770375" y="488492"/>
                </a:cubicBezTo>
                <a:cubicBezTo>
                  <a:pt x="5783471" y="589154"/>
                  <a:pt x="5755023" y="873340"/>
                  <a:pt x="5770375" y="976984"/>
                </a:cubicBezTo>
                <a:cubicBezTo>
                  <a:pt x="5785727" y="1080628"/>
                  <a:pt x="5748419" y="1274895"/>
                  <a:pt x="5770375" y="1510800"/>
                </a:cubicBezTo>
                <a:cubicBezTo>
                  <a:pt x="5642244" y="1525084"/>
                  <a:pt x="5431188" y="1496492"/>
                  <a:pt x="5308745" y="1510800"/>
                </a:cubicBezTo>
                <a:cubicBezTo>
                  <a:pt x="5186302" y="1525108"/>
                  <a:pt x="4890344" y="1504760"/>
                  <a:pt x="4731708" y="1510800"/>
                </a:cubicBezTo>
                <a:cubicBezTo>
                  <a:pt x="4573072" y="1516840"/>
                  <a:pt x="4376226" y="1507910"/>
                  <a:pt x="4212374" y="1510800"/>
                </a:cubicBezTo>
                <a:cubicBezTo>
                  <a:pt x="4048522" y="1513690"/>
                  <a:pt x="3942207" y="1473177"/>
                  <a:pt x="3750744" y="1510800"/>
                </a:cubicBezTo>
                <a:cubicBezTo>
                  <a:pt x="3559281" y="1548423"/>
                  <a:pt x="3306177" y="1497804"/>
                  <a:pt x="3116003" y="1510800"/>
                </a:cubicBezTo>
                <a:cubicBezTo>
                  <a:pt x="2925829" y="1523796"/>
                  <a:pt x="2819296" y="1500852"/>
                  <a:pt x="2538965" y="1510800"/>
                </a:cubicBezTo>
                <a:cubicBezTo>
                  <a:pt x="2258634" y="1520748"/>
                  <a:pt x="2166508" y="1457565"/>
                  <a:pt x="1904224" y="1510800"/>
                </a:cubicBezTo>
                <a:cubicBezTo>
                  <a:pt x="1641940" y="1564035"/>
                  <a:pt x="1651542" y="1470596"/>
                  <a:pt x="1442594" y="1510800"/>
                </a:cubicBezTo>
                <a:cubicBezTo>
                  <a:pt x="1233646" y="1551004"/>
                  <a:pt x="940682" y="1479886"/>
                  <a:pt x="807853" y="1510800"/>
                </a:cubicBezTo>
                <a:cubicBezTo>
                  <a:pt x="675024" y="1541714"/>
                  <a:pt x="333080" y="1443858"/>
                  <a:pt x="0" y="1510800"/>
                </a:cubicBezTo>
                <a:cubicBezTo>
                  <a:pt x="-44765" y="1315552"/>
                  <a:pt x="28953" y="1172262"/>
                  <a:pt x="0" y="1037416"/>
                </a:cubicBezTo>
                <a:cubicBezTo>
                  <a:pt x="-28953" y="902570"/>
                  <a:pt x="25435" y="652993"/>
                  <a:pt x="0" y="518708"/>
                </a:cubicBezTo>
                <a:cubicBezTo>
                  <a:pt x="-25435" y="384423"/>
                  <a:pt x="18137" y="234041"/>
                  <a:pt x="0" y="0"/>
                </a:cubicBezTo>
                <a:close/>
              </a:path>
            </a:pathLst>
          </a:custGeom>
          <a:noFill/>
          <a:ln w="6350">
            <a:solidFill>
              <a:srgbClr val="C00000"/>
            </a:solidFill>
            <a:extLst>
              <a:ext uri="{C807C97D-BFC1-408E-A445-0C87EB9F89A2}">
                <ask:lineSketchStyleProps xmlns:ask="http://schemas.microsoft.com/office/drawing/2018/sketchyshapes" sd="1918112786">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B7663025-65BD-0B58-FEF6-7F9EB62DF3CC}"/>
              </a:ext>
            </a:extLst>
          </p:cNvPr>
          <p:cNvSpPr/>
          <p:nvPr/>
        </p:nvSpPr>
        <p:spPr>
          <a:xfrm>
            <a:off x="439488" y="4065652"/>
            <a:ext cx="5797366" cy="1006800"/>
          </a:xfrm>
          <a:custGeom>
            <a:avLst/>
            <a:gdLst>
              <a:gd name="csX0" fmla="*/ 0 w 5797366"/>
              <a:gd name="csY0" fmla="*/ 0 h 1006800"/>
              <a:gd name="csX1" fmla="*/ 637710 w 5797366"/>
              <a:gd name="csY1" fmla="*/ 0 h 1006800"/>
              <a:gd name="csX2" fmla="*/ 1275421 w 5797366"/>
              <a:gd name="csY2" fmla="*/ 0 h 1006800"/>
              <a:gd name="csX3" fmla="*/ 1681236 w 5797366"/>
              <a:gd name="csY3" fmla="*/ 0 h 1006800"/>
              <a:gd name="csX4" fmla="*/ 2087052 w 5797366"/>
              <a:gd name="csY4" fmla="*/ 0 h 1006800"/>
              <a:gd name="csX5" fmla="*/ 2724762 w 5797366"/>
              <a:gd name="csY5" fmla="*/ 0 h 1006800"/>
              <a:gd name="csX6" fmla="*/ 3246525 w 5797366"/>
              <a:gd name="csY6" fmla="*/ 0 h 1006800"/>
              <a:gd name="csX7" fmla="*/ 3884235 w 5797366"/>
              <a:gd name="csY7" fmla="*/ 0 h 1006800"/>
              <a:gd name="csX8" fmla="*/ 4463972 w 5797366"/>
              <a:gd name="csY8" fmla="*/ 0 h 1006800"/>
              <a:gd name="csX9" fmla="*/ 5043708 w 5797366"/>
              <a:gd name="csY9" fmla="*/ 0 h 1006800"/>
              <a:gd name="csX10" fmla="*/ 5797366 w 5797366"/>
              <a:gd name="csY10" fmla="*/ 0 h 1006800"/>
              <a:gd name="csX11" fmla="*/ 5797366 w 5797366"/>
              <a:gd name="csY11" fmla="*/ 493332 h 1006800"/>
              <a:gd name="csX12" fmla="*/ 5797366 w 5797366"/>
              <a:gd name="csY12" fmla="*/ 1006800 h 1006800"/>
              <a:gd name="csX13" fmla="*/ 5217629 w 5797366"/>
              <a:gd name="csY13" fmla="*/ 1006800 h 1006800"/>
              <a:gd name="csX14" fmla="*/ 4753840 w 5797366"/>
              <a:gd name="csY14" fmla="*/ 1006800 h 1006800"/>
              <a:gd name="csX15" fmla="*/ 4174104 w 5797366"/>
              <a:gd name="csY15" fmla="*/ 1006800 h 1006800"/>
              <a:gd name="csX16" fmla="*/ 3652341 w 5797366"/>
              <a:gd name="csY16" fmla="*/ 1006800 h 1006800"/>
              <a:gd name="csX17" fmla="*/ 3188551 w 5797366"/>
              <a:gd name="csY17" fmla="*/ 1006800 h 1006800"/>
              <a:gd name="csX18" fmla="*/ 2550841 w 5797366"/>
              <a:gd name="csY18" fmla="*/ 1006800 h 1006800"/>
              <a:gd name="csX19" fmla="*/ 1971104 w 5797366"/>
              <a:gd name="csY19" fmla="*/ 1006800 h 1006800"/>
              <a:gd name="csX20" fmla="*/ 1333394 w 5797366"/>
              <a:gd name="csY20" fmla="*/ 1006800 h 1006800"/>
              <a:gd name="csX21" fmla="*/ 869605 w 5797366"/>
              <a:gd name="csY21" fmla="*/ 1006800 h 1006800"/>
              <a:gd name="csX22" fmla="*/ 0 w 5797366"/>
              <a:gd name="csY22" fmla="*/ 1006800 h 1006800"/>
              <a:gd name="csX23" fmla="*/ 0 w 5797366"/>
              <a:gd name="csY23" fmla="*/ 533604 h 1006800"/>
              <a:gd name="csX24" fmla="*/ 0 w 5797366"/>
              <a:gd name="csY24" fmla="*/ 0 h 10068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Lst>
            <a:rect l="l" t="t" r="r" b="b"/>
            <a:pathLst>
              <a:path w="5797366" h="1006800" extrusionOk="0">
                <a:moveTo>
                  <a:pt x="0" y="0"/>
                </a:moveTo>
                <a:cubicBezTo>
                  <a:pt x="221531" y="-14537"/>
                  <a:pt x="434575" y="53898"/>
                  <a:pt x="637710" y="0"/>
                </a:cubicBezTo>
                <a:cubicBezTo>
                  <a:pt x="840845" y="-53898"/>
                  <a:pt x="1046306" y="51021"/>
                  <a:pt x="1275421" y="0"/>
                </a:cubicBezTo>
                <a:cubicBezTo>
                  <a:pt x="1504536" y="-51021"/>
                  <a:pt x="1559666" y="11189"/>
                  <a:pt x="1681236" y="0"/>
                </a:cubicBezTo>
                <a:cubicBezTo>
                  <a:pt x="1802807" y="-11189"/>
                  <a:pt x="1916752" y="34067"/>
                  <a:pt x="2087052" y="0"/>
                </a:cubicBezTo>
                <a:cubicBezTo>
                  <a:pt x="2257352" y="-34067"/>
                  <a:pt x="2506267" y="15081"/>
                  <a:pt x="2724762" y="0"/>
                </a:cubicBezTo>
                <a:cubicBezTo>
                  <a:pt x="2943257" y="-15081"/>
                  <a:pt x="3101739" y="47048"/>
                  <a:pt x="3246525" y="0"/>
                </a:cubicBezTo>
                <a:cubicBezTo>
                  <a:pt x="3391311" y="-47048"/>
                  <a:pt x="3603855" y="65710"/>
                  <a:pt x="3884235" y="0"/>
                </a:cubicBezTo>
                <a:cubicBezTo>
                  <a:pt x="4164615" y="-65710"/>
                  <a:pt x="4298567" y="19352"/>
                  <a:pt x="4463972" y="0"/>
                </a:cubicBezTo>
                <a:cubicBezTo>
                  <a:pt x="4629377" y="-19352"/>
                  <a:pt x="4828994" y="48738"/>
                  <a:pt x="5043708" y="0"/>
                </a:cubicBezTo>
                <a:cubicBezTo>
                  <a:pt x="5258422" y="-48738"/>
                  <a:pt x="5486918" y="85572"/>
                  <a:pt x="5797366" y="0"/>
                </a:cubicBezTo>
                <a:cubicBezTo>
                  <a:pt x="5813839" y="225830"/>
                  <a:pt x="5781238" y="251182"/>
                  <a:pt x="5797366" y="493332"/>
                </a:cubicBezTo>
                <a:cubicBezTo>
                  <a:pt x="5813494" y="735482"/>
                  <a:pt x="5762079" y="840557"/>
                  <a:pt x="5797366" y="1006800"/>
                </a:cubicBezTo>
                <a:cubicBezTo>
                  <a:pt x="5582788" y="1070804"/>
                  <a:pt x="5440488" y="990478"/>
                  <a:pt x="5217629" y="1006800"/>
                </a:cubicBezTo>
                <a:cubicBezTo>
                  <a:pt x="4994770" y="1023122"/>
                  <a:pt x="4867652" y="990001"/>
                  <a:pt x="4753840" y="1006800"/>
                </a:cubicBezTo>
                <a:cubicBezTo>
                  <a:pt x="4640028" y="1023599"/>
                  <a:pt x="4348469" y="956296"/>
                  <a:pt x="4174104" y="1006800"/>
                </a:cubicBezTo>
                <a:cubicBezTo>
                  <a:pt x="3999739" y="1057304"/>
                  <a:pt x="3787223" y="1005999"/>
                  <a:pt x="3652341" y="1006800"/>
                </a:cubicBezTo>
                <a:cubicBezTo>
                  <a:pt x="3517459" y="1007601"/>
                  <a:pt x="3316030" y="981126"/>
                  <a:pt x="3188551" y="1006800"/>
                </a:cubicBezTo>
                <a:cubicBezTo>
                  <a:pt x="3061072" y="1032474"/>
                  <a:pt x="2846798" y="942706"/>
                  <a:pt x="2550841" y="1006800"/>
                </a:cubicBezTo>
                <a:cubicBezTo>
                  <a:pt x="2254884" y="1070894"/>
                  <a:pt x="2134529" y="959747"/>
                  <a:pt x="1971104" y="1006800"/>
                </a:cubicBezTo>
                <a:cubicBezTo>
                  <a:pt x="1807679" y="1053853"/>
                  <a:pt x="1591426" y="945201"/>
                  <a:pt x="1333394" y="1006800"/>
                </a:cubicBezTo>
                <a:cubicBezTo>
                  <a:pt x="1075362" y="1068399"/>
                  <a:pt x="986779" y="968033"/>
                  <a:pt x="869605" y="1006800"/>
                </a:cubicBezTo>
                <a:cubicBezTo>
                  <a:pt x="752431" y="1045567"/>
                  <a:pt x="316664" y="947945"/>
                  <a:pt x="0" y="1006800"/>
                </a:cubicBezTo>
                <a:cubicBezTo>
                  <a:pt x="-47358" y="889153"/>
                  <a:pt x="28541" y="769312"/>
                  <a:pt x="0" y="533604"/>
                </a:cubicBezTo>
                <a:cubicBezTo>
                  <a:pt x="-28541" y="297896"/>
                  <a:pt x="2816" y="234008"/>
                  <a:pt x="0" y="0"/>
                </a:cubicBezTo>
                <a:close/>
              </a:path>
            </a:pathLst>
          </a:custGeom>
          <a:noFill/>
          <a:ln w="6350">
            <a:solidFill>
              <a:schemeClr val="accent3">
                <a:lumMod val="75000"/>
              </a:schemeClr>
            </a:solidFill>
            <a:extLst>
              <a:ext uri="{C807C97D-BFC1-408E-A445-0C87EB9F89A2}">
                <ask:lineSketchStyleProps xmlns:ask="http://schemas.microsoft.com/office/drawing/2018/sketchyshapes" sd="1918112786">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FCFB1C37-F29F-495D-079C-985BC4572E85}"/>
              </a:ext>
            </a:extLst>
          </p:cNvPr>
          <p:cNvSpPr/>
          <p:nvPr/>
        </p:nvSpPr>
        <p:spPr>
          <a:xfrm>
            <a:off x="448336" y="1815653"/>
            <a:ext cx="5788369" cy="1087800"/>
          </a:xfrm>
          <a:custGeom>
            <a:avLst/>
            <a:gdLst>
              <a:gd name="csX0" fmla="*/ 0 w 5788369"/>
              <a:gd name="csY0" fmla="*/ 0 h 1087800"/>
              <a:gd name="csX1" fmla="*/ 636721 w 5788369"/>
              <a:gd name="csY1" fmla="*/ 0 h 1087800"/>
              <a:gd name="csX2" fmla="*/ 1273441 w 5788369"/>
              <a:gd name="csY2" fmla="*/ 0 h 1087800"/>
              <a:gd name="csX3" fmla="*/ 1678627 w 5788369"/>
              <a:gd name="csY3" fmla="*/ 0 h 1087800"/>
              <a:gd name="csX4" fmla="*/ 2083813 w 5788369"/>
              <a:gd name="csY4" fmla="*/ 0 h 1087800"/>
              <a:gd name="csX5" fmla="*/ 2720533 w 5788369"/>
              <a:gd name="csY5" fmla="*/ 0 h 1087800"/>
              <a:gd name="csX6" fmla="*/ 3241487 w 5788369"/>
              <a:gd name="csY6" fmla="*/ 0 h 1087800"/>
              <a:gd name="csX7" fmla="*/ 3878207 w 5788369"/>
              <a:gd name="csY7" fmla="*/ 0 h 1087800"/>
              <a:gd name="csX8" fmla="*/ 4457044 w 5788369"/>
              <a:gd name="csY8" fmla="*/ 0 h 1087800"/>
              <a:gd name="csX9" fmla="*/ 5035881 w 5788369"/>
              <a:gd name="csY9" fmla="*/ 0 h 1087800"/>
              <a:gd name="csX10" fmla="*/ 5788369 w 5788369"/>
              <a:gd name="csY10" fmla="*/ 0 h 1087800"/>
              <a:gd name="csX11" fmla="*/ 5788369 w 5788369"/>
              <a:gd name="csY11" fmla="*/ 533022 h 1087800"/>
              <a:gd name="csX12" fmla="*/ 5788369 w 5788369"/>
              <a:gd name="csY12" fmla="*/ 1087800 h 1087800"/>
              <a:gd name="csX13" fmla="*/ 5209532 w 5788369"/>
              <a:gd name="csY13" fmla="*/ 1087800 h 1087800"/>
              <a:gd name="csX14" fmla="*/ 4746463 w 5788369"/>
              <a:gd name="csY14" fmla="*/ 1087800 h 1087800"/>
              <a:gd name="csX15" fmla="*/ 4167626 w 5788369"/>
              <a:gd name="csY15" fmla="*/ 1087800 h 1087800"/>
              <a:gd name="csX16" fmla="*/ 3646672 w 5788369"/>
              <a:gd name="csY16" fmla="*/ 1087800 h 1087800"/>
              <a:gd name="csX17" fmla="*/ 3183603 w 5788369"/>
              <a:gd name="csY17" fmla="*/ 1087800 h 1087800"/>
              <a:gd name="csX18" fmla="*/ 2546882 w 5788369"/>
              <a:gd name="csY18" fmla="*/ 1087800 h 1087800"/>
              <a:gd name="csX19" fmla="*/ 1968045 w 5788369"/>
              <a:gd name="csY19" fmla="*/ 1087800 h 1087800"/>
              <a:gd name="csX20" fmla="*/ 1331325 w 5788369"/>
              <a:gd name="csY20" fmla="*/ 1087800 h 1087800"/>
              <a:gd name="csX21" fmla="*/ 868255 w 5788369"/>
              <a:gd name="csY21" fmla="*/ 1087800 h 1087800"/>
              <a:gd name="csX22" fmla="*/ 0 w 5788369"/>
              <a:gd name="csY22" fmla="*/ 1087800 h 1087800"/>
              <a:gd name="csX23" fmla="*/ 0 w 5788369"/>
              <a:gd name="csY23" fmla="*/ 576534 h 1087800"/>
              <a:gd name="csX24" fmla="*/ 0 w 5788369"/>
              <a:gd name="csY24" fmla="*/ 0 h 10878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Lst>
            <a:rect l="l" t="t" r="r" b="b"/>
            <a:pathLst>
              <a:path w="5788369" h="1087800" extrusionOk="0">
                <a:moveTo>
                  <a:pt x="0" y="0"/>
                </a:moveTo>
                <a:cubicBezTo>
                  <a:pt x="243349" y="-9708"/>
                  <a:pt x="363774" y="1774"/>
                  <a:pt x="636721" y="0"/>
                </a:cubicBezTo>
                <a:cubicBezTo>
                  <a:pt x="909668" y="-1774"/>
                  <a:pt x="1122973" y="34412"/>
                  <a:pt x="1273441" y="0"/>
                </a:cubicBezTo>
                <a:cubicBezTo>
                  <a:pt x="1423909" y="-34412"/>
                  <a:pt x="1538171" y="20557"/>
                  <a:pt x="1678627" y="0"/>
                </a:cubicBezTo>
                <a:cubicBezTo>
                  <a:pt x="1819083" y="-20557"/>
                  <a:pt x="1981291" y="44712"/>
                  <a:pt x="2083813" y="0"/>
                </a:cubicBezTo>
                <a:cubicBezTo>
                  <a:pt x="2186335" y="-44712"/>
                  <a:pt x="2472055" y="38096"/>
                  <a:pt x="2720533" y="0"/>
                </a:cubicBezTo>
                <a:cubicBezTo>
                  <a:pt x="2969011" y="-38096"/>
                  <a:pt x="3056263" y="29081"/>
                  <a:pt x="3241487" y="0"/>
                </a:cubicBezTo>
                <a:cubicBezTo>
                  <a:pt x="3426711" y="-29081"/>
                  <a:pt x="3718896" y="31118"/>
                  <a:pt x="3878207" y="0"/>
                </a:cubicBezTo>
                <a:cubicBezTo>
                  <a:pt x="4037518" y="-31118"/>
                  <a:pt x="4315909" y="17715"/>
                  <a:pt x="4457044" y="0"/>
                </a:cubicBezTo>
                <a:cubicBezTo>
                  <a:pt x="4598179" y="-17715"/>
                  <a:pt x="4910791" y="56475"/>
                  <a:pt x="5035881" y="0"/>
                </a:cubicBezTo>
                <a:cubicBezTo>
                  <a:pt x="5160971" y="-56475"/>
                  <a:pt x="5420526" y="38383"/>
                  <a:pt x="5788369" y="0"/>
                </a:cubicBezTo>
                <a:cubicBezTo>
                  <a:pt x="5796762" y="113580"/>
                  <a:pt x="5752801" y="394190"/>
                  <a:pt x="5788369" y="533022"/>
                </a:cubicBezTo>
                <a:cubicBezTo>
                  <a:pt x="5823937" y="671854"/>
                  <a:pt x="5760096" y="906661"/>
                  <a:pt x="5788369" y="1087800"/>
                </a:cubicBezTo>
                <a:cubicBezTo>
                  <a:pt x="5570619" y="1130827"/>
                  <a:pt x="5421419" y="1042806"/>
                  <a:pt x="5209532" y="1087800"/>
                </a:cubicBezTo>
                <a:cubicBezTo>
                  <a:pt x="4997645" y="1132794"/>
                  <a:pt x="4926981" y="1053946"/>
                  <a:pt x="4746463" y="1087800"/>
                </a:cubicBezTo>
                <a:cubicBezTo>
                  <a:pt x="4565945" y="1121654"/>
                  <a:pt x="4295129" y="1042407"/>
                  <a:pt x="4167626" y="1087800"/>
                </a:cubicBezTo>
                <a:cubicBezTo>
                  <a:pt x="4040123" y="1133193"/>
                  <a:pt x="3803488" y="1083238"/>
                  <a:pt x="3646672" y="1087800"/>
                </a:cubicBezTo>
                <a:cubicBezTo>
                  <a:pt x="3489856" y="1092362"/>
                  <a:pt x="3339142" y="1066850"/>
                  <a:pt x="3183603" y="1087800"/>
                </a:cubicBezTo>
                <a:cubicBezTo>
                  <a:pt x="3028064" y="1108750"/>
                  <a:pt x="2693017" y="1020555"/>
                  <a:pt x="2546882" y="1087800"/>
                </a:cubicBezTo>
                <a:cubicBezTo>
                  <a:pt x="2400747" y="1155045"/>
                  <a:pt x="2183769" y="1053881"/>
                  <a:pt x="1968045" y="1087800"/>
                </a:cubicBezTo>
                <a:cubicBezTo>
                  <a:pt x="1752321" y="1121719"/>
                  <a:pt x="1466431" y="1029837"/>
                  <a:pt x="1331325" y="1087800"/>
                </a:cubicBezTo>
                <a:cubicBezTo>
                  <a:pt x="1196219" y="1145763"/>
                  <a:pt x="987801" y="1036983"/>
                  <a:pt x="868255" y="1087800"/>
                </a:cubicBezTo>
                <a:cubicBezTo>
                  <a:pt x="748709" y="1138617"/>
                  <a:pt x="287582" y="993590"/>
                  <a:pt x="0" y="1087800"/>
                </a:cubicBezTo>
                <a:cubicBezTo>
                  <a:pt x="-45362" y="837540"/>
                  <a:pt x="44411" y="769284"/>
                  <a:pt x="0" y="576534"/>
                </a:cubicBezTo>
                <a:cubicBezTo>
                  <a:pt x="-44411" y="383784"/>
                  <a:pt x="32199" y="201787"/>
                  <a:pt x="0" y="0"/>
                </a:cubicBezTo>
                <a:close/>
              </a:path>
            </a:pathLst>
          </a:custGeom>
          <a:noFill/>
          <a:ln w="6350">
            <a:extLst>
              <a:ext uri="{C807C97D-BFC1-408E-A445-0C87EB9F89A2}">
                <ask:lineSketchStyleProps xmlns:ask="http://schemas.microsoft.com/office/drawing/2018/sketchyshapes" sd="1918112786">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FC542066-0501-D243-695D-622D088E8BB4}"/>
              </a:ext>
            </a:extLst>
          </p:cNvPr>
          <p:cNvSpPr txBox="1"/>
          <p:nvPr/>
        </p:nvSpPr>
        <p:spPr>
          <a:xfrm>
            <a:off x="880583" y="253818"/>
            <a:ext cx="485207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GCSE Global Development</a:t>
            </a:r>
          </a:p>
          <a:p>
            <a:pPr algn="ctr"/>
            <a:r>
              <a:rPr lang="en-US" sz="1600" b="1">
                <a:latin typeface="Century Gothic"/>
                <a:ea typeface="Calibri"/>
                <a:cs typeface="Calibri"/>
              </a:rPr>
              <a:t>Knowledge Checkers</a:t>
            </a:r>
            <a:endParaRPr lang="en-US" sz="1600" b="1">
              <a:latin typeface="Century Gothic"/>
              <a:cs typeface="Calibri"/>
            </a:endParaRPr>
          </a:p>
        </p:txBody>
      </p:sp>
      <p:cxnSp>
        <p:nvCxnSpPr>
          <p:cNvPr id="8" name="Straight Arrow Connector 7">
            <a:extLst>
              <a:ext uri="{FF2B5EF4-FFF2-40B4-BE49-F238E27FC236}">
                <a16:creationId xmlns:a16="http://schemas.microsoft.com/office/drawing/2014/main" id="{33138FC2-4141-40B7-38B2-658AFA2BFB55}"/>
              </a:ext>
            </a:extLst>
          </p:cNvPr>
          <p:cNvCxnSpPr>
            <a:cxnSpLocks/>
          </p:cNvCxnSpPr>
          <p:nvPr/>
        </p:nvCxnSpPr>
        <p:spPr>
          <a:xfrm>
            <a:off x="1080397" y="890663"/>
            <a:ext cx="4652260" cy="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C1767436-ADAF-DC29-97CC-7BCA933D2516}"/>
              </a:ext>
            </a:extLst>
          </p:cNvPr>
          <p:cNvCxnSpPr>
            <a:cxnSpLocks/>
          </p:cNvCxnSpPr>
          <p:nvPr/>
        </p:nvCxnSpPr>
        <p:spPr>
          <a:xfrm>
            <a:off x="6633713" y="858747"/>
            <a:ext cx="2953573" cy="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255075E4-8A13-A896-0CC7-0DC220FFB321}"/>
              </a:ext>
            </a:extLst>
          </p:cNvPr>
          <p:cNvSpPr txBox="1"/>
          <p:nvPr/>
        </p:nvSpPr>
        <p:spPr>
          <a:xfrm>
            <a:off x="984803" y="903854"/>
            <a:ext cx="50156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Core knowledge</a:t>
            </a:r>
          </a:p>
        </p:txBody>
      </p:sp>
      <p:sp>
        <p:nvSpPr>
          <p:cNvPr id="15" name="TextBox 14">
            <a:extLst>
              <a:ext uri="{FF2B5EF4-FFF2-40B4-BE49-F238E27FC236}">
                <a16:creationId xmlns:a16="http://schemas.microsoft.com/office/drawing/2014/main" id="{66ED4B58-73DC-78EC-C5C3-39248B94F676}"/>
              </a:ext>
            </a:extLst>
          </p:cNvPr>
          <p:cNvSpPr txBox="1"/>
          <p:nvPr/>
        </p:nvSpPr>
        <p:spPr>
          <a:xfrm>
            <a:off x="6418719" y="2986217"/>
            <a:ext cx="34940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Key words</a:t>
            </a:r>
            <a:endParaRPr lang="en-US" sz="1600" b="1">
              <a:ea typeface="Calibri"/>
              <a:cs typeface="Calibri"/>
            </a:endParaRPr>
          </a:p>
        </p:txBody>
      </p:sp>
      <p:sp>
        <p:nvSpPr>
          <p:cNvPr id="17" name="TextBox 16">
            <a:extLst>
              <a:ext uri="{FF2B5EF4-FFF2-40B4-BE49-F238E27FC236}">
                <a16:creationId xmlns:a16="http://schemas.microsoft.com/office/drawing/2014/main" id="{532BFE3C-2CAF-8D8C-D4CE-3AD81B66A79C}"/>
              </a:ext>
            </a:extLst>
          </p:cNvPr>
          <p:cNvSpPr txBox="1"/>
          <p:nvPr/>
        </p:nvSpPr>
        <p:spPr>
          <a:xfrm>
            <a:off x="6823447" y="5118695"/>
            <a:ext cx="355289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cs typeface="Calibri"/>
              </a:rPr>
              <a:t>Take it further...</a:t>
            </a:r>
            <a:endParaRPr lang="en-US"/>
          </a:p>
        </p:txBody>
      </p:sp>
      <p:sp>
        <p:nvSpPr>
          <p:cNvPr id="2" name="TextBox 1">
            <a:extLst>
              <a:ext uri="{FF2B5EF4-FFF2-40B4-BE49-F238E27FC236}">
                <a16:creationId xmlns:a16="http://schemas.microsoft.com/office/drawing/2014/main" id="{8FDF75FD-A63B-E6BF-4591-F349C84AC2F6}"/>
              </a:ext>
            </a:extLst>
          </p:cNvPr>
          <p:cNvSpPr txBox="1"/>
          <p:nvPr/>
        </p:nvSpPr>
        <p:spPr>
          <a:xfrm>
            <a:off x="6509803" y="258703"/>
            <a:ext cx="331879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a:latin typeface="Century Gothic"/>
              </a:rPr>
              <a:t>Lesson 12 </a:t>
            </a:r>
            <a:endParaRPr lang="en-US" sz="1200" b="1">
              <a:latin typeface="Aptos" panose="020B0004020202020204"/>
            </a:endParaRPr>
          </a:p>
          <a:p>
            <a:pPr algn="ctr"/>
            <a:r>
              <a:rPr lang="en-GB" sz="1200" b="1">
                <a:latin typeface="Century Gothic"/>
              </a:rPr>
              <a:t>Geopolitics</a:t>
            </a:r>
            <a:endParaRPr lang="en-US" sz="1200" b="1"/>
          </a:p>
        </p:txBody>
      </p:sp>
      <p:pic>
        <p:nvPicPr>
          <p:cNvPr id="50" name="Picture 49">
            <a:extLst>
              <a:ext uri="{FF2B5EF4-FFF2-40B4-BE49-F238E27FC236}">
                <a16:creationId xmlns:a16="http://schemas.microsoft.com/office/drawing/2014/main" id="{82AE4A27-2B49-2E86-EB9D-C3C6AAE48673}"/>
              </a:ext>
            </a:extLst>
          </p:cNvPr>
          <p:cNvPicPr>
            <a:picLocks noChangeAspect="1"/>
          </p:cNvPicPr>
          <p:nvPr/>
        </p:nvPicPr>
        <p:blipFill>
          <a:blip r:embed="rId4"/>
          <a:stretch>
            <a:fillRect/>
          </a:stretch>
        </p:blipFill>
        <p:spPr>
          <a:xfrm>
            <a:off x="5864429" y="273298"/>
            <a:ext cx="648242" cy="669612"/>
          </a:xfrm>
          <a:prstGeom prst="rect">
            <a:avLst/>
          </a:prstGeom>
        </p:spPr>
      </p:pic>
      <p:sp>
        <p:nvSpPr>
          <p:cNvPr id="21" name="Title 1">
            <a:extLst>
              <a:ext uri="{FF2B5EF4-FFF2-40B4-BE49-F238E27FC236}">
                <a16:creationId xmlns:a16="http://schemas.microsoft.com/office/drawing/2014/main" id="{D2700501-9344-E70C-532C-12E354A7E3F7}"/>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a:latin typeface="Century Gothic"/>
              </a:rPr>
              <a:t>Knowledge </a:t>
            </a:r>
            <a:r>
              <a:rPr lang="en-US" sz="1100" b="1" i="1" err="1">
                <a:latin typeface="Century Gothic"/>
              </a:rPr>
              <a:t>Organiser</a:t>
            </a:r>
            <a:endParaRPr lang="en-US" sz="1100" b="1" i="1">
              <a:latin typeface="Century Gothic"/>
            </a:endParaRPr>
          </a:p>
        </p:txBody>
      </p:sp>
      <p:sp>
        <p:nvSpPr>
          <p:cNvPr id="16" name="TextBox 15">
            <a:extLst>
              <a:ext uri="{FF2B5EF4-FFF2-40B4-BE49-F238E27FC236}">
                <a16:creationId xmlns:a16="http://schemas.microsoft.com/office/drawing/2014/main" id="{52DFBD58-693D-B587-99A3-0715A04E5842}"/>
              </a:ext>
            </a:extLst>
          </p:cNvPr>
          <p:cNvSpPr txBox="1"/>
          <p:nvPr/>
        </p:nvSpPr>
        <p:spPr>
          <a:xfrm>
            <a:off x="6414836" y="5225475"/>
            <a:ext cx="1178862" cy="1477328"/>
          </a:xfrm>
          <a:custGeom>
            <a:avLst/>
            <a:gdLst>
              <a:gd name="csX0" fmla="*/ 0 w 1178862"/>
              <a:gd name="csY0" fmla="*/ 0 h 1477328"/>
              <a:gd name="csX1" fmla="*/ 589431 w 1178862"/>
              <a:gd name="csY1" fmla="*/ 0 h 1477328"/>
              <a:gd name="csX2" fmla="*/ 1178862 w 1178862"/>
              <a:gd name="csY2" fmla="*/ 0 h 1477328"/>
              <a:gd name="csX3" fmla="*/ 1178862 w 1178862"/>
              <a:gd name="csY3" fmla="*/ 477669 h 1477328"/>
              <a:gd name="csX4" fmla="*/ 1178862 w 1178862"/>
              <a:gd name="csY4" fmla="*/ 940565 h 1477328"/>
              <a:gd name="csX5" fmla="*/ 1178862 w 1178862"/>
              <a:gd name="csY5" fmla="*/ 1477328 h 1477328"/>
              <a:gd name="csX6" fmla="*/ 624797 w 1178862"/>
              <a:gd name="csY6" fmla="*/ 1477328 h 1477328"/>
              <a:gd name="csX7" fmla="*/ 0 w 1178862"/>
              <a:gd name="csY7" fmla="*/ 1477328 h 1477328"/>
              <a:gd name="csX8" fmla="*/ 0 w 1178862"/>
              <a:gd name="csY8" fmla="*/ 1029205 h 1477328"/>
              <a:gd name="csX9" fmla="*/ 0 w 1178862"/>
              <a:gd name="csY9" fmla="*/ 521989 h 1477328"/>
              <a:gd name="csX10" fmla="*/ 0 w 1178862"/>
              <a:gd name="csY10" fmla="*/ 0 h 147732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1178862" h="1477328" extrusionOk="0">
                <a:moveTo>
                  <a:pt x="0" y="0"/>
                </a:moveTo>
                <a:cubicBezTo>
                  <a:pt x="161837" y="-41096"/>
                  <a:pt x="406502" y="68289"/>
                  <a:pt x="589431" y="0"/>
                </a:cubicBezTo>
                <a:cubicBezTo>
                  <a:pt x="772360" y="-68289"/>
                  <a:pt x="965257" y="63099"/>
                  <a:pt x="1178862" y="0"/>
                </a:cubicBezTo>
                <a:cubicBezTo>
                  <a:pt x="1183659" y="183538"/>
                  <a:pt x="1164861" y="296533"/>
                  <a:pt x="1178862" y="477669"/>
                </a:cubicBezTo>
                <a:cubicBezTo>
                  <a:pt x="1192863" y="658805"/>
                  <a:pt x="1151284" y="744223"/>
                  <a:pt x="1178862" y="940565"/>
                </a:cubicBezTo>
                <a:cubicBezTo>
                  <a:pt x="1206440" y="1136907"/>
                  <a:pt x="1147629" y="1323569"/>
                  <a:pt x="1178862" y="1477328"/>
                </a:cubicBezTo>
                <a:cubicBezTo>
                  <a:pt x="903439" y="1526461"/>
                  <a:pt x="879800" y="1459692"/>
                  <a:pt x="624797" y="1477328"/>
                </a:cubicBezTo>
                <a:cubicBezTo>
                  <a:pt x="369794" y="1494964"/>
                  <a:pt x="193149" y="1466340"/>
                  <a:pt x="0" y="1477328"/>
                </a:cubicBezTo>
                <a:cubicBezTo>
                  <a:pt x="-39499" y="1345030"/>
                  <a:pt x="6802" y="1167597"/>
                  <a:pt x="0" y="1029205"/>
                </a:cubicBezTo>
                <a:cubicBezTo>
                  <a:pt x="-6802" y="890813"/>
                  <a:pt x="56124" y="755328"/>
                  <a:pt x="0" y="521989"/>
                </a:cubicBezTo>
                <a:cubicBezTo>
                  <a:pt x="-56124" y="288650"/>
                  <a:pt x="15056" y="211539"/>
                  <a:pt x="0" y="0"/>
                </a:cubicBezTo>
                <a:close/>
              </a:path>
            </a:pathLst>
          </a:custGeom>
          <a:noFill/>
          <a:ln>
            <a:noFill/>
            <a:extLst>
              <a:ext uri="{C807C97D-BFC1-408E-A445-0C87EB9F89A2}">
                <ask:lineSketchStyleProps xmlns:ask="http://schemas.microsoft.com/office/drawing/2018/sketchyshapes" sd="2529849016">
                  <a:prstGeom prst="rect">
                    <a:avLst/>
                  </a:prstGeom>
                  <ask:type>
                    <ask:lineSketchScribble/>
                  </ask:type>
                </ask:lineSketchStyleProps>
              </a:ext>
            </a:extLst>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1000" b="1" u="sng" dirty="0">
                <a:latin typeface="Century Gothic"/>
              </a:rPr>
              <a:t>These videos show:</a:t>
            </a:r>
            <a:endParaRPr lang="en-US" sz="1400" b="1" u="sng">
              <a:latin typeface="Aptos" panose="020B0004020202020204"/>
            </a:endParaRPr>
          </a:p>
          <a:p>
            <a:pPr marL="171450" indent="-171450">
              <a:buFont typeface="Calibri"/>
              <a:buChar char="-"/>
            </a:pPr>
            <a:r>
              <a:rPr lang="en-US" sz="1000" dirty="0">
                <a:latin typeface="Century Gothic"/>
              </a:rPr>
              <a:t>impacts of British </a:t>
            </a:r>
            <a:r>
              <a:rPr lang="en-US" sz="1000" dirty="0" err="1">
                <a:latin typeface="Century Gothic"/>
              </a:rPr>
              <a:t>colonisation</a:t>
            </a:r>
            <a:r>
              <a:rPr lang="en-US" sz="1000" dirty="0">
                <a:latin typeface="Century Gothic"/>
              </a:rPr>
              <a:t> on India</a:t>
            </a:r>
            <a:endParaRPr lang="en-US" sz="1400">
              <a:latin typeface="Aptos" panose="020B0004020202020204"/>
            </a:endParaRPr>
          </a:p>
          <a:p>
            <a:pPr marL="171450" indent="-171450">
              <a:buFont typeface="Calibri"/>
              <a:buChar char="-"/>
            </a:pPr>
            <a:r>
              <a:rPr lang="en-US" sz="1000" dirty="0">
                <a:latin typeface="Century Gothic"/>
              </a:rPr>
              <a:t>Partition of India explained</a:t>
            </a:r>
          </a:p>
        </p:txBody>
      </p:sp>
      <p:cxnSp>
        <p:nvCxnSpPr>
          <p:cNvPr id="29" name="Straight Arrow Connector 28">
            <a:extLst>
              <a:ext uri="{FF2B5EF4-FFF2-40B4-BE49-F238E27FC236}">
                <a16:creationId xmlns:a16="http://schemas.microsoft.com/office/drawing/2014/main" id="{0B8164C3-8CF3-C335-1549-626C6164BBAF}"/>
              </a:ext>
            </a:extLst>
          </p:cNvPr>
          <p:cNvCxnSpPr>
            <a:cxnSpLocks/>
          </p:cNvCxnSpPr>
          <p:nvPr/>
        </p:nvCxnSpPr>
        <p:spPr>
          <a:xfrm flipV="1">
            <a:off x="6344689" y="2981296"/>
            <a:ext cx="35461" cy="3831150"/>
          </a:xfrm>
          <a:prstGeom prst="straightConnector1">
            <a:avLst/>
          </a:prstGeom>
          <a:ln w="28575"/>
        </p:spPr>
        <p:style>
          <a:lnRef idx="1">
            <a:schemeClr val="dk1"/>
          </a:lnRef>
          <a:fillRef idx="0">
            <a:schemeClr val="dk1"/>
          </a:fillRef>
          <a:effectRef idx="0">
            <a:schemeClr val="dk1"/>
          </a:effectRef>
          <a:fontRef idx="minor">
            <a:schemeClr val="tx1"/>
          </a:fontRef>
        </p:style>
      </p:cxnSp>
      <p:pic>
        <p:nvPicPr>
          <p:cNvPr id="3" name="Picture 2" descr="Global Settings icon">
            <a:extLst>
              <a:ext uri="{FF2B5EF4-FFF2-40B4-BE49-F238E27FC236}">
                <a16:creationId xmlns:a16="http://schemas.microsoft.com/office/drawing/2014/main" id="{DD0482BC-5767-9569-C2D3-ADE4DD81546A}"/>
              </a:ext>
            </a:extLst>
          </p:cNvPr>
          <p:cNvPicPr>
            <a:picLocks noChangeAspect="1"/>
          </p:cNvPicPr>
          <p:nvPr/>
        </p:nvPicPr>
        <p:blipFill>
          <a:blip r:embed="rId5"/>
          <a:stretch>
            <a:fillRect/>
          </a:stretch>
        </p:blipFill>
        <p:spPr>
          <a:xfrm>
            <a:off x="340859" y="418096"/>
            <a:ext cx="642514" cy="673200"/>
          </a:xfrm>
          <a:prstGeom prst="rect">
            <a:avLst/>
          </a:prstGeom>
        </p:spPr>
      </p:pic>
      <p:sp>
        <p:nvSpPr>
          <p:cNvPr id="5" name="TextBox 4">
            <a:extLst>
              <a:ext uri="{FF2B5EF4-FFF2-40B4-BE49-F238E27FC236}">
                <a16:creationId xmlns:a16="http://schemas.microsoft.com/office/drawing/2014/main" id="{0DB55F80-19B4-B844-0EE9-73A2480E49DE}"/>
              </a:ext>
            </a:extLst>
          </p:cNvPr>
          <p:cNvSpPr txBox="1"/>
          <p:nvPr/>
        </p:nvSpPr>
        <p:spPr>
          <a:xfrm>
            <a:off x="369373" y="1229400"/>
            <a:ext cx="5973221"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000" dirty="0">
                <a:latin typeface="Century Gothic"/>
              </a:rPr>
              <a:t>India has </a:t>
            </a:r>
            <a:r>
              <a:rPr lang="en-GB" sz="1000" b="1" dirty="0">
                <a:latin typeface="Century Gothic"/>
              </a:rPr>
              <a:t>geopolitical relationships with countries all over the world</a:t>
            </a:r>
            <a:r>
              <a:rPr lang="en-GB" sz="1000" dirty="0">
                <a:latin typeface="Century Gothic"/>
              </a:rPr>
              <a:t>, and they all have effects on India’s development. A lot of these relationships have </a:t>
            </a:r>
            <a:r>
              <a:rPr lang="en-GB" sz="1000" b="1" dirty="0">
                <a:latin typeface="Century Gothic"/>
              </a:rPr>
              <a:t>developed from India's history</a:t>
            </a:r>
            <a:r>
              <a:rPr lang="en-GB" sz="1000" dirty="0">
                <a:latin typeface="Century Gothic"/>
              </a:rPr>
              <a:t>, for example colonisation and the partition of India. </a:t>
            </a:r>
            <a:endParaRPr lang="en-US" sz="1000" dirty="0"/>
          </a:p>
        </p:txBody>
      </p:sp>
      <p:sp>
        <p:nvSpPr>
          <p:cNvPr id="6" name="TextBox 5">
            <a:extLst>
              <a:ext uri="{FF2B5EF4-FFF2-40B4-BE49-F238E27FC236}">
                <a16:creationId xmlns:a16="http://schemas.microsoft.com/office/drawing/2014/main" id="{5257A85E-85D1-42AC-4B27-886D27F1AFED}"/>
              </a:ext>
            </a:extLst>
          </p:cNvPr>
          <p:cNvSpPr txBox="1"/>
          <p:nvPr/>
        </p:nvSpPr>
        <p:spPr>
          <a:xfrm>
            <a:off x="468475" y="1850399"/>
            <a:ext cx="4668619"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000" b="1" u="sng" dirty="0">
                <a:latin typeface="Century Gothic"/>
              </a:rPr>
              <a:t>The UK-</a:t>
            </a:r>
            <a:r>
              <a:rPr lang="en-GB" sz="1000" dirty="0">
                <a:latin typeface="Century Gothic"/>
              </a:rPr>
              <a:t> Overall India has a </a:t>
            </a:r>
            <a:r>
              <a:rPr lang="en-GB" sz="1000" b="1" dirty="0">
                <a:latin typeface="Century Gothic"/>
              </a:rPr>
              <a:t>good relationship with the UK</a:t>
            </a:r>
            <a:r>
              <a:rPr lang="en-GB" sz="1000" dirty="0">
                <a:latin typeface="Century Gothic"/>
              </a:rPr>
              <a:t>. These two countries have a long history together, as India was </a:t>
            </a:r>
            <a:r>
              <a:rPr lang="en-GB" sz="1000" b="1" dirty="0">
                <a:latin typeface="Century Gothic"/>
              </a:rPr>
              <a:t>colonised a part of the British Empire</a:t>
            </a:r>
            <a:r>
              <a:rPr lang="en-GB" sz="1000" dirty="0">
                <a:latin typeface="Century Gothic"/>
              </a:rPr>
              <a:t>. Whilst they got </a:t>
            </a:r>
            <a:r>
              <a:rPr lang="en-GB" sz="1000" b="1" dirty="0">
                <a:latin typeface="Century Gothic"/>
              </a:rPr>
              <a:t>independence in 1947</a:t>
            </a:r>
            <a:r>
              <a:rPr lang="en-GB" sz="1000" dirty="0">
                <a:latin typeface="Century Gothic"/>
              </a:rPr>
              <a:t>, colonisation helped shape India, with more English speakers in India than in the UK! Whilst feelings about colonisation can be mixed, it </a:t>
            </a:r>
            <a:r>
              <a:rPr lang="en-GB" sz="1000" b="1" dirty="0">
                <a:latin typeface="Century Gothic"/>
              </a:rPr>
              <a:t>helped the country develop</a:t>
            </a:r>
            <a:r>
              <a:rPr lang="en-GB" sz="1000" dirty="0">
                <a:latin typeface="Century Gothic"/>
              </a:rPr>
              <a:t> and become global leaders in outsourcing. </a:t>
            </a:r>
          </a:p>
        </p:txBody>
      </p:sp>
      <p:pic>
        <p:nvPicPr>
          <p:cNvPr id="7" name="Picture 6" descr="United Kingdom Flag PNGs for Free Download">
            <a:extLst>
              <a:ext uri="{FF2B5EF4-FFF2-40B4-BE49-F238E27FC236}">
                <a16:creationId xmlns:a16="http://schemas.microsoft.com/office/drawing/2014/main" id="{C312C4EA-0D37-EEBC-28FB-B797E7272C54}"/>
              </a:ext>
            </a:extLst>
          </p:cNvPr>
          <p:cNvPicPr>
            <a:picLocks noChangeAspect="1"/>
          </p:cNvPicPr>
          <p:nvPr/>
        </p:nvPicPr>
        <p:blipFill>
          <a:blip r:embed="rId6"/>
          <a:stretch>
            <a:fillRect/>
          </a:stretch>
        </p:blipFill>
        <p:spPr>
          <a:xfrm>
            <a:off x="4859013" y="1828029"/>
            <a:ext cx="1474585" cy="978941"/>
          </a:xfrm>
          <a:prstGeom prst="rect">
            <a:avLst/>
          </a:prstGeom>
        </p:spPr>
      </p:pic>
      <p:sp>
        <p:nvSpPr>
          <p:cNvPr id="11" name="TextBox 10">
            <a:extLst>
              <a:ext uri="{FF2B5EF4-FFF2-40B4-BE49-F238E27FC236}">
                <a16:creationId xmlns:a16="http://schemas.microsoft.com/office/drawing/2014/main" id="{C62557B7-F602-965A-E742-37D936B0D075}"/>
              </a:ext>
            </a:extLst>
          </p:cNvPr>
          <p:cNvSpPr txBox="1"/>
          <p:nvPr/>
        </p:nvSpPr>
        <p:spPr>
          <a:xfrm>
            <a:off x="7133226" y="3323360"/>
            <a:ext cx="2780937" cy="1615827"/>
          </a:xfrm>
          <a:prstGeom prst="rect">
            <a:avLst/>
          </a:prstGeom>
          <a:noFill/>
        </p:spPr>
        <p:txBody>
          <a:bodyPr wrap="square" lIns="91440" tIns="45720" rIns="91440" bIns="45720" rtlCol="0" anchor="t">
            <a:spAutoFit/>
          </a:bodyPr>
          <a:lstStyle/>
          <a:p>
            <a:r>
              <a:rPr lang="en-GB" sz="1100" b="1" dirty="0">
                <a:latin typeface="Century Gothic"/>
              </a:rPr>
              <a:t>Geopolitics- </a:t>
            </a:r>
            <a:r>
              <a:rPr lang="en-GB" sz="1100" dirty="0">
                <a:latin typeface="Century Gothic"/>
              </a:rPr>
              <a:t>The study of how Earth's geography (human and physical) affects politics and international relations.</a:t>
            </a:r>
          </a:p>
          <a:p>
            <a:endParaRPr lang="en-GB" sz="1100" b="1" dirty="0">
              <a:latin typeface="Century Gothic"/>
            </a:endParaRPr>
          </a:p>
          <a:p>
            <a:r>
              <a:rPr lang="en-GB" sz="1100" b="1" dirty="0">
                <a:latin typeface="Century Gothic"/>
              </a:rPr>
              <a:t>Colonisation- </a:t>
            </a:r>
            <a:r>
              <a:rPr lang="en-GB" sz="1100" dirty="0">
                <a:latin typeface="Century Gothic"/>
              </a:rPr>
              <a:t>When one country takes control over another country/group of people. </a:t>
            </a:r>
          </a:p>
          <a:p>
            <a:endParaRPr lang="en-GB" sz="1100" dirty="0">
              <a:latin typeface="Century Gothic"/>
            </a:endParaRPr>
          </a:p>
        </p:txBody>
      </p:sp>
      <p:sp>
        <p:nvSpPr>
          <p:cNvPr id="13" name="TextBox 12">
            <a:extLst>
              <a:ext uri="{FF2B5EF4-FFF2-40B4-BE49-F238E27FC236}">
                <a16:creationId xmlns:a16="http://schemas.microsoft.com/office/drawing/2014/main" id="{AECFCB58-DD13-2B55-38FA-52F8FE9EC2DC}"/>
              </a:ext>
            </a:extLst>
          </p:cNvPr>
          <p:cNvSpPr txBox="1"/>
          <p:nvPr/>
        </p:nvSpPr>
        <p:spPr>
          <a:xfrm>
            <a:off x="450612" y="4154399"/>
            <a:ext cx="4506668" cy="879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000" b="1" u="sng" dirty="0">
                <a:latin typeface="Century Gothic"/>
              </a:rPr>
              <a:t>Pakistan-</a:t>
            </a:r>
            <a:r>
              <a:rPr lang="en-GB" sz="1000" dirty="0">
                <a:latin typeface="Century Gothic"/>
              </a:rPr>
              <a:t> Overall India has a </a:t>
            </a:r>
            <a:r>
              <a:rPr lang="en-GB" sz="1000" b="1" dirty="0">
                <a:latin typeface="Century Gothic"/>
              </a:rPr>
              <a:t>tense relationship with Pakistan</a:t>
            </a:r>
            <a:r>
              <a:rPr lang="en-GB" sz="1000" dirty="0">
                <a:latin typeface="Century Gothic"/>
              </a:rPr>
              <a:t>, as there has been a lot of dispute over borders. After the partition of India, there has been a lot of turmoil and 3 wars (1947, 1965 and 1999) over the ownership of Kashmir. Both countries have nuclear weapons, and each conducted several threatening tests over the years. </a:t>
            </a:r>
          </a:p>
        </p:txBody>
      </p:sp>
      <p:sp>
        <p:nvSpPr>
          <p:cNvPr id="18" name="TextBox 17">
            <a:extLst>
              <a:ext uri="{FF2B5EF4-FFF2-40B4-BE49-F238E27FC236}">
                <a16:creationId xmlns:a16="http://schemas.microsoft.com/office/drawing/2014/main" id="{E79084BE-8B93-CE8F-204F-C6B4DA572AF7}"/>
              </a:ext>
            </a:extLst>
          </p:cNvPr>
          <p:cNvSpPr txBox="1"/>
          <p:nvPr/>
        </p:nvSpPr>
        <p:spPr>
          <a:xfrm>
            <a:off x="450746" y="5297399"/>
            <a:ext cx="4461683"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000" b="1" u="sng" dirty="0">
                <a:latin typeface="Century Gothic"/>
              </a:rPr>
              <a:t>China-</a:t>
            </a:r>
            <a:r>
              <a:rPr lang="en-GB" sz="1000" dirty="0">
                <a:latin typeface="Century Gothic"/>
              </a:rPr>
              <a:t> Overall India has a </a:t>
            </a:r>
            <a:r>
              <a:rPr lang="en-GB" sz="1000" b="1" dirty="0">
                <a:latin typeface="Century Gothic"/>
              </a:rPr>
              <a:t>tense relationship with China</a:t>
            </a:r>
            <a:r>
              <a:rPr lang="en-GB" sz="1000" dirty="0">
                <a:latin typeface="Century Gothic"/>
              </a:rPr>
              <a:t>, as there has been a lot of dispute over borders. In 1962 the countries fought a brief war. There are numerous reasons for the desire of control over particular places between China and India, for example the Himalayas. Both countries have huge populations, and the Himalayas are a huge source of water for whoever controls them. Another example is the Indian Ocean, both countries want control over this for trade.</a:t>
            </a:r>
          </a:p>
        </p:txBody>
      </p:sp>
      <p:sp>
        <p:nvSpPr>
          <p:cNvPr id="10" name="TextBox 9">
            <a:extLst>
              <a:ext uri="{FF2B5EF4-FFF2-40B4-BE49-F238E27FC236}">
                <a16:creationId xmlns:a16="http://schemas.microsoft.com/office/drawing/2014/main" id="{50997514-CAF4-E520-33DC-EBCFB021B704}"/>
              </a:ext>
            </a:extLst>
          </p:cNvPr>
          <p:cNvSpPr txBox="1"/>
          <p:nvPr/>
        </p:nvSpPr>
        <p:spPr>
          <a:xfrm>
            <a:off x="378504" y="2984399"/>
            <a:ext cx="5973221"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000" dirty="0">
                <a:latin typeface="Century Gothic"/>
              </a:rPr>
              <a:t>The </a:t>
            </a:r>
            <a:r>
              <a:rPr lang="en-GB" sz="1000" b="1" u="sng" dirty="0">
                <a:latin typeface="Century Gothic"/>
              </a:rPr>
              <a:t>partition of India</a:t>
            </a:r>
            <a:r>
              <a:rPr lang="en-GB" sz="1000" dirty="0">
                <a:latin typeface="Century Gothic"/>
              </a:rPr>
              <a:t> </a:t>
            </a:r>
            <a:r>
              <a:rPr lang="en-GB" sz="1000" dirty="0">
                <a:latin typeface="Century Gothic"/>
                <a:ea typeface="Roboto"/>
                <a:cs typeface="Roboto"/>
              </a:rPr>
              <a:t>(in 1947) refers to the </a:t>
            </a:r>
            <a:r>
              <a:rPr lang="en-GB" sz="1000" b="1" dirty="0">
                <a:latin typeface="Century Gothic"/>
                <a:ea typeface="Roboto"/>
                <a:cs typeface="Roboto"/>
              </a:rPr>
              <a:t>division of British India</a:t>
            </a:r>
            <a:r>
              <a:rPr lang="en-GB" sz="1000" dirty="0">
                <a:latin typeface="Century Gothic"/>
                <a:ea typeface="Roboto"/>
                <a:cs typeface="Roboto"/>
              </a:rPr>
              <a:t> (after they got independence) into </a:t>
            </a:r>
            <a:r>
              <a:rPr lang="en-GB" sz="1000" b="1" dirty="0">
                <a:latin typeface="Century Gothic"/>
                <a:ea typeface="Roboto"/>
                <a:cs typeface="Roboto"/>
              </a:rPr>
              <a:t>two independent dominions</a:t>
            </a:r>
            <a:r>
              <a:rPr lang="en-GB" sz="1000" dirty="0">
                <a:latin typeface="Century Gothic"/>
                <a:ea typeface="Roboto"/>
                <a:cs typeface="Roboto"/>
              </a:rPr>
              <a:t>: </a:t>
            </a:r>
            <a:r>
              <a:rPr lang="en-GB" sz="1000" b="1" dirty="0">
                <a:latin typeface="Century Gothic"/>
                <a:ea typeface="Roboto"/>
                <a:cs typeface="Roboto"/>
              </a:rPr>
              <a:t>India and Pakistan</a:t>
            </a:r>
            <a:r>
              <a:rPr lang="en-GB" sz="1000" dirty="0">
                <a:latin typeface="Century Gothic"/>
                <a:ea typeface="Roboto"/>
                <a:cs typeface="Roboto"/>
              </a:rPr>
              <a:t>. They were divided by majority and minority religions; the dominant religion was </a:t>
            </a:r>
            <a:r>
              <a:rPr lang="en-GB" sz="1000" b="1" dirty="0">
                <a:latin typeface="Century Gothic"/>
                <a:ea typeface="Roboto"/>
                <a:cs typeface="Roboto"/>
              </a:rPr>
              <a:t>Hindu which was claimed as India</a:t>
            </a:r>
            <a:r>
              <a:rPr lang="en-GB" sz="1000" dirty="0">
                <a:latin typeface="Century Gothic"/>
                <a:ea typeface="Roboto"/>
                <a:cs typeface="Roboto"/>
              </a:rPr>
              <a:t>, whereas the minority religion was </a:t>
            </a:r>
            <a:r>
              <a:rPr lang="en-GB" sz="1000" b="1" dirty="0">
                <a:latin typeface="Century Gothic"/>
                <a:ea typeface="Roboto"/>
                <a:cs typeface="Roboto"/>
              </a:rPr>
              <a:t>Muslim which was deemed as Pakistan</a:t>
            </a:r>
            <a:r>
              <a:rPr lang="en-GB" sz="1000" dirty="0">
                <a:latin typeface="Century Gothic"/>
                <a:ea typeface="Roboto"/>
                <a:cs typeface="Roboto"/>
              </a:rPr>
              <a:t>. The partition led to a </a:t>
            </a:r>
            <a:r>
              <a:rPr lang="en-GB" sz="1000" b="1" dirty="0">
                <a:latin typeface="Century Gothic"/>
                <a:ea typeface="Roboto"/>
                <a:cs typeface="Roboto"/>
              </a:rPr>
              <a:t>mass migration</a:t>
            </a:r>
            <a:r>
              <a:rPr lang="en-GB" sz="1000" dirty="0">
                <a:latin typeface="Century Gothic"/>
                <a:ea typeface="Roboto"/>
                <a:cs typeface="Roboto"/>
              </a:rPr>
              <a:t> of approximately 15 million people, accompanied by </a:t>
            </a:r>
            <a:r>
              <a:rPr lang="en-GB" sz="1000" b="1" dirty="0">
                <a:latin typeface="Century Gothic"/>
                <a:ea typeface="Roboto"/>
                <a:cs typeface="Roboto"/>
              </a:rPr>
              <a:t>widespread communal violence</a:t>
            </a:r>
            <a:r>
              <a:rPr lang="en-GB" sz="1000" dirty="0">
                <a:latin typeface="Century Gothic"/>
                <a:ea typeface="Roboto"/>
                <a:cs typeface="Roboto"/>
              </a:rPr>
              <a:t>, resulting in significant loss of life and displacement.</a:t>
            </a:r>
            <a:endParaRPr lang="en-GB" sz="1000" dirty="0">
              <a:latin typeface="Century Gothic"/>
            </a:endParaRPr>
          </a:p>
        </p:txBody>
      </p:sp>
      <p:pic>
        <p:nvPicPr>
          <p:cNvPr id="19" name="Picture 18" descr="Pakistan Flag Png Free Download Flag Map Of Pakistan - vrogue.co">
            <a:extLst>
              <a:ext uri="{FF2B5EF4-FFF2-40B4-BE49-F238E27FC236}">
                <a16:creationId xmlns:a16="http://schemas.microsoft.com/office/drawing/2014/main" id="{7373B95B-6F95-B4F0-CFC3-D5F0A79871F3}"/>
              </a:ext>
            </a:extLst>
          </p:cNvPr>
          <p:cNvPicPr>
            <a:picLocks noChangeAspect="1"/>
          </p:cNvPicPr>
          <p:nvPr/>
        </p:nvPicPr>
        <p:blipFill>
          <a:blip r:embed="rId7"/>
          <a:stretch>
            <a:fillRect/>
          </a:stretch>
        </p:blipFill>
        <p:spPr>
          <a:xfrm rot="-360000">
            <a:off x="4916028" y="4094462"/>
            <a:ext cx="1243587" cy="973076"/>
          </a:xfrm>
          <a:prstGeom prst="rect">
            <a:avLst/>
          </a:prstGeom>
        </p:spPr>
      </p:pic>
      <p:pic>
        <p:nvPicPr>
          <p:cNvPr id="20" name="Picture 19" descr="China flag PNG">
            <a:extLst>
              <a:ext uri="{FF2B5EF4-FFF2-40B4-BE49-F238E27FC236}">
                <a16:creationId xmlns:a16="http://schemas.microsoft.com/office/drawing/2014/main" id="{BBB8814D-BA1D-1E31-6AC4-31D8150A41B5}"/>
              </a:ext>
            </a:extLst>
          </p:cNvPr>
          <p:cNvPicPr>
            <a:picLocks noChangeAspect="1"/>
          </p:cNvPicPr>
          <p:nvPr/>
        </p:nvPicPr>
        <p:blipFill>
          <a:blip r:embed="rId8"/>
          <a:stretch>
            <a:fillRect/>
          </a:stretch>
        </p:blipFill>
        <p:spPr>
          <a:xfrm>
            <a:off x="4912996" y="5557252"/>
            <a:ext cx="1240655" cy="837496"/>
          </a:xfrm>
          <a:prstGeom prst="rect">
            <a:avLst/>
          </a:prstGeom>
        </p:spPr>
      </p:pic>
      <p:cxnSp>
        <p:nvCxnSpPr>
          <p:cNvPr id="26" name="Straight Arrow Connector 25">
            <a:extLst>
              <a:ext uri="{FF2B5EF4-FFF2-40B4-BE49-F238E27FC236}">
                <a16:creationId xmlns:a16="http://schemas.microsoft.com/office/drawing/2014/main" id="{D08354C1-47B8-5E57-4D27-56165CD970CC}"/>
              </a:ext>
            </a:extLst>
          </p:cNvPr>
          <p:cNvCxnSpPr>
            <a:cxnSpLocks/>
          </p:cNvCxnSpPr>
          <p:nvPr/>
        </p:nvCxnSpPr>
        <p:spPr>
          <a:xfrm flipV="1">
            <a:off x="6525532" y="2969494"/>
            <a:ext cx="3188090" cy="0"/>
          </a:xfrm>
          <a:prstGeom prst="straightConnector1">
            <a:avLst/>
          </a:prstGeom>
          <a:ln w="28575"/>
        </p:spPr>
        <p:style>
          <a:lnRef idx="1">
            <a:schemeClr val="dk1"/>
          </a:lnRef>
          <a:fillRef idx="0">
            <a:schemeClr val="dk1"/>
          </a:fillRef>
          <a:effectRef idx="0">
            <a:schemeClr val="dk1"/>
          </a:effectRef>
          <a:fontRef idx="minor">
            <a:schemeClr val="tx1"/>
          </a:fontRef>
        </p:style>
      </p:cxnSp>
      <p:pic>
        <p:nvPicPr>
          <p:cNvPr id="27" name="Picture 26" descr="india_pakistan_china_disputed_areas_map.jpg">
            <a:extLst>
              <a:ext uri="{FF2B5EF4-FFF2-40B4-BE49-F238E27FC236}">
                <a16:creationId xmlns:a16="http://schemas.microsoft.com/office/drawing/2014/main" id="{942DD76C-E9D0-7896-E5E9-81E411667C48}"/>
              </a:ext>
            </a:extLst>
          </p:cNvPr>
          <p:cNvPicPr>
            <a:picLocks noChangeAspect="1"/>
          </p:cNvPicPr>
          <p:nvPr/>
        </p:nvPicPr>
        <p:blipFill>
          <a:blip r:embed="rId9"/>
          <a:stretch>
            <a:fillRect/>
          </a:stretch>
        </p:blipFill>
        <p:spPr>
          <a:xfrm>
            <a:off x="6492695" y="958125"/>
            <a:ext cx="3197707" cy="1872750"/>
          </a:xfrm>
          <a:prstGeom prst="rect">
            <a:avLst/>
          </a:prstGeom>
        </p:spPr>
      </p:pic>
      <p:cxnSp>
        <p:nvCxnSpPr>
          <p:cNvPr id="28" name="Straight Arrow Connector 27">
            <a:extLst>
              <a:ext uri="{FF2B5EF4-FFF2-40B4-BE49-F238E27FC236}">
                <a16:creationId xmlns:a16="http://schemas.microsoft.com/office/drawing/2014/main" id="{DF98729B-4768-5D66-9BF0-0F7E2A05E993}"/>
              </a:ext>
            </a:extLst>
          </p:cNvPr>
          <p:cNvCxnSpPr>
            <a:cxnSpLocks/>
          </p:cNvCxnSpPr>
          <p:nvPr/>
        </p:nvCxnSpPr>
        <p:spPr>
          <a:xfrm flipV="1">
            <a:off x="6572538" y="5075494"/>
            <a:ext cx="3188090" cy="0"/>
          </a:xfrm>
          <a:prstGeom prst="straightConnector1">
            <a:avLst/>
          </a:prstGeom>
          <a:ln w="28575"/>
        </p:spPr>
        <p:style>
          <a:lnRef idx="1">
            <a:schemeClr val="dk1"/>
          </a:lnRef>
          <a:fillRef idx="0">
            <a:schemeClr val="dk1"/>
          </a:fillRef>
          <a:effectRef idx="0">
            <a:schemeClr val="dk1"/>
          </a:effectRef>
          <a:fontRef idx="minor">
            <a:schemeClr val="tx1"/>
          </a:fontRef>
        </p:style>
      </p:cxnSp>
      <p:pic>
        <p:nvPicPr>
          <p:cNvPr id="30" name="Graphic 29" descr="Globe outline">
            <a:extLst>
              <a:ext uri="{FF2B5EF4-FFF2-40B4-BE49-F238E27FC236}">
                <a16:creationId xmlns:a16="http://schemas.microsoft.com/office/drawing/2014/main" id="{76C12E4F-8035-44C5-A6F7-7CADBA1FDD1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676463" y="3433213"/>
            <a:ext cx="279123" cy="311151"/>
          </a:xfrm>
          <a:prstGeom prst="rect">
            <a:avLst/>
          </a:prstGeom>
        </p:spPr>
      </p:pic>
      <p:pic>
        <p:nvPicPr>
          <p:cNvPr id="31" name="Graphic 30" descr="Boardroom with solid fill">
            <a:extLst>
              <a:ext uri="{FF2B5EF4-FFF2-40B4-BE49-F238E27FC236}">
                <a16:creationId xmlns:a16="http://schemas.microsoft.com/office/drawing/2014/main" id="{73603B76-B730-9F48-0E8E-D24A9B9937F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415002" y="3340904"/>
            <a:ext cx="802998" cy="827088"/>
          </a:xfrm>
          <a:prstGeom prst="rect">
            <a:avLst/>
          </a:prstGeom>
        </p:spPr>
      </p:pic>
      <p:pic>
        <p:nvPicPr>
          <p:cNvPr id="34" name="Picture 33" descr="A qr code with black squares&#10;&#10;AI-generated content may be incorrect.">
            <a:extLst>
              <a:ext uri="{FF2B5EF4-FFF2-40B4-BE49-F238E27FC236}">
                <a16:creationId xmlns:a16="http://schemas.microsoft.com/office/drawing/2014/main" id="{35D739E7-A687-9B18-2AAF-9E2D85346588}"/>
              </a:ext>
            </a:extLst>
          </p:cNvPr>
          <p:cNvPicPr>
            <a:picLocks noChangeAspect="1"/>
          </p:cNvPicPr>
          <p:nvPr/>
        </p:nvPicPr>
        <p:blipFill>
          <a:blip r:embed="rId14"/>
          <a:stretch>
            <a:fillRect/>
          </a:stretch>
        </p:blipFill>
        <p:spPr>
          <a:xfrm>
            <a:off x="7588775" y="5651773"/>
            <a:ext cx="1014144" cy="1075230"/>
          </a:xfrm>
          <a:prstGeom prst="rect">
            <a:avLst/>
          </a:prstGeom>
        </p:spPr>
      </p:pic>
      <p:pic>
        <p:nvPicPr>
          <p:cNvPr id="35" name="Picture 34" descr="A qr code with black squares&#10;&#10;AI-generated content may be incorrect.">
            <a:extLst>
              <a:ext uri="{FF2B5EF4-FFF2-40B4-BE49-F238E27FC236}">
                <a16:creationId xmlns:a16="http://schemas.microsoft.com/office/drawing/2014/main" id="{FF2FE6CD-E77E-5B0D-139F-4BC82D90669F}"/>
              </a:ext>
            </a:extLst>
          </p:cNvPr>
          <p:cNvPicPr>
            <a:picLocks noChangeAspect="1"/>
          </p:cNvPicPr>
          <p:nvPr/>
        </p:nvPicPr>
        <p:blipFill>
          <a:blip r:embed="rId15"/>
          <a:stretch>
            <a:fillRect/>
          </a:stretch>
        </p:blipFill>
        <p:spPr>
          <a:xfrm>
            <a:off x="8749684" y="5651753"/>
            <a:ext cx="1074811" cy="1075230"/>
          </a:xfrm>
          <a:prstGeom prst="rect">
            <a:avLst/>
          </a:prstGeom>
        </p:spPr>
      </p:pic>
    </p:spTree>
    <p:extLst>
      <p:ext uri="{BB962C8B-B14F-4D97-AF65-F5344CB8AC3E}">
        <p14:creationId xmlns:p14="http://schemas.microsoft.com/office/powerpoint/2010/main" val="17474804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B8A7A6-FF3A-FF10-39CB-75172007E1D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C542066-0501-D243-695D-622D088E8BB4}"/>
              </a:ext>
            </a:extLst>
          </p:cNvPr>
          <p:cNvSpPr txBox="1"/>
          <p:nvPr/>
        </p:nvSpPr>
        <p:spPr>
          <a:xfrm>
            <a:off x="880583" y="253818"/>
            <a:ext cx="485207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GCSE Global Development</a:t>
            </a:r>
          </a:p>
          <a:p>
            <a:pPr algn="ctr"/>
            <a:r>
              <a:rPr lang="en-US" sz="1600" b="1">
                <a:latin typeface="Century Gothic"/>
                <a:ea typeface="Calibri"/>
                <a:cs typeface="Calibri"/>
              </a:rPr>
              <a:t>Knowledge Checkers</a:t>
            </a:r>
            <a:endParaRPr lang="en-US" sz="1600" b="1">
              <a:latin typeface="Century Gothic"/>
              <a:cs typeface="Calibri"/>
            </a:endParaRPr>
          </a:p>
        </p:txBody>
      </p:sp>
      <p:cxnSp>
        <p:nvCxnSpPr>
          <p:cNvPr id="8" name="Straight Arrow Connector 7">
            <a:extLst>
              <a:ext uri="{FF2B5EF4-FFF2-40B4-BE49-F238E27FC236}">
                <a16:creationId xmlns:a16="http://schemas.microsoft.com/office/drawing/2014/main" id="{33138FC2-4141-40B7-38B2-658AFA2BFB55}"/>
              </a:ext>
            </a:extLst>
          </p:cNvPr>
          <p:cNvCxnSpPr>
            <a:cxnSpLocks/>
          </p:cNvCxnSpPr>
          <p:nvPr/>
        </p:nvCxnSpPr>
        <p:spPr>
          <a:xfrm>
            <a:off x="1080397" y="890663"/>
            <a:ext cx="4652260" cy="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C1767436-ADAF-DC29-97CC-7BCA933D2516}"/>
              </a:ext>
            </a:extLst>
          </p:cNvPr>
          <p:cNvCxnSpPr>
            <a:cxnSpLocks/>
          </p:cNvCxnSpPr>
          <p:nvPr/>
        </p:nvCxnSpPr>
        <p:spPr>
          <a:xfrm>
            <a:off x="6633713" y="858747"/>
            <a:ext cx="2953573" cy="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228D9633-C6F8-0AC0-441F-790DD2FFD48A}"/>
              </a:ext>
            </a:extLst>
          </p:cNvPr>
          <p:cNvCxnSpPr>
            <a:cxnSpLocks/>
          </p:cNvCxnSpPr>
          <p:nvPr/>
        </p:nvCxnSpPr>
        <p:spPr>
          <a:xfrm>
            <a:off x="6289619" y="4706494"/>
            <a:ext cx="3422019" cy="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255075E4-8A13-A896-0CC7-0DC220FFB321}"/>
              </a:ext>
            </a:extLst>
          </p:cNvPr>
          <p:cNvSpPr txBox="1"/>
          <p:nvPr/>
        </p:nvSpPr>
        <p:spPr>
          <a:xfrm>
            <a:off x="984803" y="903854"/>
            <a:ext cx="50156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Core knowledge</a:t>
            </a:r>
          </a:p>
        </p:txBody>
      </p:sp>
      <p:sp>
        <p:nvSpPr>
          <p:cNvPr id="17" name="TextBox 16">
            <a:extLst>
              <a:ext uri="{FF2B5EF4-FFF2-40B4-BE49-F238E27FC236}">
                <a16:creationId xmlns:a16="http://schemas.microsoft.com/office/drawing/2014/main" id="{532BFE3C-2CAF-8D8C-D4CE-3AD81B66A79C}"/>
              </a:ext>
            </a:extLst>
          </p:cNvPr>
          <p:cNvSpPr txBox="1"/>
          <p:nvPr/>
        </p:nvSpPr>
        <p:spPr>
          <a:xfrm>
            <a:off x="5867833" y="4845029"/>
            <a:ext cx="355289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cs typeface="Calibri"/>
              </a:rPr>
              <a:t>Take it further...</a:t>
            </a:r>
            <a:endParaRPr lang="en-US"/>
          </a:p>
        </p:txBody>
      </p:sp>
      <p:sp>
        <p:nvSpPr>
          <p:cNvPr id="2" name="TextBox 1">
            <a:extLst>
              <a:ext uri="{FF2B5EF4-FFF2-40B4-BE49-F238E27FC236}">
                <a16:creationId xmlns:a16="http://schemas.microsoft.com/office/drawing/2014/main" id="{8FDF75FD-A63B-E6BF-4591-F349C84AC2F6}"/>
              </a:ext>
            </a:extLst>
          </p:cNvPr>
          <p:cNvSpPr txBox="1"/>
          <p:nvPr/>
        </p:nvSpPr>
        <p:spPr>
          <a:xfrm>
            <a:off x="6509803" y="258703"/>
            <a:ext cx="331879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a:latin typeface="Century Gothic"/>
              </a:rPr>
              <a:t>Lesson 13</a:t>
            </a:r>
            <a:endParaRPr lang="en-US" sz="1200" b="1">
              <a:latin typeface="Aptos" panose="020B0004020202020204"/>
            </a:endParaRPr>
          </a:p>
          <a:p>
            <a:pPr algn="ctr"/>
            <a:r>
              <a:rPr lang="en-GB" sz="1200" b="1">
                <a:latin typeface="Century Gothic"/>
              </a:rPr>
              <a:t>Impacts of Rapid Development</a:t>
            </a:r>
            <a:endParaRPr lang="en-US" sz="1200" b="1"/>
          </a:p>
        </p:txBody>
      </p:sp>
      <p:pic>
        <p:nvPicPr>
          <p:cNvPr id="50" name="Picture 49">
            <a:extLst>
              <a:ext uri="{FF2B5EF4-FFF2-40B4-BE49-F238E27FC236}">
                <a16:creationId xmlns:a16="http://schemas.microsoft.com/office/drawing/2014/main" id="{82AE4A27-2B49-2E86-EB9D-C3C6AAE48673}"/>
              </a:ext>
            </a:extLst>
          </p:cNvPr>
          <p:cNvPicPr>
            <a:picLocks noChangeAspect="1"/>
          </p:cNvPicPr>
          <p:nvPr/>
        </p:nvPicPr>
        <p:blipFill>
          <a:blip r:embed="rId2"/>
          <a:stretch>
            <a:fillRect/>
          </a:stretch>
        </p:blipFill>
        <p:spPr>
          <a:xfrm>
            <a:off x="5864429" y="273298"/>
            <a:ext cx="648242" cy="669612"/>
          </a:xfrm>
          <a:prstGeom prst="rect">
            <a:avLst/>
          </a:prstGeom>
        </p:spPr>
      </p:pic>
      <p:sp>
        <p:nvSpPr>
          <p:cNvPr id="21" name="Title 1">
            <a:extLst>
              <a:ext uri="{FF2B5EF4-FFF2-40B4-BE49-F238E27FC236}">
                <a16:creationId xmlns:a16="http://schemas.microsoft.com/office/drawing/2014/main" id="{D2700501-9344-E70C-532C-12E354A7E3F7}"/>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a:latin typeface="Century Gothic"/>
              </a:rPr>
              <a:t>Knowledge </a:t>
            </a:r>
            <a:r>
              <a:rPr lang="en-US" sz="1100" b="1" i="1" err="1">
                <a:latin typeface="Century Gothic"/>
              </a:rPr>
              <a:t>Organiser</a:t>
            </a:r>
            <a:endParaRPr lang="en-US" sz="1100" b="1" i="1">
              <a:latin typeface="Century Gothic"/>
            </a:endParaRPr>
          </a:p>
        </p:txBody>
      </p:sp>
      <p:sp>
        <p:nvSpPr>
          <p:cNvPr id="16" name="TextBox 15">
            <a:extLst>
              <a:ext uri="{FF2B5EF4-FFF2-40B4-BE49-F238E27FC236}">
                <a16:creationId xmlns:a16="http://schemas.microsoft.com/office/drawing/2014/main" id="{52DFBD58-693D-B587-99A3-0715A04E5842}"/>
              </a:ext>
            </a:extLst>
          </p:cNvPr>
          <p:cNvSpPr txBox="1"/>
          <p:nvPr/>
        </p:nvSpPr>
        <p:spPr>
          <a:xfrm>
            <a:off x="8768269" y="4940187"/>
            <a:ext cx="1178863" cy="1631216"/>
          </a:xfrm>
          <a:custGeom>
            <a:avLst/>
            <a:gdLst>
              <a:gd name="csX0" fmla="*/ 0 w 1178863"/>
              <a:gd name="csY0" fmla="*/ 0 h 1631216"/>
              <a:gd name="csX1" fmla="*/ 589432 w 1178863"/>
              <a:gd name="csY1" fmla="*/ 0 h 1631216"/>
              <a:gd name="csX2" fmla="*/ 1178863 w 1178863"/>
              <a:gd name="csY2" fmla="*/ 0 h 1631216"/>
              <a:gd name="csX3" fmla="*/ 1178863 w 1178863"/>
              <a:gd name="csY3" fmla="*/ 527427 h 1631216"/>
              <a:gd name="csX4" fmla="*/ 1178863 w 1178863"/>
              <a:gd name="csY4" fmla="*/ 1038541 h 1631216"/>
              <a:gd name="csX5" fmla="*/ 1178863 w 1178863"/>
              <a:gd name="csY5" fmla="*/ 1631216 h 1631216"/>
              <a:gd name="csX6" fmla="*/ 624797 w 1178863"/>
              <a:gd name="csY6" fmla="*/ 1631216 h 1631216"/>
              <a:gd name="csX7" fmla="*/ 0 w 1178863"/>
              <a:gd name="csY7" fmla="*/ 1631216 h 1631216"/>
              <a:gd name="csX8" fmla="*/ 0 w 1178863"/>
              <a:gd name="csY8" fmla="*/ 1136414 h 1631216"/>
              <a:gd name="csX9" fmla="*/ 0 w 1178863"/>
              <a:gd name="csY9" fmla="*/ 576363 h 1631216"/>
              <a:gd name="csX10" fmla="*/ 0 w 1178863"/>
              <a:gd name="csY10" fmla="*/ 0 h 163121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1178863" h="1631216" extrusionOk="0">
                <a:moveTo>
                  <a:pt x="0" y="0"/>
                </a:moveTo>
                <a:cubicBezTo>
                  <a:pt x="157398" y="-42988"/>
                  <a:pt x="403982" y="65054"/>
                  <a:pt x="589432" y="0"/>
                </a:cubicBezTo>
                <a:cubicBezTo>
                  <a:pt x="774882" y="-65054"/>
                  <a:pt x="965258" y="63099"/>
                  <a:pt x="1178863" y="0"/>
                </a:cubicBezTo>
                <a:cubicBezTo>
                  <a:pt x="1241276" y="240404"/>
                  <a:pt x="1120408" y="386572"/>
                  <a:pt x="1178863" y="527427"/>
                </a:cubicBezTo>
                <a:cubicBezTo>
                  <a:pt x="1237318" y="668282"/>
                  <a:pt x="1121344" y="821511"/>
                  <a:pt x="1178863" y="1038541"/>
                </a:cubicBezTo>
                <a:cubicBezTo>
                  <a:pt x="1236382" y="1255571"/>
                  <a:pt x="1113526" y="1382815"/>
                  <a:pt x="1178863" y="1631216"/>
                </a:cubicBezTo>
                <a:cubicBezTo>
                  <a:pt x="905089" y="1685191"/>
                  <a:pt x="880452" y="1614666"/>
                  <a:pt x="624797" y="1631216"/>
                </a:cubicBezTo>
                <a:cubicBezTo>
                  <a:pt x="369142" y="1647766"/>
                  <a:pt x="193149" y="1620228"/>
                  <a:pt x="0" y="1631216"/>
                </a:cubicBezTo>
                <a:cubicBezTo>
                  <a:pt x="-15169" y="1511181"/>
                  <a:pt x="28201" y="1324909"/>
                  <a:pt x="0" y="1136414"/>
                </a:cubicBezTo>
                <a:cubicBezTo>
                  <a:pt x="-28201" y="947919"/>
                  <a:pt x="32031" y="841083"/>
                  <a:pt x="0" y="576363"/>
                </a:cubicBezTo>
                <a:cubicBezTo>
                  <a:pt x="-32031" y="311643"/>
                  <a:pt x="10319" y="211953"/>
                  <a:pt x="0" y="0"/>
                </a:cubicBezTo>
                <a:close/>
              </a:path>
            </a:pathLst>
          </a:custGeom>
          <a:noFill/>
          <a:ln>
            <a:noFill/>
            <a:extLst>
              <a:ext uri="{C807C97D-BFC1-408E-A445-0C87EB9F89A2}">
                <ask:lineSketchStyleProps xmlns:ask="http://schemas.microsoft.com/office/drawing/2018/sketchyshapes" sd="2529849016">
                  <a:prstGeom prst="rect">
                    <a:avLst/>
                  </a:prstGeom>
                  <ask:type>
                    <ask:lineSketchScribble/>
                  </ask:type>
                </ask:lineSketchStyleProps>
              </a:ext>
            </a:extLst>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1000" b="1" dirty="0">
                <a:latin typeface="Century Gothic"/>
              </a:rPr>
              <a:t>These videos show: </a:t>
            </a:r>
          </a:p>
          <a:p>
            <a:pPr marL="171450" indent="-171450" algn="ctr">
              <a:buFont typeface="Calibri"/>
              <a:buChar char="-"/>
            </a:pPr>
            <a:r>
              <a:rPr lang="en-US" sz="1000" dirty="0">
                <a:latin typeface="Century Gothic"/>
              </a:rPr>
              <a:t>The cost of rapid </a:t>
            </a:r>
            <a:r>
              <a:rPr lang="en-US" sz="1000" dirty="0" err="1">
                <a:latin typeface="Century Gothic"/>
              </a:rPr>
              <a:t>urbanisation</a:t>
            </a:r>
          </a:p>
          <a:p>
            <a:pPr marL="171450" indent="-171450" algn="ctr">
              <a:buFont typeface="Calibri"/>
              <a:buChar char="-"/>
            </a:pPr>
            <a:r>
              <a:rPr lang="en-US" sz="1000" dirty="0">
                <a:latin typeface="Century Gothic"/>
              </a:rPr>
              <a:t>Example exam question explained</a:t>
            </a:r>
          </a:p>
          <a:p>
            <a:pPr marL="171450" indent="-171450" algn="ctr">
              <a:buFont typeface="Calibri"/>
              <a:buChar char="-"/>
            </a:pPr>
            <a:endParaRPr lang="en-US" sz="1000" dirty="0">
              <a:latin typeface="Century Gothic"/>
            </a:endParaRPr>
          </a:p>
        </p:txBody>
      </p:sp>
      <p:cxnSp>
        <p:nvCxnSpPr>
          <p:cNvPr id="29" name="Straight Arrow Connector 28">
            <a:extLst>
              <a:ext uri="{FF2B5EF4-FFF2-40B4-BE49-F238E27FC236}">
                <a16:creationId xmlns:a16="http://schemas.microsoft.com/office/drawing/2014/main" id="{0B8164C3-8CF3-C335-1549-626C6164BBAF}"/>
              </a:ext>
            </a:extLst>
          </p:cNvPr>
          <p:cNvCxnSpPr>
            <a:cxnSpLocks/>
          </p:cNvCxnSpPr>
          <p:nvPr/>
        </p:nvCxnSpPr>
        <p:spPr>
          <a:xfrm flipH="1" flipV="1">
            <a:off x="6137224" y="4718296"/>
            <a:ext cx="9525" cy="1995150"/>
          </a:xfrm>
          <a:prstGeom prst="straightConnector1">
            <a:avLst/>
          </a:prstGeom>
          <a:ln w="28575"/>
        </p:spPr>
        <p:style>
          <a:lnRef idx="1">
            <a:schemeClr val="dk1"/>
          </a:lnRef>
          <a:fillRef idx="0">
            <a:schemeClr val="dk1"/>
          </a:fillRef>
          <a:effectRef idx="0">
            <a:schemeClr val="dk1"/>
          </a:effectRef>
          <a:fontRef idx="minor">
            <a:schemeClr val="tx1"/>
          </a:fontRef>
        </p:style>
      </p:cxnSp>
      <p:pic>
        <p:nvPicPr>
          <p:cNvPr id="3" name="Picture 2" descr="Global Settings icon">
            <a:extLst>
              <a:ext uri="{FF2B5EF4-FFF2-40B4-BE49-F238E27FC236}">
                <a16:creationId xmlns:a16="http://schemas.microsoft.com/office/drawing/2014/main" id="{4A125E74-DFD9-64AF-AE2F-5B1D78C59E90}"/>
              </a:ext>
            </a:extLst>
          </p:cNvPr>
          <p:cNvPicPr>
            <a:picLocks noChangeAspect="1"/>
          </p:cNvPicPr>
          <p:nvPr/>
        </p:nvPicPr>
        <p:blipFill>
          <a:blip r:embed="rId3"/>
          <a:stretch>
            <a:fillRect/>
          </a:stretch>
        </p:blipFill>
        <p:spPr>
          <a:xfrm>
            <a:off x="340859" y="418096"/>
            <a:ext cx="642514" cy="673200"/>
          </a:xfrm>
          <a:prstGeom prst="rect">
            <a:avLst/>
          </a:prstGeom>
        </p:spPr>
      </p:pic>
      <p:pic>
        <p:nvPicPr>
          <p:cNvPr id="5" name="Picture 4" descr="A qr code with a white background&#10;&#10;AI-generated content may be incorrect.">
            <a:extLst>
              <a:ext uri="{FF2B5EF4-FFF2-40B4-BE49-F238E27FC236}">
                <a16:creationId xmlns:a16="http://schemas.microsoft.com/office/drawing/2014/main" id="{7A897335-C756-E863-E135-0E38093EDB1A}"/>
              </a:ext>
            </a:extLst>
          </p:cNvPr>
          <p:cNvPicPr>
            <a:picLocks noChangeAspect="1"/>
          </p:cNvPicPr>
          <p:nvPr/>
        </p:nvPicPr>
        <p:blipFill>
          <a:blip r:embed="rId4"/>
          <a:stretch>
            <a:fillRect/>
          </a:stretch>
        </p:blipFill>
        <p:spPr>
          <a:xfrm>
            <a:off x="6275450" y="5275350"/>
            <a:ext cx="1256919" cy="1257300"/>
          </a:xfrm>
          <a:prstGeom prst="rect">
            <a:avLst/>
          </a:prstGeom>
        </p:spPr>
      </p:pic>
      <p:sp>
        <p:nvSpPr>
          <p:cNvPr id="6" name="Rectangle 5">
            <a:extLst>
              <a:ext uri="{FF2B5EF4-FFF2-40B4-BE49-F238E27FC236}">
                <a16:creationId xmlns:a16="http://schemas.microsoft.com/office/drawing/2014/main" id="{B722D7D7-7BD4-53B1-EC99-CB80BA178DED}"/>
              </a:ext>
            </a:extLst>
          </p:cNvPr>
          <p:cNvSpPr/>
          <p:nvPr/>
        </p:nvSpPr>
        <p:spPr>
          <a:xfrm>
            <a:off x="466740" y="1727800"/>
            <a:ext cx="9211479" cy="2459244"/>
          </a:xfrm>
          <a:custGeom>
            <a:avLst/>
            <a:gdLst>
              <a:gd name="csX0" fmla="*/ 0 w 9211479"/>
              <a:gd name="csY0" fmla="*/ 0 h 2459244"/>
              <a:gd name="csX1" fmla="*/ 759947 w 9211479"/>
              <a:gd name="csY1" fmla="*/ 0 h 2459244"/>
              <a:gd name="csX2" fmla="*/ 1151435 w 9211479"/>
              <a:gd name="csY2" fmla="*/ 0 h 2459244"/>
              <a:gd name="csX3" fmla="*/ 1819267 w 9211479"/>
              <a:gd name="csY3" fmla="*/ 0 h 2459244"/>
              <a:gd name="csX4" fmla="*/ 2302870 w 9211479"/>
              <a:gd name="csY4" fmla="*/ 0 h 2459244"/>
              <a:gd name="csX5" fmla="*/ 2786472 w 9211479"/>
              <a:gd name="csY5" fmla="*/ 0 h 2459244"/>
              <a:gd name="csX6" fmla="*/ 3177960 w 9211479"/>
              <a:gd name="csY6" fmla="*/ 0 h 2459244"/>
              <a:gd name="csX7" fmla="*/ 3753678 w 9211479"/>
              <a:gd name="csY7" fmla="*/ 0 h 2459244"/>
              <a:gd name="csX8" fmla="*/ 4421510 w 9211479"/>
              <a:gd name="csY8" fmla="*/ 0 h 2459244"/>
              <a:gd name="csX9" fmla="*/ 5181457 w 9211479"/>
              <a:gd name="csY9" fmla="*/ 0 h 2459244"/>
              <a:gd name="csX10" fmla="*/ 5480830 w 9211479"/>
              <a:gd name="csY10" fmla="*/ 0 h 2459244"/>
              <a:gd name="csX11" fmla="*/ 6240777 w 9211479"/>
              <a:gd name="csY11" fmla="*/ 0 h 2459244"/>
              <a:gd name="csX12" fmla="*/ 6632265 w 9211479"/>
              <a:gd name="csY12" fmla="*/ 0 h 2459244"/>
              <a:gd name="csX13" fmla="*/ 7392212 w 9211479"/>
              <a:gd name="csY13" fmla="*/ 0 h 2459244"/>
              <a:gd name="csX14" fmla="*/ 8060044 w 9211479"/>
              <a:gd name="csY14" fmla="*/ 0 h 2459244"/>
              <a:gd name="csX15" fmla="*/ 8543647 w 9211479"/>
              <a:gd name="csY15" fmla="*/ 0 h 2459244"/>
              <a:gd name="csX16" fmla="*/ 9211479 w 9211479"/>
              <a:gd name="csY16" fmla="*/ 0 h 2459244"/>
              <a:gd name="csX17" fmla="*/ 9211479 w 9211479"/>
              <a:gd name="csY17" fmla="*/ 516441 h 2459244"/>
              <a:gd name="csX18" fmla="*/ 9211479 w 9211479"/>
              <a:gd name="csY18" fmla="*/ 1057475 h 2459244"/>
              <a:gd name="csX19" fmla="*/ 9211479 w 9211479"/>
              <a:gd name="csY19" fmla="*/ 1573916 h 2459244"/>
              <a:gd name="csX20" fmla="*/ 9211479 w 9211479"/>
              <a:gd name="csY20" fmla="*/ 2459244 h 2459244"/>
              <a:gd name="csX21" fmla="*/ 8635762 w 9211479"/>
              <a:gd name="csY21" fmla="*/ 2459244 h 2459244"/>
              <a:gd name="csX22" fmla="*/ 7875815 w 9211479"/>
              <a:gd name="csY22" fmla="*/ 2459244 h 2459244"/>
              <a:gd name="csX23" fmla="*/ 7300097 w 9211479"/>
              <a:gd name="csY23" fmla="*/ 2459244 h 2459244"/>
              <a:gd name="csX24" fmla="*/ 6908609 w 9211479"/>
              <a:gd name="csY24" fmla="*/ 2459244 h 2459244"/>
              <a:gd name="csX25" fmla="*/ 6425007 w 9211479"/>
              <a:gd name="csY25" fmla="*/ 2459244 h 2459244"/>
              <a:gd name="csX26" fmla="*/ 5849289 w 9211479"/>
              <a:gd name="csY26" fmla="*/ 2459244 h 2459244"/>
              <a:gd name="csX27" fmla="*/ 5365687 w 9211479"/>
              <a:gd name="csY27" fmla="*/ 2459244 h 2459244"/>
              <a:gd name="csX28" fmla="*/ 4697854 w 9211479"/>
              <a:gd name="csY28" fmla="*/ 2459244 h 2459244"/>
              <a:gd name="csX29" fmla="*/ 4306366 w 9211479"/>
              <a:gd name="csY29" fmla="*/ 2459244 h 2459244"/>
              <a:gd name="csX30" fmla="*/ 3914879 w 9211479"/>
              <a:gd name="csY30" fmla="*/ 2459244 h 2459244"/>
              <a:gd name="csX31" fmla="*/ 3247046 w 9211479"/>
              <a:gd name="csY31" fmla="*/ 2459244 h 2459244"/>
              <a:gd name="csX32" fmla="*/ 2947673 w 9211479"/>
              <a:gd name="csY32" fmla="*/ 2459244 h 2459244"/>
              <a:gd name="csX33" fmla="*/ 2556185 w 9211479"/>
              <a:gd name="csY33" fmla="*/ 2459244 h 2459244"/>
              <a:gd name="csX34" fmla="*/ 1796238 w 9211479"/>
              <a:gd name="csY34" fmla="*/ 2459244 h 2459244"/>
              <a:gd name="csX35" fmla="*/ 1220521 w 9211479"/>
              <a:gd name="csY35" fmla="*/ 2459244 h 2459244"/>
              <a:gd name="csX36" fmla="*/ 0 w 9211479"/>
              <a:gd name="csY36" fmla="*/ 2459244 h 2459244"/>
              <a:gd name="csX37" fmla="*/ 0 w 9211479"/>
              <a:gd name="csY37" fmla="*/ 2041173 h 2459244"/>
              <a:gd name="csX38" fmla="*/ 0 w 9211479"/>
              <a:gd name="csY38" fmla="*/ 1573916 h 2459244"/>
              <a:gd name="csX39" fmla="*/ 0 w 9211479"/>
              <a:gd name="csY39" fmla="*/ 1082067 h 2459244"/>
              <a:gd name="csX40" fmla="*/ 0 w 9211479"/>
              <a:gd name="csY40" fmla="*/ 663996 h 2459244"/>
              <a:gd name="csX41" fmla="*/ 0 w 9211479"/>
              <a:gd name="csY41" fmla="*/ 0 h 245924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Lst>
            <a:rect l="l" t="t" r="r" b="b"/>
            <a:pathLst>
              <a:path w="9211479" h="2459244" extrusionOk="0">
                <a:moveTo>
                  <a:pt x="0" y="0"/>
                </a:moveTo>
                <a:cubicBezTo>
                  <a:pt x="295331" y="-57698"/>
                  <a:pt x="485206" y="7251"/>
                  <a:pt x="759947" y="0"/>
                </a:cubicBezTo>
                <a:cubicBezTo>
                  <a:pt x="1034688" y="-7251"/>
                  <a:pt x="1045704" y="1407"/>
                  <a:pt x="1151435" y="0"/>
                </a:cubicBezTo>
                <a:cubicBezTo>
                  <a:pt x="1257166" y="-1407"/>
                  <a:pt x="1638944" y="77400"/>
                  <a:pt x="1819267" y="0"/>
                </a:cubicBezTo>
                <a:cubicBezTo>
                  <a:pt x="1999590" y="-77400"/>
                  <a:pt x="2179071" y="41553"/>
                  <a:pt x="2302870" y="0"/>
                </a:cubicBezTo>
                <a:cubicBezTo>
                  <a:pt x="2426669" y="-41553"/>
                  <a:pt x="2591783" y="51772"/>
                  <a:pt x="2786472" y="0"/>
                </a:cubicBezTo>
                <a:cubicBezTo>
                  <a:pt x="2981161" y="-51772"/>
                  <a:pt x="3047951" y="30895"/>
                  <a:pt x="3177960" y="0"/>
                </a:cubicBezTo>
                <a:cubicBezTo>
                  <a:pt x="3307969" y="-30895"/>
                  <a:pt x="3558740" y="14494"/>
                  <a:pt x="3753678" y="0"/>
                </a:cubicBezTo>
                <a:cubicBezTo>
                  <a:pt x="3948616" y="-14494"/>
                  <a:pt x="4208031" y="8261"/>
                  <a:pt x="4421510" y="0"/>
                </a:cubicBezTo>
                <a:cubicBezTo>
                  <a:pt x="4634989" y="-8261"/>
                  <a:pt x="4927821" y="9247"/>
                  <a:pt x="5181457" y="0"/>
                </a:cubicBezTo>
                <a:cubicBezTo>
                  <a:pt x="5435093" y="-9247"/>
                  <a:pt x="5351992" y="13907"/>
                  <a:pt x="5480830" y="0"/>
                </a:cubicBezTo>
                <a:cubicBezTo>
                  <a:pt x="5609668" y="-13907"/>
                  <a:pt x="5918411" y="61762"/>
                  <a:pt x="6240777" y="0"/>
                </a:cubicBezTo>
                <a:cubicBezTo>
                  <a:pt x="6563143" y="-61762"/>
                  <a:pt x="6463165" y="1395"/>
                  <a:pt x="6632265" y="0"/>
                </a:cubicBezTo>
                <a:cubicBezTo>
                  <a:pt x="6801365" y="-1395"/>
                  <a:pt x="7084462" y="19259"/>
                  <a:pt x="7392212" y="0"/>
                </a:cubicBezTo>
                <a:cubicBezTo>
                  <a:pt x="7699962" y="-19259"/>
                  <a:pt x="7855541" y="66301"/>
                  <a:pt x="8060044" y="0"/>
                </a:cubicBezTo>
                <a:cubicBezTo>
                  <a:pt x="8264547" y="-66301"/>
                  <a:pt x="8397506" y="14872"/>
                  <a:pt x="8543647" y="0"/>
                </a:cubicBezTo>
                <a:cubicBezTo>
                  <a:pt x="8689788" y="-14872"/>
                  <a:pt x="8899552" y="56804"/>
                  <a:pt x="9211479" y="0"/>
                </a:cubicBezTo>
                <a:cubicBezTo>
                  <a:pt x="9234594" y="168251"/>
                  <a:pt x="9191551" y="308097"/>
                  <a:pt x="9211479" y="516441"/>
                </a:cubicBezTo>
                <a:cubicBezTo>
                  <a:pt x="9231407" y="724785"/>
                  <a:pt x="9158731" y="854510"/>
                  <a:pt x="9211479" y="1057475"/>
                </a:cubicBezTo>
                <a:cubicBezTo>
                  <a:pt x="9264227" y="1260440"/>
                  <a:pt x="9205915" y="1432813"/>
                  <a:pt x="9211479" y="1573916"/>
                </a:cubicBezTo>
                <a:cubicBezTo>
                  <a:pt x="9217043" y="1715019"/>
                  <a:pt x="9145123" y="2120785"/>
                  <a:pt x="9211479" y="2459244"/>
                </a:cubicBezTo>
                <a:cubicBezTo>
                  <a:pt x="9048875" y="2468930"/>
                  <a:pt x="8897927" y="2417149"/>
                  <a:pt x="8635762" y="2459244"/>
                </a:cubicBezTo>
                <a:cubicBezTo>
                  <a:pt x="8373597" y="2501339"/>
                  <a:pt x="8198184" y="2430505"/>
                  <a:pt x="7875815" y="2459244"/>
                </a:cubicBezTo>
                <a:cubicBezTo>
                  <a:pt x="7553446" y="2487983"/>
                  <a:pt x="7574088" y="2434899"/>
                  <a:pt x="7300097" y="2459244"/>
                </a:cubicBezTo>
                <a:cubicBezTo>
                  <a:pt x="7026106" y="2483589"/>
                  <a:pt x="7068920" y="2450665"/>
                  <a:pt x="6908609" y="2459244"/>
                </a:cubicBezTo>
                <a:cubicBezTo>
                  <a:pt x="6748298" y="2467823"/>
                  <a:pt x="6591436" y="2452287"/>
                  <a:pt x="6425007" y="2459244"/>
                </a:cubicBezTo>
                <a:cubicBezTo>
                  <a:pt x="6258578" y="2466201"/>
                  <a:pt x="5964503" y="2416829"/>
                  <a:pt x="5849289" y="2459244"/>
                </a:cubicBezTo>
                <a:cubicBezTo>
                  <a:pt x="5734075" y="2501659"/>
                  <a:pt x="5541296" y="2413416"/>
                  <a:pt x="5365687" y="2459244"/>
                </a:cubicBezTo>
                <a:cubicBezTo>
                  <a:pt x="5190078" y="2505072"/>
                  <a:pt x="5004307" y="2401760"/>
                  <a:pt x="4697854" y="2459244"/>
                </a:cubicBezTo>
                <a:cubicBezTo>
                  <a:pt x="4391401" y="2516728"/>
                  <a:pt x="4462051" y="2451737"/>
                  <a:pt x="4306366" y="2459244"/>
                </a:cubicBezTo>
                <a:cubicBezTo>
                  <a:pt x="4150681" y="2466751"/>
                  <a:pt x="4021737" y="2454668"/>
                  <a:pt x="3914879" y="2459244"/>
                </a:cubicBezTo>
                <a:cubicBezTo>
                  <a:pt x="3808021" y="2463820"/>
                  <a:pt x="3523076" y="2391794"/>
                  <a:pt x="3247046" y="2459244"/>
                </a:cubicBezTo>
                <a:cubicBezTo>
                  <a:pt x="2971016" y="2526694"/>
                  <a:pt x="3076047" y="2452149"/>
                  <a:pt x="2947673" y="2459244"/>
                </a:cubicBezTo>
                <a:cubicBezTo>
                  <a:pt x="2819299" y="2466339"/>
                  <a:pt x="2691172" y="2454283"/>
                  <a:pt x="2556185" y="2459244"/>
                </a:cubicBezTo>
                <a:cubicBezTo>
                  <a:pt x="2421198" y="2464205"/>
                  <a:pt x="2128877" y="2454019"/>
                  <a:pt x="1796238" y="2459244"/>
                </a:cubicBezTo>
                <a:cubicBezTo>
                  <a:pt x="1463599" y="2464469"/>
                  <a:pt x="1435496" y="2409108"/>
                  <a:pt x="1220521" y="2459244"/>
                </a:cubicBezTo>
                <a:cubicBezTo>
                  <a:pt x="1005546" y="2509380"/>
                  <a:pt x="274920" y="2438223"/>
                  <a:pt x="0" y="2459244"/>
                </a:cubicBezTo>
                <a:cubicBezTo>
                  <a:pt x="-1512" y="2350628"/>
                  <a:pt x="42541" y="2225139"/>
                  <a:pt x="0" y="2041173"/>
                </a:cubicBezTo>
                <a:cubicBezTo>
                  <a:pt x="-42541" y="1857207"/>
                  <a:pt x="21181" y="1723707"/>
                  <a:pt x="0" y="1573916"/>
                </a:cubicBezTo>
                <a:cubicBezTo>
                  <a:pt x="-21181" y="1424125"/>
                  <a:pt x="27148" y="1269256"/>
                  <a:pt x="0" y="1082067"/>
                </a:cubicBezTo>
                <a:cubicBezTo>
                  <a:pt x="-27148" y="894878"/>
                  <a:pt x="44804" y="748982"/>
                  <a:pt x="0" y="663996"/>
                </a:cubicBezTo>
                <a:cubicBezTo>
                  <a:pt x="-44804" y="579010"/>
                  <a:pt x="10364" y="188801"/>
                  <a:pt x="0" y="0"/>
                </a:cubicBezTo>
                <a:close/>
              </a:path>
            </a:pathLst>
          </a:custGeom>
          <a:noFill/>
          <a:ln>
            <a:solidFill>
              <a:srgbClr val="C00000"/>
            </a:solidFill>
            <a:extLst>
              <a:ext uri="{C807C97D-BFC1-408E-A445-0C87EB9F89A2}">
                <ask:lineSketchStyleProps xmlns:ask="http://schemas.microsoft.com/office/drawing/2018/sketchyshapes" sd="1686911986">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E6CD1F4-095D-C559-087F-60CE449E2FF4}"/>
              </a:ext>
            </a:extLst>
          </p:cNvPr>
          <p:cNvSpPr/>
          <p:nvPr/>
        </p:nvSpPr>
        <p:spPr>
          <a:xfrm>
            <a:off x="466976" y="4283065"/>
            <a:ext cx="5504602" cy="2498334"/>
          </a:xfrm>
          <a:custGeom>
            <a:avLst/>
            <a:gdLst>
              <a:gd name="csX0" fmla="*/ 0 w 5504602"/>
              <a:gd name="csY0" fmla="*/ 0 h 2498334"/>
              <a:gd name="csX1" fmla="*/ 660552 w 5504602"/>
              <a:gd name="csY1" fmla="*/ 0 h 2498334"/>
              <a:gd name="csX2" fmla="*/ 1100920 w 5504602"/>
              <a:gd name="csY2" fmla="*/ 0 h 2498334"/>
              <a:gd name="csX3" fmla="*/ 1706427 w 5504602"/>
              <a:gd name="csY3" fmla="*/ 0 h 2498334"/>
              <a:gd name="csX4" fmla="*/ 2201841 w 5504602"/>
              <a:gd name="csY4" fmla="*/ 0 h 2498334"/>
              <a:gd name="csX5" fmla="*/ 2697255 w 5504602"/>
              <a:gd name="csY5" fmla="*/ 0 h 2498334"/>
              <a:gd name="csX6" fmla="*/ 3137623 w 5504602"/>
              <a:gd name="csY6" fmla="*/ 0 h 2498334"/>
              <a:gd name="csX7" fmla="*/ 3688083 w 5504602"/>
              <a:gd name="csY7" fmla="*/ 0 h 2498334"/>
              <a:gd name="csX8" fmla="*/ 4293590 w 5504602"/>
              <a:gd name="csY8" fmla="*/ 0 h 2498334"/>
              <a:gd name="csX9" fmla="*/ 4954142 w 5504602"/>
              <a:gd name="csY9" fmla="*/ 0 h 2498334"/>
              <a:gd name="csX10" fmla="*/ 5504602 w 5504602"/>
              <a:gd name="csY10" fmla="*/ 0 h 2498334"/>
              <a:gd name="csX11" fmla="*/ 5504602 w 5504602"/>
              <a:gd name="csY11" fmla="*/ 549633 h 2498334"/>
              <a:gd name="csX12" fmla="*/ 5504602 w 5504602"/>
              <a:gd name="csY12" fmla="*/ 1024317 h 2498334"/>
              <a:gd name="csX13" fmla="*/ 5504602 w 5504602"/>
              <a:gd name="csY13" fmla="*/ 1573950 h 2498334"/>
              <a:gd name="csX14" fmla="*/ 5504602 w 5504602"/>
              <a:gd name="csY14" fmla="*/ 2498334 h 2498334"/>
              <a:gd name="csX15" fmla="*/ 4899096 w 5504602"/>
              <a:gd name="csY15" fmla="*/ 2498334 h 2498334"/>
              <a:gd name="csX16" fmla="*/ 4348636 w 5504602"/>
              <a:gd name="csY16" fmla="*/ 2498334 h 2498334"/>
              <a:gd name="csX17" fmla="*/ 3908267 w 5504602"/>
              <a:gd name="csY17" fmla="*/ 2498334 h 2498334"/>
              <a:gd name="csX18" fmla="*/ 3247715 w 5504602"/>
              <a:gd name="csY18" fmla="*/ 2498334 h 2498334"/>
              <a:gd name="csX19" fmla="*/ 2587163 w 5504602"/>
              <a:gd name="csY19" fmla="*/ 2498334 h 2498334"/>
              <a:gd name="csX20" fmla="*/ 2036703 w 5504602"/>
              <a:gd name="csY20" fmla="*/ 2498334 h 2498334"/>
              <a:gd name="csX21" fmla="*/ 1376151 w 5504602"/>
              <a:gd name="csY21" fmla="*/ 2498334 h 2498334"/>
              <a:gd name="csX22" fmla="*/ 715598 w 5504602"/>
              <a:gd name="csY22" fmla="*/ 2498334 h 2498334"/>
              <a:gd name="csX23" fmla="*/ 0 w 5504602"/>
              <a:gd name="csY23" fmla="*/ 2498334 h 2498334"/>
              <a:gd name="csX24" fmla="*/ 0 w 5504602"/>
              <a:gd name="csY24" fmla="*/ 2048634 h 2498334"/>
              <a:gd name="csX25" fmla="*/ 0 w 5504602"/>
              <a:gd name="csY25" fmla="*/ 1573950 h 2498334"/>
              <a:gd name="csX26" fmla="*/ 0 w 5504602"/>
              <a:gd name="csY26" fmla="*/ 1024317 h 2498334"/>
              <a:gd name="csX27" fmla="*/ 0 w 5504602"/>
              <a:gd name="csY27" fmla="*/ 574617 h 2498334"/>
              <a:gd name="csX28" fmla="*/ 0 w 5504602"/>
              <a:gd name="csY28" fmla="*/ 0 h 249833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Lst>
            <a:rect l="l" t="t" r="r" b="b"/>
            <a:pathLst>
              <a:path w="5504602" h="2498334" extrusionOk="0">
                <a:moveTo>
                  <a:pt x="0" y="0"/>
                </a:moveTo>
                <a:cubicBezTo>
                  <a:pt x="312362" y="-51032"/>
                  <a:pt x="394228" y="73190"/>
                  <a:pt x="660552" y="0"/>
                </a:cubicBezTo>
                <a:cubicBezTo>
                  <a:pt x="926876" y="-73190"/>
                  <a:pt x="941213" y="39220"/>
                  <a:pt x="1100920" y="0"/>
                </a:cubicBezTo>
                <a:cubicBezTo>
                  <a:pt x="1260627" y="-39220"/>
                  <a:pt x="1485241" y="27333"/>
                  <a:pt x="1706427" y="0"/>
                </a:cubicBezTo>
                <a:cubicBezTo>
                  <a:pt x="1927613" y="-27333"/>
                  <a:pt x="2000199" y="11124"/>
                  <a:pt x="2201841" y="0"/>
                </a:cubicBezTo>
                <a:cubicBezTo>
                  <a:pt x="2403483" y="-11124"/>
                  <a:pt x="2556539" y="54639"/>
                  <a:pt x="2697255" y="0"/>
                </a:cubicBezTo>
                <a:cubicBezTo>
                  <a:pt x="2837971" y="-54639"/>
                  <a:pt x="3035488" y="23496"/>
                  <a:pt x="3137623" y="0"/>
                </a:cubicBezTo>
                <a:cubicBezTo>
                  <a:pt x="3239758" y="-23496"/>
                  <a:pt x="3505616" y="16535"/>
                  <a:pt x="3688083" y="0"/>
                </a:cubicBezTo>
                <a:cubicBezTo>
                  <a:pt x="3870550" y="-16535"/>
                  <a:pt x="4144803" y="22475"/>
                  <a:pt x="4293590" y="0"/>
                </a:cubicBezTo>
                <a:cubicBezTo>
                  <a:pt x="4442377" y="-22475"/>
                  <a:pt x="4726519" y="75053"/>
                  <a:pt x="4954142" y="0"/>
                </a:cubicBezTo>
                <a:cubicBezTo>
                  <a:pt x="5181765" y="-75053"/>
                  <a:pt x="5357861" y="14064"/>
                  <a:pt x="5504602" y="0"/>
                </a:cubicBezTo>
                <a:cubicBezTo>
                  <a:pt x="5528632" y="183251"/>
                  <a:pt x="5489412" y="372069"/>
                  <a:pt x="5504602" y="549633"/>
                </a:cubicBezTo>
                <a:cubicBezTo>
                  <a:pt x="5519792" y="727197"/>
                  <a:pt x="5483023" y="817120"/>
                  <a:pt x="5504602" y="1024317"/>
                </a:cubicBezTo>
                <a:cubicBezTo>
                  <a:pt x="5526181" y="1231514"/>
                  <a:pt x="5463832" y="1446784"/>
                  <a:pt x="5504602" y="1573950"/>
                </a:cubicBezTo>
                <a:cubicBezTo>
                  <a:pt x="5545372" y="1701116"/>
                  <a:pt x="5424611" y="2085192"/>
                  <a:pt x="5504602" y="2498334"/>
                </a:cubicBezTo>
                <a:cubicBezTo>
                  <a:pt x="5209894" y="2518680"/>
                  <a:pt x="5141680" y="2438775"/>
                  <a:pt x="4899096" y="2498334"/>
                </a:cubicBezTo>
                <a:cubicBezTo>
                  <a:pt x="4656512" y="2557893"/>
                  <a:pt x="4560569" y="2492476"/>
                  <a:pt x="4348636" y="2498334"/>
                </a:cubicBezTo>
                <a:cubicBezTo>
                  <a:pt x="4136703" y="2504192"/>
                  <a:pt x="4111524" y="2475349"/>
                  <a:pt x="3908267" y="2498334"/>
                </a:cubicBezTo>
                <a:cubicBezTo>
                  <a:pt x="3705010" y="2521319"/>
                  <a:pt x="3381873" y="2443660"/>
                  <a:pt x="3247715" y="2498334"/>
                </a:cubicBezTo>
                <a:cubicBezTo>
                  <a:pt x="3113557" y="2553008"/>
                  <a:pt x="2865246" y="2420383"/>
                  <a:pt x="2587163" y="2498334"/>
                </a:cubicBezTo>
                <a:cubicBezTo>
                  <a:pt x="2309080" y="2576285"/>
                  <a:pt x="2240404" y="2468602"/>
                  <a:pt x="2036703" y="2498334"/>
                </a:cubicBezTo>
                <a:cubicBezTo>
                  <a:pt x="1833002" y="2528066"/>
                  <a:pt x="1632146" y="2422007"/>
                  <a:pt x="1376151" y="2498334"/>
                </a:cubicBezTo>
                <a:cubicBezTo>
                  <a:pt x="1120156" y="2574661"/>
                  <a:pt x="889791" y="2422167"/>
                  <a:pt x="715598" y="2498334"/>
                </a:cubicBezTo>
                <a:cubicBezTo>
                  <a:pt x="541405" y="2574501"/>
                  <a:pt x="332506" y="2429576"/>
                  <a:pt x="0" y="2498334"/>
                </a:cubicBezTo>
                <a:cubicBezTo>
                  <a:pt x="-29906" y="2314249"/>
                  <a:pt x="21170" y="2195219"/>
                  <a:pt x="0" y="2048634"/>
                </a:cubicBezTo>
                <a:cubicBezTo>
                  <a:pt x="-21170" y="1902049"/>
                  <a:pt x="20755" y="1743015"/>
                  <a:pt x="0" y="1573950"/>
                </a:cubicBezTo>
                <a:cubicBezTo>
                  <a:pt x="-20755" y="1404885"/>
                  <a:pt x="16079" y="1218430"/>
                  <a:pt x="0" y="1024317"/>
                </a:cubicBezTo>
                <a:cubicBezTo>
                  <a:pt x="-16079" y="830204"/>
                  <a:pt x="45874" y="722292"/>
                  <a:pt x="0" y="574617"/>
                </a:cubicBezTo>
                <a:cubicBezTo>
                  <a:pt x="-45874" y="426942"/>
                  <a:pt x="35317" y="203536"/>
                  <a:pt x="0" y="0"/>
                </a:cubicBezTo>
                <a:close/>
              </a:path>
            </a:pathLst>
          </a:custGeom>
          <a:noFill/>
          <a:ln>
            <a:solidFill>
              <a:schemeClr val="accent6">
                <a:lumMod val="75000"/>
              </a:schemeClr>
            </a:solidFill>
            <a:extLst>
              <a:ext uri="{C807C97D-BFC1-408E-A445-0C87EB9F89A2}">
                <ask:lineSketchStyleProps xmlns:ask="http://schemas.microsoft.com/office/drawing/2018/sketchyshapes" sd="1686911986">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2FD93AD-5545-3FC9-8981-BF3EF7218376}"/>
              </a:ext>
            </a:extLst>
          </p:cNvPr>
          <p:cNvSpPr txBox="1"/>
          <p:nvPr/>
        </p:nvSpPr>
        <p:spPr>
          <a:xfrm>
            <a:off x="467411" y="1169029"/>
            <a:ext cx="9413166"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solidFill>
                  <a:srgbClr val="000000"/>
                </a:solidFill>
                <a:latin typeface="Century Gothic"/>
                <a:ea typeface="Calibri"/>
                <a:cs typeface="Calibri"/>
              </a:rPr>
              <a:t>Rapid development </a:t>
            </a:r>
            <a:r>
              <a:rPr lang="en-US" sz="1000" dirty="0">
                <a:latin typeface="Century Gothic"/>
                <a:ea typeface="Calibri"/>
                <a:cs typeface="Calibri"/>
              </a:rPr>
              <a:t>refers to </a:t>
            </a:r>
            <a:r>
              <a:rPr lang="en-US" sz="1000" b="1" dirty="0">
                <a:latin typeface="Century Gothic"/>
                <a:ea typeface="Calibri"/>
                <a:cs typeface="Calibri"/>
              </a:rPr>
              <a:t>a significant improvement in a country’s economy over a short time period</a:t>
            </a:r>
            <a:r>
              <a:rPr lang="en-US" sz="1000" dirty="0">
                <a:latin typeface="Century Gothic"/>
                <a:ea typeface="Calibri"/>
                <a:cs typeface="Calibri"/>
              </a:rPr>
              <a:t>, and this can be in infrastructure, services, economy, and overall quality of life. It is often </a:t>
            </a:r>
            <a:r>
              <a:rPr lang="en-US" sz="1000" b="1" dirty="0" err="1">
                <a:latin typeface="Century Gothic"/>
                <a:ea typeface="Calibri"/>
                <a:cs typeface="Calibri"/>
              </a:rPr>
              <a:t>characterised</a:t>
            </a:r>
            <a:r>
              <a:rPr lang="en-US" sz="1000" b="1" dirty="0">
                <a:latin typeface="Century Gothic"/>
                <a:ea typeface="Calibri"/>
                <a:cs typeface="Calibri"/>
              </a:rPr>
              <a:t> by a rapid increase in </a:t>
            </a:r>
            <a:r>
              <a:rPr lang="en-US" sz="1000" b="1" dirty="0" err="1">
                <a:latin typeface="Century Gothic"/>
                <a:ea typeface="Calibri"/>
                <a:cs typeface="Calibri"/>
              </a:rPr>
              <a:t>industrialisation</a:t>
            </a:r>
            <a:r>
              <a:rPr lang="en-US" sz="1000" b="1" dirty="0">
                <a:latin typeface="Century Gothic"/>
                <a:ea typeface="Calibri"/>
                <a:cs typeface="Calibri"/>
              </a:rPr>
              <a:t> and </a:t>
            </a:r>
            <a:r>
              <a:rPr lang="en-US" sz="1000" b="1" dirty="0" err="1">
                <a:latin typeface="Century Gothic"/>
                <a:ea typeface="Calibri"/>
                <a:cs typeface="Calibri"/>
              </a:rPr>
              <a:t>urbanisation</a:t>
            </a:r>
            <a:r>
              <a:rPr lang="en-US" sz="1000" dirty="0">
                <a:latin typeface="Century Gothic"/>
                <a:ea typeface="Calibri"/>
                <a:cs typeface="Calibri"/>
              </a:rPr>
              <a:t>. Rapid development can have a lot of implications, both positive and negative. </a:t>
            </a:r>
          </a:p>
        </p:txBody>
      </p:sp>
      <p:pic>
        <p:nvPicPr>
          <p:cNvPr id="13" name="Picture 12" descr="A qr code with black squares&#10;&#10;AI-generated content may be incorrect.">
            <a:extLst>
              <a:ext uri="{FF2B5EF4-FFF2-40B4-BE49-F238E27FC236}">
                <a16:creationId xmlns:a16="http://schemas.microsoft.com/office/drawing/2014/main" id="{A5BFBF27-1D20-B4E1-8EB0-B1A898BC4ACA}"/>
              </a:ext>
            </a:extLst>
          </p:cNvPr>
          <p:cNvPicPr>
            <a:picLocks noChangeAspect="1"/>
          </p:cNvPicPr>
          <p:nvPr/>
        </p:nvPicPr>
        <p:blipFill>
          <a:blip r:embed="rId5"/>
          <a:stretch>
            <a:fillRect/>
          </a:stretch>
        </p:blipFill>
        <p:spPr>
          <a:xfrm>
            <a:off x="7625042" y="5275350"/>
            <a:ext cx="1256919" cy="1257300"/>
          </a:xfrm>
          <a:prstGeom prst="rect">
            <a:avLst/>
          </a:prstGeom>
        </p:spPr>
      </p:pic>
      <p:sp>
        <p:nvSpPr>
          <p:cNvPr id="18" name="TextBox 17">
            <a:extLst>
              <a:ext uri="{FF2B5EF4-FFF2-40B4-BE49-F238E27FC236}">
                <a16:creationId xmlns:a16="http://schemas.microsoft.com/office/drawing/2014/main" id="{87665EE6-2EF3-9748-B00F-57147229BC4E}"/>
              </a:ext>
            </a:extLst>
          </p:cNvPr>
          <p:cNvSpPr txBox="1"/>
          <p:nvPr/>
        </p:nvSpPr>
        <p:spPr>
          <a:xfrm>
            <a:off x="470038" y="1818763"/>
            <a:ext cx="9211984" cy="23237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50000"/>
              </a:lnSpc>
            </a:pPr>
            <a:r>
              <a:rPr lang="en-US" sz="1000" b="1" dirty="0">
                <a:latin typeface="Century Gothic"/>
                <a:ea typeface="Calibri"/>
                <a:cs typeface="Calibri"/>
              </a:rPr>
              <a:t>Negatives Impacts: </a:t>
            </a:r>
            <a:endParaRPr lang="en-US" dirty="0"/>
          </a:p>
          <a:p>
            <a:pPr marL="171450" indent="-171450">
              <a:buFont typeface="Calibri"/>
              <a:buChar char="-"/>
            </a:pPr>
            <a:r>
              <a:rPr lang="en-US" sz="1000" b="1" dirty="0">
                <a:latin typeface="Century Gothic"/>
                <a:ea typeface="Calibri"/>
                <a:cs typeface="Calibri"/>
              </a:rPr>
              <a:t>Deforestation </a:t>
            </a:r>
            <a:r>
              <a:rPr lang="en-US" sz="1000" dirty="0">
                <a:latin typeface="Century Gothic"/>
                <a:ea typeface="Calibri"/>
                <a:cs typeface="Calibri"/>
              </a:rPr>
              <a:t>has become a major problem. Causes include commercial logging, the conversion of forests to agriculture, urban and industrial expansion. Deforestation causes a range of serious problems, which include flooding, loss of biodiversity, soil erosion and climate change. This is affecting the livelihood and food security of millions across the country. </a:t>
            </a:r>
          </a:p>
          <a:p>
            <a:pPr marL="171450" indent="-171450">
              <a:buFont typeface="Calibri"/>
              <a:buChar char="-"/>
            </a:pPr>
            <a:r>
              <a:rPr lang="en-US" sz="1000" b="1" dirty="0">
                <a:latin typeface="Century Gothic"/>
                <a:ea typeface="Calibri"/>
                <a:cs typeface="Calibri"/>
              </a:rPr>
              <a:t>Climate Change-</a:t>
            </a:r>
            <a:r>
              <a:rPr lang="en-US" sz="1000" dirty="0">
                <a:latin typeface="Century Gothic"/>
                <a:ea typeface="Calibri"/>
                <a:cs typeface="Calibri"/>
              </a:rPr>
              <a:t> In 2015, the government said that climate change was the biggest threat to India's economy. More than 60% of Indian farming relies on the monsoon. Increasing erratic monsoon seasons threaten the $370 billion industry and millions of jobs. About 69% of India is prone to drought. India wants to reduce its CO2 emissions to play its part in climate change control, however there are still 400 million people without electricity. India still has a huge dependence on coal as an energy source. </a:t>
            </a:r>
          </a:p>
          <a:p>
            <a:pPr marL="171450" indent="-171450">
              <a:buFont typeface="Calibri"/>
              <a:buChar char="-"/>
            </a:pPr>
            <a:r>
              <a:rPr lang="en-US" sz="1000" b="1" dirty="0">
                <a:latin typeface="Century Gothic"/>
                <a:ea typeface="Calibri"/>
                <a:cs typeface="Calibri"/>
              </a:rPr>
              <a:t>Water Supply-</a:t>
            </a:r>
            <a:r>
              <a:rPr lang="en-US" sz="1000" dirty="0">
                <a:latin typeface="Century Gothic"/>
                <a:ea typeface="Calibri"/>
                <a:cs typeface="Calibri"/>
              </a:rPr>
              <a:t> There is enormous pressure on India's water supply, in terms of quantity and quality (polluted water sources). Less than 1/3 of </a:t>
            </a:r>
            <a:r>
              <a:rPr lang="en-US" sz="1000" b="1" dirty="0">
                <a:latin typeface="Century Gothic"/>
                <a:ea typeface="Calibri"/>
                <a:cs typeface="Calibri"/>
              </a:rPr>
              <a:t>sewage </a:t>
            </a:r>
            <a:r>
              <a:rPr lang="en-US" sz="1000" dirty="0">
                <a:latin typeface="Century Gothic"/>
                <a:ea typeface="Calibri"/>
                <a:cs typeface="Calibri"/>
              </a:rPr>
              <a:t>generated in urban areas is treated, the rest flows directly into water bodies. The Ganges and Yamuna are ranked among the world's worst polluted rivers. </a:t>
            </a:r>
          </a:p>
          <a:p>
            <a:pPr marL="171450" indent="-171450">
              <a:buFont typeface="Calibri"/>
              <a:buChar char="-"/>
            </a:pPr>
            <a:r>
              <a:rPr lang="en-US" sz="1000" b="1" dirty="0">
                <a:latin typeface="Century Gothic"/>
                <a:ea typeface="Calibri"/>
                <a:cs typeface="Calibri"/>
              </a:rPr>
              <a:t>Air pollution</a:t>
            </a:r>
            <a:r>
              <a:rPr lang="en-US" sz="1000" dirty="0">
                <a:latin typeface="Century Gothic"/>
                <a:ea typeface="Calibri"/>
                <a:cs typeface="Calibri"/>
              </a:rPr>
              <a:t> affects labor productivity through illness. It also damages agriculture as crop yields are low as plants struggle to grow. Air pollution also reduces life expectancy by 3.2 years for the 660 million Indians who live in cities. 13 of the world's top 20 polluted cities are in India, Delhi is the most polluted in the world. </a:t>
            </a:r>
          </a:p>
        </p:txBody>
      </p:sp>
      <p:sp>
        <p:nvSpPr>
          <p:cNvPr id="19" name="TextBox 18">
            <a:extLst>
              <a:ext uri="{FF2B5EF4-FFF2-40B4-BE49-F238E27FC236}">
                <a16:creationId xmlns:a16="http://schemas.microsoft.com/office/drawing/2014/main" id="{868DC7BC-F21D-3C2C-984B-4379875C6A64}"/>
              </a:ext>
            </a:extLst>
          </p:cNvPr>
          <p:cNvSpPr txBox="1"/>
          <p:nvPr/>
        </p:nvSpPr>
        <p:spPr>
          <a:xfrm>
            <a:off x="470275" y="4295540"/>
            <a:ext cx="5505107" cy="24622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00" b="1" dirty="0">
                <a:latin typeface="Century Gothic"/>
                <a:ea typeface="Calibri"/>
                <a:cs typeface="Calibri"/>
              </a:rPr>
              <a:t>Positive Impacts:</a:t>
            </a:r>
            <a:endParaRPr lang="en-US"/>
          </a:p>
          <a:p>
            <a:pPr marL="171450" indent="-171450">
              <a:buFont typeface="Calibri"/>
              <a:buChar char="-"/>
            </a:pPr>
            <a:r>
              <a:rPr lang="en-US" sz="1100" dirty="0">
                <a:latin typeface="Century Gothic"/>
                <a:ea typeface="Calibri"/>
                <a:cs typeface="Calibri"/>
              </a:rPr>
              <a:t>Their </a:t>
            </a:r>
            <a:r>
              <a:rPr lang="en-US" sz="1100" b="1" dirty="0">
                <a:latin typeface="Century Gothic"/>
                <a:ea typeface="Calibri"/>
                <a:cs typeface="Calibri"/>
              </a:rPr>
              <a:t>economy is growing rapidly.</a:t>
            </a:r>
            <a:r>
              <a:rPr lang="en-US" sz="1100" dirty="0">
                <a:latin typeface="Century Gothic"/>
                <a:ea typeface="Calibri"/>
                <a:cs typeface="Calibri"/>
              </a:rPr>
              <a:t> </a:t>
            </a:r>
          </a:p>
          <a:p>
            <a:pPr marL="171450" indent="-171450">
              <a:buFont typeface="Calibri"/>
              <a:buChar char="-"/>
            </a:pPr>
            <a:r>
              <a:rPr lang="en-US" sz="1100">
                <a:latin typeface="Century Gothic"/>
                <a:ea typeface="Calibri"/>
                <a:cs typeface="Calibri"/>
              </a:rPr>
              <a:t>The </a:t>
            </a:r>
            <a:r>
              <a:rPr lang="en-US" sz="1100" b="1" dirty="0">
                <a:latin typeface="Century Gothic"/>
                <a:ea typeface="Calibri"/>
                <a:cs typeface="Calibri"/>
              </a:rPr>
              <a:t>smart cities mission</a:t>
            </a:r>
            <a:r>
              <a:rPr lang="en-US" sz="1100" dirty="0">
                <a:latin typeface="Century Gothic"/>
                <a:ea typeface="Calibri"/>
                <a:cs typeface="Calibri"/>
              </a:rPr>
              <a:t> is a new initiative by the government to</a:t>
            </a:r>
            <a:r>
              <a:rPr lang="en-US" sz="1100" b="1" dirty="0">
                <a:latin typeface="Century Gothic"/>
                <a:ea typeface="Calibri"/>
                <a:cs typeface="Calibri"/>
              </a:rPr>
              <a:t> improve equality and the quality of life</a:t>
            </a:r>
            <a:r>
              <a:rPr lang="en-US" sz="1100" dirty="0">
                <a:latin typeface="Century Gothic"/>
                <a:ea typeface="Calibri"/>
                <a:cs typeface="Calibri"/>
              </a:rPr>
              <a:t>. The project will run between 2015-2020 and cover 100 cities across the country. Its core infrastructure elements include:</a:t>
            </a:r>
            <a:endParaRPr lang="en-US"/>
          </a:p>
          <a:p>
            <a:pPr marL="628650" lvl="1" indent="-171450">
              <a:buFont typeface="Courier New"/>
              <a:buChar char="o"/>
            </a:pPr>
            <a:r>
              <a:rPr lang="en-US" sz="1100" dirty="0">
                <a:latin typeface="Century Gothic"/>
                <a:ea typeface="Calibri"/>
                <a:cs typeface="Calibri"/>
              </a:rPr>
              <a:t>adequate water and electricity supply</a:t>
            </a:r>
            <a:endParaRPr lang="en-US" dirty="0">
              <a:latin typeface="Aptos" panose="020B0004020202020204"/>
              <a:ea typeface="Calibri"/>
              <a:cs typeface="Calibri"/>
            </a:endParaRPr>
          </a:p>
          <a:p>
            <a:pPr marL="628650" lvl="1" indent="-171450">
              <a:buFont typeface="Courier New"/>
              <a:buChar char="o"/>
            </a:pPr>
            <a:r>
              <a:rPr lang="en-US" sz="1100" dirty="0">
                <a:latin typeface="Century Gothic"/>
                <a:ea typeface="Calibri"/>
                <a:cs typeface="Calibri"/>
              </a:rPr>
              <a:t>improved sanitation</a:t>
            </a:r>
            <a:endParaRPr lang="en-US" dirty="0">
              <a:latin typeface="Aptos" panose="020B0004020202020204"/>
              <a:ea typeface="Calibri"/>
              <a:cs typeface="Calibri"/>
            </a:endParaRPr>
          </a:p>
          <a:p>
            <a:pPr marL="628650" lvl="1" indent="-171450">
              <a:buFont typeface="Courier New"/>
              <a:buChar char="o"/>
            </a:pPr>
            <a:r>
              <a:rPr lang="en-US" sz="1100" dirty="0">
                <a:latin typeface="Century Gothic"/>
                <a:ea typeface="Calibri"/>
                <a:cs typeface="Calibri"/>
              </a:rPr>
              <a:t>affordable housing </a:t>
            </a:r>
            <a:endParaRPr lang="en-US" dirty="0">
              <a:latin typeface="Aptos" panose="020B0004020202020204"/>
              <a:ea typeface="Calibri"/>
              <a:cs typeface="Calibri"/>
            </a:endParaRPr>
          </a:p>
          <a:p>
            <a:pPr marL="628650" lvl="1" indent="-171450">
              <a:buFont typeface="Courier New"/>
              <a:buChar char="o"/>
            </a:pPr>
            <a:r>
              <a:rPr lang="en-US" sz="1100" dirty="0">
                <a:latin typeface="Century Gothic"/>
                <a:ea typeface="Calibri"/>
                <a:cs typeface="Calibri"/>
              </a:rPr>
              <a:t>health and education</a:t>
            </a:r>
            <a:endParaRPr lang="en-US" dirty="0">
              <a:latin typeface="Aptos" panose="020B0004020202020204"/>
              <a:ea typeface="Calibri"/>
              <a:cs typeface="Calibri"/>
            </a:endParaRPr>
          </a:p>
          <a:p>
            <a:pPr marL="628650" lvl="1" indent="-171450">
              <a:buFont typeface="Courier New"/>
              <a:buChar char="o"/>
            </a:pPr>
            <a:r>
              <a:rPr lang="en-US" sz="1100" dirty="0">
                <a:latin typeface="Century Gothic"/>
                <a:ea typeface="Calibri"/>
                <a:cs typeface="Calibri"/>
              </a:rPr>
              <a:t>efficient public transport. </a:t>
            </a:r>
            <a:endParaRPr lang="en-US"/>
          </a:p>
          <a:p>
            <a:pPr marL="171450" indent="-171450">
              <a:buFont typeface="Calibri"/>
              <a:buChar char="-"/>
            </a:pPr>
            <a:r>
              <a:rPr lang="en-US" sz="1100" dirty="0">
                <a:latin typeface="Century Gothic"/>
                <a:ea typeface="Calibri"/>
                <a:cs typeface="Calibri"/>
              </a:rPr>
              <a:t>India is aware of its growing economic strength and wants to play a more important role on the worlds stage. This is one reason why its relationship with western countries, like the USA and the EU in particular, have improved. India is a </a:t>
            </a:r>
            <a:r>
              <a:rPr lang="en-US" sz="1100" b="1" dirty="0">
                <a:latin typeface="Century Gothic"/>
                <a:ea typeface="Calibri"/>
                <a:cs typeface="Calibri"/>
              </a:rPr>
              <a:t>member of the influential G20</a:t>
            </a:r>
            <a:r>
              <a:rPr lang="en-US" sz="1100" dirty="0">
                <a:latin typeface="Century Gothic"/>
                <a:ea typeface="Calibri"/>
                <a:cs typeface="Calibri"/>
              </a:rPr>
              <a:t> and one of the BRICS nations</a:t>
            </a:r>
            <a:r>
              <a:rPr lang="en-US" sz="1100" b="1" dirty="0">
                <a:latin typeface="Century Gothic"/>
                <a:ea typeface="Calibri"/>
                <a:cs typeface="Calibri"/>
              </a:rPr>
              <a:t>. </a:t>
            </a:r>
          </a:p>
        </p:txBody>
      </p:sp>
    </p:spTree>
    <p:extLst>
      <p:ext uri="{BB962C8B-B14F-4D97-AF65-F5344CB8AC3E}">
        <p14:creationId xmlns:p14="http://schemas.microsoft.com/office/powerpoint/2010/main" val="4116413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4A8EF22-00FE-1302-2723-D9993F034EEC}"/>
              </a:ext>
            </a:extLst>
          </p:cNvPr>
          <p:cNvGraphicFramePr>
            <a:graphicFrameLocks noGrp="1"/>
          </p:cNvGraphicFramePr>
          <p:nvPr>
            <p:extLst>
              <p:ext uri="{D42A27DB-BD31-4B8C-83A1-F6EECF244321}">
                <p14:modId xmlns:p14="http://schemas.microsoft.com/office/powerpoint/2010/main" val="1329352326"/>
              </p:ext>
            </p:extLst>
          </p:nvPr>
        </p:nvGraphicFramePr>
        <p:xfrm>
          <a:off x="438410" y="1315231"/>
          <a:ext cx="9356975" cy="5223478"/>
        </p:xfrm>
        <a:graphic>
          <a:graphicData uri="http://schemas.openxmlformats.org/drawingml/2006/table">
            <a:tbl>
              <a:tblPr firstRow="1" bandRow="1">
                <a:tableStyleId>{5C22544A-7EE6-4342-B048-85BDC9FD1C3A}</a:tableStyleId>
              </a:tblPr>
              <a:tblGrid>
                <a:gridCol w="2501844">
                  <a:extLst>
                    <a:ext uri="{9D8B030D-6E8A-4147-A177-3AD203B41FA5}">
                      <a16:colId xmlns:a16="http://schemas.microsoft.com/office/drawing/2014/main" val="2312803921"/>
                    </a:ext>
                  </a:extLst>
                </a:gridCol>
                <a:gridCol w="3384849">
                  <a:extLst>
                    <a:ext uri="{9D8B030D-6E8A-4147-A177-3AD203B41FA5}">
                      <a16:colId xmlns:a16="http://schemas.microsoft.com/office/drawing/2014/main" val="3904202172"/>
                    </a:ext>
                  </a:extLst>
                </a:gridCol>
                <a:gridCol w="3470282">
                  <a:extLst>
                    <a:ext uri="{9D8B030D-6E8A-4147-A177-3AD203B41FA5}">
                      <a16:colId xmlns:a16="http://schemas.microsoft.com/office/drawing/2014/main" val="3761829643"/>
                    </a:ext>
                  </a:extLst>
                </a:gridCol>
              </a:tblGrid>
              <a:tr h="2760300">
                <a:tc>
                  <a:txBody>
                    <a:bodyPr/>
                    <a:lstStyle/>
                    <a:p>
                      <a:pPr algn="ctr"/>
                      <a:r>
                        <a:rPr lang="en-GB" sz="1200" b="1" dirty="0">
                          <a:solidFill>
                            <a:schemeClr val="tx1"/>
                          </a:solidFill>
                          <a:latin typeface="Century Gothic"/>
                        </a:rPr>
                        <a:t>Task 7</a:t>
                      </a:r>
                    </a:p>
                    <a:p>
                      <a:pPr lvl="0" algn="ctr">
                        <a:buNone/>
                      </a:pPr>
                      <a:endParaRPr lang="en-GB" sz="1200" b="1">
                        <a:solidFill>
                          <a:schemeClr val="tx1"/>
                        </a:solidFill>
                        <a:latin typeface="Century Gothic"/>
                      </a:endParaRPr>
                    </a:p>
                    <a:p>
                      <a:pPr marL="228600" lvl="0" indent="-228600" algn="l">
                        <a:buAutoNum type="arabicPeriod"/>
                      </a:pPr>
                      <a:r>
                        <a:rPr lang="en-GB" sz="1200" b="0" i="0" u="none" strike="noStrike" noProof="0" dirty="0">
                          <a:solidFill>
                            <a:srgbClr val="000000"/>
                          </a:solidFill>
                          <a:latin typeface="Century Gothic"/>
                        </a:rPr>
                        <a:t>What are international strategies? Name 2 examples. </a:t>
                      </a:r>
                    </a:p>
                    <a:p>
                      <a:pPr marL="228600" lvl="0" indent="-228600" algn="l">
                        <a:buAutoNum type="arabicPeriod"/>
                      </a:pPr>
                      <a:r>
                        <a:rPr lang="en-GB" sz="1200" b="0" i="0" u="none" strike="noStrike" noProof="0" dirty="0">
                          <a:solidFill>
                            <a:srgbClr val="000000"/>
                          </a:solidFill>
                          <a:latin typeface="Century Gothic"/>
                        </a:rPr>
                        <a:t>What is fairtrade?</a:t>
                      </a:r>
                    </a:p>
                    <a:p>
                      <a:pPr marL="228600" lvl="0" indent="-228600" algn="l">
                        <a:buAutoNum type="arabicPeriod"/>
                      </a:pPr>
                      <a:r>
                        <a:rPr lang="en-GB" sz="1200" b="0" i="0" u="none" strike="noStrike" noProof="0" dirty="0">
                          <a:solidFill>
                            <a:srgbClr val="000000"/>
                          </a:solidFill>
                          <a:latin typeface="Century Gothic"/>
                        </a:rPr>
                        <a:t>What are the benefits and outcomes of fairtrade in a local area?</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algn="ctr"/>
                      <a:r>
                        <a:rPr lang="en-GB" sz="1200" b="1" dirty="0">
                          <a:solidFill>
                            <a:schemeClr val="tx1"/>
                          </a:solidFill>
                          <a:latin typeface="Century Gothic"/>
                        </a:rPr>
                        <a:t>Task 8</a:t>
                      </a:r>
                    </a:p>
                    <a:p>
                      <a:pPr lvl="0" algn="ctr">
                        <a:buNone/>
                      </a:pPr>
                      <a:endParaRPr lang="en-GB" sz="1200" b="1">
                        <a:solidFill>
                          <a:schemeClr val="tx1"/>
                        </a:solidFill>
                        <a:latin typeface="Century Gothic"/>
                      </a:endParaRPr>
                    </a:p>
                    <a:p>
                      <a:pPr marL="228600" lvl="0" indent="-228600" algn="l">
                        <a:buAutoNum type="arabicPeriod"/>
                      </a:pPr>
                      <a:r>
                        <a:rPr lang="en-GB" sz="1200" b="0" dirty="0">
                          <a:solidFill>
                            <a:schemeClr val="tx1"/>
                          </a:solidFill>
                          <a:latin typeface="Century Gothic"/>
                        </a:rPr>
                        <a:t>Describe top-down development and name an example.  </a:t>
                      </a:r>
                    </a:p>
                    <a:p>
                      <a:pPr marL="228600" lvl="0" indent="-228600" algn="l">
                        <a:buAutoNum type="arabicPeriod"/>
                      </a:pPr>
                      <a:r>
                        <a:rPr lang="en-GB" sz="1200" b="0" dirty="0">
                          <a:solidFill>
                            <a:schemeClr val="tx1"/>
                          </a:solidFill>
                          <a:latin typeface="Century Gothic"/>
                        </a:rPr>
                        <a:t>What are the advantages of the top-down approach?</a:t>
                      </a:r>
                    </a:p>
                    <a:p>
                      <a:pPr marL="228600" lvl="0" indent="-228600" algn="l">
                        <a:buAutoNum type="arabicPeriod"/>
                      </a:pPr>
                      <a:r>
                        <a:rPr lang="en-GB" sz="1200" b="0" i="0" u="none" strike="noStrike" noProof="0" dirty="0">
                          <a:solidFill>
                            <a:schemeClr val="tx1"/>
                          </a:solidFill>
                          <a:latin typeface="Century Gothic"/>
                        </a:rPr>
                        <a:t>What are the disadvantages of the top-down approach?</a:t>
                      </a:r>
                      <a:endParaRPr lang="en-GB" sz="1200" b="1" i="0" u="none" strike="noStrike" noProof="0" dirty="0">
                        <a:solidFill>
                          <a:srgbClr val="FFFFFF"/>
                        </a:solidFill>
                        <a:latin typeface="Century Gothic"/>
                      </a:endParaRPr>
                    </a:p>
                    <a:p>
                      <a:pPr marL="228600" lvl="0" indent="-228600" algn="l">
                        <a:buAutoNum type="arabicPeriod"/>
                      </a:pPr>
                      <a:r>
                        <a:rPr lang="en-GB" sz="1200" b="0" dirty="0">
                          <a:solidFill>
                            <a:schemeClr val="tx1"/>
                          </a:solidFill>
                          <a:latin typeface="Century Gothic"/>
                        </a:rPr>
                        <a:t>Describe bottom-up development </a:t>
                      </a:r>
                      <a:r>
                        <a:rPr lang="en-GB" sz="1200" b="0" i="0" u="none" strike="noStrike" noProof="0" dirty="0">
                          <a:solidFill>
                            <a:schemeClr val="tx1"/>
                          </a:solidFill>
                          <a:latin typeface="Century Gothic"/>
                        </a:rPr>
                        <a:t>and name an example. </a:t>
                      </a:r>
                      <a:endParaRPr lang="en-GB" sz="1200" b="1" i="0" u="none" strike="noStrike" noProof="0" dirty="0">
                        <a:solidFill>
                          <a:srgbClr val="FFFFFF"/>
                        </a:solidFill>
                        <a:latin typeface="Century Gothic"/>
                      </a:endParaRPr>
                    </a:p>
                    <a:p>
                      <a:pPr marL="228600" lvl="0" indent="-228600" algn="l">
                        <a:buClr>
                          <a:srgbClr val="FFFFFF"/>
                        </a:buClr>
                        <a:buAutoNum type="arabicPeriod"/>
                      </a:pPr>
                      <a:r>
                        <a:rPr lang="en-GB" sz="1200" b="0" i="0" u="none" strike="noStrike" noProof="0" dirty="0">
                          <a:solidFill>
                            <a:schemeClr val="tx1"/>
                          </a:solidFill>
                          <a:latin typeface="Century Gothic"/>
                        </a:rPr>
                        <a:t>What are the advantages of the bottom-up approach?</a:t>
                      </a:r>
                      <a:endParaRPr lang="en-US" sz="1200" b="1" i="0" u="none" strike="noStrike" noProof="0" dirty="0">
                        <a:solidFill>
                          <a:srgbClr val="FFFFFF"/>
                        </a:solidFill>
                        <a:latin typeface="Century Gothic"/>
                      </a:endParaRPr>
                    </a:p>
                    <a:p>
                      <a:pPr marL="228600" lvl="0" indent="-228600" algn="l">
                        <a:buClr>
                          <a:srgbClr val="FFFFFF"/>
                        </a:buClr>
                        <a:buAutoNum type="arabicPeriod"/>
                      </a:pPr>
                      <a:r>
                        <a:rPr lang="en-GB" sz="1200" b="0" i="0" u="none" strike="noStrike" noProof="0" dirty="0">
                          <a:solidFill>
                            <a:schemeClr val="tx1"/>
                          </a:solidFill>
                          <a:latin typeface="Century Gothic"/>
                        </a:rPr>
                        <a:t>What are the disadvantages of the bottom-up approach?</a:t>
                      </a:r>
                      <a:endParaRPr lang="en-GB" dirty="0"/>
                    </a:p>
                    <a:p>
                      <a:pPr marL="228600" lvl="0" indent="-228600" algn="l">
                        <a:lnSpc>
                          <a:spcPct val="150000"/>
                        </a:lnSpc>
                        <a:buAutoNum type="arabicPeriod"/>
                      </a:pPr>
                      <a:endParaRPr lang="en-GB" sz="1200" b="0" i="0" u="none" strike="noStrike" noProof="0">
                        <a:solidFill>
                          <a:schemeClr val="tx1"/>
                        </a:solidFill>
                        <a:latin typeface="Century Gothic"/>
                      </a:endParaRPr>
                    </a:p>
                  </a:txBody>
                  <a:tcP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a:buNone/>
                      </a:pPr>
                      <a:r>
                        <a:rPr lang="en-GB" sz="1200" b="1" dirty="0">
                          <a:solidFill>
                            <a:schemeClr val="tx1"/>
                          </a:solidFill>
                          <a:latin typeface="Century Gothic"/>
                        </a:rPr>
                        <a:t>Task 9</a:t>
                      </a:r>
                      <a:endParaRPr lang="en-US" sz="1200" dirty="0"/>
                    </a:p>
                    <a:p>
                      <a:pPr lvl="0" algn="ctr">
                        <a:buNone/>
                      </a:pPr>
                      <a:endParaRPr lang="en-GB" sz="1200" b="1">
                        <a:solidFill>
                          <a:schemeClr val="tx1"/>
                        </a:solidFill>
                        <a:latin typeface="Century Gothic"/>
                      </a:endParaRPr>
                    </a:p>
                    <a:p>
                      <a:pPr marL="228600" lvl="0" indent="-228600" algn="l">
                        <a:buAutoNum type="arabicPeriod"/>
                      </a:pPr>
                      <a:r>
                        <a:rPr lang="en-GB" sz="1200" b="0" dirty="0">
                          <a:solidFill>
                            <a:schemeClr val="tx1"/>
                          </a:solidFill>
                          <a:latin typeface="Century Gothic"/>
                        </a:rPr>
                        <a:t>Describe the location of India.</a:t>
                      </a:r>
                    </a:p>
                    <a:p>
                      <a:pPr marL="228600" lvl="0" indent="-228600" algn="l">
                        <a:buAutoNum type="arabicPeriod"/>
                      </a:pPr>
                      <a:r>
                        <a:rPr lang="en-GB" sz="1200" b="0" dirty="0">
                          <a:solidFill>
                            <a:schemeClr val="tx1"/>
                          </a:solidFill>
                          <a:latin typeface="Century Gothic"/>
                        </a:rPr>
                        <a:t>What type of country is India? Developing? Emerging? Or Developed?</a:t>
                      </a:r>
                      <a:endParaRPr lang="en-GB" dirty="0"/>
                    </a:p>
                    <a:p>
                      <a:pPr marL="228600" lvl="0" indent="-228600" algn="l">
                        <a:buAutoNum type="arabicPeriod"/>
                      </a:pPr>
                      <a:r>
                        <a:rPr lang="en-GB" sz="1200" b="0" dirty="0">
                          <a:solidFill>
                            <a:schemeClr val="tx1"/>
                          </a:solidFill>
                          <a:latin typeface="Century Gothic"/>
                        </a:rPr>
                        <a:t>How has India's physical geography impacted their development?</a:t>
                      </a:r>
                    </a:p>
                    <a:p>
                      <a:pPr marL="228600" lvl="0" indent="-228600" algn="l">
                        <a:buAutoNum type="arabicPeriod"/>
                      </a:pPr>
                      <a:endParaRPr lang="en-GB" sz="1200" b="0" dirty="0">
                        <a:solidFill>
                          <a:schemeClr val="tx1"/>
                        </a:solidFill>
                        <a:latin typeface="Century Gothic"/>
                      </a:endParaRPr>
                    </a:p>
                    <a:p>
                      <a:pPr marL="228600" lvl="0" indent="-228600" algn="l">
                        <a:buAutoNum type="arabicPeriod"/>
                      </a:pPr>
                      <a:endParaRPr lang="en-GB" dirty="0"/>
                    </a:p>
                    <a:p>
                      <a:pPr marL="228600" lvl="0" indent="-228600" algn="l">
                        <a:buAutoNum type="arabicPeriod"/>
                      </a:pPr>
                      <a:endParaRPr lang="en-GB" sz="1200" b="0" dirty="0">
                        <a:solidFill>
                          <a:schemeClr val="tx1"/>
                        </a:solidFill>
                        <a:latin typeface="Century Gothic"/>
                      </a:endParaRPr>
                    </a:p>
                  </a:txBody>
                  <a:tcP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00650725"/>
                  </a:ext>
                </a:extLst>
              </a:tr>
              <a:tr h="2332132">
                <a:tc>
                  <a:txBody>
                    <a:bodyPr/>
                    <a:lstStyle/>
                    <a:p>
                      <a:pPr marL="0" indent="0" algn="ctr">
                        <a:lnSpc>
                          <a:spcPct val="100000"/>
                        </a:lnSpc>
                        <a:buClr>
                          <a:srgbClr val="000000"/>
                        </a:buClr>
                        <a:buNone/>
                      </a:pPr>
                      <a:r>
                        <a:rPr lang="en-GB" sz="1200" b="1" dirty="0">
                          <a:solidFill>
                            <a:schemeClr val="tx1"/>
                          </a:solidFill>
                          <a:latin typeface="Century Gothic"/>
                        </a:rPr>
                        <a:t>Task 10</a:t>
                      </a:r>
                    </a:p>
                    <a:p>
                      <a:pPr marL="0" lvl="0" indent="0" algn="ctr">
                        <a:lnSpc>
                          <a:spcPct val="100000"/>
                        </a:lnSpc>
                        <a:buNone/>
                      </a:pPr>
                      <a:endParaRPr lang="en-GB" sz="1200" b="1">
                        <a:solidFill>
                          <a:schemeClr val="tx1"/>
                        </a:solidFill>
                        <a:latin typeface="Century Gothic"/>
                      </a:endParaRPr>
                    </a:p>
                    <a:p>
                      <a:pPr marL="228600" lvl="0" indent="-228600" algn="l">
                        <a:lnSpc>
                          <a:spcPct val="100000"/>
                        </a:lnSpc>
                        <a:buAutoNum type="arabicPeriod"/>
                      </a:pPr>
                      <a:r>
                        <a:rPr lang="en-GB" sz="1200" b="0" dirty="0">
                          <a:solidFill>
                            <a:schemeClr val="tx1"/>
                          </a:solidFill>
                          <a:latin typeface="Century Gothic"/>
                        </a:rPr>
                        <a:t>Describe uneven development in India. Which areas are most/ least developed?</a:t>
                      </a:r>
                    </a:p>
                    <a:p>
                      <a:pPr marL="228600" lvl="0" indent="-228600" algn="l">
                        <a:lnSpc>
                          <a:spcPct val="100000"/>
                        </a:lnSpc>
                        <a:buAutoNum type="arabicPeriod"/>
                      </a:pPr>
                      <a:r>
                        <a:rPr lang="en-GB" sz="1200" b="0" dirty="0">
                          <a:solidFill>
                            <a:schemeClr val="tx1"/>
                          </a:solidFill>
                          <a:latin typeface="Century Gothic"/>
                        </a:rPr>
                        <a:t>Name the 3 main reasons for India's uneven development.</a:t>
                      </a:r>
                      <a:endParaRPr lang="en-GB"/>
                    </a:p>
                    <a:p>
                      <a:pPr marL="228600" lvl="0" indent="-228600" algn="l">
                        <a:lnSpc>
                          <a:spcPct val="100000"/>
                        </a:lnSpc>
                        <a:buAutoNum type="arabicPeriod"/>
                      </a:pPr>
                      <a:r>
                        <a:rPr lang="en-GB" sz="1200" b="0" dirty="0">
                          <a:solidFill>
                            <a:schemeClr val="tx1"/>
                          </a:solidFill>
                          <a:latin typeface="Century Gothic"/>
                        </a:rPr>
                        <a:t>What is the positive multiplier effect?</a:t>
                      </a:r>
                    </a:p>
                  </a:txBody>
                  <a:tcP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noFill/>
                  </a:tcPr>
                </a:tc>
                <a:tc>
                  <a:txBody>
                    <a:bodyPr/>
                    <a:lstStyle/>
                    <a:p>
                      <a:pPr algn="ctr">
                        <a:lnSpc>
                          <a:spcPct val="100000"/>
                        </a:lnSpc>
                      </a:pPr>
                      <a:r>
                        <a:rPr lang="en-GB" sz="1200" b="1" dirty="0">
                          <a:solidFill>
                            <a:schemeClr val="tx1"/>
                          </a:solidFill>
                          <a:latin typeface="Century Gothic"/>
                        </a:rPr>
                        <a:t>Task 11</a:t>
                      </a:r>
                    </a:p>
                    <a:p>
                      <a:pPr lvl="0" algn="ctr">
                        <a:lnSpc>
                          <a:spcPct val="100000"/>
                        </a:lnSpc>
                        <a:buNone/>
                      </a:pPr>
                      <a:endParaRPr lang="en-GB" sz="1200" b="1">
                        <a:solidFill>
                          <a:schemeClr val="tx1"/>
                        </a:solidFill>
                        <a:latin typeface="Century Gothic"/>
                      </a:endParaRPr>
                    </a:p>
                    <a:p>
                      <a:pPr marL="228600" lvl="0" indent="-228600" algn="l">
                        <a:lnSpc>
                          <a:spcPct val="100000"/>
                        </a:lnSpc>
                        <a:buAutoNum type="arabicPeriod"/>
                      </a:pPr>
                      <a:r>
                        <a:rPr lang="en-GB" sz="1200" b="0" dirty="0">
                          <a:solidFill>
                            <a:schemeClr val="tx1"/>
                          </a:solidFill>
                          <a:latin typeface="Century Gothic"/>
                        </a:rPr>
                        <a:t>Is India's economy growing or declining. </a:t>
                      </a:r>
                    </a:p>
                    <a:p>
                      <a:pPr marL="228600" lvl="0" indent="-228600" algn="l">
                        <a:lnSpc>
                          <a:spcPct val="100000"/>
                        </a:lnSpc>
                        <a:buAutoNum type="arabicPeriod"/>
                      </a:pPr>
                      <a:r>
                        <a:rPr lang="en-GB" sz="1200" b="0" dirty="0">
                          <a:solidFill>
                            <a:schemeClr val="tx1"/>
                          </a:solidFill>
                          <a:latin typeface="Century Gothic"/>
                        </a:rPr>
                        <a:t>What factors have contributed to India's changing economy?</a:t>
                      </a:r>
                    </a:p>
                    <a:p>
                      <a:pPr marL="228600" lvl="0" indent="-228600" algn="l">
                        <a:lnSpc>
                          <a:spcPct val="100000"/>
                        </a:lnSpc>
                        <a:buAutoNum type="arabicPeriod"/>
                      </a:pPr>
                      <a:r>
                        <a:rPr lang="en-GB" sz="1200" b="0" dirty="0">
                          <a:solidFill>
                            <a:schemeClr val="tx1"/>
                          </a:solidFill>
                          <a:latin typeface="Century Gothic"/>
                        </a:rPr>
                        <a:t>What are the 4 different job categories? Describe them and explain how the changes in jobs in India have impacted the economy. </a:t>
                      </a: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noFill/>
                  </a:tcPr>
                </a:tc>
                <a:tc>
                  <a:txBody>
                    <a:bodyPr/>
                    <a:lstStyle/>
                    <a:p>
                      <a:pPr lvl="0" algn="ctr">
                        <a:lnSpc>
                          <a:spcPct val="100000"/>
                        </a:lnSpc>
                        <a:buNone/>
                      </a:pPr>
                      <a:r>
                        <a:rPr lang="en-GB" sz="1200" b="1" dirty="0">
                          <a:solidFill>
                            <a:schemeClr val="tx1"/>
                          </a:solidFill>
                          <a:latin typeface="Century Gothic"/>
                        </a:rPr>
                        <a:t>Task 12</a:t>
                      </a:r>
                    </a:p>
                    <a:p>
                      <a:pPr lvl="0" algn="ctr">
                        <a:lnSpc>
                          <a:spcPct val="100000"/>
                        </a:lnSpc>
                        <a:buNone/>
                      </a:pPr>
                      <a:endParaRPr lang="en-GB" sz="1200" b="1">
                        <a:solidFill>
                          <a:schemeClr val="tx1"/>
                        </a:solidFill>
                        <a:latin typeface="Century Gothic"/>
                      </a:endParaRPr>
                    </a:p>
                    <a:p>
                      <a:pPr marL="228600" lvl="0" indent="-228600" algn="l">
                        <a:lnSpc>
                          <a:spcPct val="100000"/>
                        </a:lnSpc>
                        <a:buAutoNum type="arabicPeriod"/>
                      </a:pPr>
                      <a:r>
                        <a:rPr lang="en-GB" sz="1200" b="0" dirty="0">
                          <a:solidFill>
                            <a:schemeClr val="tx1"/>
                          </a:solidFill>
                          <a:latin typeface="Century Gothic"/>
                        </a:rPr>
                        <a:t>What does the term geopolitics mean?</a:t>
                      </a:r>
                    </a:p>
                    <a:p>
                      <a:pPr marL="228600" lvl="0" indent="-228600" algn="l">
                        <a:lnSpc>
                          <a:spcPct val="100000"/>
                        </a:lnSpc>
                        <a:buAutoNum type="arabicPeriod"/>
                      </a:pPr>
                      <a:r>
                        <a:rPr lang="en-GB" sz="1200" b="0" dirty="0">
                          <a:solidFill>
                            <a:schemeClr val="tx1"/>
                          </a:solidFill>
                          <a:latin typeface="Century Gothic"/>
                        </a:rPr>
                        <a:t>Describe India's relationship with the UK.</a:t>
                      </a:r>
                    </a:p>
                    <a:p>
                      <a:pPr marL="228600" lvl="0" indent="-228600" algn="l">
                        <a:lnSpc>
                          <a:spcPct val="100000"/>
                        </a:lnSpc>
                        <a:buAutoNum type="arabicPeriod"/>
                      </a:pPr>
                      <a:r>
                        <a:rPr lang="en-GB" sz="1200" b="0" dirty="0">
                          <a:solidFill>
                            <a:schemeClr val="tx1"/>
                          </a:solidFill>
                          <a:latin typeface="Century Gothic"/>
                        </a:rPr>
                        <a:t>How has colonialism affected India?</a:t>
                      </a:r>
                    </a:p>
                    <a:p>
                      <a:pPr marL="228600" lvl="0" indent="-228600" algn="l">
                        <a:lnSpc>
                          <a:spcPct val="100000"/>
                        </a:lnSpc>
                        <a:buAutoNum type="arabicPeriod"/>
                      </a:pPr>
                      <a:r>
                        <a:rPr lang="en-GB" sz="1200" b="0" dirty="0">
                          <a:solidFill>
                            <a:schemeClr val="tx1"/>
                          </a:solidFill>
                          <a:latin typeface="Century Gothic"/>
                        </a:rPr>
                        <a:t>What is the partition of India? How has it impacted them/their international relationships?</a:t>
                      </a:r>
                    </a:p>
                    <a:p>
                      <a:pPr marL="228600" lvl="0" indent="-228600" algn="l">
                        <a:lnSpc>
                          <a:spcPct val="100000"/>
                        </a:lnSpc>
                        <a:buClr>
                          <a:srgbClr val="000000"/>
                        </a:buClr>
                        <a:buAutoNum type="arabicPeriod"/>
                      </a:pPr>
                      <a:r>
                        <a:rPr lang="en-GB" sz="1200" b="0" i="0" u="none" strike="noStrike" noProof="0" dirty="0">
                          <a:solidFill>
                            <a:schemeClr val="tx1"/>
                          </a:solidFill>
                          <a:latin typeface="Century Gothic"/>
                        </a:rPr>
                        <a:t>Describe India's relationship with the Pakistan.</a:t>
                      </a:r>
                      <a:endParaRPr lang="en-US" sz="1200" b="0" i="0" u="none" strike="noStrike" noProof="0" dirty="0">
                        <a:solidFill>
                          <a:srgbClr val="000000"/>
                        </a:solidFill>
                        <a:latin typeface="Century Gothic"/>
                      </a:endParaRPr>
                    </a:p>
                    <a:p>
                      <a:pPr marL="228600" lvl="0" indent="-228600" algn="l">
                        <a:lnSpc>
                          <a:spcPct val="100000"/>
                        </a:lnSpc>
                        <a:buClr>
                          <a:srgbClr val="000000"/>
                        </a:buClr>
                        <a:buAutoNum type="arabicPeriod"/>
                      </a:pPr>
                      <a:r>
                        <a:rPr lang="en-GB" sz="1200" b="0" i="0" u="none" strike="noStrike" noProof="0" dirty="0">
                          <a:solidFill>
                            <a:schemeClr val="tx1"/>
                          </a:solidFill>
                          <a:latin typeface="Century Gothic"/>
                        </a:rPr>
                        <a:t>Describe India's relationship with the China.</a:t>
                      </a:r>
                      <a:endParaRPr lang="en-US" sz="1200" b="0" i="0" u="none" strike="noStrike" noProof="0" dirty="0">
                        <a:solidFill>
                          <a:srgbClr val="000000"/>
                        </a:solidFill>
                        <a:latin typeface="Century Gothic"/>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noFill/>
                  </a:tcPr>
                </a:tc>
                <a:extLst>
                  <a:ext uri="{0D108BD9-81ED-4DB2-BD59-A6C34878D82A}">
                    <a16:rowId xmlns:a16="http://schemas.microsoft.com/office/drawing/2014/main" val="895784750"/>
                  </a:ext>
                </a:extLst>
              </a:tr>
            </a:tbl>
          </a:graphicData>
        </a:graphic>
      </p:graphicFrame>
      <p:sp>
        <p:nvSpPr>
          <p:cNvPr id="3" name="Title 1">
            <a:extLst>
              <a:ext uri="{FF2B5EF4-FFF2-40B4-BE49-F238E27FC236}">
                <a16:creationId xmlns:a16="http://schemas.microsoft.com/office/drawing/2014/main" id="{56334AA2-9FEB-1C13-D5C3-3A1B19FA7FE3}"/>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a:latin typeface="Century Gothic"/>
              </a:rPr>
              <a:t>Knowledge Expert</a:t>
            </a:r>
          </a:p>
        </p:txBody>
      </p:sp>
      <p:sp>
        <p:nvSpPr>
          <p:cNvPr id="9" name="TextBox 8">
            <a:extLst>
              <a:ext uri="{FF2B5EF4-FFF2-40B4-BE49-F238E27FC236}">
                <a16:creationId xmlns:a16="http://schemas.microsoft.com/office/drawing/2014/main" id="{23B71125-7AFF-0775-0BC5-988E04126CAF}"/>
              </a:ext>
            </a:extLst>
          </p:cNvPr>
          <p:cNvSpPr txBox="1"/>
          <p:nvPr/>
        </p:nvSpPr>
        <p:spPr>
          <a:xfrm>
            <a:off x="473488" y="253818"/>
            <a:ext cx="931968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GCSE Global Development</a:t>
            </a:r>
          </a:p>
        </p:txBody>
      </p:sp>
      <p:pic>
        <p:nvPicPr>
          <p:cNvPr id="11" name="Picture 10">
            <a:extLst>
              <a:ext uri="{FF2B5EF4-FFF2-40B4-BE49-F238E27FC236}">
                <a16:creationId xmlns:a16="http://schemas.microsoft.com/office/drawing/2014/main" id="{623A0975-50F3-E56E-4036-5DD9332A3202}"/>
              </a:ext>
            </a:extLst>
          </p:cNvPr>
          <p:cNvPicPr>
            <a:picLocks noChangeAspect="1"/>
          </p:cNvPicPr>
          <p:nvPr/>
        </p:nvPicPr>
        <p:blipFill>
          <a:blip r:embed="rId2"/>
          <a:stretch>
            <a:fillRect/>
          </a:stretch>
        </p:blipFill>
        <p:spPr>
          <a:xfrm>
            <a:off x="9100319" y="33216"/>
            <a:ext cx="648242" cy="669612"/>
          </a:xfrm>
          <a:prstGeom prst="rect">
            <a:avLst/>
          </a:prstGeom>
        </p:spPr>
      </p:pic>
      <p:sp>
        <p:nvSpPr>
          <p:cNvPr id="7" name="Rectangle 6">
            <a:extLst>
              <a:ext uri="{FF2B5EF4-FFF2-40B4-BE49-F238E27FC236}">
                <a16:creationId xmlns:a16="http://schemas.microsoft.com/office/drawing/2014/main" id="{860CC049-CD84-4C2E-819F-175DD0AAB2E8}"/>
              </a:ext>
            </a:extLst>
          </p:cNvPr>
          <p:cNvSpPr/>
          <p:nvPr/>
        </p:nvSpPr>
        <p:spPr>
          <a:xfrm>
            <a:off x="1272701" y="705019"/>
            <a:ext cx="7722544" cy="451390"/>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100">
                <a:solidFill>
                  <a:srgbClr val="000000"/>
                </a:solidFill>
                <a:latin typeface="Century Gothic"/>
              </a:rPr>
              <a:t>It is your responsibility to make sure that you are able to answer each of the questions set in the tasks below. This will be based on what you are taught in lessons and the information included the knowledge organisers.</a:t>
            </a:r>
          </a:p>
        </p:txBody>
      </p:sp>
      <p:pic>
        <p:nvPicPr>
          <p:cNvPr id="2" name="Picture 1" descr="Global Settings icon">
            <a:extLst>
              <a:ext uri="{FF2B5EF4-FFF2-40B4-BE49-F238E27FC236}">
                <a16:creationId xmlns:a16="http://schemas.microsoft.com/office/drawing/2014/main" id="{2B85EBC7-8D91-1961-216D-9FE37F5D5177}"/>
              </a:ext>
            </a:extLst>
          </p:cNvPr>
          <p:cNvPicPr>
            <a:picLocks noChangeAspect="1"/>
          </p:cNvPicPr>
          <p:nvPr/>
        </p:nvPicPr>
        <p:blipFill>
          <a:blip r:embed="rId3"/>
          <a:stretch>
            <a:fillRect/>
          </a:stretch>
        </p:blipFill>
        <p:spPr>
          <a:xfrm>
            <a:off x="340859" y="418096"/>
            <a:ext cx="642514" cy="673200"/>
          </a:xfrm>
          <a:prstGeom prst="rect">
            <a:avLst/>
          </a:prstGeom>
        </p:spPr>
      </p:pic>
    </p:spTree>
    <p:extLst>
      <p:ext uri="{BB962C8B-B14F-4D97-AF65-F5344CB8AC3E}">
        <p14:creationId xmlns:p14="http://schemas.microsoft.com/office/powerpoint/2010/main" val="14143450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7257B1-2FE3-498F-2470-3E4133B35F6F}"/>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E9DBAE21-92E5-362A-2489-9D4FC55AA035}"/>
              </a:ext>
            </a:extLst>
          </p:cNvPr>
          <p:cNvGraphicFramePr>
            <a:graphicFrameLocks noGrp="1"/>
          </p:cNvGraphicFramePr>
          <p:nvPr>
            <p:extLst>
              <p:ext uri="{D42A27DB-BD31-4B8C-83A1-F6EECF244321}">
                <p14:modId xmlns:p14="http://schemas.microsoft.com/office/powerpoint/2010/main" val="3578241570"/>
              </p:ext>
            </p:extLst>
          </p:nvPr>
        </p:nvGraphicFramePr>
        <p:xfrm>
          <a:off x="184342" y="310404"/>
          <a:ext cx="9605922" cy="6499273"/>
        </p:xfrm>
        <a:graphic>
          <a:graphicData uri="http://schemas.openxmlformats.org/drawingml/2006/table">
            <a:tbl>
              <a:tblPr firstRow="1" bandRow="1">
                <a:tableStyleId>{5C22544A-7EE6-4342-B048-85BDC9FD1C3A}</a:tableStyleId>
              </a:tblPr>
              <a:tblGrid>
                <a:gridCol w="4802961">
                  <a:extLst>
                    <a:ext uri="{9D8B030D-6E8A-4147-A177-3AD203B41FA5}">
                      <a16:colId xmlns:a16="http://schemas.microsoft.com/office/drawing/2014/main" val="3038674880"/>
                    </a:ext>
                  </a:extLst>
                </a:gridCol>
                <a:gridCol w="4802961">
                  <a:extLst>
                    <a:ext uri="{9D8B030D-6E8A-4147-A177-3AD203B41FA5}">
                      <a16:colId xmlns:a16="http://schemas.microsoft.com/office/drawing/2014/main" val="3320835766"/>
                    </a:ext>
                  </a:extLst>
                </a:gridCol>
              </a:tblGrid>
              <a:tr h="3217984">
                <a:tc>
                  <a:txBody>
                    <a:bodyPr/>
                    <a:lstStyle/>
                    <a:p>
                      <a:pPr marL="228600" lvl="0" indent="-228600" algn="l">
                        <a:lnSpc>
                          <a:spcPct val="100000"/>
                        </a:lnSpc>
                        <a:spcBef>
                          <a:spcPts val="0"/>
                        </a:spcBef>
                        <a:spcAft>
                          <a:spcPts val="0"/>
                        </a:spcAft>
                        <a:buAutoNum type="arabicPeriod"/>
                      </a:pPr>
                      <a:r>
                        <a:rPr lang="en-US" sz="1100" b="0" i="0" u="none" strike="noStrike" noProof="0" dirty="0">
                          <a:solidFill>
                            <a:srgbClr val="333333"/>
                          </a:solidFill>
                          <a:highlight>
                            <a:srgbClr val="FFFFFF"/>
                          </a:highlight>
                          <a:latin typeface="Century Gothic"/>
                        </a:rPr>
                        <a:t>Describe how </a:t>
                      </a:r>
                      <a:r>
                        <a:rPr lang="en-US" sz="1100" b="1" i="0" u="none" strike="noStrike" noProof="0" dirty="0">
                          <a:solidFill>
                            <a:srgbClr val="333333"/>
                          </a:solidFill>
                          <a:highlight>
                            <a:srgbClr val="FFFFFF"/>
                          </a:highlight>
                          <a:latin typeface="Century Gothic"/>
                        </a:rPr>
                        <a:t>one</a:t>
                      </a:r>
                      <a:r>
                        <a:rPr lang="en-US" sz="1100" b="0" i="0" u="none" strike="noStrike" noProof="0" dirty="0">
                          <a:solidFill>
                            <a:srgbClr val="333333"/>
                          </a:solidFill>
                          <a:highlight>
                            <a:srgbClr val="FFFFFF"/>
                          </a:highlight>
                          <a:latin typeface="Century Gothic"/>
                        </a:rPr>
                        <a:t> geopolitical relationship has affected the development of a named developing country or emerging country. (3)</a:t>
                      </a:r>
                      <a:endParaRPr lang="en-US" sz="1100" dirty="0">
                        <a:latin typeface="Century Gothic"/>
                      </a:endParaRPr>
                    </a:p>
                    <a:p>
                      <a:pPr lvl="0">
                        <a:buNone/>
                      </a:pPr>
                      <a:br>
                        <a:rPr lang="en-US" dirty="0"/>
                      </a:br>
                      <a:endParaRPr lang="en-US" sz="1100" dirty="0">
                        <a:latin typeface="Century Gothic"/>
                      </a:endParaRP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0">
                        <a:buNone/>
                      </a:pPr>
                      <a:r>
                        <a:rPr lang="en-US" sz="1100" b="0" i="0" u="none" strike="noStrike" noProof="0" dirty="0">
                          <a:solidFill>
                            <a:srgbClr val="333333"/>
                          </a:solidFill>
                          <a:highlight>
                            <a:srgbClr val="FFFFFF"/>
                          </a:highlight>
                          <a:latin typeface="Century Gothic"/>
                        </a:rPr>
                        <a:t>2. Explain </a:t>
                      </a:r>
                      <a:r>
                        <a:rPr lang="en-US" sz="1100" b="1" i="0" u="none" strike="noStrike" noProof="0" dirty="0">
                          <a:solidFill>
                            <a:srgbClr val="333333"/>
                          </a:solidFill>
                          <a:highlight>
                            <a:srgbClr val="FFFFFF"/>
                          </a:highlight>
                          <a:latin typeface="Century Gothic"/>
                        </a:rPr>
                        <a:t>one</a:t>
                      </a:r>
                      <a:r>
                        <a:rPr lang="en-US" sz="1100" b="0" i="0" u="none" strike="noStrike" noProof="0" dirty="0">
                          <a:solidFill>
                            <a:srgbClr val="333333"/>
                          </a:solidFill>
                          <a:highlight>
                            <a:srgbClr val="FFFFFF"/>
                          </a:highlight>
                          <a:latin typeface="Century Gothic"/>
                        </a:rPr>
                        <a:t> negative social impact and </a:t>
                      </a:r>
                      <a:r>
                        <a:rPr lang="en-US" sz="1100" b="1" i="0" u="none" strike="noStrike" noProof="0" dirty="0">
                          <a:solidFill>
                            <a:srgbClr val="333333"/>
                          </a:solidFill>
                          <a:highlight>
                            <a:srgbClr val="FFFFFF"/>
                          </a:highlight>
                          <a:latin typeface="Century Gothic"/>
                        </a:rPr>
                        <a:t>one</a:t>
                      </a:r>
                      <a:r>
                        <a:rPr lang="en-US" sz="1100" b="0" i="0" u="none" strike="noStrike" noProof="0" dirty="0">
                          <a:solidFill>
                            <a:srgbClr val="333333"/>
                          </a:solidFill>
                          <a:highlight>
                            <a:srgbClr val="FFFFFF"/>
                          </a:highlight>
                          <a:latin typeface="Century Gothic"/>
                        </a:rPr>
                        <a:t> negative economic impact of rapid development. (4)</a:t>
                      </a:r>
                      <a:endParaRPr lang="en-US" sz="1100" dirty="0">
                        <a:latin typeface="Century Gothic"/>
                      </a:endParaRPr>
                    </a:p>
                  </a:txBody>
                  <a:tcP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220890187"/>
                  </a:ext>
                </a:extLst>
              </a:tr>
              <a:tr h="1920240">
                <a:tc>
                  <a:txBody>
                    <a:bodyPr/>
                    <a:lstStyle/>
                    <a:p>
                      <a:pPr lvl="0" algn="l">
                        <a:lnSpc>
                          <a:spcPct val="100000"/>
                        </a:lnSpc>
                        <a:spcBef>
                          <a:spcPts val="0"/>
                        </a:spcBef>
                        <a:spcAft>
                          <a:spcPts val="0"/>
                        </a:spcAft>
                        <a:buNone/>
                      </a:pPr>
                      <a:r>
                        <a:rPr lang="en-US" sz="1100" b="0" i="0" u="none" strike="noStrike" noProof="0" dirty="0">
                          <a:solidFill>
                            <a:srgbClr val="333333"/>
                          </a:solidFill>
                          <a:highlight>
                            <a:srgbClr val="FFFFFF"/>
                          </a:highlight>
                          <a:latin typeface="Century Gothic"/>
                        </a:rPr>
                        <a:t>3. You have studied development in a named developing country or emerging country.</a:t>
                      </a:r>
                      <a:endParaRPr lang="en-US" sz="1100" dirty="0">
                        <a:latin typeface="Century Gothic"/>
                      </a:endParaRPr>
                    </a:p>
                    <a:p>
                      <a:pPr lvl="0" algn="l">
                        <a:lnSpc>
                          <a:spcPct val="100000"/>
                        </a:lnSpc>
                        <a:spcBef>
                          <a:spcPts val="0"/>
                        </a:spcBef>
                        <a:spcAft>
                          <a:spcPts val="0"/>
                        </a:spcAft>
                        <a:buNone/>
                      </a:pPr>
                      <a:br>
                        <a:rPr lang="en-US" sz="1100" b="0" i="0" u="none" strike="noStrike" noProof="0" dirty="0">
                          <a:solidFill>
                            <a:srgbClr val="333333"/>
                          </a:solidFill>
                          <a:highlight>
                            <a:srgbClr val="FFFFFF"/>
                          </a:highlight>
                          <a:latin typeface="Century Gothic"/>
                        </a:rPr>
                      </a:br>
                      <a:r>
                        <a:rPr lang="en-US" sz="1100" b="0" i="0" u="none" strike="noStrike" noProof="0" dirty="0">
                          <a:solidFill>
                            <a:srgbClr val="333333"/>
                          </a:solidFill>
                          <a:highlight>
                            <a:srgbClr val="FFFFFF"/>
                          </a:highlight>
                          <a:latin typeface="Century Gothic"/>
                        </a:rPr>
                        <a:t>State </a:t>
                      </a:r>
                      <a:r>
                        <a:rPr lang="en-US" sz="1100" b="1" i="0" u="none" strike="noStrike" noProof="0" dirty="0">
                          <a:solidFill>
                            <a:srgbClr val="333333"/>
                          </a:solidFill>
                          <a:highlight>
                            <a:srgbClr val="FFFFFF"/>
                          </a:highlight>
                          <a:latin typeface="Century Gothic"/>
                        </a:rPr>
                        <a:t>two</a:t>
                      </a:r>
                      <a:r>
                        <a:rPr lang="en-US" sz="1100" b="0" i="0" u="none" strike="noStrike" noProof="0" dirty="0">
                          <a:solidFill>
                            <a:srgbClr val="333333"/>
                          </a:solidFill>
                          <a:highlight>
                            <a:srgbClr val="FFFFFF"/>
                          </a:highlight>
                          <a:latin typeface="Century Gothic"/>
                        </a:rPr>
                        <a:t> features of this country's location in the world (2)</a:t>
                      </a:r>
                      <a:endParaRPr lang="en-US" sz="1100" dirty="0">
                        <a:latin typeface="Century Gothic"/>
                      </a:endParaRPr>
                    </a:p>
                    <a:p>
                      <a:pPr lvl="0">
                        <a:buNone/>
                      </a:pPr>
                      <a:endParaRPr lang="en-US" sz="1100" dirty="0">
                        <a:latin typeface="Century Gothic"/>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rowSpan="2">
                  <a:txBody>
                    <a:bodyPr/>
                    <a:lstStyle/>
                    <a:p>
                      <a:pPr lvl="0">
                        <a:buNone/>
                      </a:pPr>
                      <a:r>
                        <a:rPr lang="en-US" sz="1100" b="0" i="0" u="none" strike="noStrike" noProof="0" dirty="0">
                          <a:solidFill>
                            <a:srgbClr val="333333"/>
                          </a:solidFill>
                          <a:highlight>
                            <a:srgbClr val="FFFFFF"/>
                          </a:highlight>
                          <a:latin typeface="Century Gothic"/>
                        </a:rPr>
                        <a:t>4. Explain </a:t>
                      </a:r>
                      <a:r>
                        <a:rPr lang="en-US" sz="1100" b="1" i="0" u="none" strike="noStrike" noProof="0" dirty="0">
                          <a:solidFill>
                            <a:srgbClr val="333333"/>
                          </a:solidFill>
                          <a:highlight>
                            <a:srgbClr val="FFFFFF"/>
                          </a:highlight>
                          <a:latin typeface="Century Gothic"/>
                        </a:rPr>
                        <a:t>two</a:t>
                      </a:r>
                      <a:r>
                        <a:rPr lang="en-US" sz="1100" b="0" i="0" u="none" strike="noStrike" noProof="0" dirty="0">
                          <a:solidFill>
                            <a:srgbClr val="333333"/>
                          </a:solidFill>
                          <a:highlight>
                            <a:srgbClr val="FFFFFF"/>
                          </a:highlight>
                          <a:latin typeface="Century Gothic"/>
                        </a:rPr>
                        <a:t> ways in which private investment by transnational corporations (TNCs) and smaller businesses has improved the development in a named developing country or emerging country. (4)</a:t>
                      </a:r>
                      <a:endParaRPr lang="en-US" sz="1100" dirty="0">
                        <a:latin typeface="Century Gothic"/>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93422471"/>
                  </a:ext>
                </a:extLst>
              </a:tr>
              <a:tr h="1361049">
                <a:tc>
                  <a:txBody>
                    <a:bodyPr/>
                    <a:lstStyle/>
                    <a:p>
                      <a:pPr lvl="0">
                        <a:buNone/>
                      </a:pPr>
                      <a:r>
                        <a:rPr lang="en-US" sz="1100" b="1" dirty="0">
                          <a:latin typeface="Century Gothic"/>
                        </a:rPr>
                        <a:t>Feedback</a:t>
                      </a:r>
                    </a:p>
                  </a:txBody>
                  <a:tcPr>
                    <a:lnL w="12700">
                      <a:solidFill>
                        <a:schemeClr val="tx1"/>
                      </a:solidFill>
                    </a:lnL>
                    <a:lnR w="12700">
                      <a:solidFill>
                        <a:schemeClr val="tx1"/>
                      </a:solidFill>
                    </a:lnR>
                    <a:lnT w="12700">
                      <a:solidFill>
                        <a:schemeClr val="tx1"/>
                      </a:solidFill>
                    </a:lnT>
                    <a:lnB w="12700">
                      <a:solidFill>
                        <a:schemeClr val="tx1"/>
                      </a:solidFill>
                    </a:lnB>
                    <a:noFill/>
                  </a:tcPr>
                </a:tc>
                <a:tc vMerge="1">
                  <a:txBody>
                    <a:bodyPr/>
                    <a:lstStyle/>
                    <a:p>
                      <a:pPr lvl="0">
                        <a:buNone/>
                      </a:pPr>
                      <a:endParaRPr lang="en-US" sz="1100" dirty="0">
                        <a:latin typeface="Century Gothic"/>
                      </a:endParaRPr>
                    </a:p>
                  </a:txBody>
                  <a:tcP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3366997633"/>
                  </a:ext>
                </a:extLst>
              </a:tr>
            </a:tbl>
          </a:graphicData>
        </a:graphic>
      </p:graphicFrame>
      <p:sp>
        <p:nvSpPr>
          <p:cNvPr id="5" name="TextBox 4">
            <a:extLst>
              <a:ext uri="{FF2B5EF4-FFF2-40B4-BE49-F238E27FC236}">
                <a16:creationId xmlns:a16="http://schemas.microsoft.com/office/drawing/2014/main" id="{420B0366-DE11-78BC-61C1-1C72B3C396FC}"/>
              </a:ext>
            </a:extLst>
          </p:cNvPr>
          <p:cNvSpPr txBox="1"/>
          <p:nvPr/>
        </p:nvSpPr>
        <p:spPr>
          <a:xfrm>
            <a:off x="3736277" y="73881"/>
            <a:ext cx="2723050"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00" b="1" dirty="0">
                <a:latin typeface="Century Gothic"/>
              </a:rPr>
              <a:t>Exam Practice 5</a:t>
            </a:r>
            <a:endParaRPr lang="en-US" dirty="0"/>
          </a:p>
        </p:txBody>
      </p:sp>
      <p:sp>
        <p:nvSpPr>
          <p:cNvPr id="3" name="TextBox 2">
            <a:extLst>
              <a:ext uri="{FF2B5EF4-FFF2-40B4-BE49-F238E27FC236}">
                <a16:creationId xmlns:a16="http://schemas.microsoft.com/office/drawing/2014/main" id="{E1A09977-7FDF-2CB9-7426-6200EF45834D}"/>
              </a:ext>
            </a:extLst>
          </p:cNvPr>
          <p:cNvSpPr txBox="1"/>
          <p:nvPr/>
        </p:nvSpPr>
        <p:spPr>
          <a:xfrm>
            <a:off x="188861" y="838075"/>
            <a:ext cx="4749643"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6" name="TextBox 5">
            <a:extLst>
              <a:ext uri="{FF2B5EF4-FFF2-40B4-BE49-F238E27FC236}">
                <a16:creationId xmlns:a16="http://schemas.microsoft.com/office/drawing/2014/main" id="{519545F6-0A50-2370-19A3-E3356C93FD65}"/>
              </a:ext>
            </a:extLst>
          </p:cNvPr>
          <p:cNvSpPr txBox="1"/>
          <p:nvPr/>
        </p:nvSpPr>
        <p:spPr>
          <a:xfrm>
            <a:off x="4983649" y="838075"/>
            <a:ext cx="4749643"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7" name="TextBox 6">
            <a:extLst>
              <a:ext uri="{FF2B5EF4-FFF2-40B4-BE49-F238E27FC236}">
                <a16:creationId xmlns:a16="http://schemas.microsoft.com/office/drawing/2014/main" id="{35AB1745-2D60-F488-61F8-ECFCD510A0C4}"/>
              </a:ext>
            </a:extLst>
          </p:cNvPr>
          <p:cNvSpPr txBox="1"/>
          <p:nvPr/>
        </p:nvSpPr>
        <p:spPr>
          <a:xfrm>
            <a:off x="4983736" y="4156120"/>
            <a:ext cx="4749643"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8" name="TextBox 7">
            <a:extLst>
              <a:ext uri="{FF2B5EF4-FFF2-40B4-BE49-F238E27FC236}">
                <a16:creationId xmlns:a16="http://schemas.microsoft.com/office/drawing/2014/main" id="{A7A09CFE-8D9A-BB9F-19DB-BD044E28444C}"/>
              </a:ext>
            </a:extLst>
          </p:cNvPr>
          <p:cNvSpPr txBox="1"/>
          <p:nvPr/>
        </p:nvSpPr>
        <p:spPr>
          <a:xfrm>
            <a:off x="189235" y="4156121"/>
            <a:ext cx="4749643"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2977722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B8A7A6-FF3A-FF10-39CB-75172007E1D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C542066-0501-D243-695D-622D088E8BB4}"/>
              </a:ext>
            </a:extLst>
          </p:cNvPr>
          <p:cNvSpPr txBox="1"/>
          <p:nvPr/>
        </p:nvSpPr>
        <p:spPr>
          <a:xfrm>
            <a:off x="880583" y="253818"/>
            <a:ext cx="485207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GCSE Global Development</a:t>
            </a:r>
          </a:p>
          <a:p>
            <a:pPr algn="ctr"/>
            <a:r>
              <a:rPr lang="en-US" sz="1600" b="1">
                <a:latin typeface="Century Gothic"/>
                <a:ea typeface="Calibri"/>
                <a:cs typeface="Calibri"/>
              </a:rPr>
              <a:t>Knowledge Checkers</a:t>
            </a:r>
            <a:endParaRPr lang="en-US" sz="1600" b="1">
              <a:latin typeface="Century Gothic"/>
              <a:cs typeface="Calibri"/>
            </a:endParaRPr>
          </a:p>
        </p:txBody>
      </p:sp>
      <p:cxnSp>
        <p:nvCxnSpPr>
          <p:cNvPr id="8" name="Straight Arrow Connector 7">
            <a:extLst>
              <a:ext uri="{FF2B5EF4-FFF2-40B4-BE49-F238E27FC236}">
                <a16:creationId xmlns:a16="http://schemas.microsoft.com/office/drawing/2014/main" id="{33138FC2-4141-40B7-38B2-658AFA2BFB55}"/>
              </a:ext>
            </a:extLst>
          </p:cNvPr>
          <p:cNvCxnSpPr>
            <a:cxnSpLocks/>
          </p:cNvCxnSpPr>
          <p:nvPr/>
        </p:nvCxnSpPr>
        <p:spPr>
          <a:xfrm>
            <a:off x="1080397" y="890663"/>
            <a:ext cx="4652260" cy="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C1767436-ADAF-DC29-97CC-7BCA933D2516}"/>
              </a:ext>
            </a:extLst>
          </p:cNvPr>
          <p:cNvCxnSpPr>
            <a:cxnSpLocks/>
          </p:cNvCxnSpPr>
          <p:nvPr/>
        </p:nvCxnSpPr>
        <p:spPr>
          <a:xfrm>
            <a:off x="6633713" y="858747"/>
            <a:ext cx="2953573" cy="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228D9633-C6F8-0AC0-441F-790DD2FFD48A}"/>
              </a:ext>
            </a:extLst>
          </p:cNvPr>
          <p:cNvCxnSpPr>
            <a:cxnSpLocks/>
          </p:cNvCxnSpPr>
          <p:nvPr/>
        </p:nvCxnSpPr>
        <p:spPr>
          <a:xfrm>
            <a:off x="370840" y="5294746"/>
            <a:ext cx="5791274" cy="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255075E4-8A13-A896-0CC7-0DC220FFB321}"/>
              </a:ext>
            </a:extLst>
          </p:cNvPr>
          <p:cNvSpPr txBox="1"/>
          <p:nvPr/>
        </p:nvSpPr>
        <p:spPr>
          <a:xfrm>
            <a:off x="984803" y="903854"/>
            <a:ext cx="50156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Core knowledge</a:t>
            </a:r>
          </a:p>
        </p:txBody>
      </p:sp>
      <p:sp>
        <p:nvSpPr>
          <p:cNvPr id="15" name="TextBox 14">
            <a:extLst>
              <a:ext uri="{FF2B5EF4-FFF2-40B4-BE49-F238E27FC236}">
                <a16:creationId xmlns:a16="http://schemas.microsoft.com/office/drawing/2014/main" id="{66ED4B58-73DC-78EC-C5C3-39248B94F676}"/>
              </a:ext>
            </a:extLst>
          </p:cNvPr>
          <p:cNvSpPr txBox="1"/>
          <p:nvPr/>
        </p:nvSpPr>
        <p:spPr>
          <a:xfrm>
            <a:off x="6247771" y="826583"/>
            <a:ext cx="34940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Key words</a:t>
            </a:r>
            <a:endParaRPr lang="en-US" sz="1600" b="1">
              <a:ea typeface="Calibri"/>
              <a:cs typeface="Calibri"/>
            </a:endParaRPr>
          </a:p>
        </p:txBody>
      </p:sp>
      <p:sp>
        <p:nvSpPr>
          <p:cNvPr id="17" name="TextBox 16">
            <a:extLst>
              <a:ext uri="{FF2B5EF4-FFF2-40B4-BE49-F238E27FC236}">
                <a16:creationId xmlns:a16="http://schemas.microsoft.com/office/drawing/2014/main" id="{532BFE3C-2CAF-8D8C-D4CE-3AD81B66A79C}"/>
              </a:ext>
            </a:extLst>
          </p:cNvPr>
          <p:cNvSpPr txBox="1"/>
          <p:nvPr/>
        </p:nvSpPr>
        <p:spPr>
          <a:xfrm>
            <a:off x="718689" y="5530221"/>
            <a:ext cx="355289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cs typeface="Calibri"/>
              </a:rPr>
              <a:t>Take it further...</a:t>
            </a:r>
            <a:endParaRPr lang="en-US"/>
          </a:p>
        </p:txBody>
      </p:sp>
      <p:sp>
        <p:nvSpPr>
          <p:cNvPr id="2" name="TextBox 1">
            <a:extLst>
              <a:ext uri="{FF2B5EF4-FFF2-40B4-BE49-F238E27FC236}">
                <a16:creationId xmlns:a16="http://schemas.microsoft.com/office/drawing/2014/main" id="{8FDF75FD-A63B-E6BF-4591-F349C84AC2F6}"/>
              </a:ext>
            </a:extLst>
          </p:cNvPr>
          <p:cNvSpPr txBox="1"/>
          <p:nvPr/>
        </p:nvSpPr>
        <p:spPr>
          <a:xfrm>
            <a:off x="6509803" y="258703"/>
            <a:ext cx="331879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a:latin typeface="Century Gothic"/>
              </a:rPr>
              <a:t>Lesson 1 </a:t>
            </a:r>
            <a:endParaRPr lang="en-US" sz="1200" b="1">
              <a:latin typeface="Aptos" panose="020B0004020202020204"/>
            </a:endParaRPr>
          </a:p>
          <a:p>
            <a:pPr algn="ctr"/>
            <a:r>
              <a:rPr lang="en-GB" sz="1200" b="1">
                <a:latin typeface="Century Gothic"/>
              </a:rPr>
              <a:t>Introduction to Development</a:t>
            </a:r>
            <a:endParaRPr lang="en-US" sz="1200" b="1"/>
          </a:p>
        </p:txBody>
      </p:sp>
      <p:pic>
        <p:nvPicPr>
          <p:cNvPr id="50" name="Picture 49">
            <a:extLst>
              <a:ext uri="{FF2B5EF4-FFF2-40B4-BE49-F238E27FC236}">
                <a16:creationId xmlns:a16="http://schemas.microsoft.com/office/drawing/2014/main" id="{82AE4A27-2B49-2E86-EB9D-C3C6AAE48673}"/>
              </a:ext>
            </a:extLst>
          </p:cNvPr>
          <p:cNvPicPr>
            <a:picLocks noChangeAspect="1"/>
          </p:cNvPicPr>
          <p:nvPr/>
        </p:nvPicPr>
        <p:blipFill>
          <a:blip r:embed="rId2"/>
          <a:stretch>
            <a:fillRect/>
          </a:stretch>
        </p:blipFill>
        <p:spPr>
          <a:xfrm>
            <a:off x="5864429" y="273298"/>
            <a:ext cx="648242" cy="669612"/>
          </a:xfrm>
          <a:prstGeom prst="rect">
            <a:avLst/>
          </a:prstGeom>
        </p:spPr>
      </p:pic>
      <p:sp>
        <p:nvSpPr>
          <p:cNvPr id="21" name="Title 1">
            <a:extLst>
              <a:ext uri="{FF2B5EF4-FFF2-40B4-BE49-F238E27FC236}">
                <a16:creationId xmlns:a16="http://schemas.microsoft.com/office/drawing/2014/main" id="{D2700501-9344-E70C-532C-12E354A7E3F7}"/>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a:latin typeface="Century Gothic"/>
              </a:rPr>
              <a:t>Knowledge </a:t>
            </a:r>
            <a:r>
              <a:rPr lang="en-US" sz="1100" b="1" i="1" err="1">
                <a:latin typeface="Century Gothic"/>
              </a:rPr>
              <a:t>Organiser</a:t>
            </a:r>
            <a:endParaRPr lang="en-US" sz="1100" b="1" i="1">
              <a:latin typeface="Century Gothic"/>
            </a:endParaRPr>
          </a:p>
        </p:txBody>
      </p:sp>
      <p:sp>
        <p:nvSpPr>
          <p:cNvPr id="16" name="TextBox 15">
            <a:extLst>
              <a:ext uri="{FF2B5EF4-FFF2-40B4-BE49-F238E27FC236}">
                <a16:creationId xmlns:a16="http://schemas.microsoft.com/office/drawing/2014/main" id="{52DFBD58-693D-B587-99A3-0715A04E5842}"/>
              </a:ext>
            </a:extLst>
          </p:cNvPr>
          <p:cNvSpPr txBox="1"/>
          <p:nvPr/>
        </p:nvSpPr>
        <p:spPr>
          <a:xfrm>
            <a:off x="387804" y="5943445"/>
            <a:ext cx="4212195" cy="276999"/>
          </a:xfrm>
          <a:custGeom>
            <a:avLst/>
            <a:gdLst>
              <a:gd name="csX0" fmla="*/ 0 w 4212195"/>
              <a:gd name="csY0" fmla="*/ 0 h 276999"/>
              <a:gd name="csX1" fmla="*/ 526524 w 4212195"/>
              <a:gd name="csY1" fmla="*/ 0 h 276999"/>
              <a:gd name="csX2" fmla="*/ 1137293 w 4212195"/>
              <a:gd name="csY2" fmla="*/ 0 h 276999"/>
              <a:gd name="csX3" fmla="*/ 1621695 w 4212195"/>
              <a:gd name="csY3" fmla="*/ 0 h 276999"/>
              <a:gd name="csX4" fmla="*/ 2148219 w 4212195"/>
              <a:gd name="csY4" fmla="*/ 0 h 276999"/>
              <a:gd name="csX5" fmla="*/ 2674744 w 4212195"/>
              <a:gd name="csY5" fmla="*/ 0 h 276999"/>
              <a:gd name="csX6" fmla="*/ 3117024 w 4212195"/>
              <a:gd name="csY6" fmla="*/ 0 h 276999"/>
              <a:gd name="csX7" fmla="*/ 3727793 w 4212195"/>
              <a:gd name="csY7" fmla="*/ 0 h 276999"/>
              <a:gd name="csX8" fmla="*/ 4212195 w 4212195"/>
              <a:gd name="csY8" fmla="*/ 0 h 276999"/>
              <a:gd name="csX9" fmla="*/ 4212195 w 4212195"/>
              <a:gd name="csY9" fmla="*/ 276999 h 276999"/>
              <a:gd name="csX10" fmla="*/ 3727793 w 4212195"/>
              <a:gd name="csY10" fmla="*/ 276999 h 276999"/>
              <a:gd name="csX11" fmla="*/ 3159146 w 4212195"/>
              <a:gd name="csY11" fmla="*/ 276999 h 276999"/>
              <a:gd name="csX12" fmla="*/ 2632622 w 4212195"/>
              <a:gd name="csY12" fmla="*/ 276999 h 276999"/>
              <a:gd name="csX13" fmla="*/ 2190341 w 4212195"/>
              <a:gd name="csY13" fmla="*/ 276999 h 276999"/>
              <a:gd name="csX14" fmla="*/ 1663817 w 4212195"/>
              <a:gd name="csY14" fmla="*/ 276999 h 276999"/>
              <a:gd name="csX15" fmla="*/ 1053049 w 4212195"/>
              <a:gd name="csY15" fmla="*/ 276999 h 276999"/>
              <a:gd name="csX16" fmla="*/ 0 w 4212195"/>
              <a:gd name="csY16" fmla="*/ 276999 h 276999"/>
              <a:gd name="csX17" fmla="*/ 0 w 4212195"/>
              <a:gd name="csY17" fmla="*/ 0 h 27699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Lst>
            <a:rect l="l" t="t" r="r" b="b"/>
            <a:pathLst>
              <a:path w="4212195" h="276999" extrusionOk="0">
                <a:moveTo>
                  <a:pt x="0" y="0"/>
                </a:moveTo>
                <a:cubicBezTo>
                  <a:pt x="148494" y="-52290"/>
                  <a:pt x="386144" y="9776"/>
                  <a:pt x="526524" y="0"/>
                </a:cubicBezTo>
                <a:cubicBezTo>
                  <a:pt x="666904" y="-9776"/>
                  <a:pt x="997413" y="7794"/>
                  <a:pt x="1137293" y="0"/>
                </a:cubicBezTo>
                <a:cubicBezTo>
                  <a:pt x="1277173" y="-7794"/>
                  <a:pt x="1495424" y="21823"/>
                  <a:pt x="1621695" y="0"/>
                </a:cubicBezTo>
                <a:cubicBezTo>
                  <a:pt x="1747966" y="-21823"/>
                  <a:pt x="2041605" y="19200"/>
                  <a:pt x="2148219" y="0"/>
                </a:cubicBezTo>
                <a:cubicBezTo>
                  <a:pt x="2254833" y="-19200"/>
                  <a:pt x="2450648" y="34069"/>
                  <a:pt x="2674744" y="0"/>
                </a:cubicBezTo>
                <a:cubicBezTo>
                  <a:pt x="2898840" y="-34069"/>
                  <a:pt x="2957760" y="6962"/>
                  <a:pt x="3117024" y="0"/>
                </a:cubicBezTo>
                <a:cubicBezTo>
                  <a:pt x="3276288" y="-6962"/>
                  <a:pt x="3577429" y="34820"/>
                  <a:pt x="3727793" y="0"/>
                </a:cubicBezTo>
                <a:cubicBezTo>
                  <a:pt x="3878157" y="-34820"/>
                  <a:pt x="4097335" y="35357"/>
                  <a:pt x="4212195" y="0"/>
                </a:cubicBezTo>
                <a:cubicBezTo>
                  <a:pt x="4239606" y="59141"/>
                  <a:pt x="4193433" y="205302"/>
                  <a:pt x="4212195" y="276999"/>
                </a:cubicBezTo>
                <a:cubicBezTo>
                  <a:pt x="4096461" y="335087"/>
                  <a:pt x="3935490" y="224208"/>
                  <a:pt x="3727793" y="276999"/>
                </a:cubicBezTo>
                <a:cubicBezTo>
                  <a:pt x="3520096" y="329790"/>
                  <a:pt x="3417076" y="233150"/>
                  <a:pt x="3159146" y="276999"/>
                </a:cubicBezTo>
                <a:cubicBezTo>
                  <a:pt x="2901216" y="320848"/>
                  <a:pt x="2782891" y="251616"/>
                  <a:pt x="2632622" y="276999"/>
                </a:cubicBezTo>
                <a:cubicBezTo>
                  <a:pt x="2482353" y="302382"/>
                  <a:pt x="2350935" y="273811"/>
                  <a:pt x="2190341" y="276999"/>
                </a:cubicBezTo>
                <a:cubicBezTo>
                  <a:pt x="2029747" y="280187"/>
                  <a:pt x="1894039" y="249378"/>
                  <a:pt x="1663817" y="276999"/>
                </a:cubicBezTo>
                <a:cubicBezTo>
                  <a:pt x="1433595" y="304620"/>
                  <a:pt x="1333801" y="257771"/>
                  <a:pt x="1053049" y="276999"/>
                </a:cubicBezTo>
                <a:cubicBezTo>
                  <a:pt x="772297" y="296227"/>
                  <a:pt x="217945" y="249579"/>
                  <a:pt x="0" y="276999"/>
                </a:cubicBezTo>
                <a:cubicBezTo>
                  <a:pt x="-9494" y="200327"/>
                  <a:pt x="5706" y="126321"/>
                  <a:pt x="0" y="0"/>
                </a:cubicBezTo>
                <a:close/>
              </a:path>
            </a:pathLst>
          </a:custGeom>
          <a:noFill/>
          <a:ln>
            <a:noFill/>
            <a:extLst>
              <a:ext uri="{C807C97D-BFC1-408E-A445-0C87EB9F89A2}">
                <ask:lineSketchStyleProps xmlns:ask="http://schemas.microsoft.com/office/drawing/2018/sketchyshapes" sd="2529849016">
                  <a:prstGeom prst="rect">
                    <a:avLst/>
                  </a:prstGeom>
                  <ask:type>
                    <ask:lineSketchScribble/>
                  </ask:type>
                </ask:lineSketchStyleProps>
              </a:ext>
            </a:extLst>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1200" b="1" dirty="0">
                <a:latin typeface="Century Gothic"/>
              </a:rPr>
              <a:t>This video shows: </a:t>
            </a:r>
            <a:r>
              <a:rPr lang="en-US" sz="1200" dirty="0">
                <a:latin typeface="Century Gothic"/>
              </a:rPr>
              <a:t>An introduction to development</a:t>
            </a:r>
            <a:endParaRPr lang="en-US" sz="1200" b="1" dirty="0">
              <a:latin typeface="Aptos" panose="020B0004020202020204"/>
            </a:endParaRPr>
          </a:p>
        </p:txBody>
      </p:sp>
      <p:cxnSp>
        <p:nvCxnSpPr>
          <p:cNvPr id="29" name="Straight Arrow Connector 28">
            <a:extLst>
              <a:ext uri="{FF2B5EF4-FFF2-40B4-BE49-F238E27FC236}">
                <a16:creationId xmlns:a16="http://schemas.microsoft.com/office/drawing/2014/main" id="{0B8164C3-8CF3-C335-1549-626C6164BBAF}"/>
              </a:ext>
            </a:extLst>
          </p:cNvPr>
          <p:cNvCxnSpPr>
            <a:cxnSpLocks/>
          </p:cNvCxnSpPr>
          <p:nvPr/>
        </p:nvCxnSpPr>
        <p:spPr>
          <a:xfrm flipH="1" flipV="1">
            <a:off x="6209202" y="1091296"/>
            <a:ext cx="18522" cy="565815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3AB2E66F-F67D-4D8E-AED6-2B603451BFE9}"/>
              </a:ext>
            </a:extLst>
          </p:cNvPr>
          <p:cNvSpPr txBox="1"/>
          <p:nvPr/>
        </p:nvSpPr>
        <p:spPr>
          <a:xfrm>
            <a:off x="6935287" y="1100360"/>
            <a:ext cx="3032860" cy="5816977"/>
          </a:xfrm>
          <a:prstGeom prst="rect">
            <a:avLst/>
          </a:prstGeom>
          <a:noFill/>
        </p:spPr>
        <p:txBody>
          <a:bodyPr wrap="square" rtlCol="0">
            <a:spAutoFit/>
          </a:bodyPr>
          <a:lstStyle/>
          <a:p>
            <a:r>
              <a:rPr lang="en-GB" sz="1200" b="1">
                <a:latin typeface="Century Gothic" panose="020B0502020202020204" pitchFamily="34" charset="0"/>
              </a:rPr>
              <a:t>Developing Country- </a:t>
            </a:r>
            <a:r>
              <a:rPr lang="en-GB" sz="1200">
                <a:latin typeface="Century Gothic" panose="020B0502020202020204" pitchFamily="34" charset="0"/>
              </a:rPr>
              <a:t>A country that has a high GDP and an overall higher quality of life.</a:t>
            </a:r>
          </a:p>
          <a:p>
            <a:endParaRPr lang="en-GB" sz="1200" b="1">
              <a:latin typeface="Century Gothic" panose="020B0502020202020204" pitchFamily="34" charset="0"/>
            </a:endParaRPr>
          </a:p>
          <a:p>
            <a:r>
              <a:rPr lang="en-GB" sz="1200" b="1">
                <a:latin typeface="Century Gothic" panose="020B0502020202020204" pitchFamily="34" charset="0"/>
              </a:rPr>
              <a:t>Developed Country- </a:t>
            </a:r>
            <a:r>
              <a:rPr lang="en-GB" sz="1200">
                <a:latin typeface="Century Gothic" panose="020B0502020202020204" pitchFamily="34" charset="0"/>
              </a:rPr>
              <a:t>A country that has a low GDP and an overall lower quality of life. </a:t>
            </a:r>
          </a:p>
          <a:p>
            <a:endParaRPr lang="en-GB" sz="1200" b="1">
              <a:latin typeface="Century Gothic" panose="020B0502020202020204" pitchFamily="34" charset="0"/>
            </a:endParaRPr>
          </a:p>
          <a:p>
            <a:r>
              <a:rPr lang="en-GB" sz="1200" b="1">
                <a:latin typeface="Century Gothic" panose="020B0502020202020204" pitchFamily="34" charset="0"/>
              </a:rPr>
              <a:t>Emerging Country- </a:t>
            </a:r>
            <a:r>
              <a:rPr lang="en-GB" sz="1200">
                <a:latin typeface="Century Gothic" panose="020B0502020202020204" pitchFamily="34" charset="0"/>
              </a:rPr>
              <a:t>A country that is not yet fully developed but is has a steady/ or quick rate of economic growth. </a:t>
            </a:r>
          </a:p>
          <a:p>
            <a:endParaRPr lang="en-GB" sz="1200" b="1">
              <a:latin typeface="Century Gothic" panose="020B0502020202020204" pitchFamily="34" charset="0"/>
            </a:endParaRPr>
          </a:p>
          <a:p>
            <a:r>
              <a:rPr lang="en-GB" sz="1200" b="1">
                <a:latin typeface="Century Gothic" panose="020B0502020202020204" pitchFamily="34" charset="0"/>
              </a:rPr>
              <a:t>Water Security- </a:t>
            </a:r>
            <a:r>
              <a:rPr lang="en-GB" sz="1200">
                <a:latin typeface="Century Gothic" panose="020B0502020202020204" pitchFamily="34" charset="0"/>
              </a:rPr>
              <a:t>The ability of a population to ensure sustainable access to adequate quantities of acceptable quality water. </a:t>
            </a:r>
          </a:p>
          <a:p>
            <a:endParaRPr lang="en-GB" sz="1200">
              <a:latin typeface="Century Gothic" panose="020B0502020202020204" pitchFamily="34" charset="0"/>
            </a:endParaRPr>
          </a:p>
          <a:p>
            <a:r>
              <a:rPr lang="en-GB" sz="1200" b="1">
                <a:latin typeface="Century Gothic" panose="020B0502020202020204" pitchFamily="34" charset="0"/>
              </a:rPr>
              <a:t>Food Security- </a:t>
            </a:r>
            <a:r>
              <a:rPr lang="en-GB" sz="1200">
                <a:latin typeface="Century Gothic" panose="020B0502020202020204" pitchFamily="34" charset="0"/>
              </a:rPr>
              <a:t>When all people at all times have access to sufficient, safe, nutritious food to maintain a healthy and active lifestyle. </a:t>
            </a:r>
          </a:p>
          <a:p>
            <a:endParaRPr lang="en-GB" sz="1200">
              <a:latin typeface="Century Gothic" panose="020B0502020202020204" pitchFamily="34" charset="0"/>
            </a:endParaRPr>
          </a:p>
          <a:p>
            <a:r>
              <a:rPr lang="en-GB" sz="1200" b="1">
                <a:latin typeface="Century Gothic" panose="020B0502020202020204" pitchFamily="34" charset="0"/>
              </a:rPr>
              <a:t>Geopolitical Relationships- </a:t>
            </a:r>
            <a:r>
              <a:rPr lang="en-GB" sz="1200">
                <a:latin typeface="Century Gothic" panose="020B0502020202020204" pitchFamily="34" charset="0"/>
              </a:rPr>
              <a:t>How geography affects politics and international relationships.​</a:t>
            </a:r>
          </a:p>
          <a:p>
            <a:endParaRPr lang="en-GB" sz="1200">
              <a:latin typeface="Century Gothic" panose="020B0502020202020204" pitchFamily="34" charset="0"/>
            </a:endParaRPr>
          </a:p>
          <a:p>
            <a:r>
              <a:rPr lang="en-GB" sz="1200" b="1">
                <a:latin typeface="Century Gothic" panose="020B0502020202020204" pitchFamily="34" charset="0"/>
              </a:rPr>
              <a:t>Landlocked- </a:t>
            </a:r>
            <a:r>
              <a:rPr lang="en-GB" sz="1200">
                <a:latin typeface="Century Gothic" panose="020B0502020202020204" pitchFamily="34" charset="0"/>
              </a:rPr>
              <a:t>This is when a country is not connected to the sea/ocean. This makes international trade more difficult and impedes development. </a:t>
            </a:r>
          </a:p>
        </p:txBody>
      </p:sp>
      <p:sp>
        <p:nvSpPr>
          <p:cNvPr id="32" name="Arrow: Left-Right 31">
            <a:extLst>
              <a:ext uri="{FF2B5EF4-FFF2-40B4-BE49-F238E27FC236}">
                <a16:creationId xmlns:a16="http://schemas.microsoft.com/office/drawing/2014/main" id="{057120E5-E7FA-44D7-A07E-5BA2D893C529}"/>
              </a:ext>
            </a:extLst>
          </p:cNvPr>
          <p:cNvSpPr/>
          <p:nvPr/>
        </p:nvSpPr>
        <p:spPr>
          <a:xfrm>
            <a:off x="583386" y="1808512"/>
            <a:ext cx="5342760" cy="225746"/>
          </a:xfrm>
          <a:prstGeom prst="leftRigh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a:extLst>
              <a:ext uri="{FF2B5EF4-FFF2-40B4-BE49-F238E27FC236}">
                <a16:creationId xmlns:a16="http://schemas.microsoft.com/office/drawing/2014/main" id="{EC91170B-2163-4CC9-9E85-E9E31B58DA1B}"/>
              </a:ext>
            </a:extLst>
          </p:cNvPr>
          <p:cNvSpPr txBox="1"/>
          <p:nvPr/>
        </p:nvSpPr>
        <p:spPr>
          <a:xfrm>
            <a:off x="289566" y="1503787"/>
            <a:ext cx="1282378" cy="276999"/>
          </a:xfrm>
          <a:prstGeom prst="rect">
            <a:avLst/>
          </a:prstGeom>
          <a:noFill/>
        </p:spPr>
        <p:txBody>
          <a:bodyPr wrap="square" rtlCol="0">
            <a:spAutoFit/>
          </a:bodyPr>
          <a:lstStyle/>
          <a:p>
            <a:r>
              <a:rPr lang="en-GB" sz="1200" b="1">
                <a:latin typeface="Century Gothic" panose="020B0502020202020204" pitchFamily="34" charset="0"/>
              </a:rPr>
              <a:t>Developing</a:t>
            </a:r>
          </a:p>
        </p:txBody>
      </p:sp>
      <p:sp>
        <p:nvSpPr>
          <p:cNvPr id="35" name="TextBox 34">
            <a:extLst>
              <a:ext uri="{FF2B5EF4-FFF2-40B4-BE49-F238E27FC236}">
                <a16:creationId xmlns:a16="http://schemas.microsoft.com/office/drawing/2014/main" id="{9E1197A7-2257-4D8E-A73C-8FA7DBE3B6B7}"/>
              </a:ext>
            </a:extLst>
          </p:cNvPr>
          <p:cNvSpPr txBox="1"/>
          <p:nvPr/>
        </p:nvSpPr>
        <p:spPr>
          <a:xfrm>
            <a:off x="5223240" y="1521348"/>
            <a:ext cx="1282378" cy="276999"/>
          </a:xfrm>
          <a:prstGeom prst="rect">
            <a:avLst/>
          </a:prstGeom>
          <a:noFill/>
        </p:spPr>
        <p:txBody>
          <a:bodyPr wrap="square" rtlCol="0">
            <a:spAutoFit/>
          </a:bodyPr>
          <a:lstStyle/>
          <a:p>
            <a:r>
              <a:rPr lang="en-GB" sz="1200" b="1">
                <a:latin typeface="Century Gothic" panose="020B0502020202020204" pitchFamily="34" charset="0"/>
              </a:rPr>
              <a:t>Developed</a:t>
            </a:r>
          </a:p>
        </p:txBody>
      </p:sp>
      <p:sp>
        <p:nvSpPr>
          <p:cNvPr id="37" name="Arrow: Right 36">
            <a:extLst>
              <a:ext uri="{FF2B5EF4-FFF2-40B4-BE49-F238E27FC236}">
                <a16:creationId xmlns:a16="http://schemas.microsoft.com/office/drawing/2014/main" id="{A92CE40E-0644-4505-814E-BCEA2D533849}"/>
              </a:ext>
            </a:extLst>
          </p:cNvPr>
          <p:cNvSpPr/>
          <p:nvPr/>
        </p:nvSpPr>
        <p:spPr>
          <a:xfrm>
            <a:off x="2192190" y="1239871"/>
            <a:ext cx="2148288" cy="55105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Century Gothic" panose="020B0502020202020204" pitchFamily="34" charset="0"/>
              </a:rPr>
              <a:t>All countries move this way</a:t>
            </a:r>
          </a:p>
        </p:txBody>
      </p:sp>
      <p:pic>
        <p:nvPicPr>
          <p:cNvPr id="39" name="Graphic 38" descr="Upward trend">
            <a:extLst>
              <a:ext uri="{FF2B5EF4-FFF2-40B4-BE49-F238E27FC236}">
                <a16:creationId xmlns:a16="http://schemas.microsoft.com/office/drawing/2014/main" id="{C30429A5-B2E0-48D7-9F30-0C2BDAED1D9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97776" y="2662424"/>
            <a:ext cx="671873" cy="671873"/>
          </a:xfrm>
          <a:prstGeom prst="rect">
            <a:avLst/>
          </a:prstGeom>
        </p:spPr>
      </p:pic>
      <p:pic>
        <p:nvPicPr>
          <p:cNvPr id="41" name="Graphic 40" descr="Coins">
            <a:extLst>
              <a:ext uri="{FF2B5EF4-FFF2-40B4-BE49-F238E27FC236}">
                <a16:creationId xmlns:a16="http://schemas.microsoft.com/office/drawing/2014/main" id="{D6CE9278-8C8E-4408-A9BE-B08EEC8EDB1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91913" y="1179232"/>
            <a:ext cx="494745" cy="494745"/>
          </a:xfrm>
          <a:prstGeom prst="rect">
            <a:avLst/>
          </a:prstGeom>
        </p:spPr>
      </p:pic>
      <p:pic>
        <p:nvPicPr>
          <p:cNvPr id="43" name="Graphic 42" descr="Money">
            <a:extLst>
              <a:ext uri="{FF2B5EF4-FFF2-40B4-BE49-F238E27FC236}">
                <a16:creationId xmlns:a16="http://schemas.microsoft.com/office/drawing/2014/main" id="{FD5A3523-2985-49B6-9944-78A43244B3C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9710974">
            <a:off x="6342492" y="1831332"/>
            <a:ext cx="560292" cy="560292"/>
          </a:xfrm>
          <a:prstGeom prst="rect">
            <a:avLst/>
          </a:prstGeom>
        </p:spPr>
      </p:pic>
      <p:pic>
        <p:nvPicPr>
          <p:cNvPr id="45" name="Graphic 44" descr="Apple">
            <a:extLst>
              <a:ext uri="{FF2B5EF4-FFF2-40B4-BE49-F238E27FC236}">
                <a16:creationId xmlns:a16="http://schemas.microsoft.com/office/drawing/2014/main" id="{63D395C0-4331-407A-B014-C744AB9CB32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296475" y="4428605"/>
            <a:ext cx="657825" cy="657825"/>
          </a:xfrm>
          <a:prstGeom prst="rect">
            <a:avLst/>
          </a:prstGeom>
        </p:spPr>
      </p:pic>
      <p:pic>
        <p:nvPicPr>
          <p:cNvPr id="47" name="Graphic 46" descr="Water">
            <a:extLst>
              <a:ext uri="{FF2B5EF4-FFF2-40B4-BE49-F238E27FC236}">
                <a16:creationId xmlns:a16="http://schemas.microsoft.com/office/drawing/2014/main" id="{A3DB0470-1C4D-4C76-9209-4A1750DACA9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340844" y="3597981"/>
            <a:ext cx="574396" cy="574396"/>
          </a:xfrm>
          <a:prstGeom prst="rect">
            <a:avLst/>
          </a:prstGeom>
        </p:spPr>
      </p:pic>
      <p:pic>
        <p:nvPicPr>
          <p:cNvPr id="49" name="Graphic 48" descr="Scales of justice">
            <a:extLst>
              <a:ext uri="{FF2B5EF4-FFF2-40B4-BE49-F238E27FC236}">
                <a16:creationId xmlns:a16="http://schemas.microsoft.com/office/drawing/2014/main" id="{DB513E22-4FE5-4B44-B7C6-D88EED05D0E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271857" y="5339285"/>
            <a:ext cx="507889" cy="604106"/>
          </a:xfrm>
          <a:prstGeom prst="rect">
            <a:avLst/>
          </a:prstGeom>
        </p:spPr>
      </p:pic>
      <p:pic>
        <p:nvPicPr>
          <p:cNvPr id="52" name="Graphic 51" descr="Earth globe Africa and Europe">
            <a:extLst>
              <a:ext uri="{FF2B5EF4-FFF2-40B4-BE49-F238E27FC236}">
                <a16:creationId xmlns:a16="http://schemas.microsoft.com/office/drawing/2014/main" id="{0570654A-1E7F-4FCA-B5B4-97C280104722}"/>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303981" y="6138187"/>
            <a:ext cx="611259" cy="611259"/>
          </a:xfrm>
          <a:prstGeom prst="rect">
            <a:avLst/>
          </a:prstGeom>
        </p:spPr>
      </p:pic>
      <p:pic>
        <p:nvPicPr>
          <p:cNvPr id="54" name="Graphic 53" descr="Office worker">
            <a:extLst>
              <a:ext uri="{FF2B5EF4-FFF2-40B4-BE49-F238E27FC236}">
                <a16:creationId xmlns:a16="http://schemas.microsoft.com/office/drawing/2014/main" id="{00FE98D5-FA1F-45DE-B5DD-4C7D758EEF50}"/>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607288" y="5527636"/>
            <a:ext cx="420555" cy="420555"/>
          </a:xfrm>
          <a:prstGeom prst="rect">
            <a:avLst/>
          </a:prstGeom>
        </p:spPr>
      </p:pic>
      <p:pic>
        <p:nvPicPr>
          <p:cNvPr id="57" name="Graphic 56" descr="Coins">
            <a:extLst>
              <a:ext uri="{FF2B5EF4-FFF2-40B4-BE49-F238E27FC236}">
                <a16:creationId xmlns:a16="http://schemas.microsoft.com/office/drawing/2014/main" id="{A332A58E-14E7-48DE-A407-4685BBFCDB9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6570" y="2000755"/>
            <a:ext cx="318117" cy="318117"/>
          </a:xfrm>
          <a:prstGeom prst="rect">
            <a:avLst/>
          </a:prstGeom>
        </p:spPr>
      </p:pic>
      <p:pic>
        <p:nvPicPr>
          <p:cNvPr id="58" name="Graphic 57" descr="Money">
            <a:extLst>
              <a:ext uri="{FF2B5EF4-FFF2-40B4-BE49-F238E27FC236}">
                <a16:creationId xmlns:a16="http://schemas.microsoft.com/office/drawing/2014/main" id="{61092812-FA11-4C0A-BE51-B8556D7AFC0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9710974">
            <a:off x="5453851" y="2053738"/>
            <a:ext cx="460306" cy="460306"/>
          </a:xfrm>
          <a:prstGeom prst="rect">
            <a:avLst/>
          </a:prstGeom>
        </p:spPr>
      </p:pic>
      <p:pic>
        <p:nvPicPr>
          <p:cNvPr id="60" name="Graphic 59" descr="Coins">
            <a:extLst>
              <a:ext uri="{FF2B5EF4-FFF2-40B4-BE49-F238E27FC236}">
                <a16:creationId xmlns:a16="http://schemas.microsoft.com/office/drawing/2014/main" id="{57E8B544-3B8D-4361-A9BB-C14F736BADF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77590" y="2038915"/>
            <a:ext cx="318117" cy="318117"/>
          </a:xfrm>
          <a:prstGeom prst="rect">
            <a:avLst/>
          </a:prstGeom>
        </p:spPr>
      </p:pic>
      <p:pic>
        <p:nvPicPr>
          <p:cNvPr id="61" name="Graphic 60" descr="Coins">
            <a:extLst>
              <a:ext uri="{FF2B5EF4-FFF2-40B4-BE49-F238E27FC236}">
                <a16:creationId xmlns:a16="http://schemas.microsoft.com/office/drawing/2014/main" id="{15B8B0E6-61A5-4531-8E47-2EF359483B3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993209" y="2038915"/>
            <a:ext cx="318117" cy="318117"/>
          </a:xfrm>
          <a:prstGeom prst="rect">
            <a:avLst/>
          </a:prstGeom>
        </p:spPr>
      </p:pic>
      <p:pic>
        <p:nvPicPr>
          <p:cNvPr id="62" name="Graphic 61" descr="Coins">
            <a:extLst>
              <a:ext uri="{FF2B5EF4-FFF2-40B4-BE49-F238E27FC236}">
                <a16:creationId xmlns:a16="http://schemas.microsoft.com/office/drawing/2014/main" id="{E3D4FFB5-C97C-4827-9F27-A70DA7640D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08828" y="2030923"/>
            <a:ext cx="318117" cy="318117"/>
          </a:xfrm>
          <a:prstGeom prst="rect">
            <a:avLst/>
          </a:prstGeom>
        </p:spPr>
      </p:pic>
      <p:sp>
        <p:nvSpPr>
          <p:cNvPr id="63" name="TextBox 62">
            <a:extLst>
              <a:ext uri="{FF2B5EF4-FFF2-40B4-BE49-F238E27FC236}">
                <a16:creationId xmlns:a16="http://schemas.microsoft.com/office/drawing/2014/main" id="{DC9D4452-1E53-4B15-96EC-530566FBD743}"/>
              </a:ext>
            </a:extLst>
          </p:cNvPr>
          <p:cNvSpPr txBox="1"/>
          <p:nvPr/>
        </p:nvSpPr>
        <p:spPr>
          <a:xfrm>
            <a:off x="2757137" y="2283891"/>
            <a:ext cx="1282378" cy="276999"/>
          </a:xfrm>
          <a:prstGeom prst="rect">
            <a:avLst/>
          </a:prstGeom>
          <a:noFill/>
        </p:spPr>
        <p:txBody>
          <a:bodyPr wrap="square" rtlCol="0">
            <a:spAutoFit/>
          </a:bodyPr>
          <a:lstStyle/>
          <a:p>
            <a:r>
              <a:rPr lang="en-GB" sz="1200" b="1">
                <a:latin typeface="Century Gothic" panose="020B0502020202020204" pitchFamily="34" charset="0"/>
              </a:rPr>
              <a:t>Emerging</a:t>
            </a:r>
          </a:p>
        </p:txBody>
      </p:sp>
      <p:sp>
        <p:nvSpPr>
          <p:cNvPr id="64" name="TextBox 63">
            <a:extLst>
              <a:ext uri="{FF2B5EF4-FFF2-40B4-BE49-F238E27FC236}">
                <a16:creationId xmlns:a16="http://schemas.microsoft.com/office/drawing/2014/main" id="{3D34DA88-757B-4B0C-A60A-F3222D43B6DE}"/>
              </a:ext>
            </a:extLst>
          </p:cNvPr>
          <p:cNvSpPr txBox="1"/>
          <p:nvPr/>
        </p:nvSpPr>
        <p:spPr>
          <a:xfrm>
            <a:off x="289566" y="2585471"/>
            <a:ext cx="5919636" cy="2677656"/>
          </a:xfrm>
          <a:prstGeom prst="rect">
            <a:avLst/>
          </a:prstGeom>
          <a:noFill/>
        </p:spPr>
        <p:txBody>
          <a:bodyPr wrap="square" rtlCol="0">
            <a:spAutoFit/>
          </a:bodyPr>
          <a:lstStyle/>
          <a:p>
            <a:r>
              <a:rPr lang="en-GB" sz="1200">
                <a:latin typeface="Century Gothic" panose="020B0502020202020204" pitchFamily="34" charset="0"/>
              </a:rPr>
              <a:t>A country’s level of development will be impacted by lots of different factors, such as food and water security. Countries that have </a:t>
            </a:r>
            <a:r>
              <a:rPr lang="en-GB" sz="1200" b="1">
                <a:latin typeface="Century Gothic" panose="020B0502020202020204" pitchFamily="34" charset="0"/>
              </a:rPr>
              <a:t>less access to food and water </a:t>
            </a:r>
            <a:r>
              <a:rPr lang="en-GB" sz="1200">
                <a:latin typeface="Century Gothic" panose="020B0502020202020204" pitchFamily="34" charset="0"/>
              </a:rPr>
              <a:t>(a low level of food/water security) have a </a:t>
            </a:r>
            <a:r>
              <a:rPr lang="en-GB" sz="1200" b="1">
                <a:latin typeface="Century Gothic" panose="020B0502020202020204" pitchFamily="34" charset="0"/>
              </a:rPr>
              <a:t>lower level of development…</a:t>
            </a:r>
            <a:r>
              <a:rPr lang="en-GB" sz="1200">
                <a:latin typeface="Century Gothic" panose="020B0502020202020204" pitchFamily="34" charset="0"/>
              </a:rPr>
              <a:t> How can a country develop when they can’t even access basic necessities? This means people have a </a:t>
            </a:r>
            <a:r>
              <a:rPr lang="en-GB" sz="1200" b="1">
                <a:latin typeface="Century Gothic" panose="020B0502020202020204" pitchFamily="34" charset="0"/>
              </a:rPr>
              <a:t>lower quality of life</a:t>
            </a:r>
            <a:r>
              <a:rPr lang="en-GB" sz="1200">
                <a:latin typeface="Century Gothic" panose="020B0502020202020204" pitchFamily="34" charset="0"/>
              </a:rPr>
              <a:t>. </a:t>
            </a:r>
          </a:p>
          <a:p>
            <a:endParaRPr lang="en-GB" sz="1200">
              <a:latin typeface="Century Gothic" panose="020B0502020202020204" pitchFamily="34" charset="0"/>
            </a:endParaRPr>
          </a:p>
          <a:p>
            <a:r>
              <a:rPr lang="en-GB" sz="1200">
                <a:latin typeface="Century Gothic" panose="020B0502020202020204" pitchFamily="34" charset="0"/>
              </a:rPr>
              <a:t>A lack of access to food and water might be as a result of a </a:t>
            </a:r>
            <a:r>
              <a:rPr lang="en-GB" sz="1200" b="1">
                <a:latin typeface="Century Gothic" panose="020B0502020202020204" pitchFamily="34" charset="0"/>
              </a:rPr>
              <a:t>lack of resources </a:t>
            </a:r>
            <a:r>
              <a:rPr lang="en-GB" sz="1200">
                <a:latin typeface="Century Gothic" panose="020B0502020202020204" pitchFamily="34" charset="0"/>
              </a:rPr>
              <a:t>the </a:t>
            </a:r>
            <a:r>
              <a:rPr lang="en-GB" sz="1200" b="1">
                <a:latin typeface="Century Gothic" panose="020B0502020202020204" pitchFamily="34" charset="0"/>
              </a:rPr>
              <a:t>natural landscape </a:t>
            </a:r>
            <a:r>
              <a:rPr lang="en-GB" sz="1200">
                <a:latin typeface="Century Gothic" panose="020B0502020202020204" pitchFamily="34" charset="0"/>
              </a:rPr>
              <a:t>in that county offers, e.g. countries in a desert biome lack the ability to grow crops and get water from natural sources. The natural landscape can also limit a country’s ability to trade, because </a:t>
            </a:r>
            <a:r>
              <a:rPr lang="en-GB" sz="1200" b="1">
                <a:latin typeface="Century Gothic" panose="020B0502020202020204" pitchFamily="34" charset="0"/>
              </a:rPr>
              <a:t>landlocked countries </a:t>
            </a:r>
            <a:r>
              <a:rPr lang="en-GB" sz="1200">
                <a:latin typeface="Century Gothic" panose="020B0502020202020204" pitchFamily="34" charset="0"/>
              </a:rPr>
              <a:t>are more difficult to access. </a:t>
            </a:r>
            <a:r>
              <a:rPr lang="en-GB" sz="1200" b="1">
                <a:latin typeface="Century Gothic" panose="020B0502020202020204" pitchFamily="34" charset="0"/>
              </a:rPr>
              <a:t>Low accessibility </a:t>
            </a:r>
            <a:r>
              <a:rPr lang="en-GB" sz="1200">
                <a:latin typeface="Century Gothic" panose="020B0502020202020204" pitchFamily="34" charset="0"/>
              </a:rPr>
              <a:t>combined with a low level of development will also reduce the amount of </a:t>
            </a:r>
            <a:r>
              <a:rPr lang="en-GB" sz="1200" b="1">
                <a:latin typeface="Century Gothic" panose="020B0502020202020204" pitchFamily="34" charset="0"/>
              </a:rPr>
              <a:t>international relationships</a:t>
            </a:r>
            <a:r>
              <a:rPr lang="en-GB" sz="1200">
                <a:latin typeface="Century Gothic" panose="020B0502020202020204" pitchFamily="34" charset="0"/>
              </a:rPr>
              <a:t>, affecting trade, economic growth and job availability. </a:t>
            </a:r>
          </a:p>
        </p:txBody>
      </p:sp>
      <p:pic>
        <p:nvPicPr>
          <p:cNvPr id="65" name="Graphic 64" descr="Money">
            <a:extLst>
              <a:ext uri="{FF2B5EF4-FFF2-40B4-BE49-F238E27FC236}">
                <a16:creationId xmlns:a16="http://schemas.microsoft.com/office/drawing/2014/main" id="{4D0B102C-26DB-41CB-9E5E-A7A5A369565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9710974">
            <a:off x="5268843" y="2055699"/>
            <a:ext cx="460306" cy="460306"/>
          </a:xfrm>
          <a:prstGeom prst="rect">
            <a:avLst/>
          </a:prstGeom>
        </p:spPr>
      </p:pic>
      <p:pic>
        <p:nvPicPr>
          <p:cNvPr id="6" name="Picture 5" descr="Global Settings icon">
            <a:extLst>
              <a:ext uri="{FF2B5EF4-FFF2-40B4-BE49-F238E27FC236}">
                <a16:creationId xmlns:a16="http://schemas.microsoft.com/office/drawing/2014/main" id="{A7C16E2B-75DD-D898-3ED0-E267752789D4}"/>
              </a:ext>
            </a:extLst>
          </p:cNvPr>
          <p:cNvPicPr>
            <a:picLocks noChangeAspect="1"/>
          </p:cNvPicPr>
          <p:nvPr/>
        </p:nvPicPr>
        <p:blipFill>
          <a:blip r:embed="rId19"/>
          <a:stretch>
            <a:fillRect/>
          </a:stretch>
        </p:blipFill>
        <p:spPr>
          <a:xfrm>
            <a:off x="340859" y="418096"/>
            <a:ext cx="642514" cy="673200"/>
          </a:xfrm>
          <a:prstGeom prst="rect">
            <a:avLst/>
          </a:prstGeom>
        </p:spPr>
      </p:pic>
      <p:pic>
        <p:nvPicPr>
          <p:cNvPr id="5122" name="Picture 2">
            <a:extLst>
              <a:ext uri="{FF2B5EF4-FFF2-40B4-BE49-F238E27FC236}">
                <a16:creationId xmlns:a16="http://schemas.microsoft.com/office/drawing/2014/main" id="{184EAF7B-B07A-AC7B-E250-D0D760960A5A}"/>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598044" y="5456342"/>
            <a:ext cx="1257300" cy="1257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6446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B8A7A6-FF3A-FF10-39CB-75172007E1D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C542066-0501-D243-695D-622D088E8BB4}"/>
              </a:ext>
            </a:extLst>
          </p:cNvPr>
          <p:cNvSpPr txBox="1"/>
          <p:nvPr/>
        </p:nvSpPr>
        <p:spPr>
          <a:xfrm>
            <a:off x="880583" y="253818"/>
            <a:ext cx="485207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GCSE Global Development</a:t>
            </a:r>
          </a:p>
          <a:p>
            <a:pPr algn="ctr"/>
            <a:r>
              <a:rPr lang="en-US" sz="1600" b="1">
                <a:latin typeface="Century Gothic"/>
                <a:ea typeface="Calibri"/>
                <a:cs typeface="Calibri"/>
              </a:rPr>
              <a:t>Knowledge Checkers</a:t>
            </a:r>
            <a:endParaRPr lang="en-US" sz="1600" b="1">
              <a:latin typeface="Century Gothic"/>
              <a:cs typeface="Calibri"/>
            </a:endParaRPr>
          </a:p>
        </p:txBody>
      </p:sp>
      <p:cxnSp>
        <p:nvCxnSpPr>
          <p:cNvPr id="8" name="Straight Arrow Connector 7">
            <a:extLst>
              <a:ext uri="{FF2B5EF4-FFF2-40B4-BE49-F238E27FC236}">
                <a16:creationId xmlns:a16="http://schemas.microsoft.com/office/drawing/2014/main" id="{33138FC2-4141-40B7-38B2-658AFA2BFB55}"/>
              </a:ext>
            </a:extLst>
          </p:cNvPr>
          <p:cNvCxnSpPr>
            <a:cxnSpLocks/>
          </p:cNvCxnSpPr>
          <p:nvPr/>
        </p:nvCxnSpPr>
        <p:spPr>
          <a:xfrm>
            <a:off x="1080397" y="890663"/>
            <a:ext cx="4652260" cy="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C1767436-ADAF-DC29-97CC-7BCA933D2516}"/>
              </a:ext>
            </a:extLst>
          </p:cNvPr>
          <p:cNvCxnSpPr>
            <a:cxnSpLocks/>
          </p:cNvCxnSpPr>
          <p:nvPr/>
        </p:nvCxnSpPr>
        <p:spPr>
          <a:xfrm>
            <a:off x="6633713" y="858747"/>
            <a:ext cx="2953573" cy="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228D9633-C6F8-0AC0-441F-790DD2FFD48A}"/>
              </a:ext>
            </a:extLst>
          </p:cNvPr>
          <p:cNvCxnSpPr>
            <a:cxnSpLocks/>
          </p:cNvCxnSpPr>
          <p:nvPr/>
        </p:nvCxnSpPr>
        <p:spPr>
          <a:xfrm>
            <a:off x="6370371" y="3012487"/>
            <a:ext cx="3422019" cy="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255075E4-8A13-A896-0CC7-0DC220FFB321}"/>
              </a:ext>
            </a:extLst>
          </p:cNvPr>
          <p:cNvSpPr txBox="1"/>
          <p:nvPr/>
        </p:nvSpPr>
        <p:spPr>
          <a:xfrm>
            <a:off x="984803" y="903854"/>
            <a:ext cx="50156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Core knowledge</a:t>
            </a:r>
          </a:p>
        </p:txBody>
      </p:sp>
      <p:sp>
        <p:nvSpPr>
          <p:cNvPr id="15" name="TextBox 14">
            <a:extLst>
              <a:ext uri="{FF2B5EF4-FFF2-40B4-BE49-F238E27FC236}">
                <a16:creationId xmlns:a16="http://schemas.microsoft.com/office/drawing/2014/main" id="{66ED4B58-73DC-78EC-C5C3-39248B94F676}"/>
              </a:ext>
            </a:extLst>
          </p:cNvPr>
          <p:cNvSpPr txBox="1"/>
          <p:nvPr/>
        </p:nvSpPr>
        <p:spPr>
          <a:xfrm>
            <a:off x="6247771" y="889429"/>
            <a:ext cx="34940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Key words</a:t>
            </a:r>
            <a:endParaRPr lang="en-US" sz="1600" b="1">
              <a:ea typeface="Calibri"/>
              <a:cs typeface="Calibri"/>
            </a:endParaRPr>
          </a:p>
        </p:txBody>
      </p:sp>
      <p:sp>
        <p:nvSpPr>
          <p:cNvPr id="17" name="TextBox 16">
            <a:extLst>
              <a:ext uri="{FF2B5EF4-FFF2-40B4-BE49-F238E27FC236}">
                <a16:creationId xmlns:a16="http://schemas.microsoft.com/office/drawing/2014/main" id="{532BFE3C-2CAF-8D8C-D4CE-3AD81B66A79C}"/>
              </a:ext>
            </a:extLst>
          </p:cNvPr>
          <p:cNvSpPr txBox="1"/>
          <p:nvPr/>
        </p:nvSpPr>
        <p:spPr>
          <a:xfrm>
            <a:off x="6334053" y="3061157"/>
            <a:ext cx="355289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cs typeface="Calibri"/>
              </a:rPr>
              <a:t>Take it further...</a:t>
            </a:r>
            <a:endParaRPr lang="en-US"/>
          </a:p>
        </p:txBody>
      </p:sp>
      <p:sp>
        <p:nvSpPr>
          <p:cNvPr id="2" name="TextBox 1">
            <a:extLst>
              <a:ext uri="{FF2B5EF4-FFF2-40B4-BE49-F238E27FC236}">
                <a16:creationId xmlns:a16="http://schemas.microsoft.com/office/drawing/2014/main" id="{8FDF75FD-A63B-E6BF-4591-F349C84AC2F6}"/>
              </a:ext>
            </a:extLst>
          </p:cNvPr>
          <p:cNvSpPr txBox="1"/>
          <p:nvPr/>
        </p:nvSpPr>
        <p:spPr>
          <a:xfrm>
            <a:off x="6509803" y="258703"/>
            <a:ext cx="331879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a:latin typeface="Century Gothic"/>
              </a:rPr>
              <a:t>Lesson 2 </a:t>
            </a:r>
            <a:endParaRPr lang="en-US" sz="1200" b="1">
              <a:latin typeface="Aptos" panose="020B0004020202020204"/>
            </a:endParaRPr>
          </a:p>
          <a:p>
            <a:pPr algn="ctr"/>
            <a:r>
              <a:rPr lang="en-GB" sz="1200" b="1">
                <a:latin typeface="Century Gothic"/>
              </a:rPr>
              <a:t>Prisoners and DTM</a:t>
            </a:r>
            <a:endParaRPr lang="en-US" sz="1200" b="1"/>
          </a:p>
        </p:txBody>
      </p:sp>
      <p:pic>
        <p:nvPicPr>
          <p:cNvPr id="50" name="Picture 49">
            <a:extLst>
              <a:ext uri="{FF2B5EF4-FFF2-40B4-BE49-F238E27FC236}">
                <a16:creationId xmlns:a16="http://schemas.microsoft.com/office/drawing/2014/main" id="{82AE4A27-2B49-2E86-EB9D-C3C6AAE48673}"/>
              </a:ext>
            </a:extLst>
          </p:cNvPr>
          <p:cNvPicPr>
            <a:picLocks noChangeAspect="1"/>
          </p:cNvPicPr>
          <p:nvPr/>
        </p:nvPicPr>
        <p:blipFill>
          <a:blip r:embed="rId2"/>
          <a:stretch>
            <a:fillRect/>
          </a:stretch>
        </p:blipFill>
        <p:spPr>
          <a:xfrm>
            <a:off x="5864429" y="273298"/>
            <a:ext cx="648242" cy="669612"/>
          </a:xfrm>
          <a:prstGeom prst="rect">
            <a:avLst/>
          </a:prstGeom>
        </p:spPr>
      </p:pic>
      <p:sp>
        <p:nvSpPr>
          <p:cNvPr id="21" name="Title 1">
            <a:extLst>
              <a:ext uri="{FF2B5EF4-FFF2-40B4-BE49-F238E27FC236}">
                <a16:creationId xmlns:a16="http://schemas.microsoft.com/office/drawing/2014/main" id="{D2700501-9344-E70C-532C-12E354A7E3F7}"/>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a:latin typeface="Century Gothic"/>
              </a:rPr>
              <a:t>Knowledge </a:t>
            </a:r>
            <a:r>
              <a:rPr lang="en-US" sz="1100" b="1" i="1" err="1">
                <a:latin typeface="Century Gothic"/>
              </a:rPr>
              <a:t>Organiser</a:t>
            </a:r>
            <a:endParaRPr lang="en-US" sz="1100" b="1" i="1">
              <a:latin typeface="Century Gothic"/>
            </a:endParaRPr>
          </a:p>
        </p:txBody>
      </p:sp>
      <p:sp>
        <p:nvSpPr>
          <p:cNvPr id="16" name="TextBox 15">
            <a:extLst>
              <a:ext uri="{FF2B5EF4-FFF2-40B4-BE49-F238E27FC236}">
                <a16:creationId xmlns:a16="http://schemas.microsoft.com/office/drawing/2014/main" id="{52DFBD58-693D-B587-99A3-0715A04E5842}"/>
              </a:ext>
            </a:extLst>
          </p:cNvPr>
          <p:cNvSpPr txBox="1"/>
          <p:nvPr/>
        </p:nvSpPr>
        <p:spPr>
          <a:xfrm>
            <a:off x="6446008" y="3527263"/>
            <a:ext cx="1178863" cy="1323439"/>
          </a:xfrm>
          <a:custGeom>
            <a:avLst/>
            <a:gdLst>
              <a:gd name="csX0" fmla="*/ 0 w 1178863"/>
              <a:gd name="csY0" fmla="*/ 0 h 1323439"/>
              <a:gd name="csX1" fmla="*/ 589432 w 1178863"/>
              <a:gd name="csY1" fmla="*/ 0 h 1323439"/>
              <a:gd name="csX2" fmla="*/ 1178863 w 1178863"/>
              <a:gd name="csY2" fmla="*/ 0 h 1323439"/>
              <a:gd name="csX3" fmla="*/ 1178863 w 1178863"/>
              <a:gd name="csY3" fmla="*/ 427912 h 1323439"/>
              <a:gd name="csX4" fmla="*/ 1178863 w 1178863"/>
              <a:gd name="csY4" fmla="*/ 842589 h 1323439"/>
              <a:gd name="csX5" fmla="*/ 1178863 w 1178863"/>
              <a:gd name="csY5" fmla="*/ 1323439 h 1323439"/>
              <a:gd name="csX6" fmla="*/ 624797 w 1178863"/>
              <a:gd name="csY6" fmla="*/ 1323439 h 1323439"/>
              <a:gd name="csX7" fmla="*/ 0 w 1178863"/>
              <a:gd name="csY7" fmla="*/ 1323439 h 1323439"/>
              <a:gd name="csX8" fmla="*/ 0 w 1178863"/>
              <a:gd name="csY8" fmla="*/ 921996 h 1323439"/>
              <a:gd name="csX9" fmla="*/ 0 w 1178863"/>
              <a:gd name="csY9" fmla="*/ 467615 h 1323439"/>
              <a:gd name="csX10" fmla="*/ 0 w 1178863"/>
              <a:gd name="csY10" fmla="*/ 0 h 132343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1178863" h="1323439" extrusionOk="0">
                <a:moveTo>
                  <a:pt x="0" y="0"/>
                </a:moveTo>
                <a:cubicBezTo>
                  <a:pt x="157398" y="-42988"/>
                  <a:pt x="403982" y="65054"/>
                  <a:pt x="589432" y="0"/>
                </a:cubicBezTo>
                <a:cubicBezTo>
                  <a:pt x="774882" y="-65054"/>
                  <a:pt x="965258" y="63099"/>
                  <a:pt x="1178863" y="0"/>
                </a:cubicBezTo>
                <a:cubicBezTo>
                  <a:pt x="1179307" y="142524"/>
                  <a:pt x="1149086" y="264946"/>
                  <a:pt x="1178863" y="427912"/>
                </a:cubicBezTo>
                <a:cubicBezTo>
                  <a:pt x="1208640" y="590878"/>
                  <a:pt x="1157516" y="649191"/>
                  <a:pt x="1178863" y="842589"/>
                </a:cubicBezTo>
                <a:cubicBezTo>
                  <a:pt x="1200210" y="1035987"/>
                  <a:pt x="1143064" y="1209847"/>
                  <a:pt x="1178863" y="1323439"/>
                </a:cubicBezTo>
                <a:cubicBezTo>
                  <a:pt x="905089" y="1377414"/>
                  <a:pt x="880452" y="1306889"/>
                  <a:pt x="624797" y="1323439"/>
                </a:cubicBezTo>
                <a:cubicBezTo>
                  <a:pt x="369142" y="1339989"/>
                  <a:pt x="193149" y="1312451"/>
                  <a:pt x="0" y="1323439"/>
                </a:cubicBezTo>
                <a:cubicBezTo>
                  <a:pt x="-21618" y="1197467"/>
                  <a:pt x="21158" y="1021271"/>
                  <a:pt x="0" y="921996"/>
                </a:cubicBezTo>
                <a:cubicBezTo>
                  <a:pt x="-21158" y="822721"/>
                  <a:pt x="5403" y="669892"/>
                  <a:pt x="0" y="467615"/>
                </a:cubicBezTo>
                <a:cubicBezTo>
                  <a:pt x="-5403" y="265338"/>
                  <a:pt x="27814" y="211282"/>
                  <a:pt x="0" y="0"/>
                </a:cubicBezTo>
                <a:close/>
              </a:path>
            </a:pathLst>
          </a:custGeom>
          <a:noFill/>
          <a:ln>
            <a:noFill/>
            <a:extLst>
              <a:ext uri="{C807C97D-BFC1-408E-A445-0C87EB9F89A2}">
                <ask:lineSketchStyleProps xmlns:ask="http://schemas.microsoft.com/office/drawing/2018/sketchyshapes" sd="2529849016">
                  <a:prstGeom prst="rect">
                    <a:avLst/>
                  </a:prstGeom>
                  <ask:type>
                    <ask:lineSketchScribble/>
                  </ask:type>
                </ask:lineSketchStyleProps>
              </a:ext>
            </a:extLst>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1000" b="1">
                <a:latin typeface="Century Gothic"/>
              </a:rPr>
              <a:t>These videos show: </a:t>
            </a:r>
            <a:r>
              <a:rPr lang="en-US" sz="1000">
                <a:latin typeface="Century Gothic"/>
              </a:rPr>
              <a:t>an explanation for both the Demographic Transition Model and population pyramids. </a:t>
            </a:r>
            <a:endParaRPr lang="en-US" sz="1400" b="1">
              <a:latin typeface="Aptos" panose="020B0004020202020204"/>
            </a:endParaRPr>
          </a:p>
        </p:txBody>
      </p:sp>
      <p:cxnSp>
        <p:nvCxnSpPr>
          <p:cNvPr id="29" name="Straight Arrow Connector 28">
            <a:extLst>
              <a:ext uri="{FF2B5EF4-FFF2-40B4-BE49-F238E27FC236}">
                <a16:creationId xmlns:a16="http://schemas.microsoft.com/office/drawing/2014/main" id="{0B8164C3-8CF3-C335-1549-626C6164BBAF}"/>
              </a:ext>
            </a:extLst>
          </p:cNvPr>
          <p:cNvCxnSpPr>
            <a:cxnSpLocks/>
          </p:cNvCxnSpPr>
          <p:nvPr/>
        </p:nvCxnSpPr>
        <p:spPr>
          <a:xfrm flipH="1" flipV="1">
            <a:off x="6209202" y="1091296"/>
            <a:ext cx="25959" cy="4083456"/>
          </a:xfrm>
          <a:prstGeom prst="straightConnector1">
            <a:avLst/>
          </a:prstGeom>
          <a:ln w="28575"/>
        </p:spPr>
        <p:style>
          <a:lnRef idx="1">
            <a:schemeClr val="dk1"/>
          </a:lnRef>
          <a:fillRef idx="0">
            <a:schemeClr val="dk1"/>
          </a:fillRef>
          <a:effectRef idx="0">
            <a:schemeClr val="dk1"/>
          </a:effectRef>
          <a:fontRef idx="minor">
            <a:schemeClr val="tx1"/>
          </a:fontRef>
        </p:style>
      </p:cxnSp>
      <p:pic>
        <p:nvPicPr>
          <p:cNvPr id="6" name="Picture 5" descr="Global Settings icon">
            <a:extLst>
              <a:ext uri="{FF2B5EF4-FFF2-40B4-BE49-F238E27FC236}">
                <a16:creationId xmlns:a16="http://schemas.microsoft.com/office/drawing/2014/main" id="{5D69A7FA-7E81-30FB-C267-BBE36B3D4A42}"/>
              </a:ext>
            </a:extLst>
          </p:cNvPr>
          <p:cNvPicPr>
            <a:picLocks noChangeAspect="1"/>
          </p:cNvPicPr>
          <p:nvPr/>
        </p:nvPicPr>
        <p:blipFill>
          <a:blip r:embed="rId3"/>
          <a:stretch>
            <a:fillRect/>
          </a:stretch>
        </p:blipFill>
        <p:spPr>
          <a:xfrm>
            <a:off x="340859" y="418096"/>
            <a:ext cx="642514" cy="673200"/>
          </a:xfrm>
          <a:prstGeom prst="rect">
            <a:avLst/>
          </a:prstGeom>
        </p:spPr>
      </p:pic>
      <p:sp>
        <p:nvSpPr>
          <p:cNvPr id="7" name="TextBox 6">
            <a:extLst>
              <a:ext uri="{FF2B5EF4-FFF2-40B4-BE49-F238E27FC236}">
                <a16:creationId xmlns:a16="http://schemas.microsoft.com/office/drawing/2014/main" id="{78D6BAA3-152F-AE6E-767E-A8ED660A1B9B}"/>
              </a:ext>
            </a:extLst>
          </p:cNvPr>
          <p:cNvSpPr txBox="1"/>
          <p:nvPr/>
        </p:nvSpPr>
        <p:spPr>
          <a:xfrm>
            <a:off x="7271592" y="1219783"/>
            <a:ext cx="2676754" cy="1938992"/>
          </a:xfrm>
          <a:prstGeom prst="rect">
            <a:avLst/>
          </a:prstGeom>
          <a:noFill/>
        </p:spPr>
        <p:txBody>
          <a:bodyPr wrap="square" rtlCol="0">
            <a:spAutoFit/>
          </a:bodyPr>
          <a:lstStyle/>
          <a:p>
            <a:r>
              <a:rPr lang="en-GB" sz="1200" b="1">
                <a:latin typeface="Century Gothic" panose="020B0502020202020204" pitchFamily="34" charset="0"/>
              </a:rPr>
              <a:t>Demographic Transition Model- </a:t>
            </a:r>
            <a:r>
              <a:rPr lang="en-GB" sz="1200">
                <a:latin typeface="Century Gothic" panose="020B0502020202020204" pitchFamily="34" charset="0"/>
              </a:rPr>
              <a:t>This is a model that shows how a place and the population change over time. </a:t>
            </a:r>
          </a:p>
          <a:p>
            <a:endParaRPr lang="en-GB" sz="1200" b="1">
              <a:latin typeface="Century Gothic" panose="020B0502020202020204" pitchFamily="34" charset="0"/>
            </a:endParaRPr>
          </a:p>
          <a:p>
            <a:r>
              <a:rPr lang="en-GB" sz="1200" b="1">
                <a:latin typeface="Century Gothic" panose="020B0502020202020204" pitchFamily="34" charset="0"/>
              </a:rPr>
              <a:t>Population Pyramid- </a:t>
            </a:r>
            <a:r>
              <a:rPr lang="en-GB" sz="1200">
                <a:latin typeface="Century Gothic" panose="020B0502020202020204" pitchFamily="34" charset="0"/>
              </a:rPr>
              <a:t>This is a type of graph that shows us age and gender distribution of a particular population. </a:t>
            </a:r>
            <a:endParaRPr lang="en-GB" sz="1200" b="1">
              <a:latin typeface="Century Gothic" panose="020B0502020202020204" pitchFamily="34" charset="0"/>
            </a:endParaRPr>
          </a:p>
          <a:p>
            <a:r>
              <a:rPr lang="en-GB" sz="1200" b="1">
                <a:latin typeface="Century Gothic" panose="020B0502020202020204" pitchFamily="34" charset="0"/>
              </a:rPr>
              <a:t>​ </a:t>
            </a:r>
            <a:endParaRPr lang="en-GB" sz="1200">
              <a:latin typeface="Century Gothic" panose="020B0502020202020204" pitchFamily="34" charset="0"/>
            </a:endParaRPr>
          </a:p>
        </p:txBody>
      </p:sp>
      <p:sp>
        <p:nvSpPr>
          <p:cNvPr id="11" name="TextBox 10">
            <a:extLst>
              <a:ext uri="{FF2B5EF4-FFF2-40B4-BE49-F238E27FC236}">
                <a16:creationId xmlns:a16="http://schemas.microsoft.com/office/drawing/2014/main" id="{9BE5BE9F-2D6D-80DB-D56A-9BF8E5C71899}"/>
              </a:ext>
            </a:extLst>
          </p:cNvPr>
          <p:cNvSpPr txBox="1"/>
          <p:nvPr/>
        </p:nvSpPr>
        <p:spPr>
          <a:xfrm>
            <a:off x="389149" y="1245560"/>
            <a:ext cx="5919636" cy="600164"/>
          </a:xfrm>
          <a:prstGeom prst="rect">
            <a:avLst/>
          </a:prstGeom>
          <a:noFill/>
        </p:spPr>
        <p:txBody>
          <a:bodyPr wrap="square" rtlCol="0">
            <a:spAutoFit/>
          </a:bodyPr>
          <a:lstStyle/>
          <a:p>
            <a:r>
              <a:rPr lang="en-GB" sz="1100">
                <a:latin typeface="Century Gothic" panose="020B0502020202020204" pitchFamily="34" charset="0"/>
              </a:rPr>
              <a:t>A demographic transition model changes as a place develops. The DTM helps to understand the demographic changes that accompany economic development and modernization. This theoretical model consists of 4-5 stages:</a:t>
            </a:r>
          </a:p>
        </p:txBody>
      </p:sp>
      <p:sp>
        <p:nvSpPr>
          <p:cNvPr id="18" name="TextBox 17">
            <a:extLst>
              <a:ext uri="{FF2B5EF4-FFF2-40B4-BE49-F238E27FC236}">
                <a16:creationId xmlns:a16="http://schemas.microsoft.com/office/drawing/2014/main" id="{50D9E201-F08E-26EA-64AF-3B8C4039FAE9}"/>
              </a:ext>
            </a:extLst>
          </p:cNvPr>
          <p:cNvSpPr txBox="1"/>
          <p:nvPr/>
        </p:nvSpPr>
        <p:spPr>
          <a:xfrm>
            <a:off x="813535" y="1892653"/>
            <a:ext cx="5242820" cy="430887"/>
          </a:xfrm>
          <a:prstGeom prst="rect">
            <a:avLst/>
          </a:prstGeom>
          <a:solidFill>
            <a:schemeClr val="accent4">
              <a:lumMod val="20000"/>
              <a:lumOff val="80000"/>
            </a:schemeClr>
          </a:solidFill>
        </p:spPr>
        <p:txBody>
          <a:bodyPr wrap="square">
            <a:spAutoFit/>
          </a:bodyPr>
          <a:lstStyle/>
          <a:p>
            <a:pPr algn="ctr"/>
            <a:r>
              <a:rPr lang="en-GB" sz="1100">
                <a:latin typeface="Century Gothic" panose="020B0502020202020204" pitchFamily="34" charset="0"/>
              </a:rPr>
              <a:t>At the beginning of its development a country will start with </a:t>
            </a:r>
            <a:r>
              <a:rPr lang="en-GB" sz="1100" b="1">
                <a:latin typeface="Century Gothic" panose="020B0502020202020204" pitchFamily="34" charset="0"/>
              </a:rPr>
              <a:t>high birth rates </a:t>
            </a:r>
            <a:r>
              <a:rPr lang="en-GB" sz="1100">
                <a:latin typeface="Century Gothic" panose="020B0502020202020204" pitchFamily="34" charset="0"/>
              </a:rPr>
              <a:t>and </a:t>
            </a:r>
            <a:r>
              <a:rPr lang="en-GB" sz="1100" b="1">
                <a:latin typeface="Century Gothic" panose="020B0502020202020204" pitchFamily="34" charset="0"/>
              </a:rPr>
              <a:t>high death rates</a:t>
            </a:r>
            <a:r>
              <a:rPr lang="en-GB" sz="1100">
                <a:latin typeface="Century Gothic" panose="020B0502020202020204" pitchFamily="34" charset="0"/>
              </a:rPr>
              <a:t>. This will produce a </a:t>
            </a:r>
            <a:r>
              <a:rPr lang="en-GB" sz="1100" b="1">
                <a:latin typeface="Century Gothic" panose="020B0502020202020204" pitchFamily="34" charset="0"/>
              </a:rPr>
              <a:t>stable population.</a:t>
            </a:r>
          </a:p>
        </p:txBody>
      </p:sp>
      <p:sp>
        <p:nvSpPr>
          <p:cNvPr id="20" name="TextBox 19">
            <a:extLst>
              <a:ext uri="{FF2B5EF4-FFF2-40B4-BE49-F238E27FC236}">
                <a16:creationId xmlns:a16="http://schemas.microsoft.com/office/drawing/2014/main" id="{E575F908-A170-B343-3E4A-56BDBCEFBCDD}"/>
              </a:ext>
            </a:extLst>
          </p:cNvPr>
          <p:cNvSpPr txBox="1"/>
          <p:nvPr/>
        </p:nvSpPr>
        <p:spPr>
          <a:xfrm>
            <a:off x="813534" y="2415148"/>
            <a:ext cx="5242820" cy="430887"/>
          </a:xfrm>
          <a:prstGeom prst="rect">
            <a:avLst/>
          </a:prstGeom>
          <a:solidFill>
            <a:schemeClr val="accent4">
              <a:lumMod val="20000"/>
              <a:lumOff val="80000"/>
            </a:schemeClr>
          </a:solidFill>
        </p:spPr>
        <p:txBody>
          <a:bodyPr wrap="square">
            <a:spAutoFit/>
          </a:bodyPr>
          <a:lstStyle/>
          <a:p>
            <a:pPr algn="ctr"/>
            <a:r>
              <a:rPr lang="en-GB" sz="1100" b="1">
                <a:latin typeface="Century Gothic" panose="020B0502020202020204" pitchFamily="34" charset="0"/>
              </a:rPr>
              <a:t>Death rates decline </a:t>
            </a:r>
            <a:r>
              <a:rPr lang="en-GB" sz="1100">
                <a:latin typeface="Century Gothic" panose="020B0502020202020204" pitchFamily="34" charset="0"/>
              </a:rPr>
              <a:t>due to improvements in healthcare and sanitation, while </a:t>
            </a:r>
            <a:r>
              <a:rPr lang="en-GB" sz="1100" b="1">
                <a:latin typeface="Century Gothic" panose="020B0502020202020204" pitchFamily="34" charset="0"/>
              </a:rPr>
              <a:t>birth rates remain high</a:t>
            </a:r>
            <a:r>
              <a:rPr lang="en-GB" sz="1100">
                <a:latin typeface="Century Gothic" panose="020B0502020202020204" pitchFamily="34" charset="0"/>
              </a:rPr>
              <a:t>, resulting in </a:t>
            </a:r>
            <a:r>
              <a:rPr lang="en-GB" sz="1100" b="1">
                <a:latin typeface="Century Gothic" panose="020B0502020202020204" pitchFamily="34" charset="0"/>
              </a:rPr>
              <a:t>population growth</a:t>
            </a:r>
            <a:r>
              <a:rPr lang="en-GB" sz="1100">
                <a:latin typeface="Century Gothic" panose="020B0502020202020204" pitchFamily="34" charset="0"/>
              </a:rPr>
              <a:t>.</a:t>
            </a:r>
            <a:endParaRPr lang="en-GB" sz="1100" b="1" u="sng">
              <a:latin typeface="Century Gothic" panose="020B0502020202020204" pitchFamily="34" charset="0"/>
            </a:endParaRPr>
          </a:p>
        </p:txBody>
      </p:sp>
      <p:sp>
        <p:nvSpPr>
          <p:cNvPr id="22" name="Arrow: Down 21">
            <a:extLst>
              <a:ext uri="{FF2B5EF4-FFF2-40B4-BE49-F238E27FC236}">
                <a16:creationId xmlns:a16="http://schemas.microsoft.com/office/drawing/2014/main" id="{7AA4E0A4-C6EA-AAF8-EBAE-27618A7A085F}"/>
              </a:ext>
            </a:extLst>
          </p:cNvPr>
          <p:cNvSpPr/>
          <p:nvPr/>
        </p:nvSpPr>
        <p:spPr>
          <a:xfrm>
            <a:off x="407407" y="1902783"/>
            <a:ext cx="302194" cy="2340129"/>
          </a:xfrm>
          <a:prstGeom prst="downArrow">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CA9E0189-D808-5A0E-8ACD-F707368D02B2}"/>
              </a:ext>
            </a:extLst>
          </p:cNvPr>
          <p:cNvSpPr txBox="1"/>
          <p:nvPr/>
        </p:nvSpPr>
        <p:spPr>
          <a:xfrm>
            <a:off x="813534" y="2921524"/>
            <a:ext cx="5242820" cy="430887"/>
          </a:xfrm>
          <a:prstGeom prst="rect">
            <a:avLst/>
          </a:prstGeom>
          <a:solidFill>
            <a:schemeClr val="accent4">
              <a:lumMod val="20000"/>
              <a:lumOff val="80000"/>
            </a:schemeClr>
          </a:solidFill>
        </p:spPr>
        <p:txBody>
          <a:bodyPr wrap="square">
            <a:spAutoFit/>
          </a:bodyPr>
          <a:lstStyle/>
          <a:p>
            <a:pPr algn="ctr"/>
            <a:r>
              <a:rPr lang="en-GB" sz="1100" b="1">
                <a:latin typeface="Century Gothic" panose="020B0502020202020204" pitchFamily="34" charset="0"/>
              </a:rPr>
              <a:t>Birth rates begin to decline </a:t>
            </a:r>
            <a:r>
              <a:rPr lang="en-GB" sz="1100">
                <a:latin typeface="Century Gothic" panose="020B0502020202020204" pitchFamily="34" charset="0"/>
              </a:rPr>
              <a:t>as societies become more industrialized and urbanized, leading </a:t>
            </a:r>
            <a:r>
              <a:rPr lang="en-GB" sz="1100" b="1">
                <a:latin typeface="Century Gothic" panose="020B0502020202020204" pitchFamily="34" charset="0"/>
              </a:rPr>
              <a:t>to slower population growth</a:t>
            </a:r>
            <a:r>
              <a:rPr lang="en-GB" sz="1100">
                <a:latin typeface="Century Gothic" panose="020B0502020202020204" pitchFamily="34" charset="0"/>
              </a:rPr>
              <a:t>.</a:t>
            </a:r>
          </a:p>
        </p:txBody>
      </p:sp>
      <p:sp>
        <p:nvSpPr>
          <p:cNvPr id="24" name="TextBox 23">
            <a:extLst>
              <a:ext uri="{FF2B5EF4-FFF2-40B4-BE49-F238E27FC236}">
                <a16:creationId xmlns:a16="http://schemas.microsoft.com/office/drawing/2014/main" id="{F145D77D-78AA-B57C-6C19-6875ADE3A17B}"/>
              </a:ext>
            </a:extLst>
          </p:cNvPr>
          <p:cNvSpPr txBox="1"/>
          <p:nvPr/>
        </p:nvSpPr>
        <p:spPr>
          <a:xfrm>
            <a:off x="813534" y="3444019"/>
            <a:ext cx="5242820" cy="261610"/>
          </a:xfrm>
          <a:prstGeom prst="rect">
            <a:avLst/>
          </a:prstGeom>
          <a:solidFill>
            <a:schemeClr val="accent4">
              <a:lumMod val="20000"/>
              <a:lumOff val="80000"/>
            </a:schemeClr>
          </a:solidFill>
        </p:spPr>
        <p:txBody>
          <a:bodyPr wrap="square">
            <a:spAutoFit/>
          </a:bodyPr>
          <a:lstStyle/>
          <a:p>
            <a:pPr algn="ctr"/>
            <a:r>
              <a:rPr lang="en-GB" sz="1100">
                <a:latin typeface="Century Gothic" panose="020B0502020202020204" pitchFamily="34" charset="0"/>
              </a:rPr>
              <a:t>Both </a:t>
            </a:r>
            <a:r>
              <a:rPr lang="en-GB" sz="1100" b="1">
                <a:latin typeface="Century Gothic" panose="020B0502020202020204" pitchFamily="34" charset="0"/>
              </a:rPr>
              <a:t>birth and death rates are low</a:t>
            </a:r>
            <a:r>
              <a:rPr lang="en-GB" sz="1100">
                <a:latin typeface="Century Gothic" panose="020B0502020202020204" pitchFamily="34" charset="0"/>
              </a:rPr>
              <a:t>, </a:t>
            </a:r>
            <a:r>
              <a:rPr lang="en-GB" sz="1100" b="1">
                <a:latin typeface="Century Gothic" panose="020B0502020202020204" pitchFamily="34" charset="0"/>
              </a:rPr>
              <a:t>stabilizing</a:t>
            </a:r>
            <a:r>
              <a:rPr lang="en-GB" sz="1100">
                <a:latin typeface="Century Gothic" panose="020B0502020202020204" pitchFamily="34" charset="0"/>
              </a:rPr>
              <a:t> the population.</a:t>
            </a:r>
          </a:p>
        </p:txBody>
      </p:sp>
      <p:sp>
        <p:nvSpPr>
          <p:cNvPr id="25" name="TextBox 24">
            <a:extLst>
              <a:ext uri="{FF2B5EF4-FFF2-40B4-BE49-F238E27FC236}">
                <a16:creationId xmlns:a16="http://schemas.microsoft.com/office/drawing/2014/main" id="{C63BA1BE-B54D-FF39-D996-946DD90685F9}"/>
              </a:ext>
            </a:extLst>
          </p:cNvPr>
          <p:cNvSpPr txBox="1"/>
          <p:nvPr/>
        </p:nvSpPr>
        <p:spPr>
          <a:xfrm>
            <a:off x="813534" y="3812025"/>
            <a:ext cx="5242820" cy="430887"/>
          </a:xfrm>
          <a:prstGeom prst="rect">
            <a:avLst/>
          </a:prstGeom>
          <a:solidFill>
            <a:schemeClr val="accent4">
              <a:lumMod val="20000"/>
              <a:lumOff val="80000"/>
            </a:schemeClr>
          </a:solidFill>
        </p:spPr>
        <p:txBody>
          <a:bodyPr wrap="square">
            <a:spAutoFit/>
          </a:bodyPr>
          <a:lstStyle/>
          <a:p>
            <a:pPr algn="ctr"/>
            <a:r>
              <a:rPr lang="en-GB" sz="1100" u="sng">
                <a:latin typeface="Century Gothic" panose="020B0502020202020204" pitchFamily="34" charset="0"/>
              </a:rPr>
              <a:t>Optional</a:t>
            </a:r>
            <a:r>
              <a:rPr lang="en-GB" sz="1100">
                <a:latin typeface="Century Gothic" panose="020B0502020202020204" pitchFamily="34" charset="0"/>
              </a:rPr>
              <a:t>: Some theorists suggest a fifth stage where </a:t>
            </a:r>
            <a:r>
              <a:rPr lang="en-GB" sz="1100" b="1">
                <a:latin typeface="Century Gothic" panose="020B0502020202020204" pitchFamily="34" charset="0"/>
              </a:rPr>
              <a:t>birth rates may fall below death rates</a:t>
            </a:r>
            <a:r>
              <a:rPr lang="en-GB" sz="1100">
                <a:latin typeface="Century Gothic" panose="020B0502020202020204" pitchFamily="34" charset="0"/>
              </a:rPr>
              <a:t>, leading to </a:t>
            </a:r>
            <a:r>
              <a:rPr lang="en-GB" sz="1100" b="1">
                <a:latin typeface="Century Gothic" panose="020B0502020202020204" pitchFamily="34" charset="0"/>
              </a:rPr>
              <a:t>population decline</a:t>
            </a:r>
            <a:r>
              <a:rPr lang="en-GB" sz="1100">
                <a:latin typeface="Century Gothic" panose="020B0502020202020204" pitchFamily="34" charset="0"/>
              </a:rPr>
              <a:t>.</a:t>
            </a:r>
          </a:p>
        </p:txBody>
      </p:sp>
      <p:grpSp>
        <p:nvGrpSpPr>
          <p:cNvPr id="33" name="Group 32">
            <a:extLst>
              <a:ext uri="{FF2B5EF4-FFF2-40B4-BE49-F238E27FC236}">
                <a16:creationId xmlns:a16="http://schemas.microsoft.com/office/drawing/2014/main" id="{04F199C5-C25B-8051-7680-7ED3DA45EED5}"/>
              </a:ext>
            </a:extLst>
          </p:cNvPr>
          <p:cNvGrpSpPr/>
          <p:nvPr/>
        </p:nvGrpSpPr>
        <p:grpSpPr>
          <a:xfrm>
            <a:off x="6332152" y="1173523"/>
            <a:ext cx="914400" cy="914400"/>
            <a:chOff x="6332152" y="1173523"/>
            <a:chExt cx="914400" cy="914400"/>
          </a:xfrm>
        </p:grpSpPr>
        <p:pic>
          <p:nvPicPr>
            <p:cNvPr id="27" name="Graphic 26" descr="Family with girl with solid fill">
              <a:extLst>
                <a:ext uri="{FF2B5EF4-FFF2-40B4-BE49-F238E27FC236}">
                  <a16:creationId xmlns:a16="http://schemas.microsoft.com/office/drawing/2014/main" id="{0D9DD42F-D891-3F39-F0F4-4DD2BB4E008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826527" y="1661475"/>
              <a:ext cx="268213" cy="268213"/>
            </a:xfrm>
            <a:prstGeom prst="rect">
              <a:avLst/>
            </a:prstGeom>
          </p:spPr>
        </p:pic>
        <p:pic>
          <p:nvPicPr>
            <p:cNvPr id="30" name="Graphic 29" descr="Upward trend with solid fill">
              <a:extLst>
                <a:ext uri="{FF2B5EF4-FFF2-40B4-BE49-F238E27FC236}">
                  <a16:creationId xmlns:a16="http://schemas.microsoft.com/office/drawing/2014/main" id="{EC56C769-2C32-17AA-CF6E-0CB1D10AD47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332152" y="1173523"/>
              <a:ext cx="914400" cy="914400"/>
            </a:xfrm>
            <a:prstGeom prst="rect">
              <a:avLst/>
            </a:prstGeom>
          </p:spPr>
        </p:pic>
      </p:grpSp>
      <p:pic>
        <p:nvPicPr>
          <p:cNvPr id="32" name="Picture 31">
            <a:extLst>
              <a:ext uri="{FF2B5EF4-FFF2-40B4-BE49-F238E27FC236}">
                <a16:creationId xmlns:a16="http://schemas.microsoft.com/office/drawing/2014/main" id="{5E653BC3-3B0B-A8CB-7E9F-5B861E0AC9BE}"/>
              </a:ext>
            </a:extLst>
          </p:cNvPr>
          <p:cNvPicPr>
            <a:picLocks noChangeAspect="1"/>
          </p:cNvPicPr>
          <p:nvPr/>
        </p:nvPicPr>
        <p:blipFill>
          <a:blip r:embed="rId8"/>
          <a:stretch>
            <a:fillRect/>
          </a:stretch>
        </p:blipFill>
        <p:spPr>
          <a:xfrm>
            <a:off x="6473591" y="2183362"/>
            <a:ext cx="761789" cy="709612"/>
          </a:xfrm>
          <a:prstGeom prst="rect">
            <a:avLst/>
          </a:prstGeom>
        </p:spPr>
      </p:pic>
      <p:sp>
        <p:nvSpPr>
          <p:cNvPr id="34" name="TextBox 33">
            <a:extLst>
              <a:ext uri="{FF2B5EF4-FFF2-40B4-BE49-F238E27FC236}">
                <a16:creationId xmlns:a16="http://schemas.microsoft.com/office/drawing/2014/main" id="{01FB7D43-DACE-8F1A-ECF2-5466795A182D}"/>
              </a:ext>
            </a:extLst>
          </p:cNvPr>
          <p:cNvSpPr txBox="1"/>
          <p:nvPr/>
        </p:nvSpPr>
        <p:spPr>
          <a:xfrm>
            <a:off x="5434178" y="5210950"/>
            <a:ext cx="4487009" cy="1615827"/>
          </a:xfrm>
          <a:prstGeom prst="rect">
            <a:avLst/>
          </a:prstGeom>
          <a:noFill/>
        </p:spPr>
        <p:txBody>
          <a:bodyPr wrap="square" rtlCol="0">
            <a:spAutoFit/>
          </a:bodyPr>
          <a:lstStyle/>
          <a:p>
            <a:pPr algn="ctr"/>
            <a:r>
              <a:rPr lang="en-GB" sz="1100">
                <a:latin typeface="Century Gothic" panose="020B0502020202020204" pitchFamily="34" charset="0"/>
              </a:rPr>
              <a:t>A countries </a:t>
            </a:r>
            <a:r>
              <a:rPr lang="en-GB" sz="1100" b="1">
                <a:latin typeface="Century Gothic" panose="020B0502020202020204" pitchFamily="34" charset="0"/>
              </a:rPr>
              <a:t>demographic and population will vary based on its level of development</a:t>
            </a:r>
            <a:r>
              <a:rPr lang="en-GB" sz="1100">
                <a:latin typeface="Century Gothic" panose="020B0502020202020204" pitchFamily="34" charset="0"/>
              </a:rPr>
              <a:t>. For example, a </a:t>
            </a:r>
            <a:r>
              <a:rPr lang="en-GB" sz="1100" b="1">
                <a:latin typeface="Century Gothic" panose="020B0502020202020204" pitchFamily="34" charset="0"/>
              </a:rPr>
              <a:t>developing</a:t>
            </a:r>
            <a:r>
              <a:rPr lang="en-GB" sz="1100">
                <a:latin typeface="Century Gothic" panose="020B0502020202020204" pitchFamily="34" charset="0"/>
              </a:rPr>
              <a:t> country will be in stage 1, with high birth/death rates, as they only have basic resources and no access to healthcare or family planning. Whereas a </a:t>
            </a:r>
            <a:r>
              <a:rPr lang="en-GB" sz="1100" b="1">
                <a:latin typeface="Century Gothic" panose="020B0502020202020204" pitchFamily="34" charset="0"/>
              </a:rPr>
              <a:t>developed</a:t>
            </a:r>
            <a:r>
              <a:rPr lang="en-GB" sz="1100">
                <a:latin typeface="Century Gothic" panose="020B0502020202020204" pitchFamily="34" charset="0"/>
              </a:rPr>
              <a:t> country will be around stage 4, as people have access to good healthcare and services and prioritise jobs. </a:t>
            </a:r>
            <a:r>
              <a:rPr lang="en-GB" sz="1100" b="1">
                <a:latin typeface="Century Gothic" panose="020B0502020202020204" pitchFamily="34" charset="0"/>
              </a:rPr>
              <a:t>Emerging</a:t>
            </a:r>
            <a:r>
              <a:rPr lang="en-GB" sz="1100">
                <a:latin typeface="Century Gothic" panose="020B0502020202020204" pitchFamily="34" charset="0"/>
              </a:rPr>
              <a:t> countries will be somewhere in the middle, around stages 2-3 as resources improve and urbanisation and development increases. </a:t>
            </a:r>
          </a:p>
        </p:txBody>
      </p:sp>
      <p:cxnSp>
        <p:nvCxnSpPr>
          <p:cNvPr id="37" name="Straight Arrow Connector 36">
            <a:extLst>
              <a:ext uri="{FF2B5EF4-FFF2-40B4-BE49-F238E27FC236}">
                <a16:creationId xmlns:a16="http://schemas.microsoft.com/office/drawing/2014/main" id="{07FE40E3-0238-7044-BB72-5B0E2E08F20B}"/>
              </a:ext>
            </a:extLst>
          </p:cNvPr>
          <p:cNvCxnSpPr>
            <a:cxnSpLocks/>
          </p:cNvCxnSpPr>
          <p:nvPr/>
        </p:nvCxnSpPr>
        <p:spPr>
          <a:xfrm>
            <a:off x="6386973" y="5174752"/>
            <a:ext cx="3422019" cy="0"/>
          </a:xfrm>
          <a:prstGeom prst="straightConnector1">
            <a:avLst/>
          </a:prstGeom>
          <a:ln w="28575"/>
        </p:spPr>
        <p:style>
          <a:lnRef idx="1">
            <a:schemeClr val="dk1"/>
          </a:lnRef>
          <a:fillRef idx="0">
            <a:schemeClr val="dk1"/>
          </a:fillRef>
          <a:effectRef idx="0">
            <a:schemeClr val="dk1"/>
          </a:effectRef>
          <a:fontRef idx="minor">
            <a:schemeClr val="tx1"/>
          </a:fontRef>
        </p:style>
      </p:cxnSp>
      <p:pic>
        <p:nvPicPr>
          <p:cNvPr id="1032" name="Picture 8">
            <a:extLst>
              <a:ext uri="{FF2B5EF4-FFF2-40B4-BE49-F238E27FC236}">
                <a16:creationId xmlns:a16="http://schemas.microsoft.com/office/drawing/2014/main" id="{D4A8DA39-E930-64CF-B580-867E741193AC}"/>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3594" t="31130" r="5751" b="11031"/>
          <a:stretch/>
        </p:blipFill>
        <p:spPr bwMode="auto">
          <a:xfrm>
            <a:off x="796219" y="4303414"/>
            <a:ext cx="4637959" cy="2219291"/>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id="{44D06A1C-2236-6C3D-80E9-9939093A63A9}"/>
              </a:ext>
            </a:extLst>
          </p:cNvPr>
          <p:cNvSpPr txBox="1"/>
          <p:nvPr/>
        </p:nvSpPr>
        <p:spPr>
          <a:xfrm>
            <a:off x="1107556" y="6501894"/>
            <a:ext cx="1762391" cy="276999"/>
          </a:xfrm>
          <a:prstGeom prst="rect">
            <a:avLst/>
          </a:prstGeom>
          <a:noFill/>
        </p:spPr>
        <p:txBody>
          <a:bodyPr wrap="square" rtlCol="0">
            <a:spAutoFit/>
          </a:bodyPr>
          <a:lstStyle/>
          <a:p>
            <a:r>
              <a:rPr lang="en-GB" sz="1200" b="1">
                <a:latin typeface="Century Gothic" panose="020B0502020202020204" pitchFamily="34" charset="0"/>
              </a:rPr>
              <a:t>Developing Country</a:t>
            </a:r>
          </a:p>
        </p:txBody>
      </p:sp>
      <p:sp>
        <p:nvSpPr>
          <p:cNvPr id="40" name="TextBox 39">
            <a:extLst>
              <a:ext uri="{FF2B5EF4-FFF2-40B4-BE49-F238E27FC236}">
                <a16:creationId xmlns:a16="http://schemas.microsoft.com/office/drawing/2014/main" id="{0046B4EE-0667-F661-4848-8BF1D22CDB80}"/>
              </a:ext>
            </a:extLst>
          </p:cNvPr>
          <p:cNvSpPr txBox="1"/>
          <p:nvPr/>
        </p:nvSpPr>
        <p:spPr>
          <a:xfrm>
            <a:off x="3492638" y="6512300"/>
            <a:ext cx="1762391" cy="276999"/>
          </a:xfrm>
          <a:prstGeom prst="rect">
            <a:avLst/>
          </a:prstGeom>
          <a:noFill/>
        </p:spPr>
        <p:txBody>
          <a:bodyPr wrap="square" rtlCol="0">
            <a:spAutoFit/>
          </a:bodyPr>
          <a:lstStyle/>
          <a:p>
            <a:r>
              <a:rPr lang="en-GB" sz="1200" b="1">
                <a:latin typeface="Century Gothic" panose="020B0502020202020204" pitchFamily="34" charset="0"/>
              </a:rPr>
              <a:t>Developed Country</a:t>
            </a:r>
          </a:p>
        </p:txBody>
      </p:sp>
      <p:pic>
        <p:nvPicPr>
          <p:cNvPr id="1034" name="Picture 10">
            <a:extLst>
              <a:ext uri="{FF2B5EF4-FFF2-40B4-BE49-F238E27FC236}">
                <a16:creationId xmlns:a16="http://schemas.microsoft.com/office/drawing/2014/main" id="{3872FB01-1135-D5C0-37A8-B668E9C05C8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911888" y="3868312"/>
            <a:ext cx="917864" cy="91786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DE0D901D-F97D-42FF-8FB1-DA768CDA500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844444" y="3868312"/>
            <a:ext cx="933958" cy="93395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id="{492F1C6F-11E5-AD13-B6C5-49F0CAA2B771}"/>
              </a:ext>
            </a:extLst>
          </p:cNvPr>
          <p:cNvSpPr txBox="1"/>
          <p:nvPr/>
        </p:nvSpPr>
        <p:spPr>
          <a:xfrm>
            <a:off x="8317886" y="3323052"/>
            <a:ext cx="1290335" cy="369332"/>
          </a:xfrm>
          <a:prstGeom prst="rect">
            <a:avLst/>
          </a:prstGeom>
          <a:noFill/>
        </p:spPr>
        <p:txBody>
          <a:bodyPr wrap="square" rtlCol="0">
            <a:spAutoFit/>
          </a:bodyPr>
          <a:lstStyle/>
          <a:p>
            <a:pPr algn="ctr"/>
            <a:r>
              <a:rPr lang="en-GB" sz="900">
                <a:latin typeface="Century Gothic" panose="020B0502020202020204" pitchFamily="34" charset="0"/>
              </a:rPr>
              <a:t>Only watch to 4 minutes 20 seconds</a:t>
            </a:r>
          </a:p>
        </p:txBody>
      </p:sp>
      <p:cxnSp>
        <p:nvCxnSpPr>
          <p:cNvPr id="46" name="Connector: Curved 45">
            <a:extLst>
              <a:ext uri="{FF2B5EF4-FFF2-40B4-BE49-F238E27FC236}">
                <a16:creationId xmlns:a16="http://schemas.microsoft.com/office/drawing/2014/main" id="{27643FEB-2B18-C0BB-D1B1-27494157930F}"/>
              </a:ext>
            </a:extLst>
          </p:cNvPr>
          <p:cNvCxnSpPr>
            <a:cxnSpLocks/>
          </p:cNvCxnSpPr>
          <p:nvPr/>
        </p:nvCxnSpPr>
        <p:spPr>
          <a:xfrm rot="5400000">
            <a:off x="8207324" y="3528726"/>
            <a:ext cx="321839" cy="259186"/>
          </a:xfrm>
          <a:prstGeom prst="curvedConnector3">
            <a:avLst>
              <a:gd name="adj1" fmla="val -20327"/>
            </a:avLst>
          </a:prstGeom>
          <a:ln>
            <a:tailEnd type="triangle"/>
          </a:ln>
        </p:spPr>
        <p:style>
          <a:lnRef idx="2">
            <a:schemeClr val="accent1"/>
          </a:lnRef>
          <a:fillRef idx="0">
            <a:schemeClr val="accent1"/>
          </a:fillRef>
          <a:effectRef idx="1">
            <a:schemeClr val="accent1"/>
          </a:effectRef>
          <a:fontRef idx="minor">
            <a:schemeClr val="tx1"/>
          </a:fontRef>
        </p:style>
      </p:cxnSp>
      <p:sp>
        <p:nvSpPr>
          <p:cNvPr id="53" name="TextBox 52">
            <a:extLst>
              <a:ext uri="{FF2B5EF4-FFF2-40B4-BE49-F238E27FC236}">
                <a16:creationId xmlns:a16="http://schemas.microsoft.com/office/drawing/2014/main" id="{A5C828B4-46DC-011C-F4D2-FF902598AA15}"/>
              </a:ext>
            </a:extLst>
          </p:cNvPr>
          <p:cNvSpPr txBox="1"/>
          <p:nvPr/>
        </p:nvSpPr>
        <p:spPr>
          <a:xfrm>
            <a:off x="8069464" y="4838467"/>
            <a:ext cx="483918" cy="261610"/>
          </a:xfrm>
          <a:prstGeom prst="rect">
            <a:avLst/>
          </a:prstGeom>
          <a:noFill/>
        </p:spPr>
        <p:txBody>
          <a:bodyPr wrap="square" lIns="91440" tIns="45720" rIns="91440" bIns="45720" rtlCol="0" anchor="t">
            <a:spAutoFit/>
          </a:bodyPr>
          <a:lstStyle/>
          <a:p>
            <a:r>
              <a:rPr lang="en-GB" sz="1050" b="1" dirty="0">
                <a:latin typeface="Century Gothic"/>
              </a:rPr>
              <a:t>DTM</a:t>
            </a:r>
            <a:endParaRPr lang="en-GB" sz="1050" b="1" dirty="0">
              <a:latin typeface="Century Gothic" panose="020B0502020202020204" pitchFamily="34" charset="0"/>
            </a:endParaRPr>
          </a:p>
        </p:txBody>
      </p:sp>
      <p:sp>
        <p:nvSpPr>
          <p:cNvPr id="54" name="TextBox 53">
            <a:extLst>
              <a:ext uri="{FF2B5EF4-FFF2-40B4-BE49-F238E27FC236}">
                <a16:creationId xmlns:a16="http://schemas.microsoft.com/office/drawing/2014/main" id="{7EC747E8-9220-042C-3027-0386C0B2FF05}"/>
              </a:ext>
            </a:extLst>
          </p:cNvPr>
          <p:cNvSpPr txBox="1"/>
          <p:nvPr/>
        </p:nvSpPr>
        <p:spPr>
          <a:xfrm>
            <a:off x="8928744" y="4835407"/>
            <a:ext cx="880248" cy="253916"/>
          </a:xfrm>
          <a:prstGeom prst="rect">
            <a:avLst/>
          </a:prstGeom>
          <a:noFill/>
        </p:spPr>
        <p:txBody>
          <a:bodyPr wrap="square" rtlCol="0">
            <a:spAutoFit/>
          </a:bodyPr>
          <a:lstStyle/>
          <a:p>
            <a:r>
              <a:rPr lang="en-GB" sz="1050" b="1">
                <a:latin typeface="Century Gothic" panose="020B0502020202020204" pitchFamily="34" charset="0"/>
              </a:rPr>
              <a:t>Population</a:t>
            </a:r>
          </a:p>
        </p:txBody>
      </p:sp>
    </p:spTree>
    <p:extLst>
      <p:ext uri="{BB962C8B-B14F-4D97-AF65-F5344CB8AC3E}">
        <p14:creationId xmlns:p14="http://schemas.microsoft.com/office/powerpoint/2010/main" val="2970962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B8A7A6-FF3A-FF10-39CB-75172007E1D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C542066-0501-D243-695D-622D088E8BB4}"/>
              </a:ext>
            </a:extLst>
          </p:cNvPr>
          <p:cNvSpPr txBox="1"/>
          <p:nvPr/>
        </p:nvSpPr>
        <p:spPr>
          <a:xfrm>
            <a:off x="880583" y="253818"/>
            <a:ext cx="485207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GCSE Global Development</a:t>
            </a:r>
          </a:p>
          <a:p>
            <a:pPr algn="ctr"/>
            <a:r>
              <a:rPr lang="en-US" sz="1600" b="1">
                <a:latin typeface="Century Gothic"/>
                <a:ea typeface="Calibri"/>
                <a:cs typeface="Calibri"/>
              </a:rPr>
              <a:t>Knowledge Checkers</a:t>
            </a:r>
            <a:endParaRPr lang="en-US" sz="1600" b="1">
              <a:latin typeface="Century Gothic"/>
              <a:cs typeface="Calibri"/>
            </a:endParaRPr>
          </a:p>
        </p:txBody>
      </p:sp>
      <p:cxnSp>
        <p:nvCxnSpPr>
          <p:cNvPr id="8" name="Straight Arrow Connector 7">
            <a:extLst>
              <a:ext uri="{FF2B5EF4-FFF2-40B4-BE49-F238E27FC236}">
                <a16:creationId xmlns:a16="http://schemas.microsoft.com/office/drawing/2014/main" id="{33138FC2-4141-40B7-38B2-658AFA2BFB55}"/>
              </a:ext>
            </a:extLst>
          </p:cNvPr>
          <p:cNvCxnSpPr>
            <a:cxnSpLocks/>
          </p:cNvCxnSpPr>
          <p:nvPr/>
        </p:nvCxnSpPr>
        <p:spPr>
          <a:xfrm>
            <a:off x="1080397" y="890663"/>
            <a:ext cx="4652260" cy="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C1767436-ADAF-DC29-97CC-7BCA933D2516}"/>
              </a:ext>
            </a:extLst>
          </p:cNvPr>
          <p:cNvCxnSpPr>
            <a:cxnSpLocks/>
          </p:cNvCxnSpPr>
          <p:nvPr/>
        </p:nvCxnSpPr>
        <p:spPr>
          <a:xfrm>
            <a:off x="6633713" y="858747"/>
            <a:ext cx="2953573" cy="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228D9633-C6F8-0AC0-441F-790DD2FFD48A}"/>
              </a:ext>
            </a:extLst>
          </p:cNvPr>
          <p:cNvCxnSpPr>
            <a:cxnSpLocks/>
          </p:cNvCxnSpPr>
          <p:nvPr/>
        </p:nvCxnSpPr>
        <p:spPr>
          <a:xfrm>
            <a:off x="6406583" y="4362589"/>
            <a:ext cx="3422019" cy="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255075E4-8A13-A896-0CC7-0DC220FFB321}"/>
              </a:ext>
            </a:extLst>
          </p:cNvPr>
          <p:cNvSpPr txBox="1"/>
          <p:nvPr/>
        </p:nvSpPr>
        <p:spPr>
          <a:xfrm>
            <a:off x="824999" y="903854"/>
            <a:ext cx="50156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Core knowledge</a:t>
            </a:r>
          </a:p>
        </p:txBody>
      </p:sp>
      <p:sp>
        <p:nvSpPr>
          <p:cNvPr id="15" name="TextBox 14">
            <a:extLst>
              <a:ext uri="{FF2B5EF4-FFF2-40B4-BE49-F238E27FC236}">
                <a16:creationId xmlns:a16="http://schemas.microsoft.com/office/drawing/2014/main" id="{66ED4B58-73DC-78EC-C5C3-39248B94F676}"/>
              </a:ext>
            </a:extLst>
          </p:cNvPr>
          <p:cNvSpPr txBox="1"/>
          <p:nvPr/>
        </p:nvSpPr>
        <p:spPr>
          <a:xfrm>
            <a:off x="6247771" y="853217"/>
            <a:ext cx="34940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Key words</a:t>
            </a:r>
            <a:endParaRPr lang="en-US" sz="1600" b="1">
              <a:ea typeface="Calibri"/>
              <a:cs typeface="Calibri"/>
            </a:endParaRPr>
          </a:p>
        </p:txBody>
      </p:sp>
      <p:sp>
        <p:nvSpPr>
          <p:cNvPr id="17" name="TextBox 16">
            <a:extLst>
              <a:ext uri="{FF2B5EF4-FFF2-40B4-BE49-F238E27FC236}">
                <a16:creationId xmlns:a16="http://schemas.microsoft.com/office/drawing/2014/main" id="{532BFE3C-2CAF-8D8C-D4CE-3AD81B66A79C}"/>
              </a:ext>
            </a:extLst>
          </p:cNvPr>
          <p:cNvSpPr txBox="1"/>
          <p:nvPr/>
        </p:nvSpPr>
        <p:spPr>
          <a:xfrm>
            <a:off x="6303649" y="4403539"/>
            <a:ext cx="355289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cs typeface="Calibri"/>
              </a:rPr>
              <a:t>Take it further...</a:t>
            </a:r>
            <a:endParaRPr lang="en-US"/>
          </a:p>
        </p:txBody>
      </p:sp>
      <p:sp>
        <p:nvSpPr>
          <p:cNvPr id="2" name="TextBox 1">
            <a:extLst>
              <a:ext uri="{FF2B5EF4-FFF2-40B4-BE49-F238E27FC236}">
                <a16:creationId xmlns:a16="http://schemas.microsoft.com/office/drawing/2014/main" id="{8FDF75FD-A63B-E6BF-4591-F349C84AC2F6}"/>
              </a:ext>
            </a:extLst>
          </p:cNvPr>
          <p:cNvSpPr txBox="1"/>
          <p:nvPr/>
        </p:nvSpPr>
        <p:spPr>
          <a:xfrm>
            <a:off x="6509803" y="258703"/>
            <a:ext cx="331879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a:latin typeface="Century Gothic"/>
              </a:rPr>
              <a:t>Lesson 3 </a:t>
            </a:r>
            <a:endParaRPr lang="en-US" sz="1200" b="1">
              <a:latin typeface="Aptos" panose="020B0004020202020204"/>
            </a:endParaRPr>
          </a:p>
          <a:p>
            <a:pPr algn="ctr"/>
            <a:r>
              <a:rPr lang="en-GB" sz="1200" b="1">
                <a:latin typeface="Century Gothic"/>
              </a:rPr>
              <a:t>Development</a:t>
            </a:r>
            <a:endParaRPr lang="en-US" sz="1200" b="1"/>
          </a:p>
        </p:txBody>
      </p:sp>
      <p:pic>
        <p:nvPicPr>
          <p:cNvPr id="50" name="Picture 49">
            <a:extLst>
              <a:ext uri="{FF2B5EF4-FFF2-40B4-BE49-F238E27FC236}">
                <a16:creationId xmlns:a16="http://schemas.microsoft.com/office/drawing/2014/main" id="{82AE4A27-2B49-2E86-EB9D-C3C6AAE48673}"/>
              </a:ext>
            </a:extLst>
          </p:cNvPr>
          <p:cNvPicPr>
            <a:picLocks noChangeAspect="1"/>
          </p:cNvPicPr>
          <p:nvPr/>
        </p:nvPicPr>
        <p:blipFill>
          <a:blip r:embed="rId2"/>
          <a:stretch>
            <a:fillRect/>
          </a:stretch>
        </p:blipFill>
        <p:spPr>
          <a:xfrm>
            <a:off x="5864429" y="273298"/>
            <a:ext cx="648242" cy="669612"/>
          </a:xfrm>
          <a:prstGeom prst="rect">
            <a:avLst/>
          </a:prstGeom>
        </p:spPr>
      </p:pic>
      <p:sp>
        <p:nvSpPr>
          <p:cNvPr id="21" name="Title 1">
            <a:extLst>
              <a:ext uri="{FF2B5EF4-FFF2-40B4-BE49-F238E27FC236}">
                <a16:creationId xmlns:a16="http://schemas.microsoft.com/office/drawing/2014/main" id="{D2700501-9344-E70C-532C-12E354A7E3F7}"/>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a:latin typeface="Century Gothic"/>
              </a:rPr>
              <a:t>Knowledge </a:t>
            </a:r>
            <a:r>
              <a:rPr lang="en-US" sz="1100" b="1" i="1" err="1">
                <a:latin typeface="Century Gothic"/>
              </a:rPr>
              <a:t>Organiser</a:t>
            </a:r>
            <a:endParaRPr lang="en-US" sz="1100" b="1" i="1">
              <a:latin typeface="Century Gothic"/>
            </a:endParaRPr>
          </a:p>
        </p:txBody>
      </p:sp>
      <p:sp>
        <p:nvSpPr>
          <p:cNvPr id="16" name="TextBox 15">
            <a:extLst>
              <a:ext uri="{FF2B5EF4-FFF2-40B4-BE49-F238E27FC236}">
                <a16:creationId xmlns:a16="http://schemas.microsoft.com/office/drawing/2014/main" id="{52DFBD58-693D-B587-99A3-0715A04E5842}"/>
              </a:ext>
            </a:extLst>
          </p:cNvPr>
          <p:cNvSpPr txBox="1"/>
          <p:nvPr/>
        </p:nvSpPr>
        <p:spPr>
          <a:xfrm>
            <a:off x="6508278" y="4757625"/>
            <a:ext cx="3016195" cy="707886"/>
          </a:xfrm>
          <a:custGeom>
            <a:avLst/>
            <a:gdLst>
              <a:gd name="csX0" fmla="*/ 0 w 3016195"/>
              <a:gd name="csY0" fmla="*/ 0 h 707886"/>
              <a:gd name="csX1" fmla="*/ 502699 w 3016195"/>
              <a:gd name="csY1" fmla="*/ 0 h 707886"/>
              <a:gd name="csX2" fmla="*/ 1065722 w 3016195"/>
              <a:gd name="csY2" fmla="*/ 0 h 707886"/>
              <a:gd name="csX3" fmla="*/ 1538259 w 3016195"/>
              <a:gd name="csY3" fmla="*/ 0 h 707886"/>
              <a:gd name="csX4" fmla="*/ 2040959 w 3016195"/>
              <a:gd name="csY4" fmla="*/ 0 h 707886"/>
              <a:gd name="csX5" fmla="*/ 2543658 w 3016195"/>
              <a:gd name="csY5" fmla="*/ 0 h 707886"/>
              <a:gd name="csX6" fmla="*/ 3016195 w 3016195"/>
              <a:gd name="csY6" fmla="*/ 0 h 707886"/>
              <a:gd name="csX7" fmla="*/ 3016195 w 3016195"/>
              <a:gd name="csY7" fmla="*/ 368101 h 707886"/>
              <a:gd name="csX8" fmla="*/ 3016195 w 3016195"/>
              <a:gd name="csY8" fmla="*/ 707886 h 707886"/>
              <a:gd name="csX9" fmla="*/ 2483334 w 3016195"/>
              <a:gd name="csY9" fmla="*/ 707886 h 707886"/>
              <a:gd name="csX10" fmla="*/ 2071121 w 3016195"/>
              <a:gd name="csY10" fmla="*/ 707886 h 707886"/>
              <a:gd name="csX11" fmla="*/ 1538259 w 3016195"/>
              <a:gd name="csY11" fmla="*/ 707886 h 707886"/>
              <a:gd name="csX12" fmla="*/ 1035560 w 3016195"/>
              <a:gd name="csY12" fmla="*/ 707886 h 707886"/>
              <a:gd name="csX13" fmla="*/ 593185 w 3016195"/>
              <a:gd name="csY13" fmla="*/ 707886 h 707886"/>
              <a:gd name="csX14" fmla="*/ 0 w 3016195"/>
              <a:gd name="csY14" fmla="*/ 707886 h 707886"/>
              <a:gd name="csX15" fmla="*/ 0 w 3016195"/>
              <a:gd name="csY15" fmla="*/ 339785 h 707886"/>
              <a:gd name="csX16" fmla="*/ 0 w 3016195"/>
              <a:gd name="csY16" fmla="*/ 0 h 70788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3016195" h="707886" extrusionOk="0">
                <a:moveTo>
                  <a:pt x="0" y="0"/>
                </a:moveTo>
                <a:cubicBezTo>
                  <a:pt x="162814" y="-44576"/>
                  <a:pt x="356340" y="36965"/>
                  <a:pt x="502699" y="0"/>
                </a:cubicBezTo>
                <a:cubicBezTo>
                  <a:pt x="649058" y="-36965"/>
                  <a:pt x="888404" y="53852"/>
                  <a:pt x="1065722" y="0"/>
                </a:cubicBezTo>
                <a:cubicBezTo>
                  <a:pt x="1243040" y="-53852"/>
                  <a:pt x="1432122" y="9975"/>
                  <a:pt x="1538259" y="0"/>
                </a:cubicBezTo>
                <a:cubicBezTo>
                  <a:pt x="1644396" y="-9975"/>
                  <a:pt x="1817185" y="29917"/>
                  <a:pt x="2040959" y="0"/>
                </a:cubicBezTo>
                <a:cubicBezTo>
                  <a:pt x="2264733" y="-29917"/>
                  <a:pt x="2312884" y="12761"/>
                  <a:pt x="2543658" y="0"/>
                </a:cubicBezTo>
                <a:cubicBezTo>
                  <a:pt x="2774432" y="-12761"/>
                  <a:pt x="2837501" y="25060"/>
                  <a:pt x="3016195" y="0"/>
                </a:cubicBezTo>
                <a:cubicBezTo>
                  <a:pt x="3036616" y="143590"/>
                  <a:pt x="2978115" y="262864"/>
                  <a:pt x="3016195" y="368101"/>
                </a:cubicBezTo>
                <a:cubicBezTo>
                  <a:pt x="3054275" y="473338"/>
                  <a:pt x="2983793" y="613596"/>
                  <a:pt x="3016195" y="707886"/>
                </a:cubicBezTo>
                <a:cubicBezTo>
                  <a:pt x="2816173" y="710276"/>
                  <a:pt x="2733622" y="684625"/>
                  <a:pt x="2483334" y="707886"/>
                </a:cubicBezTo>
                <a:cubicBezTo>
                  <a:pt x="2233046" y="731147"/>
                  <a:pt x="2271826" y="670996"/>
                  <a:pt x="2071121" y="707886"/>
                </a:cubicBezTo>
                <a:cubicBezTo>
                  <a:pt x="1870416" y="744776"/>
                  <a:pt x="1748921" y="667831"/>
                  <a:pt x="1538259" y="707886"/>
                </a:cubicBezTo>
                <a:cubicBezTo>
                  <a:pt x="1327597" y="747941"/>
                  <a:pt x="1285036" y="680366"/>
                  <a:pt x="1035560" y="707886"/>
                </a:cubicBezTo>
                <a:cubicBezTo>
                  <a:pt x="786084" y="735406"/>
                  <a:pt x="705128" y="680199"/>
                  <a:pt x="593185" y="707886"/>
                </a:cubicBezTo>
                <a:cubicBezTo>
                  <a:pt x="481243" y="735573"/>
                  <a:pt x="232428" y="669244"/>
                  <a:pt x="0" y="707886"/>
                </a:cubicBezTo>
                <a:cubicBezTo>
                  <a:pt x="-23415" y="579914"/>
                  <a:pt x="1173" y="467567"/>
                  <a:pt x="0" y="339785"/>
                </a:cubicBezTo>
                <a:cubicBezTo>
                  <a:pt x="-1173" y="212003"/>
                  <a:pt x="32689" y="75343"/>
                  <a:pt x="0" y="0"/>
                </a:cubicBezTo>
                <a:close/>
              </a:path>
            </a:pathLst>
          </a:custGeom>
          <a:noFill/>
          <a:ln>
            <a:noFill/>
            <a:extLst>
              <a:ext uri="{C807C97D-BFC1-408E-A445-0C87EB9F89A2}">
                <ask:lineSketchStyleProps xmlns:ask="http://schemas.microsoft.com/office/drawing/2018/sketchyshapes" sd="2529849016">
                  <a:prstGeom prst="rect">
                    <a:avLst/>
                  </a:prstGeom>
                  <ask:type>
                    <ask:lineSketchScribble/>
                  </ask:type>
                </ask:lineSketchStyleProps>
              </a:ext>
            </a:extLst>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1000" b="1" dirty="0">
                <a:latin typeface="Century Gothic"/>
              </a:rPr>
              <a:t>These videos show: </a:t>
            </a:r>
          </a:p>
          <a:p>
            <a:pPr marL="171450" indent="-171450" algn="ctr">
              <a:buFont typeface="Calibri"/>
              <a:buChar char="-"/>
            </a:pPr>
            <a:r>
              <a:rPr lang="en-US" sz="1000" dirty="0">
                <a:latin typeface="Century Gothic"/>
              </a:rPr>
              <a:t>Development explained</a:t>
            </a:r>
          </a:p>
          <a:p>
            <a:pPr marL="171450" indent="-171450" algn="ctr">
              <a:buFont typeface="Calibri"/>
              <a:buChar char="-"/>
            </a:pPr>
            <a:r>
              <a:rPr lang="en-US" sz="1000" dirty="0">
                <a:latin typeface="Century Gothic"/>
              </a:rPr>
              <a:t>Why countries develop at different rates.</a:t>
            </a:r>
          </a:p>
          <a:p>
            <a:pPr marL="171450" indent="-171450" algn="ctr">
              <a:buFont typeface="Calibri"/>
              <a:buChar char="-"/>
            </a:pPr>
            <a:endParaRPr lang="en-US" sz="1000" dirty="0">
              <a:latin typeface="Century Gothic"/>
            </a:endParaRPr>
          </a:p>
        </p:txBody>
      </p:sp>
      <p:cxnSp>
        <p:nvCxnSpPr>
          <p:cNvPr id="29" name="Straight Arrow Connector 28">
            <a:extLst>
              <a:ext uri="{FF2B5EF4-FFF2-40B4-BE49-F238E27FC236}">
                <a16:creationId xmlns:a16="http://schemas.microsoft.com/office/drawing/2014/main" id="{0B8164C3-8CF3-C335-1549-626C6164BBAF}"/>
              </a:ext>
            </a:extLst>
          </p:cNvPr>
          <p:cNvCxnSpPr>
            <a:cxnSpLocks/>
          </p:cNvCxnSpPr>
          <p:nvPr/>
        </p:nvCxnSpPr>
        <p:spPr>
          <a:xfrm flipH="1" flipV="1">
            <a:off x="6244714" y="1091296"/>
            <a:ext cx="18522" cy="5658150"/>
          </a:xfrm>
          <a:prstGeom prst="straightConnector1">
            <a:avLst/>
          </a:prstGeom>
          <a:ln w="28575"/>
        </p:spPr>
        <p:style>
          <a:lnRef idx="1">
            <a:schemeClr val="dk1"/>
          </a:lnRef>
          <a:fillRef idx="0">
            <a:schemeClr val="dk1"/>
          </a:fillRef>
          <a:effectRef idx="0">
            <a:schemeClr val="dk1"/>
          </a:effectRef>
          <a:fontRef idx="minor">
            <a:schemeClr val="tx1"/>
          </a:fontRef>
        </p:style>
      </p:cxnSp>
      <p:pic>
        <p:nvPicPr>
          <p:cNvPr id="6" name="Picture 5" descr="Global Settings icon">
            <a:extLst>
              <a:ext uri="{FF2B5EF4-FFF2-40B4-BE49-F238E27FC236}">
                <a16:creationId xmlns:a16="http://schemas.microsoft.com/office/drawing/2014/main" id="{BBCBC5A6-461F-4CA0-9499-9E3659D49054}"/>
              </a:ext>
            </a:extLst>
          </p:cNvPr>
          <p:cNvPicPr>
            <a:picLocks noChangeAspect="1"/>
          </p:cNvPicPr>
          <p:nvPr/>
        </p:nvPicPr>
        <p:blipFill>
          <a:blip r:embed="rId3"/>
          <a:stretch>
            <a:fillRect/>
          </a:stretch>
        </p:blipFill>
        <p:spPr>
          <a:xfrm>
            <a:off x="340859" y="418096"/>
            <a:ext cx="642514" cy="673200"/>
          </a:xfrm>
          <a:prstGeom prst="rect">
            <a:avLst/>
          </a:prstGeom>
        </p:spPr>
      </p:pic>
      <p:sp>
        <p:nvSpPr>
          <p:cNvPr id="7" name="TextBox 6">
            <a:extLst>
              <a:ext uri="{FF2B5EF4-FFF2-40B4-BE49-F238E27FC236}">
                <a16:creationId xmlns:a16="http://schemas.microsoft.com/office/drawing/2014/main" id="{56751894-CB47-1BDA-E965-90A91146319D}"/>
              </a:ext>
            </a:extLst>
          </p:cNvPr>
          <p:cNvSpPr txBox="1"/>
          <p:nvPr/>
        </p:nvSpPr>
        <p:spPr>
          <a:xfrm>
            <a:off x="6844533" y="1191771"/>
            <a:ext cx="3101785" cy="3162404"/>
          </a:xfrm>
          <a:prstGeom prst="rect">
            <a:avLst/>
          </a:prstGeom>
          <a:noFill/>
        </p:spPr>
        <p:txBody>
          <a:bodyPr wrap="square" rtlCol="0">
            <a:spAutoFit/>
          </a:bodyPr>
          <a:lstStyle/>
          <a:p>
            <a:r>
              <a:rPr lang="en-GB" sz="1050" b="1">
                <a:latin typeface="Century Gothic" panose="020B0502020202020204" pitchFamily="34" charset="0"/>
              </a:rPr>
              <a:t>Development- </a:t>
            </a:r>
            <a:r>
              <a:rPr lang="en-GB" sz="1050">
                <a:latin typeface="Century Gothic" panose="020B0502020202020204" pitchFamily="34" charset="0"/>
              </a:rPr>
              <a:t>The process where people, a place or a country change, or make economic or social progress. </a:t>
            </a:r>
          </a:p>
          <a:p>
            <a:endParaRPr lang="en-GB" sz="1050">
              <a:latin typeface="Century Gothic" panose="020B0502020202020204" pitchFamily="34" charset="0"/>
            </a:endParaRPr>
          </a:p>
          <a:p>
            <a:r>
              <a:rPr lang="en-GB" sz="1050" b="1">
                <a:latin typeface="Century Gothic" panose="020B0502020202020204" pitchFamily="34" charset="0"/>
              </a:rPr>
              <a:t>Quality of life- </a:t>
            </a:r>
            <a:r>
              <a:rPr lang="en-GB" sz="1050">
                <a:latin typeface="Century Gothic" panose="020B0502020202020204" pitchFamily="34" charset="0"/>
              </a:rPr>
              <a:t>The degree of well-being (physical and psychological) felt by an individual or group of people in a particular area. This can be affected by economic, physical, social or psychological influences.</a:t>
            </a:r>
          </a:p>
          <a:p>
            <a:endParaRPr lang="en-GB" sz="1050">
              <a:latin typeface="Century Gothic" panose="020B0502020202020204" pitchFamily="34" charset="0"/>
            </a:endParaRPr>
          </a:p>
          <a:p>
            <a:r>
              <a:rPr lang="en-GB" sz="1050" u="sng">
                <a:latin typeface="Century Gothic" panose="020B0502020202020204" pitchFamily="34" charset="0"/>
              </a:rPr>
              <a:t>Three strands of food security:</a:t>
            </a:r>
          </a:p>
          <a:p>
            <a:r>
              <a:rPr lang="en-GB" sz="1050" b="1">
                <a:latin typeface="Century Gothic" panose="020B0502020202020204" pitchFamily="34" charset="0"/>
              </a:rPr>
              <a:t>Availability-</a:t>
            </a:r>
            <a:r>
              <a:rPr lang="en-GB" sz="1050">
                <a:latin typeface="Century Gothic" panose="020B0502020202020204" pitchFamily="34" charset="0"/>
              </a:rPr>
              <a:t> Sufficient amounts of food being available on a consistent basis.​</a:t>
            </a:r>
          </a:p>
          <a:p>
            <a:r>
              <a:rPr lang="en-GB" sz="1050" b="1">
                <a:latin typeface="Century Gothic" panose="020B0502020202020204" pitchFamily="34" charset="0"/>
              </a:rPr>
              <a:t>Access-</a:t>
            </a:r>
            <a:r>
              <a:rPr lang="en-GB" sz="1050">
                <a:latin typeface="Century Gothic" panose="020B0502020202020204" pitchFamily="34" charset="0"/>
              </a:rPr>
              <a:t> Having sufficient resources to obtain appropriate foods for a nutritious diet.</a:t>
            </a:r>
          </a:p>
          <a:p>
            <a:r>
              <a:rPr lang="en-GB" sz="1050" b="1">
                <a:latin typeface="Century Gothic" panose="020B0502020202020204" pitchFamily="34" charset="0"/>
              </a:rPr>
              <a:t>Consumption-</a:t>
            </a:r>
            <a:r>
              <a:rPr lang="en-GB" sz="1050">
                <a:latin typeface="Century Gothic" panose="020B0502020202020204" pitchFamily="34" charset="0"/>
              </a:rPr>
              <a:t> Making appropriate use based on knowledge of basic nutrition and care, as well as adequate water and sanitation.</a:t>
            </a:r>
          </a:p>
        </p:txBody>
      </p:sp>
      <p:sp>
        <p:nvSpPr>
          <p:cNvPr id="13" name="Cloud 12">
            <a:extLst>
              <a:ext uri="{FF2B5EF4-FFF2-40B4-BE49-F238E27FC236}">
                <a16:creationId xmlns:a16="http://schemas.microsoft.com/office/drawing/2014/main" id="{22B4573E-89A7-5882-6F88-8D112F42C6C9}"/>
              </a:ext>
            </a:extLst>
          </p:cNvPr>
          <p:cNvSpPr/>
          <p:nvPr/>
        </p:nvSpPr>
        <p:spPr>
          <a:xfrm>
            <a:off x="2245499" y="1625151"/>
            <a:ext cx="1819747" cy="855723"/>
          </a:xfrm>
          <a:prstGeom prst="cloud">
            <a:avLst/>
          </a:prstGeom>
          <a:solidFill>
            <a:schemeClr val="accent4">
              <a:lumMod val="75000"/>
            </a:schemeClr>
          </a:solid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a:latin typeface="Century Gothic" panose="020B0502020202020204" pitchFamily="34" charset="0"/>
              </a:rPr>
              <a:t>Factors affecting development</a:t>
            </a:r>
          </a:p>
        </p:txBody>
      </p:sp>
      <p:sp>
        <p:nvSpPr>
          <p:cNvPr id="20" name="Cloud 19">
            <a:extLst>
              <a:ext uri="{FF2B5EF4-FFF2-40B4-BE49-F238E27FC236}">
                <a16:creationId xmlns:a16="http://schemas.microsoft.com/office/drawing/2014/main" id="{BCD33E18-3A24-0B8C-2D9C-D2F03B809972}"/>
              </a:ext>
            </a:extLst>
          </p:cNvPr>
          <p:cNvSpPr/>
          <p:nvPr/>
        </p:nvSpPr>
        <p:spPr>
          <a:xfrm>
            <a:off x="3979335" y="1055088"/>
            <a:ext cx="2150862" cy="855723"/>
          </a:xfrm>
          <a:prstGeom prst="cloud">
            <a:avLst/>
          </a:prstGeom>
          <a:solidFill>
            <a:schemeClr val="accent4">
              <a:lumMod val="20000"/>
              <a:lumOff val="80000"/>
            </a:schemeClr>
          </a:solidFill>
          <a:ln>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accent4">
                    <a:lumMod val="75000"/>
                  </a:schemeClr>
                </a:solidFill>
                <a:latin typeface="Century Gothic" panose="020B0502020202020204" pitchFamily="34" charset="0"/>
              </a:rPr>
              <a:t>Economic. </a:t>
            </a:r>
            <a:r>
              <a:rPr lang="en-GB" sz="1100" err="1">
                <a:solidFill>
                  <a:schemeClr val="accent4">
                    <a:lumMod val="75000"/>
                  </a:schemeClr>
                </a:solidFill>
                <a:latin typeface="Century Gothic" panose="020B0502020202020204" pitchFamily="34" charset="0"/>
              </a:rPr>
              <a:t>E.g</a:t>
            </a:r>
            <a:r>
              <a:rPr lang="en-GB" sz="1100">
                <a:solidFill>
                  <a:schemeClr val="accent4">
                    <a:lumMod val="75000"/>
                  </a:schemeClr>
                </a:solidFill>
                <a:latin typeface="Century Gothic" panose="020B0502020202020204" pitchFamily="34" charset="0"/>
              </a:rPr>
              <a:t> Income, unemployment, trade</a:t>
            </a:r>
            <a:endParaRPr lang="en-GB" sz="1100" b="1">
              <a:solidFill>
                <a:schemeClr val="accent4">
                  <a:lumMod val="75000"/>
                </a:schemeClr>
              </a:solidFill>
              <a:latin typeface="Century Gothic" panose="020B0502020202020204" pitchFamily="34" charset="0"/>
            </a:endParaRPr>
          </a:p>
        </p:txBody>
      </p:sp>
      <p:pic>
        <p:nvPicPr>
          <p:cNvPr id="24" name="Graphic 23" descr="Flying Money with solid fill">
            <a:extLst>
              <a:ext uri="{FF2B5EF4-FFF2-40B4-BE49-F238E27FC236}">
                <a16:creationId xmlns:a16="http://schemas.microsoft.com/office/drawing/2014/main" id="{1DBDD3D0-A265-8495-E7CE-70A8D76BA41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31715" y="1126975"/>
            <a:ext cx="547764" cy="547764"/>
          </a:xfrm>
          <a:prstGeom prst="rect">
            <a:avLst/>
          </a:prstGeom>
        </p:spPr>
      </p:pic>
      <p:grpSp>
        <p:nvGrpSpPr>
          <p:cNvPr id="59" name="Group 58">
            <a:extLst>
              <a:ext uri="{FF2B5EF4-FFF2-40B4-BE49-F238E27FC236}">
                <a16:creationId xmlns:a16="http://schemas.microsoft.com/office/drawing/2014/main" id="{F52574A2-6AAB-A865-36B7-8DD2177533CC}"/>
              </a:ext>
            </a:extLst>
          </p:cNvPr>
          <p:cNvGrpSpPr/>
          <p:nvPr/>
        </p:nvGrpSpPr>
        <p:grpSpPr>
          <a:xfrm>
            <a:off x="403958" y="2364888"/>
            <a:ext cx="2196233" cy="789024"/>
            <a:chOff x="377904" y="2641396"/>
            <a:chExt cx="1993833" cy="855723"/>
          </a:xfrm>
        </p:grpSpPr>
        <p:sp>
          <p:nvSpPr>
            <p:cNvPr id="22" name="Cloud 21">
              <a:extLst>
                <a:ext uri="{FF2B5EF4-FFF2-40B4-BE49-F238E27FC236}">
                  <a16:creationId xmlns:a16="http://schemas.microsoft.com/office/drawing/2014/main" id="{0615AF8F-1413-94F2-E9F4-804BC97D2EDF}"/>
                </a:ext>
              </a:extLst>
            </p:cNvPr>
            <p:cNvSpPr/>
            <p:nvPr/>
          </p:nvSpPr>
          <p:spPr>
            <a:xfrm>
              <a:off x="377904" y="2641396"/>
              <a:ext cx="1993833" cy="855723"/>
            </a:xfrm>
            <a:prstGeom prst="cloud">
              <a:avLst/>
            </a:prstGeom>
            <a:solidFill>
              <a:schemeClr val="accent4">
                <a:lumMod val="20000"/>
                <a:lumOff val="80000"/>
              </a:schemeClr>
            </a:solidFill>
            <a:ln>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100" b="1">
                  <a:solidFill>
                    <a:schemeClr val="accent4">
                      <a:lumMod val="75000"/>
                    </a:schemeClr>
                  </a:solidFill>
                  <a:latin typeface="Century Gothic" panose="020B0502020202020204" pitchFamily="34" charset="0"/>
                </a:rPr>
                <a:t>Technology</a:t>
              </a:r>
              <a:r>
                <a:rPr lang="en-GB" sz="1100">
                  <a:solidFill>
                    <a:schemeClr val="accent4">
                      <a:lumMod val="75000"/>
                    </a:schemeClr>
                  </a:solidFill>
                  <a:latin typeface="Century Gothic" panose="020B0502020202020204" pitchFamily="34" charset="0"/>
                </a:rPr>
                <a:t>. </a:t>
              </a:r>
              <a:r>
                <a:rPr lang="en-GB" sz="1100" err="1">
                  <a:solidFill>
                    <a:schemeClr val="accent4">
                      <a:lumMod val="75000"/>
                    </a:schemeClr>
                  </a:solidFill>
                  <a:latin typeface="Century Gothic" panose="020B0502020202020204" pitchFamily="34" charset="0"/>
                </a:rPr>
                <a:t>E.g</a:t>
              </a:r>
              <a:r>
                <a:rPr lang="en-GB" sz="1100">
                  <a:solidFill>
                    <a:schemeClr val="accent4">
                      <a:lumMod val="75000"/>
                    </a:schemeClr>
                  </a:solidFill>
                  <a:latin typeface="Century Gothic" panose="020B0502020202020204" pitchFamily="34" charset="0"/>
                </a:rPr>
                <a:t> Internet access, Electrification</a:t>
              </a:r>
            </a:p>
          </p:txBody>
        </p:sp>
        <p:pic>
          <p:nvPicPr>
            <p:cNvPr id="26" name="Graphic 25" descr="Internet with solid fill">
              <a:extLst>
                <a:ext uri="{FF2B5EF4-FFF2-40B4-BE49-F238E27FC236}">
                  <a16:creationId xmlns:a16="http://schemas.microsoft.com/office/drawing/2014/main" id="{511AFB7A-7CE4-15C9-19AA-1D9381329D9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764169" y="2743891"/>
              <a:ext cx="469301" cy="552394"/>
            </a:xfrm>
            <a:prstGeom prst="rect">
              <a:avLst/>
            </a:prstGeom>
          </p:spPr>
        </p:pic>
      </p:grpSp>
      <p:grpSp>
        <p:nvGrpSpPr>
          <p:cNvPr id="37" name="Group 36">
            <a:extLst>
              <a:ext uri="{FF2B5EF4-FFF2-40B4-BE49-F238E27FC236}">
                <a16:creationId xmlns:a16="http://schemas.microsoft.com/office/drawing/2014/main" id="{65305B28-EABF-0599-21D1-B794C74B332E}"/>
              </a:ext>
            </a:extLst>
          </p:cNvPr>
          <p:cNvGrpSpPr/>
          <p:nvPr/>
        </p:nvGrpSpPr>
        <p:grpSpPr>
          <a:xfrm>
            <a:off x="443542" y="1066230"/>
            <a:ext cx="2098134" cy="789024"/>
            <a:chOff x="4225868" y="1008171"/>
            <a:chExt cx="2098134" cy="789024"/>
          </a:xfrm>
        </p:grpSpPr>
        <p:sp>
          <p:nvSpPr>
            <p:cNvPr id="18" name="Cloud 17">
              <a:extLst>
                <a:ext uri="{FF2B5EF4-FFF2-40B4-BE49-F238E27FC236}">
                  <a16:creationId xmlns:a16="http://schemas.microsoft.com/office/drawing/2014/main" id="{9FCEF3D6-F928-596B-B81B-B859A259AC22}"/>
                </a:ext>
              </a:extLst>
            </p:cNvPr>
            <p:cNvSpPr/>
            <p:nvPr/>
          </p:nvSpPr>
          <p:spPr>
            <a:xfrm>
              <a:off x="4225868" y="1008171"/>
              <a:ext cx="2098134" cy="789024"/>
            </a:xfrm>
            <a:prstGeom prst="cloud">
              <a:avLst/>
            </a:prstGeom>
            <a:solidFill>
              <a:schemeClr val="accent4">
                <a:lumMod val="20000"/>
                <a:lumOff val="80000"/>
              </a:schemeClr>
            </a:solidFill>
            <a:ln>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accent4">
                      <a:lumMod val="75000"/>
                    </a:schemeClr>
                  </a:solidFill>
                  <a:latin typeface="Century Gothic" panose="020B0502020202020204" pitchFamily="34" charset="0"/>
                </a:rPr>
                <a:t>Social. </a:t>
              </a:r>
              <a:r>
                <a:rPr lang="en-GB" sz="1100" err="1">
                  <a:solidFill>
                    <a:schemeClr val="accent4">
                      <a:lumMod val="75000"/>
                    </a:schemeClr>
                  </a:solidFill>
                  <a:latin typeface="Century Gothic" panose="020B0502020202020204" pitchFamily="34" charset="0"/>
                </a:rPr>
                <a:t>E.g</a:t>
              </a:r>
              <a:r>
                <a:rPr lang="en-GB" sz="1100">
                  <a:solidFill>
                    <a:schemeClr val="accent4">
                      <a:lumMod val="75000"/>
                    </a:schemeClr>
                  </a:solidFill>
                  <a:latin typeface="Century Gothic" panose="020B0502020202020204" pitchFamily="34" charset="0"/>
                </a:rPr>
                <a:t> Housing, Education, Health</a:t>
              </a:r>
            </a:p>
          </p:txBody>
        </p:sp>
        <p:pic>
          <p:nvPicPr>
            <p:cNvPr id="28" name="Graphic 27" descr="Group success with solid fill">
              <a:extLst>
                <a:ext uri="{FF2B5EF4-FFF2-40B4-BE49-F238E27FC236}">
                  <a16:creationId xmlns:a16="http://schemas.microsoft.com/office/drawing/2014/main" id="{5ABD93A4-7310-4E08-46B1-F069337CA25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596746" y="1086043"/>
              <a:ext cx="524071" cy="524071"/>
            </a:xfrm>
            <a:prstGeom prst="rect">
              <a:avLst/>
            </a:prstGeom>
          </p:spPr>
        </p:pic>
        <p:pic>
          <p:nvPicPr>
            <p:cNvPr id="31" name="Graphic 30" descr="Cycle with people with solid fill">
              <a:extLst>
                <a:ext uri="{FF2B5EF4-FFF2-40B4-BE49-F238E27FC236}">
                  <a16:creationId xmlns:a16="http://schemas.microsoft.com/office/drawing/2014/main" id="{970D0116-FAD5-BA55-6333-918848B20CB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352537" y="1169343"/>
              <a:ext cx="461899" cy="461899"/>
            </a:xfrm>
            <a:prstGeom prst="rect">
              <a:avLst/>
            </a:prstGeom>
          </p:spPr>
        </p:pic>
      </p:grpSp>
      <p:grpSp>
        <p:nvGrpSpPr>
          <p:cNvPr id="36" name="Group 35">
            <a:extLst>
              <a:ext uri="{FF2B5EF4-FFF2-40B4-BE49-F238E27FC236}">
                <a16:creationId xmlns:a16="http://schemas.microsoft.com/office/drawing/2014/main" id="{2823F4CE-2ECF-8FE8-A9FF-5700E8AF189D}"/>
              </a:ext>
            </a:extLst>
          </p:cNvPr>
          <p:cNvGrpSpPr/>
          <p:nvPr/>
        </p:nvGrpSpPr>
        <p:grpSpPr>
          <a:xfrm>
            <a:off x="3914914" y="2127125"/>
            <a:ext cx="2268037" cy="1039955"/>
            <a:chOff x="3950426" y="1717783"/>
            <a:chExt cx="2268037" cy="1039955"/>
          </a:xfrm>
        </p:grpSpPr>
        <p:sp>
          <p:nvSpPr>
            <p:cNvPr id="19" name="Cloud 18">
              <a:extLst>
                <a:ext uri="{FF2B5EF4-FFF2-40B4-BE49-F238E27FC236}">
                  <a16:creationId xmlns:a16="http://schemas.microsoft.com/office/drawing/2014/main" id="{2E03B5E8-9624-499F-3EF6-A39B6C3D3648}"/>
                </a:ext>
              </a:extLst>
            </p:cNvPr>
            <p:cNvSpPr/>
            <p:nvPr/>
          </p:nvSpPr>
          <p:spPr>
            <a:xfrm>
              <a:off x="3950426" y="1717783"/>
              <a:ext cx="2268037" cy="1039955"/>
            </a:xfrm>
            <a:prstGeom prst="cloud">
              <a:avLst/>
            </a:prstGeom>
            <a:solidFill>
              <a:schemeClr val="accent4">
                <a:lumMod val="20000"/>
                <a:lumOff val="80000"/>
              </a:schemeClr>
            </a:solidFill>
            <a:ln>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accent4">
                      <a:lumMod val="75000"/>
                    </a:schemeClr>
                  </a:solidFill>
                  <a:latin typeface="Century Gothic" panose="020B0502020202020204" pitchFamily="34" charset="0"/>
                </a:rPr>
                <a:t>Cultural. </a:t>
              </a:r>
              <a:r>
                <a:rPr lang="en-GB" sz="1100" err="1">
                  <a:solidFill>
                    <a:schemeClr val="accent4">
                      <a:lumMod val="75000"/>
                    </a:schemeClr>
                  </a:solidFill>
                  <a:latin typeface="Century Gothic" panose="020B0502020202020204" pitchFamily="34" charset="0"/>
                </a:rPr>
                <a:t>E.g</a:t>
              </a:r>
              <a:r>
                <a:rPr lang="en-GB" sz="1100">
                  <a:solidFill>
                    <a:schemeClr val="accent4">
                      <a:lumMod val="75000"/>
                    </a:schemeClr>
                  </a:solidFill>
                  <a:latin typeface="Century Gothic" panose="020B0502020202020204" pitchFamily="34" charset="0"/>
                </a:rPr>
                <a:t> Work-life balance, democratisation, balancing cultures. </a:t>
              </a:r>
              <a:endParaRPr lang="en-GB" sz="1100" b="1">
                <a:solidFill>
                  <a:schemeClr val="accent4">
                    <a:lumMod val="75000"/>
                  </a:schemeClr>
                </a:solidFill>
                <a:latin typeface="Century Gothic" panose="020B0502020202020204" pitchFamily="34" charset="0"/>
              </a:endParaRPr>
            </a:p>
          </p:txBody>
        </p:sp>
        <p:pic>
          <p:nvPicPr>
            <p:cNvPr id="33" name="Graphic 32" descr="Dancing with solid fill">
              <a:extLst>
                <a:ext uri="{FF2B5EF4-FFF2-40B4-BE49-F238E27FC236}">
                  <a16:creationId xmlns:a16="http://schemas.microsoft.com/office/drawing/2014/main" id="{44088DD7-337D-1EC4-2147-235D4D4984C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054054" y="2181475"/>
              <a:ext cx="311606" cy="311606"/>
            </a:xfrm>
            <a:prstGeom prst="rect">
              <a:avLst/>
            </a:prstGeom>
          </p:spPr>
        </p:pic>
        <p:pic>
          <p:nvPicPr>
            <p:cNvPr id="35" name="Graphic 34" descr="Dragon dance with solid fill">
              <a:extLst>
                <a:ext uri="{FF2B5EF4-FFF2-40B4-BE49-F238E27FC236}">
                  <a16:creationId xmlns:a16="http://schemas.microsoft.com/office/drawing/2014/main" id="{2AF978C7-3379-A502-BCAB-114C81392C7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rot="21296229">
              <a:off x="5628132" y="1922870"/>
              <a:ext cx="472593" cy="472593"/>
            </a:xfrm>
            <a:prstGeom prst="rect">
              <a:avLst/>
            </a:prstGeom>
          </p:spPr>
        </p:pic>
      </p:grpSp>
      <p:cxnSp>
        <p:nvCxnSpPr>
          <p:cNvPr id="39" name="Straight Arrow Connector 38">
            <a:extLst>
              <a:ext uri="{FF2B5EF4-FFF2-40B4-BE49-F238E27FC236}">
                <a16:creationId xmlns:a16="http://schemas.microsoft.com/office/drawing/2014/main" id="{C27E294C-B5A5-8C6F-1F6D-981F2D23E563}"/>
              </a:ext>
            </a:extLst>
          </p:cNvPr>
          <p:cNvCxnSpPr>
            <a:cxnSpLocks/>
          </p:cNvCxnSpPr>
          <p:nvPr/>
        </p:nvCxnSpPr>
        <p:spPr>
          <a:xfrm flipV="1">
            <a:off x="3852254" y="1463439"/>
            <a:ext cx="509905" cy="262216"/>
          </a:xfrm>
          <a:prstGeom prst="straightConnector1">
            <a:avLst/>
          </a:prstGeom>
          <a:ln w="38100">
            <a:solidFill>
              <a:schemeClr val="accent4">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41" name="Straight Arrow Connector 40">
            <a:extLst>
              <a:ext uri="{FF2B5EF4-FFF2-40B4-BE49-F238E27FC236}">
                <a16:creationId xmlns:a16="http://schemas.microsoft.com/office/drawing/2014/main" id="{3DA8886A-0D3F-915E-88E2-54D86E474FAA}"/>
              </a:ext>
            </a:extLst>
          </p:cNvPr>
          <p:cNvCxnSpPr>
            <a:cxnSpLocks/>
          </p:cNvCxnSpPr>
          <p:nvPr/>
        </p:nvCxnSpPr>
        <p:spPr>
          <a:xfrm>
            <a:off x="3787366" y="2185165"/>
            <a:ext cx="574793" cy="354070"/>
          </a:xfrm>
          <a:prstGeom prst="straightConnector1">
            <a:avLst/>
          </a:prstGeom>
          <a:ln w="38100">
            <a:solidFill>
              <a:schemeClr val="accent4">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44" name="Straight Arrow Connector 43">
            <a:extLst>
              <a:ext uri="{FF2B5EF4-FFF2-40B4-BE49-F238E27FC236}">
                <a16:creationId xmlns:a16="http://schemas.microsoft.com/office/drawing/2014/main" id="{425B356C-800F-ED7C-DE92-5237D06D7AAA}"/>
              </a:ext>
            </a:extLst>
          </p:cNvPr>
          <p:cNvCxnSpPr>
            <a:cxnSpLocks/>
          </p:cNvCxnSpPr>
          <p:nvPr/>
        </p:nvCxnSpPr>
        <p:spPr>
          <a:xfrm flipH="1" flipV="1">
            <a:off x="1768571" y="1664137"/>
            <a:ext cx="595884" cy="325351"/>
          </a:xfrm>
          <a:prstGeom prst="straightConnector1">
            <a:avLst/>
          </a:prstGeom>
          <a:ln w="38100">
            <a:solidFill>
              <a:schemeClr val="accent4">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46" name="Straight Arrow Connector 45">
            <a:extLst>
              <a:ext uri="{FF2B5EF4-FFF2-40B4-BE49-F238E27FC236}">
                <a16:creationId xmlns:a16="http://schemas.microsoft.com/office/drawing/2014/main" id="{44D43A64-6B9B-53CC-478A-B44E84BB0DE9}"/>
              </a:ext>
            </a:extLst>
          </p:cNvPr>
          <p:cNvCxnSpPr>
            <a:cxnSpLocks/>
          </p:cNvCxnSpPr>
          <p:nvPr/>
        </p:nvCxnSpPr>
        <p:spPr>
          <a:xfrm flipH="1">
            <a:off x="1854912" y="2043573"/>
            <a:ext cx="526039" cy="430340"/>
          </a:xfrm>
          <a:prstGeom prst="straightConnector1">
            <a:avLst/>
          </a:prstGeom>
          <a:ln w="38100">
            <a:solidFill>
              <a:schemeClr val="accent4">
                <a:lumMod val="75000"/>
              </a:schemeClr>
            </a:solidFill>
            <a:tailEnd type="triangle"/>
          </a:ln>
        </p:spPr>
        <p:style>
          <a:lnRef idx="2">
            <a:schemeClr val="accent1"/>
          </a:lnRef>
          <a:fillRef idx="0">
            <a:schemeClr val="accent1"/>
          </a:fillRef>
          <a:effectRef idx="1">
            <a:schemeClr val="accent1"/>
          </a:effectRef>
          <a:fontRef idx="minor">
            <a:schemeClr val="tx1"/>
          </a:fontRef>
        </p:style>
      </p:cxnSp>
      <p:grpSp>
        <p:nvGrpSpPr>
          <p:cNvPr id="52" name="Group 51">
            <a:extLst>
              <a:ext uri="{FF2B5EF4-FFF2-40B4-BE49-F238E27FC236}">
                <a16:creationId xmlns:a16="http://schemas.microsoft.com/office/drawing/2014/main" id="{1639598A-D8B7-4B53-326C-F2E16ACDC180}"/>
              </a:ext>
            </a:extLst>
          </p:cNvPr>
          <p:cNvGrpSpPr/>
          <p:nvPr/>
        </p:nvGrpSpPr>
        <p:grpSpPr>
          <a:xfrm>
            <a:off x="6253975" y="1168989"/>
            <a:ext cx="676120" cy="669612"/>
            <a:chOff x="6391311" y="1299963"/>
            <a:chExt cx="801276" cy="801276"/>
          </a:xfrm>
        </p:grpSpPr>
        <p:pic>
          <p:nvPicPr>
            <p:cNvPr id="49" name="Graphic 48" descr="Upward trend with solid fill">
              <a:extLst>
                <a:ext uri="{FF2B5EF4-FFF2-40B4-BE49-F238E27FC236}">
                  <a16:creationId xmlns:a16="http://schemas.microsoft.com/office/drawing/2014/main" id="{D43BCFC5-5786-FA9A-226C-CD5F13F4D88C}"/>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391311" y="1299963"/>
              <a:ext cx="801276" cy="801276"/>
            </a:xfrm>
            <a:prstGeom prst="rect">
              <a:avLst/>
            </a:prstGeom>
          </p:spPr>
        </p:pic>
        <p:pic>
          <p:nvPicPr>
            <p:cNvPr id="51" name="Picture 50" descr="Global Settings icon">
              <a:extLst>
                <a:ext uri="{FF2B5EF4-FFF2-40B4-BE49-F238E27FC236}">
                  <a16:creationId xmlns:a16="http://schemas.microsoft.com/office/drawing/2014/main" id="{D09899F5-A3FB-2165-E7AA-A3D62E43CD41}"/>
                </a:ext>
              </a:extLst>
            </p:cNvPr>
            <p:cNvPicPr>
              <a:picLocks noChangeAspect="1"/>
            </p:cNvPicPr>
            <p:nvPr/>
          </p:nvPicPr>
          <p:blipFill>
            <a:blip r:embed="rId3"/>
            <a:stretch>
              <a:fillRect/>
            </a:stretch>
          </p:blipFill>
          <p:spPr>
            <a:xfrm>
              <a:off x="6620507" y="1416763"/>
              <a:ext cx="208557" cy="218518"/>
            </a:xfrm>
            <a:prstGeom prst="rect">
              <a:avLst/>
            </a:prstGeom>
          </p:spPr>
        </p:pic>
      </p:grpSp>
      <p:sp>
        <p:nvSpPr>
          <p:cNvPr id="53" name="TextBox 52">
            <a:extLst>
              <a:ext uri="{FF2B5EF4-FFF2-40B4-BE49-F238E27FC236}">
                <a16:creationId xmlns:a16="http://schemas.microsoft.com/office/drawing/2014/main" id="{A011709F-B55F-E04C-2621-A61889962A19}"/>
              </a:ext>
            </a:extLst>
          </p:cNvPr>
          <p:cNvSpPr txBox="1"/>
          <p:nvPr/>
        </p:nvSpPr>
        <p:spPr>
          <a:xfrm>
            <a:off x="304647" y="3170826"/>
            <a:ext cx="6049925" cy="1107996"/>
          </a:xfrm>
          <a:prstGeom prst="rect">
            <a:avLst/>
          </a:prstGeom>
          <a:noFill/>
        </p:spPr>
        <p:txBody>
          <a:bodyPr wrap="square" rtlCol="0">
            <a:spAutoFit/>
          </a:bodyPr>
          <a:lstStyle/>
          <a:p>
            <a:r>
              <a:rPr lang="en-GB" sz="1100">
                <a:latin typeface="Century Gothic" panose="020B0502020202020204" pitchFamily="34" charset="0"/>
              </a:rPr>
              <a:t>Development occurs in a low income country when there are </a:t>
            </a:r>
            <a:r>
              <a:rPr lang="en-GB" sz="1100" b="1">
                <a:latin typeface="Century Gothic" panose="020B0502020202020204" pitchFamily="34" charset="0"/>
              </a:rPr>
              <a:t>economic</a:t>
            </a:r>
            <a:r>
              <a:rPr lang="en-GB" sz="1100">
                <a:latin typeface="Century Gothic" panose="020B0502020202020204" pitchFamily="34" charset="0"/>
              </a:rPr>
              <a:t> improvements which will lead to </a:t>
            </a:r>
            <a:r>
              <a:rPr lang="en-GB" sz="1100" b="1">
                <a:latin typeface="Century Gothic" panose="020B0502020202020204" pitchFamily="34" charset="0"/>
              </a:rPr>
              <a:t>higher levels of investment</a:t>
            </a:r>
            <a:r>
              <a:rPr lang="en-GB" sz="1100">
                <a:latin typeface="Century Gothic" panose="020B0502020202020204" pitchFamily="34" charset="0"/>
              </a:rPr>
              <a:t>. This </a:t>
            </a:r>
            <a:r>
              <a:rPr lang="en-GB" sz="1100" b="1">
                <a:latin typeface="Century Gothic" panose="020B0502020202020204" pitchFamily="34" charset="0"/>
              </a:rPr>
              <a:t>will improve local food supply</a:t>
            </a:r>
            <a:r>
              <a:rPr lang="en-GB" sz="1100">
                <a:latin typeface="Century Gothic" panose="020B0502020202020204" pitchFamily="34" charset="0"/>
              </a:rPr>
              <a:t> due to investment into machinery and fertilisers. Investing money into </a:t>
            </a:r>
            <a:r>
              <a:rPr lang="en-GB" sz="1100" b="1">
                <a:latin typeface="Century Gothic" panose="020B0502020202020204" pitchFamily="34" charset="0"/>
              </a:rPr>
              <a:t>technological advancement </a:t>
            </a:r>
            <a:r>
              <a:rPr lang="en-GB" sz="1100">
                <a:latin typeface="Century Gothic" panose="020B0502020202020204" pitchFamily="34" charset="0"/>
              </a:rPr>
              <a:t>will also increase development by </a:t>
            </a:r>
            <a:r>
              <a:rPr lang="en-GB" sz="1100" b="1">
                <a:latin typeface="Century Gothic" panose="020B0502020202020204" pitchFamily="34" charset="0"/>
              </a:rPr>
              <a:t>extending the electricity grid</a:t>
            </a:r>
            <a:r>
              <a:rPr lang="en-GB" sz="1100">
                <a:latin typeface="Century Gothic" panose="020B0502020202020204" pitchFamily="34" charset="0"/>
              </a:rPr>
              <a:t> outwards from the main urban areas to rural areas. Investments in the roads or introducing new railways will improve accessibility within remote regions.</a:t>
            </a:r>
          </a:p>
        </p:txBody>
      </p:sp>
      <p:grpSp>
        <p:nvGrpSpPr>
          <p:cNvPr id="30" name="Group 29">
            <a:extLst>
              <a:ext uri="{FF2B5EF4-FFF2-40B4-BE49-F238E27FC236}">
                <a16:creationId xmlns:a16="http://schemas.microsoft.com/office/drawing/2014/main" id="{FBEE1B6A-85F6-46A8-8C4B-C807B27EEF2A}"/>
              </a:ext>
            </a:extLst>
          </p:cNvPr>
          <p:cNvGrpSpPr/>
          <p:nvPr/>
        </p:nvGrpSpPr>
        <p:grpSpPr>
          <a:xfrm>
            <a:off x="6354579" y="1958555"/>
            <a:ext cx="524887" cy="623193"/>
            <a:chOff x="6445524" y="2347667"/>
            <a:chExt cx="836632" cy="938901"/>
          </a:xfrm>
        </p:grpSpPr>
        <p:pic>
          <p:nvPicPr>
            <p:cNvPr id="5" name="Graphic 4" descr="Smiling face with solid fill">
              <a:extLst>
                <a:ext uri="{FF2B5EF4-FFF2-40B4-BE49-F238E27FC236}">
                  <a16:creationId xmlns:a16="http://schemas.microsoft.com/office/drawing/2014/main" id="{E37B80B6-512E-4B42-BE54-24B1E11DAD20}"/>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6486941" y="2347667"/>
              <a:ext cx="224589" cy="224589"/>
            </a:xfrm>
            <a:prstGeom prst="rect">
              <a:avLst/>
            </a:prstGeom>
          </p:spPr>
        </p:pic>
        <p:pic>
          <p:nvPicPr>
            <p:cNvPr id="11" name="Graphic 10" descr="Sad face with solid fill">
              <a:extLst>
                <a:ext uri="{FF2B5EF4-FFF2-40B4-BE49-F238E27FC236}">
                  <a16:creationId xmlns:a16="http://schemas.microsoft.com/office/drawing/2014/main" id="{70A3B476-78E0-45CB-AC42-7117F3364B2C}"/>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7005793" y="2353943"/>
              <a:ext cx="224589" cy="224589"/>
            </a:xfrm>
            <a:prstGeom prst="rect">
              <a:avLst/>
            </a:prstGeom>
          </p:spPr>
        </p:pic>
        <p:pic>
          <p:nvPicPr>
            <p:cNvPr id="25" name="Graphic 24" descr="Scales of justice">
              <a:extLst>
                <a:ext uri="{FF2B5EF4-FFF2-40B4-BE49-F238E27FC236}">
                  <a16:creationId xmlns:a16="http://schemas.microsoft.com/office/drawing/2014/main" id="{01B8C9EF-9801-4355-B255-A94F81D2F355}"/>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6445524" y="2449936"/>
              <a:ext cx="836632" cy="836632"/>
            </a:xfrm>
            <a:prstGeom prst="rect">
              <a:avLst/>
            </a:prstGeom>
          </p:spPr>
        </p:pic>
      </p:grpSp>
      <p:sp>
        <p:nvSpPr>
          <p:cNvPr id="34" name="Rectangle 33">
            <a:extLst>
              <a:ext uri="{FF2B5EF4-FFF2-40B4-BE49-F238E27FC236}">
                <a16:creationId xmlns:a16="http://schemas.microsoft.com/office/drawing/2014/main" id="{BCC4F257-796A-47E8-9E9E-778E1B7E5A64}"/>
              </a:ext>
            </a:extLst>
          </p:cNvPr>
          <p:cNvSpPr/>
          <p:nvPr/>
        </p:nvSpPr>
        <p:spPr>
          <a:xfrm>
            <a:off x="403958" y="4275532"/>
            <a:ext cx="2734610" cy="2472840"/>
          </a:xfrm>
          <a:prstGeom prst="rect">
            <a:avLst/>
          </a:prstGeom>
          <a:solidFill>
            <a:schemeClr val="accent4">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100" b="1" u="sng">
                <a:solidFill>
                  <a:schemeClr val="tx1"/>
                </a:solidFill>
                <a:latin typeface="Century Gothic" panose="020B0502020202020204" pitchFamily="34" charset="0"/>
              </a:rPr>
              <a:t>Food Security</a:t>
            </a:r>
          </a:p>
          <a:p>
            <a:r>
              <a:rPr lang="en-GB" sz="1100">
                <a:solidFill>
                  <a:schemeClr val="tx1"/>
                </a:solidFill>
                <a:latin typeface="Century Gothic" panose="020B0502020202020204" pitchFamily="34" charset="0"/>
              </a:rPr>
              <a:t>There is a geographical imbalance between food production and food consumption. This means that there is a lack of food security in many countries. This will limit development. There are 3 main strands: availability, access and consumption</a:t>
            </a:r>
          </a:p>
          <a:p>
            <a:pPr algn="ctr"/>
            <a:endParaRPr lang="en-GB" sz="1100">
              <a:solidFill>
                <a:schemeClr val="tx1"/>
              </a:solidFill>
              <a:latin typeface="Century Gothic" panose="020B0502020202020204" pitchFamily="34" charset="0"/>
            </a:endParaRPr>
          </a:p>
        </p:txBody>
      </p:sp>
      <p:sp>
        <p:nvSpPr>
          <p:cNvPr id="54" name="Rectangle 53">
            <a:extLst>
              <a:ext uri="{FF2B5EF4-FFF2-40B4-BE49-F238E27FC236}">
                <a16:creationId xmlns:a16="http://schemas.microsoft.com/office/drawing/2014/main" id="{273CEBE6-7693-4817-B375-30CB604DD6E2}"/>
              </a:ext>
            </a:extLst>
          </p:cNvPr>
          <p:cNvSpPr/>
          <p:nvPr/>
        </p:nvSpPr>
        <p:spPr>
          <a:xfrm>
            <a:off x="3317521" y="4275532"/>
            <a:ext cx="2734610" cy="2472840"/>
          </a:xfrm>
          <a:prstGeom prst="rect">
            <a:avLst/>
          </a:prstGeom>
          <a:solidFill>
            <a:schemeClr val="accent4">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100" b="1" u="sng">
                <a:solidFill>
                  <a:schemeClr val="tx1"/>
                </a:solidFill>
                <a:latin typeface="Century Gothic" panose="020B0502020202020204" pitchFamily="34" charset="0"/>
              </a:rPr>
              <a:t>Water Security</a:t>
            </a:r>
          </a:p>
          <a:p>
            <a:r>
              <a:rPr lang="en-GB" sz="1100">
                <a:solidFill>
                  <a:schemeClr val="tx1"/>
                </a:solidFill>
                <a:latin typeface="Century Gothic" panose="020B0502020202020204" pitchFamily="34" charset="0"/>
              </a:rPr>
              <a:t>There is also a geographical imbalance between water availability and water consumption. For about 80 countries, home to 40% of the world’s population, lack of water is a constant threat. 840,000 people die each year from water-related diseases (such as cholera). In developing countries, most deaths still result from water borne </a:t>
            </a:r>
          </a:p>
          <a:p>
            <a:r>
              <a:rPr lang="en-GB" sz="1100">
                <a:solidFill>
                  <a:schemeClr val="tx1"/>
                </a:solidFill>
                <a:latin typeface="Century Gothic" panose="020B0502020202020204" pitchFamily="34" charset="0"/>
              </a:rPr>
              <a:t>diseases. These are just </a:t>
            </a:r>
          </a:p>
          <a:p>
            <a:r>
              <a:rPr lang="en-GB" sz="1100">
                <a:solidFill>
                  <a:schemeClr val="tx1"/>
                </a:solidFill>
                <a:latin typeface="Century Gothic" panose="020B0502020202020204" pitchFamily="34" charset="0"/>
              </a:rPr>
              <a:t>some facts relating to </a:t>
            </a:r>
          </a:p>
          <a:p>
            <a:r>
              <a:rPr lang="en-GB" sz="1100">
                <a:solidFill>
                  <a:schemeClr val="tx1"/>
                </a:solidFill>
                <a:latin typeface="Century Gothic" panose="020B0502020202020204" pitchFamily="34" charset="0"/>
              </a:rPr>
              <a:t>water security.​</a:t>
            </a:r>
          </a:p>
        </p:txBody>
      </p:sp>
      <p:pic>
        <p:nvPicPr>
          <p:cNvPr id="1030" name="Picture 6" descr="Scale icon Royalty Free Vector Image - VectorStock">
            <a:extLst>
              <a:ext uri="{FF2B5EF4-FFF2-40B4-BE49-F238E27FC236}">
                <a16:creationId xmlns:a16="http://schemas.microsoft.com/office/drawing/2014/main" id="{548EA850-A67B-410F-90CE-2DB5C5AC4072}"/>
              </a:ext>
            </a:extLst>
          </p:cNvPr>
          <p:cNvPicPr>
            <a:picLocks noChangeAspect="1" noChangeArrowheads="1"/>
          </p:cNvPicPr>
          <p:nvPr/>
        </p:nvPicPr>
        <p:blipFill>
          <a:blip r:embed="rId24">
            <a:extLst>
              <a:ext uri="{BEBA8EAE-BF5A-486C-A8C5-ECC9F3942E4B}">
                <a14:imgProps xmlns:a14="http://schemas.microsoft.com/office/drawing/2010/main">
                  <a14:imgLayer r:embed="rId25">
                    <a14:imgEffect>
                      <a14:backgroundRemoval t="1714" b="89819" l="3800" r="96500">
                        <a14:foregroundMark x1="9800" y1="64516" x2="1900" y2="64516"/>
                        <a14:foregroundMark x1="1900" y1="64516" x2="6900" y2="70060"/>
                        <a14:foregroundMark x1="6900" y1="70060" x2="9800" y2="64819"/>
                        <a14:foregroundMark x1="3800" y1="64315" x2="4600" y2="64315"/>
                        <a14:foregroundMark x1="48267" y1="11528" x2="44200" y2="15020"/>
                        <a14:foregroundMark x1="44200" y1="15020" x2="49000" y2="20464"/>
                        <a14:foregroundMark x1="49000" y1="20464" x2="55100" y2="16129"/>
                        <a14:foregroundMark x1="55100" y1="16129" x2="52071" y2="11124"/>
                        <a14:foregroundMark x1="47466" y1="8295" x2="48900" y2="7560"/>
                        <a14:foregroundMark x1="42600" y1="10786" x2="45309" y2="9399"/>
                        <a14:foregroundMark x1="54170" y1="9250" x2="55500" y2="9677"/>
                        <a14:foregroundMark x1="48900" y1="7560" x2="51529" y2="8403"/>
                        <a14:foregroundMark x1="55500" y1="9677" x2="56200" y2="10887"/>
                        <a14:foregroundMark x1="60600" y1="11794" x2="79600" y2="1714"/>
                        <a14:foregroundMark x1="79600" y1="1714" x2="79200" y2="3730"/>
                        <a14:foregroundMark x1="94300" y1="37298" x2="96178" y2="42635"/>
                        <a14:foregroundMark x1="90115" y1="45032" x2="89600" y2="39919"/>
                        <a14:foregroundMark x1="89600" y1="39919" x2="90600" y2="37702"/>
                        <a14:foregroundMark x1="93700" y1="38105" x2="93800" y2="38105"/>
                        <a14:foregroundMark x1="96500" y1="38206" x2="96000" y2="38609"/>
                        <a14:backgroundMark x1="45400" y1="10484" x2="52400" y2="9677"/>
                        <a14:backgroundMark x1="52400" y1="9677" x2="53900" y2="9677"/>
                        <a14:backgroundMark x1="45800" y1="9879" x2="47300" y2="8669"/>
                        <a14:backgroundMark x1="45100" y1="9980" x2="45500" y2="8972"/>
                        <a14:backgroundMark x1="45900" y1="9274" x2="45900" y2="9274"/>
                        <a14:backgroundMark x1="45000" y1="9677" x2="45000" y2="9677"/>
                        <a14:backgroundMark x1="47300" y1="8367" x2="47300" y2="8367"/>
                        <a14:backgroundMark x1="51400" y1="8669" x2="51400" y2="8669"/>
                        <a14:backgroundMark x1="54100" y1="9274" x2="54100" y2="9274"/>
                        <a14:backgroundMark x1="54300" y1="9274" x2="54300" y2="9274"/>
                        <a14:backgroundMark x1="81600" y1="3226" x2="81600" y2="3024"/>
                        <a14:backgroundMark x1="93600" y1="36895" x2="90900" y2="29234"/>
                        <a14:backgroundMark x1="94700" y1="37298" x2="90300" y2="28730"/>
                        <a14:backgroundMark x1="92700" y1="32762" x2="91900" y2="30444"/>
                        <a14:backgroundMark x1="94200" y1="37298" x2="94200" y2="37298"/>
                        <a14:backgroundMark x1="94200" y1="37298" x2="94200" y2="36794"/>
                        <a14:backgroundMark x1="96900" y1="42944" x2="90100" y2="46976"/>
                        <a14:backgroundMark x1="95700" y1="43851" x2="96200" y2="43145"/>
                        <a14:backgroundMark x1="97100" y1="43145" x2="96500" y2="43448"/>
                        <a14:backgroundMark x1="18600" y1="28831" x2="17900" y2="29637"/>
                      </a14:backgroundRemoval>
                    </a14:imgEffect>
                  </a14:imgLayer>
                </a14:imgProps>
              </a:ext>
              <a:ext uri="{28A0092B-C50C-407E-A947-70E740481C1C}">
                <a14:useLocalDpi xmlns:a14="http://schemas.microsoft.com/office/drawing/2010/main" val="0"/>
              </a:ext>
            </a:extLst>
          </a:blip>
          <a:srcRect/>
          <a:stretch>
            <a:fillRect/>
          </a:stretch>
        </p:blipFill>
        <p:spPr bwMode="auto">
          <a:xfrm>
            <a:off x="1246500" y="5761973"/>
            <a:ext cx="1003340" cy="995277"/>
          </a:xfrm>
          <a:prstGeom prst="rect">
            <a:avLst/>
          </a:prstGeom>
          <a:noFill/>
          <a:extLst>
            <a:ext uri="{909E8E84-426E-40DD-AFC4-6F175D3DCCD1}">
              <a14:hiddenFill xmlns:a14="http://schemas.microsoft.com/office/drawing/2010/main">
                <a:solidFill>
                  <a:srgbClr val="FFFFFF"/>
                </a:solidFill>
              </a14:hiddenFill>
            </a:ext>
          </a:extLst>
        </p:spPr>
      </p:pic>
      <p:sp>
        <p:nvSpPr>
          <p:cNvPr id="56" name="TextBox 55">
            <a:extLst>
              <a:ext uri="{FF2B5EF4-FFF2-40B4-BE49-F238E27FC236}">
                <a16:creationId xmlns:a16="http://schemas.microsoft.com/office/drawing/2014/main" id="{05D07045-64A8-40E9-95CE-E90F8FB0EC28}"/>
              </a:ext>
            </a:extLst>
          </p:cNvPr>
          <p:cNvSpPr txBox="1"/>
          <p:nvPr/>
        </p:nvSpPr>
        <p:spPr>
          <a:xfrm>
            <a:off x="346597" y="5691803"/>
            <a:ext cx="1178863" cy="584775"/>
          </a:xfrm>
          <a:custGeom>
            <a:avLst/>
            <a:gdLst>
              <a:gd name="csX0" fmla="*/ 0 w 1178863"/>
              <a:gd name="csY0" fmla="*/ 0 h 584775"/>
              <a:gd name="csX1" fmla="*/ 589432 w 1178863"/>
              <a:gd name="csY1" fmla="*/ 0 h 584775"/>
              <a:gd name="csX2" fmla="*/ 1178863 w 1178863"/>
              <a:gd name="csY2" fmla="*/ 0 h 584775"/>
              <a:gd name="csX3" fmla="*/ 1178863 w 1178863"/>
              <a:gd name="csY3" fmla="*/ 584775 h 584775"/>
              <a:gd name="csX4" fmla="*/ 613009 w 1178863"/>
              <a:gd name="csY4" fmla="*/ 584775 h 584775"/>
              <a:gd name="csX5" fmla="*/ 0 w 1178863"/>
              <a:gd name="csY5" fmla="*/ 584775 h 584775"/>
              <a:gd name="csX6" fmla="*/ 0 w 1178863"/>
              <a:gd name="csY6" fmla="*/ 0 h 584775"/>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178863" h="584775" extrusionOk="0">
                <a:moveTo>
                  <a:pt x="0" y="0"/>
                </a:moveTo>
                <a:cubicBezTo>
                  <a:pt x="157398" y="-42988"/>
                  <a:pt x="403982" y="65054"/>
                  <a:pt x="589432" y="0"/>
                </a:cubicBezTo>
                <a:cubicBezTo>
                  <a:pt x="774882" y="-65054"/>
                  <a:pt x="965258" y="63099"/>
                  <a:pt x="1178863" y="0"/>
                </a:cubicBezTo>
                <a:cubicBezTo>
                  <a:pt x="1225887" y="183248"/>
                  <a:pt x="1118650" y="451495"/>
                  <a:pt x="1178863" y="584775"/>
                </a:cubicBezTo>
                <a:cubicBezTo>
                  <a:pt x="952088" y="604922"/>
                  <a:pt x="764046" y="536500"/>
                  <a:pt x="613009" y="584775"/>
                </a:cubicBezTo>
                <a:cubicBezTo>
                  <a:pt x="461972" y="633050"/>
                  <a:pt x="184219" y="536275"/>
                  <a:pt x="0" y="584775"/>
                </a:cubicBezTo>
                <a:cubicBezTo>
                  <a:pt x="-45626" y="466221"/>
                  <a:pt x="5934" y="287398"/>
                  <a:pt x="0" y="0"/>
                </a:cubicBezTo>
                <a:close/>
              </a:path>
            </a:pathLst>
          </a:custGeom>
          <a:noFill/>
          <a:ln>
            <a:noFill/>
            <a:extLst>
              <a:ext uri="{C807C97D-BFC1-408E-A445-0C87EB9F89A2}">
                <ask:lineSketchStyleProps xmlns:ask="http://schemas.microsoft.com/office/drawing/2018/sketchyshapes" sd="2529849016">
                  <a:prstGeom prst="rect">
                    <a:avLst/>
                  </a:prstGeom>
                  <ask:type>
                    <ask:lineSketchScribble/>
                  </ask:type>
                </ask:lineSketchStyleProps>
              </a:ext>
            </a:extLst>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800">
                <a:latin typeface="Century Gothic"/>
              </a:rPr>
              <a:t>Some countries are producing too much or not enough food.</a:t>
            </a:r>
            <a:endParaRPr lang="en-US" sz="1100">
              <a:latin typeface="Aptos" panose="020B0004020202020204"/>
            </a:endParaRPr>
          </a:p>
        </p:txBody>
      </p:sp>
      <p:sp>
        <p:nvSpPr>
          <p:cNvPr id="57" name="TextBox 56">
            <a:extLst>
              <a:ext uri="{FF2B5EF4-FFF2-40B4-BE49-F238E27FC236}">
                <a16:creationId xmlns:a16="http://schemas.microsoft.com/office/drawing/2014/main" id="{0EAE1293-5464-4B5E-BE9E-B9B90D33F8AC}"/>
              </a:ext>
            </a:extLst>
          </p:cNvPr>
          <p:cNvSpPr txBox="1"/>
          <p:nvPr/>
        </p:nvSpPr>
        <p:spPr>
          <a:xfrm>
            <a:off x="362093" y="6255955"/>
            <a:ext cx="1178863" cy="400110"/>
          </a:xfrm>
          <a:custGeom>
            <a:avLst/>
            <a:gdLst>
              <a:gd name="csX0" fmla="*/ 0 w 1178863"/>
              <a:gd name="csY0" fmla="*/ 0 h 400110"/>
              <a:gd name="csX1" fmla="*/ 589432 w 1178863"/>
              <a:gd name="csY1" fmla="*/ 0 h 400110"/>
              <a:gd name="csX2" fmla="*/ 1178863 w 1178863"/>
              <a:gd name="csY2" fmla="*/ 0 h 400110"/>
              <a:gd name="csX3" fmla="*/ 1178863 w 1178863"/>
              <a:gd name="csY3" fmla="*/ 400110 h 400110"/>
              <a:gd name="csX4" fmla="*/ 613009 w 1178863"/>
              <a:gd name="csY4" fmla="*/ 400110 h 400110"/>
              <a:gd name="csX5" fmla="*/ 0 w 1178863"/>
              <a:gd name="csY5" fmla="*/ 400110 h 400110"/>
              <a:gd name="csX6" fmla="*/ 0 w 1178863"/>
              <a:gd name="csY6" fmla="*/ 0 h 400110"/>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178863" h="400110" extrusionOk="0">
                <a:moveTo>
                  <a:pt x="0" y="0"/>
                </a:moveTo>
                <a:cubicBezTo>
                  <a:pt x="157398" y="-42988"/>
                  <a:pt x="403982" y="65054"/>
                  <a:pt x="589432" y="0"/>
                </a:cubicBezTo>
                <a:cubicBezTo>
                  <a:pt x="774882" y="-65054"/>
                  <a:pt x="965258" y="63099"/>
                  <a:pt x="1178863" y="0"/>
                </a:cubicBezTo>
                <a:cubicBezTo>
                  <a:pt x="1187169" y="197262"/>
                  <a:pt x="1152440" y="310278"/>
                  <a:pt x="1178863" y="400110"/>
                </a:cubicBezTo>
                <a:cubicBezTo>
                  <a:pt x="952088" y="420257"/>
                  <a:pt x="764046" y="351835"/>
                  <a:pt x="613009" y="400110"/>
                </a:cubicBezTo>
                <a:cubicBezTo>
                  <a:pt x="461972" y="448385"/>
                  <a:pt x="184219" y="351610"/>
                  <a:pt x="0" y="400110"/>
                </a:cubicBezTo>
                <a:cubicBezTo>
                  <a:pt x="-2493" y="283218"/>
                  <a:pt x="6130" y="192918"/>
                  <a:pt x="0" y="0"/>
                </a:cubicBezTo>
                <a:close/>
              </a:path>
            </a:pathLst>
          </a:custGeom>
          <a:noFill/>
          <a:ln>
            <a:noFill/>
            <a:extLst>
              <a:ext uri="{C807C97D-BFC1-408E-A445-0C87EB9F89A2}">
                <ask:lineSketchStyleProps xmlns:ask="http://schemas.microsoft.com/office/drawing/2018/sketchyshapes" sd="2529849016">
                  <a:prstGeom prst="rect">
                    <a:avLst/>
                  </a:prstGeom>
                  <ask:type>
                    <ask:lineSketchScribble/>
                  </ask:type>
                </ask:lineSketchStyleProps>
              </a:ext>
            </a:extLst>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1000" b="1">
                <a:latin typeface="Century Gothic"/>
              </a:rPr>
              <a:t>Food Production</a:t>
            </a:r>
            <a:endParaRPr lang="en-US" sz="1400" b="1">
              <a:latin typeface="Aptos" panose="020B0004020202020204"/>
            </a:endParaRPr>
          </a:p>
        </p:txBody>
      </p:sp>
      <p:sp>
        <p:nvSpPr>
          <p:cNvPr id="58" name="TextBox 57">
            <a:extLst>
              <a:ext uri="{FF2B5EF4-FFF2-40B4-BE49-F238E27FC236}">
                <a16:creationId xmlns:a16="http://schemas.microsoft.com/office/drawing/2014/main" id="{3B014968-C6CD-4F7B-931B-0B26BF086CBB}"/>
              </a:ext>
            </a:extLst>
          </p:cNvPr>
          <p:cNvSpPr txBox="1"/>
          <p:nvPr/>
        </p:nvSpPr>
        <p:spPr>
          <a:xfrm>
            <a:off x="1786206" y="6352369"/>
            <a:ext cx="1429682" cy="246221"/>
          </a:xfrm>
          <a:custGeom>
            <a:avLst/>
            <a:gdLst>
              <a:gd name="csX0" fmla="*/ 0 w 1429682"/>
              <a:gd name="csY0" fmla="*/ 0 h 246221"/>
              <a:gd name="csX1" fmla="*/ 476561 w 1429682"/>
              <a:gd name="csY1" fmla="*/ 0 h 246221"/>
              <a:gd name="csX2" fmla="*/ 981715 w 1429682"/>
              <a:gd name="csY2" fmla="*/ 0 h 246221"/>
              <a:gd name="csX3" fmla="*/ 1429682 w 1429682"/>
              <a:gd name="csY3" fmla="*/ 0 h 246221"/>
              <a:gd name="csX4" fmla="*/ 1429682 w 1429682"/>
              <a:gd name="csY4" fmla="*/ 246221 h 246221"/>
              <a:gd name="csX5" fmla="*/ 938825 w 1429682"/>
              <a:gd name="csY5" fmla="*/ 246221 h 246221"/>
              <a:gd name="csX6" fmla="*/ 433670 w 1429682"/>
              <a:gd name="csY6" fmla="*/ 246221 h 246221"/>
              <a:gd name="csX7" fmla="*/ 0 w 1429682"/>
              <a:gd name="csY7" fmla="*/ 246221 h 246221"/>
              <a:gd name="csX8" fmla="*/ 0 w 1429682"/>
              <a:gd name="csY8" fmla="*/ 0 h 24622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429682" h="246221" extrusionOk="0">
                <a:moveTo>
                  <a:pt x="0" y="0"/>
                </a:moveTo>
                <a:cubicBezTo>
                  <a:pt x="106944" y="-17975"/>
                  <a:pt x="266035" y="27087"/>
                  <a:pt x="476561" y="0"/>
                </a:cubicBezTo>
                <a:cubicBezTo>
                  <a:pt x="687087" y="-27087"/>
                  <a:pt x="755456" y="21983"/>
                  <a:pt x="981715" y="0"/>
                </a:cubicBezTo>
                <a:cubicBezTo>
                  <a:pt x="1207974" y="-21983"/>
                  <a:pt x="1224130" y="38936"/>
                  <a:pt x="1429682" y="0"/>
                </a:cubicBezTo>
                <a:cubicBezTo>
                  <a:pt x="1450420" y="66032"/>
                  <a:pt x="1407826" y="171417"/>
                  <a:pt x="1429682" y="246221"/>
                </a:cubicBezTo>
                <a:cubicBezTo>
                  <a:pt x="1226976" y="275189"/>
                  <a:pt x="1115611" y="196670"/>
                  <a:pt x="938825" y="246221"/>
                </a:cubicBezTo>
                <a:cubicBezTo>
                  <a:pt x="762039" y="295772"/>
                  <a:pt x="604764" y="194685"/>
                  <a:pt x="433670" y="246221"/>
                </a:cubicBezTo>
                <a:cubicBezTo>
                  <a:pt x="262576" y="297757"/>
                  <a:pt x="100884" y="238498"/>
                  <a:pt x="0" y="246221"/>
                </a:cubicBezTo>
                <a:cubicBezTo>
                  <a:pt x="-14417" y="163797"/>
                  <a:pt x="8077" y="117355"/>
                  <a:pt x="0" y="0"/>
                </a:cubicBezTo>
                <a:close/>
              </a:path>
            </a:pathLst>
          </a:custGeom>
          <a:noFill/>
          <a:ln>
            <a:noFill/>
            <a:extLst>
              <a:ext uri="{C807C97D-BFC1-408E-A445-0C87EB9F89A2}">
                <ask:lineSketchStyleProps xmlns:ask="http://schemas.microsoft.com/office/drawing/2018/sketchyshapes" sd="2529849016">
                  <a:prstGeom prst="rect">
                    <a:avLst/>
                  </a:prstGeom>
                  <ask:type>
                    <ask:lineSketchScribble/>
                  </ask:type>
                </ask:lineSketchStyleProps>
              </a:ext>
            </a:extLst>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1000" b="1">
                <a:latin typeface="Century Gothic"/>
              </a:rPr>
              <a:t>Food Consumption</a:t>
            </a:r>
            <a:endParaRPr lang="en-US" sz="1400" b="1">
              <a:latin typeface="Aptos" panose="020B0004020202020204"/>
            </a:endParaRPr>
          </a:p>
        </p:txBody>
      </p:sp>
      <p:sp>
        <p:nvSpPr>
          <p:cNvPr id="60" name="TextBox 59">
            <a:extLst>
              <a:ext uri="{FF2B5EF4-FFF2-40B4-BE49-F238E27FC236}">
                <a16:creationId xmlns:a16="http://schemas.microsoft.com/office/drawing/2014/main" id="{B56086CC-1E92-4FB2-B645-7B0747CEC875}"/>
              </a:ext>
            </a:extLst>
          </p:cNvPr>
          <p:cNvSpPr txBox="1"/>
          <p:nvPr/>
        </p:nvSpPr>
        <p:spPr>
          <a:xfrm>
            <a:off x="2097276" y="5691803"/>
            <a:ext cx="1058096" cy="707886"/>
          </a:xfrm>
          <a:custGeom>
            <a:avLst/>
            <a:gdLst>
              <a:gd name="csX0" fmla="*/ 0 w 1058096"/>
              <a:gd name="csY0" fmla="*/ 0 h 707886"/>
              <a:gd name="csX1" fmla="*/ 529048 w 1058096"/>
              <a:gd name="csY1" fmla="*/ 0 h 707886"/>
              <a:gd name="csX2" fmla="*/ 1058096 w 1058096"/>
              <a:gd name="csY2" fmla="*/ 0 h 707886"/>
              <a:gd name="csX3" fmla="*/ 1058096 w 1058096"/>
              <a:gd name="csY3" fmla="*/ 346864 h 707886"/>
              <a:gd name="csX4" fmla="*/ 1058096 w 1058096"/>
              <a:gd name="csY4" fmla="*/ 707886 h 707886"/>
              <a:gd name="csX5" fmla="*/ 518467 w 1058096"/>
              <a:gd name="csY5" fmla="*/ 707886 h 707886"/>
              <a:gd name="csX6" fmla="*/ 0 w 1058096"/>
              <a:gd name="csY6" fmla="*/ 707886 h 707886"/>
              <a:gd name="csX7" fmla="*/ 0 w 1058096"/>
              <a:gd name="csY7" fmla="*/ 353943 h 707886"/>
              <a:gd name="csX8" fmla="*/ 0 w 1058096"/>
              <a:gd name="csY8" fmla="*/ 0 h 70788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058096" h="707886" extrusionOk="0">
                <a:moveTo>
                  <a:pt x="0" y="0"/>
                </a:moveTo>
                <a:cubicBezTo>
                  <a:pt x="143740" y="-62895"/>
                  <a:pt x="405862" y="10201"/>
                  <a:pt x="529048" y="0"/>
                </a:cubicBezTo>
                <a:cubicBezTo>
                  <a:pt x="652234" y="-10201"/>
                  <a:pt x="886148" y="21053"/>
                  <a:pt x="1058096" y="0"/>
                </a:cubicBezTo>
                <a:cubicBezTo>
                  <a:pt x="1091564" y="165052"/>
                  <a:pt x="1020651" y="261379"/>
                  <a:pt x="1058096" y="346864"/>
                </a:cubicBezTo>
                <a:cubicBezTo>
                  <a:pt x="1095541" y="432349"/>
                  <a:pt x="1047738" y="614130"/>
                  <a:pt x="1058096" y="707886"/>
                </a:cubicBezTo>
                <a:cubicBezTo>
                  <a:pt x="834245" y="750812"/>
                  <a:pt x="751459" y="686567"/>
                  <a:pt x="518467" y="707886"/>
                </a:cubicBezTo>
                <a:cubicBezTo>
                  <a:pt x="285475" y="729205"/>
                  <a:pt x="206492" y="696886"/>
                  <a:pt x="0" y="707886"/>
                </a:cubicBezTo>
                <a:cubicBezTo>
                  <a:pt x="-17593" y="587177"/>
                  <a:pt x="2363" y="530182"/>
                  <a:pt x="0" y="353943"/>
                </a:cubicBezTo>
                <a:cubicBezTo>
                  <a:pt x="-2363" y="177704"/>
                  <a:pt x="392" y="153330"/>
                  <a:pt x="0" y="0"/>
                </a:cubicBezTo>
                <a:close/>
              </a:path>
            </a:pathLst>
          </a:custGeom>
          <a:noFill/>
          <a:ln>
            <a:noFill/>
            <a:extLst>
              <a:ext uri="{C807C97D-BFC1-408E-A445-0C87EB9F89A2}">
                <ask:lineSketchStyleProps xmlns:ask="http://schemas.microsoft.com/office/drawing/2018/sketchyshapes" sd="2529849016">
                  <a:prstGeom prst="rect">
                    <a:avLst/>
                  </a:prstGeom>
                  <ask:type>
                    <ask:lineSketchScribble/>
                  </ask:type>
                </ask:lineSketchStyleProps>
              </a:ext>
            </a:extLst>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800">
                <a:latin typeface="Century Gothic"/>
              </a:rPr>
              <a:t>Some countries are consuming too much whilst others not enough.</a:t>
            </a:r>
            <a:endParaRPr lang="en-US" sz="1100">
              <a:latin typeface="Aptos" panose="020B0004020202020204"/>
            </a:endParaRPr>
          </a:p>
        </p:txBody>
      </p:sp>
      <p:pic>
        <p:nvPicPr>
          <p:cNvPr id="42" name="Graphic 41" descr="Shower">
            <a:extLst>
              <a:ext uri="{FF2B5EF4-FFF2-40B4-BE49-F238E27FC236}">
                <a16:creationId xmlns:a16="http://schemas.microsoft.com/office/drawing/2014/main" id="{1B4F7FFE-E7EF-43FC-9811-84D9667EA506}"/>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flipH="1">
            <a:off x="5532264" y="6090727"/>
            <a:ext cx="506027" cy="706466"/>
          </a:xfrm>
          <a:prstGeom prst="rect">
            <a:avLst/>
          </a:prstGeom>
        </p:spPr>
      </p:pic>
      <p:pic>
        <p:nvPicPr>
          <p:cNvPr id="47" name="Graphic 46" descr="Watering pot">
            <a:extLst>
              <a:ext uri="{FF2B5EF4-FFF2-40B4-BE49-F238E27FC236}">
                <a16:creationId xmlns:a16="http://schemas.microsoft.com/office/drawing/2014/main" id="{BB51437A-46A0-4C48-9868-D395EDD792B4}"/>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5127359" y="5999554"/>
            <a:ext cx="507436" cy="507436"/>
          </a:xfrm>
          <a:prstGeom prst="rect">
            <a:avLst/>
          </a:prstGeom>
        </p:spPr>
      </p:pic>
      <p:pic>
        <p:nvPicPr>
          <p:cNvPr id="61" name="Graphic 60" descr="Water">
            <a:extLst>
              <a:ext uri="{FF2B5EF4-FFF2-40B4-BE49-F238E27FC236}">
                <a16:creationId xmlns:a16="http://schemas.microsoft.com/office/drawing/2014/main" id="{420D08DF-7127-44A1-880C-2F5D5E27A6A6}"/>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4855411" y="6202292"/>
            <a:ext cx="444010" cy="507436"/>
          </a:xfrm>
          <a:prstGeom prst="rect">
            <a:avLst/>
          </a:prstGeom>
        </p:spPr>
      </p:pic>
      <p:pic>
        <p:nvPicPr>
          <p:cNvPr id="63" name="Graphic 62" descr="Burger and drink">
            <a:extLst>
              <a:ext uri="{FF2B5EF4-FFF2-40B4-BE49-F238E27FC236}">
                <a16:creationId xmlns:a16="http://schemas.microsoft.com/office/drawing/2014/main" id="{25D41740-86BF-448F-B928-349E797CC507}"/>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6225461" y="3073277"/>
            <a:ext cx="733147" cy="733147"/>
          </a:xfrm>
          <a:prstGeom prst="rect">
            <a:avLst/>
          </a:prstGeom>
        </p:spPr>
      </p:pic>
      <p:pic>
        <p:nvPicPr>
          <p:cNvPr id="3" name="Picture 2" descr="A qr code with black squares&#10;&#10;AI-generated content may be incorrect.">
            <a:extLst>
              <a:ext uri="{FF2B5EF4-FFF2-40B4-BE49-F238E27FC236}">
                <a16:creationId xmlns:a16="http://schemas.microsoft.com/office/drawing/2014/main" id="{E932BAA6-4DE2-A541-CB4C-46740B9C8808}"/>
              </a:ext>
            </a:extLst>
          </p:cNvPr>
          <p:cNvPicPr>
            <a:picLocks noChangeAspect="1"/>
          </p:cNvPicPr>
          <p:nvPr/>
        </p:nvPicPr>
        <p:blipFill>
          <a:blip r:embed="rId34"/>
          <a:stretch>
            <a:fillRect/>
          </a:stretch>
        </p:blipFill>
        <p:spPr>
          <a:xfrm>
            <a:off x="6635770" y="5461016"/>
            <a:ext cx="1256811" cy="1257300"/>
          </a:xfrm>
          <a:prstGeom prst="rect">
            <a:avLst/>
          </a:prstGeom>
        </p:spPr>
      </p:pic>
      <p:pic>
        <p:nvPicPr>
          <p:cNvPr id="10" name="Picture 9" descr="A qr code with black squares&#10;&#10;AI-generated content may be incorrect.">
            <a:extLst>
              <a:ext uri="{FF2B5EF4-FFF2-40B4-BE49-F238E27FC236}">
                <a16:creationId xmlns:a16="http://schemas.microsoft.com/office/drawing/2014/main" id="{BBE60B92-7878-B9D2-F2E5-E681837C1D33}"/>
              </a:ext>
            </a:extLst>
          </p:cNvPr>
          <p:cNvPicPr>
            <a:picLocks noChangeAspect="1"/>
          </p:cNvPicPr>
          <p:nvPr/>
        </p:nvPicPr>
        <p:blipFill>
          <a:blip r:embed="rId35"/>
          <a:stretch>
            <a:fillRect/>
          </a:stretch>
        </p:blipFill>
        <p:spPr>
          <a:xfrm>
            <a:off x="8169172" y="5461016"/>
            <a:ext cx="1256811" cy="1257300"/>
          </a:xfrm>
          <a:prstGeom prst="rect">
            <a:avLst/>
          </a:prstGeom>
        </p:spPr>
      </p:pic>
    </p:spTree>
    <p:extLst>
      <p:ext uri="{BB962C8B-B14F-4D97-AF65-F5344CB8AC3E}">
        <p14:creationId xmlns:p14="http://schemas.microsoft.com/office/powerpoint/2010/main" val="2411252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CF9542A-0286-7E59-77AB-25047662D4A0}"/>
              </a:ext>
            </a:extLst>
          </p:cNvPr>
          <p:cNvGraphicFramePr>
            <a:graphicFrameLocks noGrp="1"/>
          </p:cNvGraphicFramePr>
          <p:nvPr>
            <p:extLst>
              <p:ext uri="{D42A27DB-BD31-4B8C-83A1-F6EECF244321}">
                <p14:modId xmlns:p14="http://schemas.microsoft.com/office/powerpoint/2010/main" val="828199541"/>
              </p:ext>
            </p:extLst>
          </p:nvPr>
        </p:nvGraphicFramePr>
        <p:xfrm>
          <a:off x="184342" y="310404"/>
          <a:ext cx="9605922" cy="6457070"/>
        </p:xfrm>
        <a:graphic>
          <a:graphicData uri="http://schemas.openxmlformats.org/drawingml/2006/table">
            <a:tbl>
              <a:tblPr firstRow="1" bandRow="1">
                <a:tableStyleId>{5C22544A-7EE6-4342-B048-85BDC9FD1C3A}</a:tableStyleId>
              </a:tblPr>
              <a:tblGrid>
                <a:gridCol w="4802961">
                  <a:extLst>
                    <a:ext uri="{9D8B030D-6E8A-4147-A177-3AD203B41FA5}">
                      <a16:colId xmlns:a16="http://schemas.microsoft.com/office/drawing/2014/main" val="3038674880"/>
                    </a:ext>
                  </a:extLst>
                </a:gridCol>
                <a:gridCol w="4802961">
                  <a:extLst>
                    <a:ext uri="{9D8B030D-6E8A-4147-A177-3AD203B41FA5}">
                      <a16:colId xmlns:a16="http://schemas.microsoft.com/office/drawing/2014/main" val="3320835766"/>
                    </a:ext>
                  </a:extLst>
                </a:gridCol>
              </a:tblGrid>
              <a:tr h="1540412">
                <a:tc>
                  <a:txBody>
                    <a:bodyPr/>
                    <a:lstStyle/>
                    <a:p>
                      <a:pPr marL="228600" lvl="0" indent="-228600" algn="l">
                        <a:lnSpc>
                          <a:spcPct val="100000"/>
                        </a:lnSpc>
                        <a:spcBef>
                          <a:spcPts val="0"/>
                        </a:spcBef>
                        <a:spcAft>
                          <a:spcPts val="0"/>
                        </a:spcAft>
                        <a:buAutoNum type="arabicPeriod"/>
                      </a:pPr>
                      <a:r>
                        <a:rPr lang="en-US" sz="1100" b="0" i="0" u="none" strike="noStrike" noProof="0" dirty="0">
                          <a:solidFill>
                            <a:srgbClr val="333333"/>
                          </a:solidFill>
                          <a:highlight>
                            <a:srgbClr val="FFFFFF"/>
                          </a:highlight>
                          <a:latin typeface="Century Gothic"/>
                        </a:rPr>
                        <a:t>Define the term </a:t>
                      </a:r>
                      <a:r>
                        <a:rPr lang="en-US" sz="1100" b="1" i="0" u="none" strike="noStrike" noProof="0" dirty="0">
                          <a:solidFill>
                            <a:srgbClr val="333333"/>
                          </a:solidFill>
                          <a:highlight>
                            <a:srgbClr val="FFFFFF"/>
                          </a:highlight>
                          <a:latin typeface="Century Gothic"/>
                        </a:rPr>
                        <a:t>development</a:t>
                      </a:r>
                      <a:r>
                        <a:rPr lang="en-US" sz="1100" b="0" i="0" u="none" strike="noStrike" noProof="0" dirty="0">
                          <a:solidFill>
                            <a:srgbClr val="333333"/>
                          </a:solidFill>
                          <a:highlight>
                            <a:srgbClr val="FFFFFF"/>
                          </a:highlight>
                          <a:latin typeface="Century Gothic"/>
                        </a:rPr>
                        <a:t>. (1)</a:t>
                      </a:r>
                      <a:endParaRPr lang="en-US" sz="1100" dirty="0">
                        <a:latin typeface="Century Gothic"/>
                      </a:endParaRPr>
                    </a:p>
                    <a:p>
                      <a:pPr lvl="0">
                        <a:buNone/>
                      </a:pPr>
                      <a:br>
                        <a:rPr lang="en-US" dirty="0"/>
                      </a:br>
                      <a:endParaRPr lang="en-US" sz="1100" dirty="0">
                        <a:latin typeface="Century Gothic"/>
                      </a:endParaRPr>
                    </a:p>
                  </a:txBody>
                  <a:tcPr>
                    <a:lnL w="12700">
                      <a:solidFill>
                        <a:schemeClr val="tx1"/>
                      </a:solidFill>
                    </a:lnL>
                    <a:lnR w="12700">
                      <a:solidFill>
                        <a:schemeClr val="tx1"/>
                      </a:solidFill>
                    </a:lnR>
                    <a:lnT w="12700">
                      <a:solidFill>
                        <a:schemeClr val="tx1"/>
                      </a:solidFill>
                    </a:lnT>
                    <a:lnB w="12700">
                      <a:solidFill>
                        <a:schemeClr val="tx1"/>
                      </a:solidFill>
                    </a:lnB>
                    <a:noFill/>
                  </a:tcPr>
                </a:tc>
                <a:tc rowSpan="3">
                  <a:txBody>
                    <a:bodyPr/>
                    <a:lstStyle/>
                    <a:p>
                      <a:pPr lvl="0" algn="l">
                        <a:lnSpc>
                          <a:spcPct val="100000"/>
                        </a:lnSpc>
                        <a:spcBef>
                          <a:spcPts val="0"/>
                        </a:spcBef>
                        <a:spcAft>
                          <a:spcPts val="0"/>
                        </a:spcAft>
                        <a:buNone/>
                      </a:pPr>
                      <a:r>
                        <a:rPr lang="en-US" sz="1100" b="0" i="0" u="none" strike="noStrike" noProof="0" dirty="0">
                          <a:solidFill>
                            <a:srgbClr val="333333"/>
                          </a:solidFill>
                          <a:highlight>
                            <a:srgbClr val="FFFFFF"/>
                          </a:highlight>
                          <a:latin typeface="Century Gothic"/>
                        </a:rPr>
                        <a:t>2. Calculate the mean life expectancy for the countries shown on Figure 2c.</a:t>
                      </a:r>
                      <a:endParaRPr lang="en-US" sz="1100" dirty="0">
                        <a:latin typeface="Century Gothic"/>
                      </a:endParaRPr>
                    </a:p>
                    <a:p>
                      <a:pPr lvl="0" algn="l">
                        <a:lnSpc>
                          <a:spcPct val="100000"/>
                        </a:lnSpc>
                        <a:spcBef>
                          <a:spcPts val="0"/>
                        </a:spcBef>
                        <a:spcAft>
                          <a:spcPts val="0"/>
                        </a:spcAft>
                        <a:buNone/>
                      </a:pPr>
                      <a:r>
                        <a:rPr lang="en-US" sz="1100" b="0" i="0" u="none" strike="noStrike" noProof="0" dirty="0">
                          <a:solidFill>
                            <a:srgbClr val="333333"/>
                          </a:solidFill>
                          <a:highlight>
                            <a:srgbClr val="FFFFFF"/>
                          </a:highlight>
                          <a:latin typeface="Century Gothic"/>
                        </a:rPr>
                        <a:t>Write your answer to one decimal place.</a:t>
                      </a:r>
                      <a:endParaRPr lang="en-US" sz="1100" dirty="0">
                        <a:latin typeface="Century Gothic"/>
                      </a:endParaRPr>
                    </a:p>
                    <a:p>
                      <a:pPr lvl="0" algn="l">
                        <a:lnSpc>
                          <a:spcPct val="100000"/>
                        </a:lnSpc>
                        <a:spcBef>
                          <a:spcPts val="0"/>
                        </a:spcBef>
                        <a:spcAft>
                          <a:spcPts val="0"/>
                        </a:spcAft>
                        <a:buNone/>
                      </a:pPr>
                      <a:r>
                        <a:rPr lang="en-US" sz="1100" b="0" i="0" u="none" strike="noStrike" noProof="0" dirty="0">
                          <a:solidFill>
                            <a:srgbClr val="333333"/>
                          </a:solidFill>
                          <a:highlight>
                            <a:srgbClr val="FFFFFF"/>
                          </a:highlight>
                          <a:latin typeface="Century Gothic"/>
                        </a:rPr>
                        <a:t>You must show your working in the space below. (2)</a:t>
                      </a:r>
                      <a:endParaRPr lang="en-US" sz="1100" dirty="0">
                        <a:latin typeface="Century Gothic"/>
                      </a:endParaRPr>
                    </a:p>
                    <a:p>
                      <a:pPr lvl="0" algn="l">
                        <a:lnSpc>
                          <a:spcPct val="100000"/>
                        </a:lnSpc>
                        <a:spcBef>
                          <a:spcPts val="0"/>
                        </a:spcBef>
                        <a:spcAft>
                          <a:spcPts val="0"/>
                        </a:spcAft>
                        <a:buNone/>
                      </a:pPr>
                      <a:endParaRPr lang="en-US" sz="1100" b="0" i="0" u="none" strike="noStrike" noProof="0" dirty="0">
                        <a:solidFill>
                          <a:srgbClr val="333333"/>
                        </a:solidFill>
                        <a:highlight>
                          <a:srgbClr val="FFFFFF"/>
                        </a:highlight>
                        <a:latin typeface="Century Gothic"/>
                      </a:endParaRPr>
                    </a:p>
                    <a:p>
                      <a:pPr lvl="0" algn="l">
                        <a:lnSpc>
                          <a:spcPct val="100000"/>
                        </a:lnSpc>
                        <a:spcBef>
                          <a:spcPts val="0"/>
                        </a:spcBef>
                        <a:spcAft>
                          <a:spcPts val="0"/>
                        </a:spcAft>
                        <a:buNone/>
                      </a:pPr>
                      <a:endParaRPr lang="en-US" sz="1100" b="0" i="0" u="none" strike="noStrike" noProof="0" dirty="0">
                        <a:solidFill>
                          <a:srgbClr val="333333"/>
                        </a:solidFill>
                        <a:highlight>
                          <a:srgbClr val="FFFFFF"/>
                        </a:highlight>
                        <a:latin typeface="Century Gothic"/>
                      </a:endParaRPr>
                    </a:p>
                    <a:p>
                      <a:pPr lvl="0" algn="l">
                        <a:lnSpc>
                          <a:spcPct val="100000"/>
                        </a:lnSpc>
                        <a:spcBef>
                          <a:spcPts val="0"/>
                        </a:spcBef>
                        <a:spcAft>
                          <a:spcPts val="0"/>
                        </a:spcAft>
                        <a:buNone/>
                      </a:pPr>
                      <a:endParaRPr lang="en-US" sz="1100" b="0" i="0" u="none" strike="noStrike" noProof="0" dirty="0">
                        <a:solidFill>
                          <a:srgbClr val="333333"/>
                        </a:solidFill>
                        <a:highlight>
                          <a:srgbClr val="FFFFFF"/>
                        </a:highlight>
                        <a:latin typeface="Century Gothic"/>
                      </a:endParaRPr>
                    </a:p>
                    <a:p>
                      <a:pPr lvl="0" algn="l">
                        <a:lnSpc>
                          <a:spcPct val="100000"/>
                        </a:lnSpc>
                        <a:spcBef>
                          <a:spcPts val="0"/>
                        </a:spcBef>
                        <a:spcAft>
                          <a:spcPts val="0"/>
                        </a:spcAft>
                        <a:buNone/>
                      </a:pPr>
                      <a:endParaRPr lang="en-US" sz="1100" b="0" i="0" u="none" strike="noStrike" noProof="0" dirty="0">
                        <a:solidFill>
                          <a:srgbClr val="333333"/>
                        </a:solidFill>
                        <a:highlight>
                          <a:srgbClr val="FFFFFF"/>
                        </a:highlight>
                        <a:latin typeface="Century Gothic"/>
                      </a:endParaRPr>
                    </a:p>
                    <a:p>
                      <a:pPr lvl="0" algn="l">
                        <a:lnSpc>
                          <a:spcPct val="100000"/>
                        </a:lnSpc>
                        <a:spcBef>
                          <a:spcPts val="0"/>
                        </a:spcBef>
                        <a:spcAft>
                          <a:spcPts val="0"/>
                        </a:spcAft>
                        <a:buNone/>
                      </a:pPr>
                      <a:endParaRPr lang="en-US" sz="1100" b="0" i="0" u="none" strike="noStrike" noProof="0" dirty="0">
                        <a:solidFill>
                          <a:srgbClr val="333333"/>
                        </a:solidFill>
                        <a:highlight>
                          <a:srgbClr val="FFFFFF"/>
                        </a:highlight>
                        <a:latin typeface="Century Gothic"/>
                      </a:endParaRPr>
                    </a:p>
                    <a:p>
                      <a:pPr lvl="0" algn="l">
                        <a:lnSpc>
                          <a:spcPct val="100000"/>
                        </a:lnSpc>
                        <a:spcBef>
                          <a:spcPts val="0"/>
                        </a:spcBef>
                        <a:spcAft>
                          <a:spcPts val="0"/>
                        </a:spcAft>
                        <a:buNone/>
                      </a:pPr>
                      <a:endParaRPr lang="en-US" sz="1100" b="0" i="0" u="none" strike="noStrike" noProof="0" dirty="0">
                        <a:solidFill>
                          <a:srgbClr val="333333"/>
                        </a:solidFill>
                        <a:highlight>
                          <a:srgbClr val="FFFFFF"/>
                        </a:highlight>
                        <a:latin typeface="Century Gothic"/>
                      </a:endParaRPr>
                    </a:p>
                    <a:p>
                      <a:pPr lvl="0" algn="l">
                        <a:lnSpc>
                          <a:spcPct val="100000"/>
                        </a:lnSpc>
                        <a:spcBef>
                          <a:spcPts val="0"/>
                        </a:spcBef>
                        <a:spcAft>
                          <a:spcPts val="0"/>
                        </a:spcAft>
                        <a:buNone/>
                      </a:pPr>
                      <a:endParaRPr lang="en-US" sz="1100" b="0" i="0" u="none" strike="noStrike" noProof="0" dirty="0">
                        <a:solidFill>
                          <a:srgbClr val="333333"/>
                        </a:solidFill>
                        <a:highlight>
                          <a:srgbClr val="FFFFFF"/>
                        </a:highlight>
                        <a:latin typeface="Century Gothic"/>
                      </a:endParaRPr>
                    </a:p>
                    <a:p>
                      <a:pPr lvl="0" algn="l">
                        <a:lnSpc>
                          <a:spcPct val="100000"/>
                        </a:lnSpc>
                        <a:spcBef>
                          <a:spcPts val="0"/>
                        </a:spcBef>
                        <a:spcAft>
                          <a:spcPts val="0"/>
                        </a:spcAft>
                        <a:buNone/>
                      </a:pPr>
                      <a:endParaRPr lang="en-US" sz="1100" b="0" i="0" u="none" strike="noStrike" noProof="0" dirty="0">
                        <a:solidFill>
                          <a:srgbClr val="333333"/>
                        </a:solidFill>
                        <a:highlight>
                          <a:srgbClr val="FFFFFF"/>
                        </a:highlight>
                        <a:latin typeface="Century Gothic"/>
                      </a:endParaRPr>
                    </a:p>
                    <a:p>
                      <a:pPr lvl="0" algn="l">
                        <a:lnSpc>
                          <a:spcPct val="100000"/>
                        </a:lnSpc>
                        <a:spcBef>
                          <a:spcPts val="0"/>
                        </a:spcBef>
                        <a:spcAft>
                          <a:spcPts val="0"/>
                        </a:spcAft>
                        <a:buNone/>
                      </a:pPr>
                      <a:endParaRPr lang="en-US" sz="1100" b="0" i="0" u="none" strike="noStrike" noProof="0" dirty="0">
                        <a:solidFill>
                          <a:srgbClr val="333333"/>
                        </a:solidFill>
                        <a:highlight>
                          <a:srgbClr val="FFFFFF"/>
                        </a:highlight>
                        <a:latin typeface="Century Gothic"/>
                      </a:endParaRPr>
                    </a:p>
                    <a:p>
                      <a:pPr lvl="0" algn="l">
                        <a:lnSpc>
                          <a:spcPct val="100000"/>
                        </a:lnSpc>
                        <a:spcBef>
                          <a:spcPts val="0"/>
                        </a:spcBef>
                        <a:spcAft>
                          <a:spcPts val="0"/>
                        </a:spcAft>
                        <a:buNone/>
                      </a:pPr>
                      <a:endParaRPr lang="en-US" sz="1100" b="0" i="0" u="none" strike="noStrike" noProof="0" dirty="0">
                        <a:solidFill>
                          <a:srgbClr val="333333"/>
                        </a:solidFill>
                        <a:highlight>
                          <a:srgbClr val="FFFFFF"/>
                        </a:highlight>
                        <a:latin typeface="Century Gothic"/>
                      </a:endParaRPr>
                    </a:p>
                    <a:p>
                      <a:pPr lvl="0" algn="l">
                        <a:lnSpc>
                          <a:spcPct val="100000"/>
                        </a:lnSpc>
                        <a:spcBef>
                          <a:spcPts val="0"/>
                        </a:spcBef>
                        <a:spcAft>
                          <a:spcPts val="0"/>
                        </a:spcAft>
                        <a:buNone/>
                      </a:pPr>
                      <a:endParaRPr lang="en-US" sz="1100" b="0" i="0" u="none" strike="noStrike" noProof="0" dirty="0">
                        <a:solidFill>
                          <a:srgbClr val="333333"/>
                        </a:solidFill>
                        <a:highlight>
                          <a:srgbClr val="FFFFFF"/>
                        </a:highlight>
                        <a:latin typeface="Century Gothic"/>
                      </a:endParaRPr>
                    </a:p>
                    <a:p>
                      <a:pPr lvl="0" algn="l">
                        <a:lnSpc>
                          <a:spcPct val="100000"/>
                        </a:lnSpc>
                        <a:spcBef>
                          <a:spcPts val="0"/>
                        </a:spcBef>
                        <a:spcAft>
                          <a:spcPts val="0"/>
                        </a:spcAft>
                        <a:buNone/>
                      </a:pPr>
                      <a:endParaRPr lang="en-US" sz="1100" b="0" i="0" u="none" strike="noStrike" noProof="0" dirty="0">
                        <a:solidFill>
                          <a:srgbClr val="333333"/>
                        </a:solidFill>
                        <a:highlight>
                          <a:srgbClr val="FFFFFF"/>
                        </a:highlight>
                        <a:latin typeface="Century Gothic"/>
                      </a:endParaRPr>
                    </a:p>
                    <a:p>
                      <a:pPr lvl="0" algn="l">
                        <a:lnSpc>
                          <a:spcPct val="100000"/>
                        </a:lnSpc>
                        <a:spcBef>
                          <a:spcPts val="0"/>
                        </a:spcBef>
                        <a:spcAft>
                          <a:spcPts val="0"/>
                        </a:spcAft>
                        <a:buNone/>
                      </a:pPr>
                      <a:endParaRPr lang="en-US" sz="1100" b="0" i="0" u="none" strike="noStrike" noProof="0" dirty="0">
                        <a:solidFill>
                          <a:srgbClr val="333333"/>
                        </a:solidFill>
                        <a:highlight>
                          <a:srgbClr val="FFFFFF"/>
                        </a:highlight>
                        <a:latin typeface="Century Gothic"/>
                      </a:endParaRPr>
                    </a:p>
                    <a:p>
                      <a:pPr lvl="0" algn="l">
                        <a:lnSpc>
                          <a:spcPct val="100000"/>
                        </a:lnSpc>
                        <a:spcBef>
                          <a:spcPts val="0"/>
                        </a:spcBef>
                        <a:spcAft>
                          <a:spcPts val="0"/>
                        </a:spcAft>
                        <a:buNone/>
                      </a:pPr>
                      <a:endParaRPr lang="en-US" sz="1100" b="0" i="0" u="none" strike="noStrike" noProof="0" dirty="0">
                        <a:solidFill>
                          <a:srgbClr val="333333"/>
                        </a:solidFill>
                        <a:highlight>
                          <a:srgbClr val="FFFFFF"/>
                        </a:highlight>
                        <a:latin typeface="Century Gothic"/>
                      </a:endParaRPr>
                    </a:p>
                    <a:p>
                      <a:pPr lvl="0" algn="l">
                        <a:lnSpc>
                          <a:spcPct val="100000"/>
                        </a:lnSpc>
                        <a:spcBef>
                          <a:spcPts val="0"/>
                        </a:spcBef>
                        <a:spcAft>
                          <a:spcPts val="0"/>
                        </a:spcAft>
                        <a:buNone/>
                      </a:pPr>
                      <a:endParaRPr lang="en-US" sz="1100" b="0" i="0" u="none" strike="noStrike" noProof="0" dirty="0">
                        <a:solidFill>
                          <a:srgbClr val="333333"/>
                        </a:solidFill>
                        <a:highlight>
                          <a:srgbClr val="FFFFFF"/>
                        </a:highlight>
                        <a:latin typeface="Century Gothic"/>
                      </a:endParaRPr>
                    </a:p>
                    <a:p>
                      <a:pPr lvl="0" algn="l">
                        <a:lnSpc>
                          <a:spcPct val="100000"/>
                        </a:lnSpc>
                        <a:spcBef>
                          <a:spcPts val="0"/>
                        </a:spcBef>
                        <a:spcAft>
                          <a:spcPts val="0"/>
                        </a:spcAft>
                        <a:buNone/>
                      </a:pPr>
                      <a:endParaRPr lang="en-US" sz="1100" b="0" i="0" u="none" strike="noStrike" noProof="0" dirty="0">
                        <a:solidFill>
                          <a:srgbClr val="333333"/>
                        </a:solidFill>
                        <a:highlight>
                          <a:srgbClr val="FFFFFF"/>
                        </a:highlight>
                        <a:latin typeface="Century Gothic"/>
                      </a:endParaRPr>
                    </a:p>
                    <a:p>
                      <a:pPr lvl="0" algn="l">
                        <a:lnSpc>
                          <a:spcPct val="100000"/>
                        </a:lnSpc>
                        <a:spcBef>
                          <a:spcPts val="0"/>
                        </a:spcBef>
                        <a:spcAft>
                          <a:spcPts val="0"/>
                        </a:spcAft>
                        <a:buNone/>
                      </a:pPr>
                      <a:endParaRPr lang="en-US" sz="1100" b="0" i="0" u="none" strike="noStrike" noProof="0" dirty="0">
                        <a:solidFill>
                          <a:srgbClr val="333333"/>
                        </a:solidFill>
                        <a:highlight>
                          <a:srgbClr val="FFFFFF"/>
                        </a:highlight>
                        <a:latin typeface="Century Gothic"/>
                      </a:endParaRPr>
                    </a:p>
                    <a:p>
                      <a:pPr lvl="0" algn="r">
                        <a:lnSpc>
                          <a:spcPct val="100000"/>
                        </a:lnSpc>
                        <a:spcBef>
                          <a:spcPts val="0"/>
                        </a:spcBef>
                        <a:spcAft>
                          <a:spcPts val="0"/>
                        </a:spcAft>
                        <a:buNone/>
                      </a:pPr>
                      <a:r>
                        <a:rPr lang="en-US" sz="1100" b="0" i="0" u="none" strike="noStrike" noProof="0" dirty="0">
                          <a:solidFill>
                            <a:srgbClr val="333333"/>
                          </a:solidFill>
                          <a:highlight>
                            <a:srgbClr val="FFFFFF"/>
                          </a:highlight>
                          <a:latin typeface="Century Gothic"/>
                        </a:rPr>
                        <a:t>________________________ years</a:t>
                      </a:r>
                    </a:p>
                    <a:p>
                      <a:pPr lvl="0" algn="r">
                        <a:lnSpc>
                          <a:spcPct val="100000"/>
                        </a:lnSpc>
                        <a:spcBef>
                          <a:spcPts val="0"/>
                        </a:spcBef>
                        <a:spcAft>
                          <a:spcPts val="0"/>
                        </a:spcAft>
                        <a:buNone/>
                      </a:pPr>
                      <a:endParaRPr lang="en-US" sz="1100" b="0" i="0" u="none" strike="noStrike" noProof="0" dirty="0">
                        <a:solidFill>
                          <a:srgbClr val="333333"/>
                        </a:solidFill>
                        <a:highlight>
                          <a:srgbClr val="FFFFFF"/>
                        </a:highlight>
                        <a:latin typeface="Century Gothic"/>
                      </a:endParaRPr>
                    </a:p>
                    <a:p>
                      <a:pPr lvl="0">
                        <a:buNone/>
                      </a:pPr>
                      <a:br>
                        <a:rPr lang="en-US" dirty="0"/>
                      </a:br>
                      <a:endParaRPr lang="en-US" sz="1100" dirty="0">
                        <a:latin typeface="Century Gothic"/>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0890187"/>
                  </a:ext>
                </a:extLst>
              </a:tr>
              <a:tr h="3059723">
                <a:tc>
                  <a:txBody>
                    <a:bodyPr/>
                    <a:lstStyle/>
                    <a:p>
                      <a:pPr lvl="0">
                        <a:buNone/>
                      </a:pPr>
                      <a:r>
                        <a:rPr lang="en-US" sz="1100" b="0" i="0" u="none" strike="noStrike" baseline="0" noProof="0" dirty="0">
                          <a:solidFill>
                            <a:srgbClr val="000000"/>
                          </a:solidFill>
                          <a:latin typeface="Century Gothic"/>
                        </a:rPr>
                        <a:t>3. Explain </a:t>
                      </a:r>
                      <a:r>
                        <a:rPr lang="en-US" sz="1100" b="1" i="0" u="none" strike="noStrike" baseline="0" noProof="0" dirty="0">
                          <a:solidFill>
                            <a:srgbClr val="000000"/>
                          </a:solidFill>
                          <a:latin typeface="Century Gothic"/>
                        </a:rPr>
                        <a:t>two</a:t>
                      </a:r>
                      <a:r>
                        <a:rPr lang="en-US" sz="1100" b="0" i="0" u="none" strike="noStrike" baseline="0" noProof="0" dirty="0">
                          <a:solidFill>
                            <a:srgbClr val="000000"/>
                          </a:solidFill>
                          <a:latin typeface="Century Gothic"/>
                        </a:rPr>
                        <a:t> reasons why life expectancy has increased in some emerging and developing countries. (4)</a:t>
                      </a:r>
                      <a:endParaRPr lang="en-US" dirty="0"/>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vMerge="1">
                  <a:txBody>
                    <a:bodyPr/>
                    <a:lstStyle/>
                    <a:p>
                      <a:endParaRPr lang="en-US"/>
                    </a:p>
                  </a:txBody>
                  <a:tcP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2993422471"/>
                  </a:ext>
                </a:extLst>
              </a:tr>
              <a:tr h="1856935">
                <a:tc>
                  <a:txBody>
                    <a:bodyPr/>
                    <a:lstStyle/>
                    <a:p>
                      <a:pPr lvl="0">
                        <a:buNone/>
                      </a:pPr>
                      <a:r>
                        <a:rPr lang="en-US" sz="1100" b="1" i="0" u="none" strike="noStrike" baseline="0" noProof="0" dirty="0">
                          <a:solidFill>
                            <a:srgbClr val="000000"/>
                          </a:solidFill>
                          <a:latin typeface="Century Gothic"/>
                        </a:rPr>
                        <a:t>Feedback</a:t>
                      </a:r>
                    </a:p>
                  </a:txBody>
                  <a:tcPr>
                    <a:lnL w="12700">
                      <a:solidFill>
                        <a:schemeClr val="tx1"/>
                      </a:solidFill>
                    </a:lnL>
                    <a:lnR w="12700">
                      <a:solidFill>
                        <a:schemeClr val="tx1"/>
                      </a:solidFill>
                    </a:lnR>
                    <a:lnT w="12700">
                      <a:solidFill>
                        <a:schemeClr val="tx1"/>
                      </a:solidFill>
                    </a:lnT>
                    <a:lnB w="12700">
                      <a:solidFill>
                        <a:schemeClr val="tx1"/>
                      </a:solidFill>
                    </a:lnB>
                    <a:noFill/>
                  </a:tcPr>
                </a:tc>
                <a:tc vMerge="1">
                  <a:txBody>
                    <a:bodyPr/>
                    <a:lstStyle/>
                    <a:p>
                      <a:pPr lvl="0">
                        <a:buNone/>
                      </a:pPr>
                      <a:endParaRPr lang="en-US" sz="1100" dirty="0">
                        <a:latin typeface="Century Gothic"/>
                      </a:endParaRPr>
                    </a:p>
                  </a:txBody>
                  <a:tcP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3036113223"/>
                  </a:ext>
                </a:extLst>
              </a:tr>
            </a:tbl>
          </a:graphicData>
        </a:graphic>
      </p:graphicFrame>
      <p:sp>
        <p:nvSpPr>
          <p:cNvPr id="5" name="TextBox 4">
            <a:extLst>
              <a:ext uri="{FF2B5EF4-FFF2-40B4-BE49-F238E27FC236}">
                <a16:creationId xmlns:a16="http://schemas.microsoft.com/office/drawing/2014/main" id="{B41B3C8F-8CD3-0CE5-E06B-2022C99C98EF}"/>
              </a:ext>
            </a:extLst>
          </p:cNvPr>
          <p:cNvSpPr txBox="1"/>
          <p:nvPr/>
        </p:nvSpPr>
        <p:spPr>
          <a:xfrm>
            <a:off x="3736277" y="73881"/>
            <a:ext cx="2723050"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00" b="1" dirty="0">
                <a:latin typeface="Century Gothic"/>
              </a:rPr>
              <a:t>Exam Practice 1</a:t>
            </a:r>
          </a:p>
        </p:txBody>
      </p:sp>
      <p:pic>
        <p:nvPicPr>
          <p:cNvPr id="6" name="Picture 5" descr="A table with numbers and text&#10;&#10;AI-generated content may be incorrect.">
            <a:extLst>
              <a:ext uri="{FF2B5EF4-FFF2-40B4-BE49-F238E27FC236}">
                <a16:creationId xmlns:a16="http://schemas.microsoft.com/office/drawing/2014/main" id="{B22CD358-0DFC-5949-773C-FD9B79A5A1A6}"/>
              </a:ext>
            </a:extLst>
          </p:cNvPr>
          <p:cNvPicPr>
            <a:picLocks noChangeAspect="1"/>
          </p:cNvPicPr>
          <p:nvPr/>
        </p:nvPicPr>
        <p:blipFill>
          <a:blip r:embed="rId2"/>
          <a:stretch>
            <a:fillRect/>
          </a:stretch>
        </p:blipFill>
        <p:spPr>
          <a:xfrm>
            <a:off x="5808940" y="1045191"/>
            <a:ext cx="2889143" cy="1867278"/>
          </a:xfrm>
          <a:prstGeom prst="rect">
            <a:avLst/>
          </a:prstGeom>
        </p:spPr>
      </p:pic>
      <p:sp>
        <p:nvSpPr>
          <p:cNvPr id="7" name="TextBox 6">
            <a:extLst>
              <a:ext uri="{FF2B5EF4-FFF2-40B4-BE49-F238E27FC236}">
                <a16:creationId xmlns:a16="http://schemas.microsoft.com/office/drawing/2014/main" id="{4EF38BA5-36DE-0676-7C5B-EF48252AF752}"/>
              </a:ext>
            </a:extLst>
          </p:cNvPr>
          <p:cNvSpPr txBox="1"/>
          <p:nvPr/>
        </p:nvSpPr>
        <p:spPr>
          <a:xfrm>
            <a:off x="4989384" y="4166210"/>
            <a:ext cx="4953000" cy="9848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solidFill>
                  <a:srgbClr val="333333"/>
                </a:solidFill>
                <a:latin typeface="Century Gothic"/>
                <a:ea typeface="Verdana"/>
                <a:cs typeface="Verdana"/>
              </a:rPr>
              <a:t>Describe the relationship between GNI per capita and life expectancy shown in Figure 2c. (3)</a:t>
            </a:r>
          </a:p>
          <a:p>
            <a:endParaRPr lang="en-US"/>
          </a:p>
          <a:p>
            <a:pPr algn="ctr"/>
            <a:endParaRPr lang="en-US"/>
          </a:p>
        </p:txBody>
      </p:sp>
      <p:sp>
        <p:nvSpPr>
          <p:cNvPr id="8" name="TextBox 7">
            <a:extLst>
              <a:ext uri="{FF2B5EF4-FFF2-40B4-BE49-F238E27FC236}">
                <a16:creationId xmlns:a16="http://schemas.microsoft.com/office/drawing/2014/main" id="{23C6E16C-9032-7434-DAF1-338F1965765D}"/>
              </a:ext>
            </a:extLst>
          </p:cNvPr>
          <p:cNvSpPr txBox="1"/>
          <p:nvPr/>
        </p:nvSpPr>
        <p:spPr>
          <a:xfrm>
            <a:off x="5108357" y="4549522"/>
            <a:ext cx="4517307"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9" name="TextBox 8">
            <a:extLst>
              <a:ext uri="{FF2B5EF4-FFF2-40B4-BE49-F238E27FC236}">
                <a16:creationId xmlns:a16="http://schemas.microsoft.com/office/drawing/2014/main" id="{1FACC502-CB9A-A78E-679E-213E55090591}"/>
              </a:ext>
            </a:extLst>
          </p:cNvPr>
          <p:cNvSpPr txBox="1"/>
          <p:nvPr/>
        </p:nvSpPr>
        <p:spPr>
          <a:xfrm>
            <a:off x="188171" y="698566"/>
            <a:ext cx="451730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___________________________________________________________________________________________________________________________</a:t>
            </a:r>
          </a:p>
        </p:txBody>
      </p:sp>
      <p:sp>
        <p:nvSpPr>
          <p:cNvPr id="10" name="TextBox 9">
            <a:extLst>
              <a:ext uri="{FF2B5EF4-FFF2-40B4-BE49-F238E27FC236}">
                <a16:creationId xmlns:a16="http://schemas.microsoft.com/office/drawing/2014/main" id="{03EF316A-873E-2E6F-5272-E89D113F0970}"/>
              </a:ext>
            </a:extLst>
          </p:cNvPr>
          <p:cNvSpPr txBox="1"/>
          <p:nvPr/>
        </p:nvSpPr>
        <p:spPr>
          <a:xfrm>
            <a:off x="333673" y="2211789"/>
            <a:ext cx="4517307"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3383478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B8A7A6-FF3A-FF10-39CB-75172007E1D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C542066-0501-D243-695D-622D088E8BB4}"/>
              </a:ext>
            </a:extLst>
          </p:cNvPr>
          <p:cNvSpPr txBox="1"/>
          <p:nvPr/>
        </p:nvSpPr>
        <p:spPr>
          <a:xfrm>
            <a:off x="880583" y="253818"/>
            <a:ext cx="485207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GCSE Global Development</a:t>
            </a:r>
          </a:p>
          <a:p>
            <a:pPr algn="ctr"/>
            <a:r>
              <a:rPr lang="en-US" sz="1600" b="1">
                <a:latin typeface="Century Gothic"/>
                <a:ea typeface="Calibri"/>
                <a:cs typeface="Calibri"/>
              </a:rPr>
              <a:t>Knowledge Checkers</a:t>
            </a:r>
            <a:endParaRPr lang="en-US" sz="1600" b="1">
              <a:latin typeface="Century Gothic"/>
              <a:cs typeface="Calibri"/>
            </a:endParaRPr>
          </a:p>
        </p:txBody>
      </p:sp>
      <p:cxnSp>
        <p:nvCxnSpPr>
          <p:cNvPr id="8" name="Straight Arrow Connector 7">
            <a:extLst>
              <a:ext uri="{FF2B5EF4-FFF2-40B4-BE49-F238E27FC236}">
                <a16:creationId xmlns:a16="http://schemas.microsoft.com/office/drawing/2014/main" id="{33138FC2-4141-40B7-38B2-658AFA2BFB55}"/>
              </a:ext>
            </a:extLst>
          </p:cNvPr>
          <p:cNvCxnSpPr>
            <a:cxnSpLocks/>
          </p:cNvCxnSpPr>
          <p:nvPr/>
        </p:nvCxnSpPr>
        <p:spPr>
          <a:xfrm>
            <a:off x="1080397" y="890663"/>
            <a:ext cx="4652260" cy="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C1767436-ADAF-DC29-97CC-7BCA933D2516}"/>
              </a:ext>
            </a:extLst>
          </p:cNvPr>
          <p:cNvCxnSpPr>
            <a:cxnSpLocks/>
          </p:cNvCxnSpPr>
          <p:nvPr/>
        </p:nvCxnSpPr>
        <p:spPr>
          <a:xfrm>
            <a:off x="6633713" y="858747"/>
            <a:ext cx="2953573" cy="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228D9633-C6F8-0AC0-441F-790DD2FFD48A}"/>
              </a:ext>
            </a:extLst>
          </p:cNvPr>
          <p:cNvCxnSpPr>
            <a:cxnSpLocks/>
          </p:cNvCxnSpPr>
          <p:nvPr/>
        </p:nvCxnSpPr>
        <p:spPr>
          <a:xfrm flipV="1">
            <a:off x="340859" y="5839458"/>
            <a:ext cx="9401000" cy="30921"/>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255075E4-8A13-A896-0CC7-0DC220FFB321}"/>
              </a:ext>
            </a:extLst>
          </p:cNvPr>
          <p:cNvSpPr txBox="1"/>
          <p:nvPr/>
        </p:nvSpPr>
        <p:spPr>
          <a:xfrm>
            <a:off x="984803" y="903854"/>
            <a:ext cx="50156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Core knowledge</a:t>
            </a:r>
          </a:p>
        </p:txBody>
      </p:sp>
      <p:sp>
        <p:nvSpPr>
          <p:cNvPr id="15" name="TextBox 14">
            <a:extLst>
              <a:ext uri="{FF2B5EF4-FFF2-40B4-BE49-F238E27FC236}">
                <a16:creationId xmlns:a16="http://schemas.microsoft.com/office/drawing/2014/main" id="{66ED4B58-73DC-78EC-C5C3-39248B94F676}"/>
              </a:ext>
            </a:extLst>
          </p:cNvPr>
          <p:cNvSpPr txBox="1"/>
          <p:nvPr/>
        </p:nvSpPr>
        <p:spPr>
          <a:xfrm>
            <a:off x="6247771" y="906485"/>
            <a:ext cx="34940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Key words</a:t>
            </a:r>
            <a:endParaRPr lang="en-US" sz="1600" b="1">
              <a:ea typeface="Calibri"/>
              <a:cs typeface="Calibri"/>
            </a:endParaRPr>
          </a:p>
        </p:txBody>
      </p:sp>
      <p:sp>
        <p:nvSpPr>
          <p:cNvPr id="17" name="TextBox 16">
            <a:extLst>
              <a:ext uri="{FF2B5EF4-FFF2-40B4-BE49-F238E27FC236}">
                <a16:creationId xmlns:a16="http://schemas.microsoft.com/office/drawing/2014/main" id="{532BFE3C-2CAF-8D8C-D4CE-3AD81B66A79C}"/>
              </a:ext>
            </a:extLst>
          </p:cNvPr>
          <p:cNvSpPr txBox="1"/>
          <p:nvPr/>
        </p:nvSpPr>
        <p:spPr>
          <a:xfrm>
            <a:off x="101351" y="5875917"/>
            <a:ext cx="206540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cs typeface="Calibri"/>
              </a:rPr>
              <a:t>Take it further...</a:t>
            </a:r>
            <a:endParaRPr lang="en-US"/>
          </a:p>
        </p:txBody>
      </p:sp>
      <p:sp>
        <p:nvSpPr>
          <p:cNvPr id="2" name="TextBox 1">
            <a:extLst>
              <a:ext uri="{FF2B5EF4-FFF2-40B4-BE49-F238E27FC236}">
                <a16:creationId xmlns:a16="http://schemas.microsoft.com/office/drawing/2014/main" id="{8FDF75FD-A63B-E6BF-4591-F349C84AC2F6}"/>
              </a:ext>
            </a:extLst>
          </p:cNvPr>
          <p:cNvSpPr txBox="1"/>
          <p:nvPr/>
        </p:nvSpPr>
        <p:spPr>
          <a:xfrm>
            <a:off x="6509803" y="258703"/>
            <a:ext cx="331879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a:latin typeface="Century Gothic"/>
              </a:rPr>
              <a:t>Lesson 4 </a:t>
            </a:r>
            <a:endParaRPr lang="en-US" sz="1200" b="1">
              <a:latin typeface="Aptos" panose="020B0004020202020204"/>
            </a:endParaRPr>
          </a:p>
          <a:p>
            <a:pPr algn="ctr"/>
            <a:r>
              <a:rPr lang="en-GB" sz="1200" b="1">
                <a:latin typeface="Century Gothic"/>
              </a:rPr>
              <a:t>How is development measured?</a:t>
            </a:r>
            <a:endParaRPr lang="en-US" sz="1200" b="1"/>
          </a:p>
        </p:txBody>
      </p:sp>
      <p:pic>
        <p:nvPicPr>
          <p:cNvPr id="50" name="Picture 49">
            <a:extLst>
              <a:ext uri="{FF2B5EF4-FFF2-40B4-BE49-F238E27FC236}">
                <a16:creationId xmlns:a16="http://schemas.microsoft.com/office/drawing/2014/main" id="{82AE4A27-2B49-2E86-EB9D-C3C6AAE48673}"/>
              </a:ext>
            </a:extLst>
          </p:cNvPr>
          <p:cNvPicPr>
            <a:picLocks noChangeAspect="1"/>
          </p:cNvPicPr>
          <p:nvPr/>
        </p:nvPicPr>
        <p:blipFill>
          <a:blip r:embed="rId2"/>
          <a:stretch>
            <a:fillRect/>
          </a:stretch>
        </p:blipFill>
        <p:spPr>
          <a:xfrm>
            <a:off x="5864429" y="273298"/>
            <a:ext cx="648242" cy="669612"/>
          </a:xfrm>
          <a:prstGeom prst="rect">
            <a:avLst/>
          </a:prstGeom>
        </p:spPr>
      </p:pic>
      <p:sp>
        <p:nvSpPr>
          <p:cNvPr id="21" name="Title 1">
            <a:extLst>
              <a:ext uri="{FF2B5EF4-FFF2-40B4-BE49-F238E27FC236}">
                <a16:creationId xmlns:a16="http://schemas.microsoft.com/office/drawing/2014/main" id="{D2700501-9344-E70C-532C-12E354A7E3F7}"/>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a:latin typeface="Century Gothic"/>
              </a:rPr>
              <a:t>Knowledge </a:t>
            </a:r>
            <a:r>
              <a:rPr lang="en-US" sz="1100" b="1" i="1" err="1">
                <a:latin typeface="Century Gothic"/>
              </a:rPr>
              <a:t>Organiser</a:t>
            </a:r>
            <a:endParaRPr lang="en-US" sz="1100" b="1" i="1">
              <a:latin typeface="Century Gothic"/>
            </a:endParaRPr>
          </a:p>
        </p:txBody>
      </p:sp>
      <p:sp>
        <p:nvSpPr>
          <p:cNvPr id="16" name="TextBox 15">
            <a:extLst>
              <a:ext uri="{FF2B5EF4-FFF2-40B4-BE49-F238E27FC236}">
                <a16:creationId xmlns:a16="http://schemas.microsoft.com/office/drawing/2014/main" id="{52DFBD58-693D-B587-99A3-0715A04E5842}"/>
              </a:ext>
            </a:extLst>
          </p:cNvPr>
          <p:cNvSpPr txBox="1"/>
          <p:nvPr/>
        </p:nvSpPr>
        <p:spPr>
          <a:xfrm>
            <a:off x="583783" y="6195911"/>
            <a:ext cx="1987269" cy="415498"/>
          </a:xfrm>
          <a:custGeom>
            <a:avLst/>
            <a:gdLst>
              <a:gd name="csX0" fmla="*/ 0 w 1987269"/>
              <a:gd name="csY0" fmla="*/ 0 h 415498"/>
              <a:gd name="csX1" fmla="*/ 496817 w 1987269"/>
              <a:gd name="csY1" fmla="*/ 0 h 415498"/>
              <a:gd name="csX2" fmla="*/ 1033380 w 1987269"/>
              <a:gd name="csY2" fmla="*/ 0 h 415498"/>
              <a:gd name="csX3" fmla="*/ 1510324 w 1987269"/>
              <a:gd name="csY3" fmla="*/ 0 h 415498"/>
              <a:gd name="csX4" fmla="*/ 1987269 w 1987269"/>
              <a:gd name="csY4" fmla="*/ 0 h 415498"/>
              <a:gd name="csX5" fmla="*/ 1987269 w 1987269"/>
              <a:gd name="csY5" fmla="*/ 415498 h 415498"/>
              <a:gd name="csX6" fmla="*/ 1550070 w 1987269"/>
              <a:gd name="csY6" fmla="*/ 415498 h 415498"/>
              <a:gd name="csX7" fmla="*/ 1053253 w 1987269"/>
              <a:gd name="csY7" fmla="*/ 415498 h 415498"/>
              <a:gd name="csX8" fmla="*/ 616053 w 1987269"/>
              <a:gd name="csY8" fmla="*/ 415498 h 415498"/>
              <a:gd name="csX9" fmla="*/ 0 w 1987269"/>
              <a:gd name="csY9" fmla="*/ 415498 h 415498"/>
              <a:gd name="csX10" fmla="*/ 0 w 1987269"/>
              <a:gd name="csY10" fmla="*/ 0 h 41549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1987269" h="415498" extrusionOk="0">
                <a:moveTo>
                  <a:pt x="0" y="0"/>
                </a:moveTo>
                <a:cubicBezTo>
                  <a:pt x="224762" y="-58415"/>
                  <a:pt x="303373" y="52833"/>
                  <a:pt x="496817" y="0"/>
                </a:cubicBezTo>
                <a:cubicBezTo>
                  <a:pt x="690261" y="-52833"/>
                  <a:pt x="776574" y="55676"/>
                  <a:pt x="1033380" y="0"/>
                </a:cubicBezTo>
                <a:cubicBezTo>
                  <a:pt x="1290186" y="-55676"/>
                  <a:pt x="1396922" y="32409"/>
                  <a:pt x="1510324" y="0"/>
                </a:cubicBezTo>
                <a:cubicBezTo>
                  <a:pt x="1623726" y="-32409"/>
                  <a:pt x="1773471" y="47739"/>
                  <a:pt x="1987269" y="0"/>
                </a:cubicBezTo>
                <a:cubicBezTo>
                  <a:pt x="2035524" y="156285"/>
                  <a:pt x="1979024" y="299677"/>
                  <a:pt x="1987269" y="415498"/>
                </a:cubicBezTo>
                <a:cubicBezTo>
                  <a:pt x="1782668" y="436429"/>
                  <a:pt x="1766061" y="384752"/>
                  <a:pt x="1550070" y="415498"/>
                </a:cubicBezTo>
                <a:cubicBezTo>
                  <a:pt x="1334079" y="446244"/>
                  <a:pt x="1243442" y="393913"/>
                  <a:pt x="1053253" y="415498"/>
                </a:cubicBezTo>
                <a:cubicBezTo>
                  <a:pt x="863064" y="437083"/>
                  <a:pt x="816014" y="363039"/>
                  <a:pt x="616053" y="415498"/>
                </a:cubicBezTo>
                <a:cubicBezTo>
                  <a:pt x="416092" y="467957"/>
                  <a:pt x="293181" y="355194"/>
                  <a:pt x="0" y="415498"/>
                </a:cubicBezTo>
                <a:cubicBezTo>
                  <a:pt x="-49175" y="328434"/>
                  <a:pt x="11720" y="194129"/>
                  <a:pt x="0" y="0"/>
                </a:cubicBezTo>
                <a:close/>
              </a:path>
            </a:pathLst>
          </a:custGeom>
          <a:noFill/>
          <a:ln>
            <a:noFill/>
            <a:extLst>
              <a:ext uri="{C807C97D-BFC1-408E-A445-0C87EB9F89A2}">
                <ask:lineSketchStyleProps xmlns:ask="http://schemas.microsoft.com/office/drawing/2018/sketchyshapes" sd="2529849016">
                  <a:prstGeom prst="rect">
                    <a:avLst/>
                  </a:prstGeom>
                  <ask:type>
                    <ask:lineSketchScribble/>
                  </ask:type>
                </ask:lineSketchStyleProps>
              </a:ext>
            </a:extLst>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1050" b="1">
                <a:latin typeface="Century Gothic"/>
              </a:rPr>
              <a:t>These videos explain GDP, GNI and HDI. </a:t>
            </a:r>
            <a:endParaRPr lang="en-US" sz="1600" b="1">
              <a:latin typeface="Aptos" panose="020B0004020202020204"/>
            </a:endParaRPr>
          </a:p>
        </p:txBody>
      </p:sp>
      <p:cxnSp>
        <p:nvCxnSpPr>
          <p:cNvPr id="29" name="Straight Arrow Connector 28">
            <a:extLst>
              <a:ext uri="{FF2B5EF4-FFF2-40B4-BE49-F238E27FC236}">
                <a16:creationId xmlns:a16="http://schemas.microsoft.com/office/drawing/2014/main" id="{0B8164C3-8CF3-C335-1549-626C6164BBAF}"/>
              </a:ext>
            </a:extLst>
          </p:cNvPr>
          <p:cNvCxnSpPr>
            <a:cxnSpLocks/>
          </p:cNvCxnSpPr>
          <p:nvPr/>
        </p:nvCxnSpPr>
        <p:spPr>
          <a:xfrm flipH="1" flipV="1">
            <a:off x="6209202" y="1091296"/>
            <a:ext cx="32975" cy="4748162"/>
          </a:xfrm>
          <a:prstGeom prst="straightConnector1">
            <a:avLst/>
          </a:prstGeom>
          <a:ln w="28575"/>
        </p:spPr>
        <p:style>
          <a:lnRef idx="1">
            <a:schemeClr val="dk1"/>
          </a:lnRef>
          <a:fillRef idx="0">
            <a:schemeClr val="dk1"/>
          </a:fillRef>
          <a:effectRef idx="0">
            <a:schemeClr val="dk1"/>
          </a:effectRef>
          <a:fontRef idx="minor">
            <a:schemeClr val="tx1"/>
          </a:fontRef>
        </p:style>
      </p:cxnSp>
      <p:pic>
        <p:nvPicPr>
          <p:cNvPr id="5" name="Picture 4" descr="Global Settings icon">
            <a:extLst>
              <a:ext uri="{FF2B5EF4-FFF2-40B4-BE49-F238E27FC236}">
                <a16:creationId xmlns:a16="http://schemas.microsoft.com/office/drawing/2014/main" id="{E27EBB5B-333F-BDD2-A690-D1933934AA8E}"/>
              </a:ext>
            </a:extLst>
          </p:cNvPr>
          <p:cNvPicPr>
            <a:picLocks noChangeAspect="1"/>
          </p:cNvPicPr>
          <p:nvPr/>
        </p:nvPicPr>
        <p:blipFill>
          <a:blip r:embed="rId3"/>
          <a:stretch>
            <a:fillRect/>
          </a:stretch>
        </p:blipFill>
        <p:spPr>
          <a:xfrm>
            <a:off x="340859" y="418096"/>
            <a:ext cx="642514" cy="673200"/>
          </a:xfrm>
          <a:prstGeom prst="rect">
            <a:avLst/>
          </a:prstGeom>
        </p:spPr>
      </p:pic>
      <p:sp>
        <p:nvSpPr>
          <p:cNvPr id="18" name="TextBox 17">
            <a:extLst>
              <a:ext uri="{FF2B5EF4-FFF2-40B4-BE49-F238E27FC236}">
                <a16:creationId xmlns:a16="http://schemas.microsoft.com/office/drawing/2014/main" id="{F5E4F8EF-FA25-4A88-800E-C69F365E2D91}"/>
              </a:ext>
            </a:extLst>
          </p:cNvPr>
          <p:cNvSpPr txBox="1"/>
          <p:nvPr/>
        </p:nvSpPr>
        <p:spPr>
          <a:xfrm>
            <a:off x="7017471" y="1315143"/>
            <a:ext cx="2820609" cy="4524315"/>
          </a:xfrm>
          <a:prstGeom prst="rect">
            <a:avLst/>
          </a:prstGeom>
          <a:noFill/>
        </p:spPr>
        <p:txBody>
          <a:bodyPr wrap="square" rtlCol="0">
            <a:spAutoFit/>
          </a:bodyPr>
          <a:lstStyle/>
          <a:p>
            <a:r>
              <a:rPr lang="en-GB" sz="1200" b="1">
                <a:latin typeface="Century Gothic" panose="020B0502020202020204" pitchFamily="34" charset="0"/>
              </a:rPr>
              <a:t>GDP (Gross Domestic Product)- </a:t>
            </a:r>
            <a:r>
              <a:rPr lang="en-GB" sz="1200">
                <a:latin typeface="Century Gothic" panose="020B0502020202020204" pitchFamily="34" charset="0"/>
              </a:rPr>
              <a:t>The total value of goods and services produced within a country in a year.​</a:t>
            </a:r>
          </a:p>
          <a:p>
            <a:endParaRPr lang="en-GB" sz="1200">
              <a:latin typeface="Century Gothic" panose="020B0502020202020204" pitchFamily="34" charset="0"/>
            </a:endParaRPr>
          </a:p>
          <a:p>
            <a:r>
              <a:rPr lang="en-GB" sz="1200" b="1">
                <a:latin typeface="Century Gothic" panose="020B0502020202020204" pitchFamily="34" charset="0"/>
              </a:rPr>
              <a:t>GDP Per Capita- </a:t>
            </a:r>
            <a:r>
              <a:rPr lang="en-GB" sz="1200">
                <a:latin typeface="Century Gothic" panose="020B0502020202020204" pitchFamily="34" charset="0"/>
              </a:rPr>
              <a:t>A country’s GDP divided by it’s total population</a:t>
            </a:r>
          </a:p>
          <a:p>
            <a:endParaRPr lang="en-GB" sz="1200" b="1">
              <a:latin typeface="Century Gothic" panose="020B0502020202020204" pitchFamily="34" charset="0"/>
            </a:endParaRPr>
          </a:p>
          <a:p>
            <a:r>
              <a:rPr lang="en-GB" sz="1200" b="1">
                <a:latin typeface="Century Gothic" panose="020B0502020202020204" pitchFamily="34" charset="0"/>
              </a:rPr>
              <a:t>GNI (Gross National Income)-  </a:t>
            </a:r>
            <a:r>
              <a:rPr lang="en-GB" sz="1200">
                <a:latin typeface="Century Gothic" panose="020B0502020202020204" pitchFamily="34" charset="0"/>
              </a:rPr>
              <a:t>The total value of goods and services produced within a country in a year plus overseas earnings.</a:t>
            </a:r>
          </a:p>
          <a:p>
            <a:endParaRPr lang="en-GB" sz="1200">
              <a:latin typeface="Century Gothic" panose="020B0502020202020204" pitchFamily="34" charset="0"/>
            </a:endParaRPr>
          </a:p>
          <a:p>
            <a:r>
              <a:rPr lang="en-GB" sz="1200" b="1">
                <a:latin typeface="Century Gothic" panose="020B0502020202020204" pitchFamily="34" charset="0"/>
              </a:rPr>
              <a:t>HDI (human Development Index)- </a:t>
            </a:r>
            <a:r>
              <a:rPr lang="en-GB" sz="1200">
                <a:latin typeface="Century Gothic" panose="020B0502020202020204" pitchFamily="34" charset="0"/>
              </a:rPr>
              <a:t>A composite measure of development within a country using GNI per capita, years of education and life expectancy.</a:t>
            </a:r>
          </a:p>
          <a:p>
            <a:endParaRPr lang="en-GB" sz="1200">
              <a:latin typeface="Century Gothic" panose="020B0502020202020204" pitchFamily="34" charset="0"/>
            </a:endParaRPr>
          </a:p>
          <a:p>
            <a:r>
              <a:rPr lang="en-GB" sz="1200" b="1">
                <a:latin typeface="Century Gothic" panose="020B0502020202020204" pitchFamily="34" charset="0"/>
              </a:rPr>
              <a:t>Corruption-</a:t>
            </a:r>
            <a:r>
              <a:rPr lang="en-GB" sz="1200">
                <a:latin typeface="Century Gothic" panose="020B0502020202020204" pitchFamily="34" charset="0"/>
              </a:rPr>
              <a:t> This is the abuse of power or authority for personal gain or benefit. It can take different forms, such as bribery, embezzlement, or hiding things. </a:t>
            </a:r>
          </a:p>
        </p:txBody>
      </p:sp>
      <p:sp>
        <p:nvSpPr>
          <p:cNvPr id="19" name="TextBox 18">
            <a:extLst>
              <a:ext uri="{FF2B5EF4-FFF2-40B4-BE49-F238E27FC236}">
                <a16:creationId xmlns:a16="http://schemas.microsoft.com/office/drawing/2014/main" id="{606F83BF-CD4E-4E06-9244-22BF0768FEB3}"/>
              </a:ext>
            </a:extLst>
          </p:cNvPr>
          <p:cNvSpPr txBox="1"/>
          <p:nvPr/>
        </p:nvSpPr>
        <p:spPr>
          <a:xfrm>
            <a:off x="389148" y="1245559"/>
            <a:ext cx="5838575" cy="2462213"/>
          </a:xfrm>
          <a:prstGeom prst="rect">
            <a:avLst/>
          </a:prstGeom>
          <a:noFill/>
        </p:spPr>
        <p:txBody>
          <a:bodyPr wrap="square" lIns="91440" tIns="45720" rIns="91440" bIns="45720" rtlCol="0" anchor="t">
            <a:spAutoFit/>
          </a:bodyPr>
          <a:lstStyle/>
          <a:p>
            <a:r>
              <a:rPr lang="en-GB" sz="1100" dirty="0">
                <a:latin typeface="Century Gothic"/>
              </a:rPr>
              <a:t>A country’s level of development is </a:t>
            </a:r>
            <a:r>
              <a:rPr lang="en-GB" sz="1100" b="1" dirty="0">
                <a:latin typeface="Century Gothic"/>
              </a:rPr>
              <a:t>not just about how much money </a:t>
            </a:r>
            <a:r>
              <a:rPr lang="en-GB" sz="1100" dirty="0">
                <a:latin typeface="Century Gothic"/>
              </a:rPr>
              <a:t>they have. We can do this by using the HDI, which is the </a:t>
            </a:r>
            <a:r>
              <a:rPr lang="en-GB" sz="1100" b="1" dirty="0">
                <a:latin typeface="Century Gothic"/>
              </a:rPr>
              <a:t>human development index</a:t>
            </a:r>
            <a:r>
              <a:rPr lang="en-GB" sz="1100" dirty="0">
                <a:latin typeface="Century Gothic"/>
              </a:rPr>
              <a:t>. This is a way of measuring development using GNI per capita, years of education and life expectancy. Looking at multiple factors can give a better overall idea of how a country is doing. </a:t>
            </a:r>
            <a:r>
              <a:rPr lang="en-GB" sz="1100" b="1" dirty="0">
                <a:latin typeface="Century Gothic"/>
              </a:rPr>
              <a:t>HDI values can range from 0 (less developed) to 1 (more developed)</a:t>
            </a:r>
            <a:r>
              <a:rPr lang="en-GB" sz="1100" dirty="0">
                <a:latin typeface="Century Gothic"/>
              </a:rPr>
              <a:t>. </a:t>
            </a:r>
          </a:p>
          <a:p>
            <a:endParaRPr lang="en-GB" sz="1100">
              <a:latin typeface="Century Gothic" panose="020B0502020202020204" pitchFamily="34" charset="0"/>
            </a:endParaRPr>
          </a:p>
          <a:p>
            <a:r>
              <a:rPr lang="en-GB" sz="1100" dirty="0">
                <a:latin typeface="Century Gothic"/>
              </a:rPr>
              <a:t>However, there are other factors that can also impact or limit development that aren’t considered in the HDI, such as </a:t>
            </a:r>
            <a:r>
              <a:rPr lang="en-GB" sz="1100" b="1" dirty="0">
                <a:latin typeface="Century Gothic"/>
              </a:rPr>
              <a:t>inequality</a:t>
            </a:r>
            <a:r>
              <a:rPr lang="en-GB" sz="1100" dirty="0">
                <a:latin typeface="Century Gothic"/>
              </a:rPr>
              <a:t> or </a:t>
            </a:r>
            <a:r>
              <a:rPr lang="en-GB" sz="1100" b="1" dirty="0">
                <a:latin typeface="Century Gothic"/>
              </a:rPr>
              <a:t>environmental issues</a:t>
            </a:r>
            <a:r>
              <a:rPr lang="en-GB" sz="1100" dirty="0">
                <a:latin typeface="Century Gothic"/>
              </a:rPr>
              <a:t>. For example, HDI does not show whether there is a gender pay gap - a difference between the average earnings of men and women. Another potential unconsidered impact is </a:t>
            </a:r>
            <a:r>
              <a:rPr lang="en-GB" sz="1100" b="1" dirty="0">
                <a:latin typeface="Century Gothic"/>
              </a:rPr>
              <a:t>corruption</a:t>
            </a:r>
            <a:r>
              <a:rPr lang="en-GB" sz="1100" dirty="0">
                <a:latin typeface="Century Gothic"/>
              </a:rPr>
              <a:t>. The quality of the government is a big factor in development​. Places where the quality of the government is poor often have high levels of corruption. This is measured through the </a:t>
            </a:r>
            <a:r>
              <a:rPr lang="en-GB" sz="1100" b="1" dirty="0">
                <a:latin typeface="Century Gothic"/>
              </a:rPr>
              <a:t>Corruption Perceptions Index</a:t>
            </a:r>
            <a:r>
              <a:rPr lang="en-GB" sz="1100" dirty="0">
                <a:latin typeface="Century Gothic"/>
              </a:rPr>
              <a:t>.</a:t>
            </a:r>
            <a:endParaRPr lang="en-GB" sz="1100" dirty="0">
              <a:latin typeface="Century Gothic" panose="020B0502020202020204" pitchFamily="34" charset="0"/>
            </a:endParaRPr>
          </a:p>
        </p:txBody>
      </p:sp>
      <p:pic>
        <p:nvPicPr>
          <p:cNvPr id="2050" name="Picture 2" descr="Corruption icon. Simple element from management collection. Creative ...">
            <a:extLst>
              <a:ext uri="{FF2B5EF4-FFF2-40B4-BE49-F238E27FC236}">
                <a16:creationId xmlns:a16="http://schemas.microsoft.com/office/drawing/2014/main" id="{DA9AD5F8-FAD9-4D10-B912-D1894534F3F0}"/>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foregroundMark x1="54167" y1="31094" x2="56667" y2="37552"/>
                        <a14:foregroundMark x1="56667" y1="37552" x2="63646" y2="42708"/>
                        <a14:foregroundMark x1="63646" y1="42708" x2="63594" y2="50833"/>
                        <a14:foregroundMark x1="63594" y1="50833" x2="57865" y2="46875"/>
                        <a14:foregroundMark x1="57865" y1="46875" x2="54167" y2="32604"/>
                        <a14:foregroundMark x1="54167" y1="32604" x2="54167" y2="31979"/>
                        <a14:foregroundMark x1="66198" y1="55000" x2="69792" y2="48542"/>
                        <a14:foregroundMark x1="69792" y1="48542" x2="69792" y2="46094"/>
                        <a14:backgroundMark x1="43542" y1="62240" x2="44688" y2="62760"/>
                        <a14:backgroundMark x1="50260" y1="66302" x2="51458" y2="66927"/>
                        <a14:backgroundMark x1="58177" y1="66146" x2="60260" y2="65000"/>
                        <a14:backgroundMark x1="64896" y1="61094" x2="64792" y2="59010"/>
                      </a14:backgroundRemoval>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6058049" y="4712726"/>
            <a:ext cx="1328100" cy="1328100"/>
          </a:xfrm>
          <a:prstGeom prst="rect">
            <a:avLst/>
          </a:prstGeom>
          <a:noFill/>
          <a:extLst>
            <a:ext uri="{909E8E84-426E-40DD-AFC4-6F175D3DCCD1}">
              <a14:hiddenFill xmlns:a14="http://schemas.microsoft.com/office/drawing/2010/main">
                <a:solidFill>
                  <a:srgbClr val="FFFFFF"/>
                </a:solidFill>
              </a14:hiddenFill>
            </a:ext>
          </a:extLst>
        </p:spPr>
      </p:pic>
      <p:grpSp>
        <p:nvGrpSpPr>
          <p:cNvPr id="39" name="Group 38">
            <a:extLst>
              <a:ext uri="{FF2B5EF4-FFF2-40B4-BE49-F238E27FC236}">
                <a16:creationId xmlns:a16="http://schemas.microsoft.com/office/drawing/2014/main" id="{3B0AA800-8043-47CF-AC88-549A56B01AB0}"/>
              </a:ext>
            </a:extLst>
          </p:cNvPr>
          <p:cNvGrpSpPr/>
          <p:nvPr/>
        </p:nvGrpSpPr>
        <p:grpSpPr>
          <a:xfrm>
            <a:off x="6335934" y="3803314"/>
            <a:ext cx="725401" cy="835634"/>
            <a:chOff x="6335934" y="3714536"/>
            <a:chExt cx="725401" cy="835634"/>
          </a:xfrm>
        </p:grpSpPr>
        <p:pic>
          <p:nvPicPr>
            <p:cNvPr id="23" name="Graphic 22" descr="Family with girl with solid fill">
              <a:extLst>
                <a:ext uri="{FF2B5EF4-FFF2-40B4-BE49-F238E27FC236}">
                  <a16:creationId xmlns:a16="http://schemas.microsoft.com/office/drawing/2014/main" id="{261E7617-19C4-4FC8-B19F-29556622FFD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722099" y="4281957"/>
              <a:ext cx="268213" cy="268213"/>
            </a:xfrm>
            <a:prstGeom prst="rect">
              <a:avLst/>
            </a:prstGeom>
          </p:spPr>
        </p:pic>
        <p:pic>
          <p:nvPicPr>
            <p:cNvPr id="7" name="Graphic 6" descr="Teacher">
              <a:extLst>
                <a:ext uri="{FF2B5EF4-FFF2-40B4-BE49-F238E27FC236}">
                  <a16:creationId xmlns:a16="http://schemas.microsoft.com/office/drawing/2014/main" id="{48D2BB4D-5017-4CDD-A314-9196C63D911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335934" y="3714536"/>
              <a:ext cx="725401" cy="725401"/>
            </a:xfrm>
            <a:prstGeom prst="rect">
              <a:avLst/>
            </a:prstGeom>
          </p:spPr>
        </p:pic>
      </p:grpSp>
      <p:pic>
        <p:nvPicPr>
          <p:cNvPr id="27" name="Graphic 26" descr="Money">
            <a:extLst>
              <a:ext uri="{FF2B5EF4-FFF2-40B4-BE49-F238E27FC236}">
                <a16:creationId xmlns:a16="http://schemas.microsoft.com/office/drawing/2014/main" id="{7BF0F805-16A3-4247-9F1C-FD88AB0C558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406958" y="1380570"/>
            <a:ext cx="583354" cy="583354"/>
          </a:xfrm>
          <a:prstGeom prst="rect">
            <a:avLst/>
          </a:prstGeom>
        </p:spPr>
      </p:pic>
      <p:grpSp>
        <p:nvGrpSpPr>
          <p:cNvPr id="35" name="Group 34">
            <a:extLst>
              <a:ext uri="{FF2B5EF4-FFF2-40B4-BE49-F238E27FC236}">
                <a16:creationId xmlns:a16="http://schemas.microsoft.com/office/drawing/2014/main" id="{C3581866-44E1-47C5-BAB5-EFF80FD13179}"/>
              </a:ext>
            </a:extLst>
          </p:cNvPr>
          <p:cNvGrpSpPr/>
          <p:nvPr/>
        </p:nvGrpSpPr>
        <p:grpSpPr>
          <a:xfrm>
            <a:off x="6321093" y="2092875"/>
            <a:ext cx="727523" cy="636086"/>
            <a:chOff x="6285581" y="2092875"/>
            <a:chExt cx="727523" cy="636086"/>
          </a:xfrm>
        </p:grpSpPr>
        <p:pic>
          <p:nvPicPr>
            <p:cNvPr id="11" name="Graphic 10" descr="Group of people">
              <a:extLst>
                <a:ext uri="{FF2B5EF4-FFF2-40B4-BE49-F238E27FC236}">
                  <a16:creationId xmlns:a16="http://schemas.microsoft.com/office/drawing/2014/main" id="{8E40FC83-A116-4357-9546-AF8AD06E5F6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601433" y="2317290"/>
              <a:ext cx="411671" cy="411671"/>
            </a:xfrm>
            <a:prstGeom prst="rect">
              <a:avLst/>
            </a:prstGeom>
          </p:spPr>
        </p:pic>
        <p:pic>
          <p:nvPicPr>
            <p:cNvPr id="31" name="Graphic 30" descr="Money">
              <a:extLst>
                <a:ext uri="{FF2B5EF4-FFF2-40B4-BE49-F238E27FC236}">
                  <a16:creationId xmlns:a16="http://schemas.microsoft.com/office/drawing/2014/main" id="{85267BB8-8B45-4871-8224-BA914E44725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285581" y="2092875"/>
              <a:ext cx="291904" cy="291904"/>
            </a:xfrm>
            <a:prstGeom prst="rect">
              <a:avLst/>
            </a:prstGeom>
          </p:spPr>
        </p:pic>
        <p:cxnSp>
          <p:nvCxnSpPr>
            <p:cNvPr id="30" name="Straight Connector 29">
              <a:extLst>
                <a:ext uri="{FF2B5EF4-FFF2-40B4-BE49-F238E27FC236}">
                  <a16:creationId xmlns:a16="http://schemas.microsoft.com/office/drawing/2014/main" id="{37E51B73-2542-46CB-BF18-BFE3737568A0}"/>
                </a:ext>
              </a:extLst>
            </p:cNvPr>
            <p:cNvCxnSpPr>
              <a:cxnSpLocks/>
            </p:cNvCxnSpPr>
            <p:nvPr/>
          </p:nvCxnSpPr>
          <p:spPr>
            <a:xfrm flipV="1">
              <a:off x="6462984" y="2217162"/>
              <a:ext cx="294627" cy="336629"/>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0" name="Group 39">
            <a:extLst>
              <a:ext uri="{FF2B5EF4-FFF2-40B4-BE49-F238E27FC236}">
                <a16:creationId xmlns:a16="http://schemas.microsoft.com/office/drawing/2014/main" id="{2077640A-C981-4FED-8D84-9947DCCA75CE}"/>
              </a:ext>
            </a:extLst>
          </p:cNvPr>
          <p:cNvGrpSpPr/>
          <p:nvPr/>
        </p:nvGrpSpPr>
        <p:grpSpPr>
          <a:xfrm>
            <a:off x="6321093" y="2888930"/>
            <a:ext cx="757592" cy="738106"/>
            <a:chOff x="6321093" y="2817906"/>
            <a:chExt cx="757592" cy="738106"/>
          </a:xfrm>
        </p:grpSpPr>
        <p:pic>
          <p:nvPicPr>
            <p:cNvPr id="25" name="Graphic 24" descr="Piggy Bank">
              <a:extLst>
                <a:ext uri="{FF2B5EF4-FFF2-40B4-BE49-F238E27FC236}">
                  <a16:creationId xmlns:a16="http://schemas.microsoft.com/office/drawing/2014/main" id="{7C2337E4-5541-4CC9-BD7A-AC8783F4E41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656836" y="3134163"/>
              <a:ext cx="421849" cy="421849"/>
            </a:xfrm>
            <a:prstGeom prst="rect">
              <a:avLst/>
            </a:prstGeom>
          </p:spPr>
        </p:pic>
        <p:pic>
          <p:nvPicPr>
            <p:cNvPr id="38" name="Graphic 37" descr="Money">
              <a:extLst>
                <a:ext uri="{FF2B5EF4-FFF2-40B4-BE49-F238E27FC236}">
                  <a16:creationId xmlns:a16="http://schemas.microsoft.com/office/drawing/2014/main" id="{967E8A75-4773-4E73-BCC7-67A915953F0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321093" y="2817906"/>
              <a:ext cx="291904" cy="291904"/>
            </a:xfrm>
            <a:prstGeom prst="rect">
              <a:avLst/>
            </a:prstGeom>
          </p:spPr>
        </p:pic>
        <p:pic>
          <p:nvPicPr>
            <p:cNvPr id="37" name="Graphic 36" descr="Add">
              <a:extLst>
                <a:ext uri="{FF2B5EF4-FFF2-40B4-BE49-F238E27FC236}">
                  <a16:creationId xmlns:a16="http://schemas.microsoft.com/office/drawing/2014/main" id="{40B536BF-E520-4AF9-BFDF-239D014D8014}"/>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6548248" y="3002848"/>
              <a:ext cx="262631" cy="262631"/>
            </a:xfrm>
            <a:prstGeom prst="rect">
              <a:avLst/>
            </a:prstGeom>
          </p:spPr>
        </p:pic>
      </p:grpSp>
      <p:pic>
        <p:nvPicPr>
          <p:cNvPr id="2052" name="Picture 4" descr="Map showing the HDI ratings in all countries. Countries with a high HDI are in red. Countries with medium HDI are in orange. Countries with a low HDI are in yellow.">
            <a:extLst>
              <a:ext uri="{FF2B5EF4-FFF2-40B4-BE49-F238E27FC236}">
                <a16:creationId xmlns:a16="http://schemas.microsoft.com/office/drawing/2014/main" id="{0172DA24-54D3-4B1F-A280-24229BAD7D04}"/>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t="63274"/>
          <a:stretch/>
        </p:blipFill>
        <p:spPr bwMode="auto">
          <a:xfrm>
            <a:off x="444289" y="4936447"/>
            <a:ext cx="2266258" cy="827864"/>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 descr="Map showing the HDI ratings in all countries. Countries with a high HDI are in red. Countries with medium HDI are in orange. Countries with a low HDI are in yellow.">
            <a:extLst>
              <a:ext uri="{FF2B5EF4-FFF2-40B4-BE49-F238E27FC236}">
                <a16:creationId xmlns:a16="http://schemas.microsoft.com/office/drawing/2014/main" id="{CFCD7ECD-9633-45C8-BC5D-30D065CBB414}"/>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b="38290"/>
          <a:stretch/>
        </p:blipFill>
        <p:spPr bwMode="auto">
          <a:xfrm>
            <a:off x="2564988" y="3812666"/>
            <a:ext cx="3557699" cy="1935647"/>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a:extLst>
              <a:ext uri="{FF2B5EF4-FFF2-40B4-BE49-F238E27FC236}">
                <a16:creationId xmlns:a16="http://schemas.microsoft.com/office/drawing/2014/main" id="{0436102B-1E51-4634-9A4E-21EDE4A90055}"/>
              </a:ext>
            </a:extLst>
          </p:cNvPr>
          <p:cNvSpPr txBox="1"/>
          <p:nvPr/>
        </p:nvSpPr>
        <p:spPr>
          <a:xfrm>
            <a:off x="394087" y="3659174"/>
            <a:ext cx="2165307" cy="1277273"/>
          </a:xfrm>
          <a:prstGeom prst="rect">
            <a:avLst/>
          </a:prstGeom>
          <a:noFill/>
        </p:spPr>
        <p:txBody>
          <a:bodyPr wrap="square" rtlCol="0">
            <a:spAutoFit/>
          </a:bodyPr>
          <a:lstStyle/>
          <a:p>
            <a:r>
              <a:rPr lang="en-GB" sz="1100">
                <a:latin typeface="Century Gothic" panose="020B0502020202020204" pitchFamily="34" charset="0"/>
              </a:rPr>
              <a:t>The map to the right shows the </a:t>
            </a:r>
            <a:r>
              <a:rPr lang="en-GB" sz="1100" b="1">
                <a:latin typeface="Century Gothic" panose="020B0502020202020204" pitchFamily="34" charset="0"/>
              </a:rPr>
              <a:t>global HDI levels</a:t>
            </a:r>
            <a:r>
              <a:rPr lang="en-GB" sz="1100">
                <a:latin typeface="Century Gothic" panose="020B0502020202020204" pitchFamily="34" charset="0"/>
              </a:rPr>
              <a:t>. As a pattern we can see more developed countries in the Northern hemisphere, other than some anomalies like Australia and Argentina. </a:t>
            </a:r>
          </a:p>
        </p:txBody>
      </p:sp>
      <p:sp>
        <p:nvSpPr>
          <p:cNvPr id="44" name="Rectangle 43">
            <a:extLst>
              <a:ext uri="{FF2B5EF4-FFF2-40B4-BE49-F238E27FC236}">
                <a16:creationId xmlns:a16="http://schemas.microsoft.com/office/drawing/2014/main" id="{C38B59BD-AB57-4EB0-808A-09D8F1E45D3A}"/>
              </a:ext>
            </a:extLst>
          </p:cNvPr>
          <p:cNvSpPr/>
          <p:nvPr/>
        </p:nvSpPr>
        <p:spPr>
          <a:xfrm>
            <a:off x="5482910" y="6142139"/>
            <a:ext cx="4183837" cy="261610"/>
          </a:xfrm>
          <a:prstGeom prst="rect">
            <a:avLst/>
          </a:prstGeom>
        </p:spPr>
        <p:txBody>
          <a:bodyPr wrap="square">
            <a:spAutoFit/>
          </a:bodyPr>
          <a:lstStyle/>
          <a:p>
            <a:r>
              <a:rPr lang="en-GB" sz="1100">
                <a:hlinkClick r:id="rId19"/>
              </a:rPr>
              <a:t>Human Development Index | Human Development Reports (undp.org)</a:t>
            </a:r>
            <a:endParaRPr lang="en-GB" sz="1100"/>
          </a:p>
        </p:txBody>
      </p:sp>
      <p:sp>
        <p:nvSpPr>
          <p:cNvPr id="45" name="Rectangle 44">
            <a:extLst>
              <a:ext uri="{FF2B5EF4-FFF2-40B4-BE49-F238E27FC236}">
                <a16:creationId xmlns:a16="http://schemas.microsoft.com/office/drawing/2014/main" id="{4AAD88AA-3224-47CF-9124-86BDD6E34460}"/>
              </a:ext>
            </a:extLst>
          </p:cNvPr>
          <p:cNvSpPr/>
          <p:nvPr/>
        </p:nvSpPr>
        <p:spPr>
          <a:xfrm>
            <a:off x="5461355" y="6482173"/>
            <a:ext cx="4816053" cy="261610"/>
          </a:xfrm>
          <a:prstGeom prst="rect">
            <a:avLst/>
          </a:prstGeom>
        </p:spPr>
        <p:txBody>
          <a:bodyPr wrap="square">
            <a:spAutoFit/>
          </a:bodyPr>
          <a:lstStyle/>
          <a:p>
            <a:r>
              <a:rPr lang="en-GB" sz="1100">
                <a:hlinkClick r:id="rId20"/>
              </a:rPr>
              <a:t>Human Development Index (HDI) by Country 2025 (worldpopulationreview.com)</a:t>
            </a:r>
            <a:endParaRPr lang="en-GB" sz="1100"/>
          </a:p>
        </p:txBody>
      </p:sp>
      <p:pic>
        <p:nvPicPr>
          <p:cNvPr id="2054" name="Picture 6">
            <a:extLst>
              <a:ext uri="{FF2B5EF4-FFF2-40B4-BE49-F238E27FC236}">
                <a16:creationId xmlns:a16="http://schemas.microsoft.com/office/drawing/2014/main" id="{ECC7ACB0-4AA0-481D-9534-6D6961E358D2}"/>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436035" y="5954146"/>
            <a:ext cx="842453" cy="84245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6A9781C1-C653-43B9-B874-F20E0C94E8F8}"/>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534572" y="5947900"/>
            <a:ext cx="842453" cy="842453"/>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F2D5E053-E3E2-4481-8BE3-A05B89F8050C}"/>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331375" y="5947899"/>
            <a:ext cx="842453" cy="842453"/>
          </a:xfrm>
          <a:prstGeom prst="rect">
            <a:avLst/>
          </a:prstGeom>
          <a:noFill/>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0B10D14B-061C-43F4-A5D0-4A7EB046B593}"/>
              </a:ext>
            </a:extLst>
          </p:cNvPr>
          <p:cNvSpPr txBox="1"/>
          <p:nvPr/>
        </p:nvSpPr>
        <p:spPr>
          <a:xfrm>
            <a:off x="5491573" y="5827656"/>
            <a:ext cx="3783302" cy="415498"/>
          </a:xfrm>
          <a:custGeom>
            <a:avLst/>
            <a:gdLst>
              <a:gd name="csX0" fmla="*/ 0 w 3783302"/>
              <a:gd name="csY0" fmla="*/ 0 h 415498"/>
              <a:gd name="csX1" fmla="*/ 540472 w 3783302"/>
              <a:gd name="csY1" fmla="*/ 0 h 415498"/>
              <a:gd name="csX2" fmla="*/ 1156609 w 3783302"/>
              <a:gd name="csY2" fmla="*/ 0 h 415498"/>
              <a:gd name="csX3" fmla="*/ 1659248 w 3783302"/>
              <a:gd name="csY3" fmla="*/ 0 h 415498"/>
              <a:gd name="csX4" fmla="*/ 2199720 w 3783302"/>
              <a:gd name="csY4" fmla="*/ 0 h 415498"/>
              <a:gd name="csX5" fmla="*/ 2740192 w 3783302"/>
              <a:gd name="csY5" fmla="*/ 0 h 415498"/>
              <a:gd name="csX6" fmla="*/ 3204997 w 3783302"/>
              <a:gd name="csY6" fmla="*/ 0 h 415498"/>
              <a:gd name="csX7" fmla="*/ 3783302 w 3783302"/>
              <a:gd name="csY7" fmla="*/ 0 h 415498"/>
              <a:gd name="csX8" fmla="*/ 3783302 w 3783302"/>
              <a:gd name="csY8" fmla="*/ 415498 h 415498"/>
              <a:gd name="csX9" fmla="*/ 3204997 w 3783302"/>
              <a:gd name="csY9" fmla="*/ 415498 h 415498"/>
              <a:gd name="csX10" fmla="*/ 2778025 w 3783302"/>
              <a:gd name="csY10" fmla="*/ 415498 h 415498"/>
              <a:gd name="csX11" fmla="*/ 2199720 w 3783302"/>
              <a:gd name="csY11" fmla="*/ 415498 h 415498"/>
              <a:gd name="csX12" fmla="*/ 1659248 w 3783302"/>
              <a:gd name="csY12" fmla="*/ 415498 h 415498"/>
              <a:gd name="csX13" fmla="*/ 1194442 w 3783302"/>
              <a:gd name="csY13" fmla="*/ 415498 h 415498"/>
              <a:gd name="csX14" fmla="*/ 653971 w 3783302"/>
              <a:gd name="csY14" fmla="*/ 415498 h 415498"/>
              <a:gd name="csX15" fmla="*/ 0 w 3783302"/>
              <a:gd name="csY15" fmla="*/ 415498 h 415498"/>
              <a:gd name="csX16" fmla="*/ 0 w 3783302"/>
              <a:gd name="csY16" fmla="*/ 0 h 41549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3783302" h="415498" extrusionOk="0">
                <a:moveTo>
                  <a:pt x="0" y="0"/>
                </a:moveTo>
                <a:cubicBezTo>
                  <a:pt x="229546" y="-6136"/>
                  <a:pt x="426935" y="15674"/>
                  <a:pt x="540472" y="0"/>
                </a:cubicBezTo>
                <a:cubicBezTo>
                  <a:pt x="654009" y="-15674"/>
                  <a:pt x="1002830" y="49410"/>
                  <a:pt x="1156609" y="0"/>
                </a:cubicBezTo>
                <a:cubicBezTo>
                  <a:pt x="1310388" y="-49410"/>
                  <a:pt x="1454729" y="39644"/>
                  <a:pt x="1659248" y="0"/>
                </a:cubicBezTo>
                <a:cubicBezTo>
                  <a:pt x="1863767" y="-39644"/>
                  <a:pt x="2035948" y="38910"/>
                  <a:pt x="2199720" y="0"/>
                </a:cubicBezTo>
                <a:cubicBezTo>
                  <a:pt x="2363492" y="-38910"/>
                  <a:pt x="2548379" y="3563"/>
                  <a:pt x="2740192" y="0"/>
                </a:cubicBezTo>
                <a:cubicBezTo>
                  <a:pt x="2932005" y="-3563"/>
                  <a:pt x="3091378" y="29117"/>
                  <a:pt x="3204997" y="0"/>
                </a:cubicBezTo>
                <a:cubicBezTo>
                  <a:pt x="3318616" y="-29117"/>
                  <a:pt x="3620224" y="9873"/>
                  <a:pt x="3783302" y="0"/>
                </a:cubicBezTo>
                <a:cubicBezTo>
                  <a:pt x="3832655" y="107696"/>
                  <a:pt x="3772664" y="324830"/>
                  <a:pt x="3783302" y="415498"/>
                </a:cubicBezTo>
                <a:cubicBezTo>
                  <a:pt x="3586459" y="427915"/>
                  <a:pt x="3420010" y="396065"/>
                  <a:pt x="3204997" y="415498"/>
                </a:cubicBezTo>
                <a:cubicBezTo>
                  <a:pt x="2989985" y="434931"/>
                  <a:pt x="2942439" y="369946"/>
                  <a:pt x="2778025" y="415498"/>
                </a:cubicBezTo>
                <a:cubicBezTo>
                  <a:pt x="2613611" y="461050"/>
                  <a:pt x="2481540" y="412195"/>
                  <a:pt x="2199720" y="415498"/>
                </a:cubicBezTo>
                <a:cubicBezTo>
                  <a:pt x="1917901" y="418801"/>
                  <a:pt x="1913527" y="353825"/>
                  <a:pt x="1659248" y="415498"/>
                </a:cubicBezTo>
                <a:cubicBezTo>
                  <a:pt x="1404969" y="477171"/>
                  <a:pt x="1323626" y="370683"/>
                  <a:pt x="1194442" y="415498"/>
                </a:cubicBezTo>
                <a:cubicBezTo>
                  <a:pt x="1065258" y="460313"/>
                  <a:pt x="800327" y="370437"/>
                  <a:pt x="653971" y="415498"/>
                </a:cubicBezTo>
                <a:cubicBezTo>
                  <a:pt x="507615" y="460559"/>
                  <a:pt x="244952" y="397196"/>
                  <a:pt x="0" y="415498"/>
                </a:cubicBezTo>
                <a:cubicBezTo>
                  <a:pt x="-281" y="324795"/>
                  <a:pt x="9168" y="204161"/>
                  <a:pt x="0" y="0"/>
                </a:cubicBezTo>
                <a:close/>
              </a:path>
            </a:pathLst>
          </a:custGeom>
          <a:noFill/>
          <a:ln>
            <a:noFill/>
            <a:extLst>
              <a:ext uri="{C807C97D-BFC1-408E-A445-0C87EB9F89A2}">
                <ask:lineSketchStyleProps xmlns:ask="http://schemas.microsoft.com/office/drawing/2018/sketchyshapes" sd="2529849016">
                  <a:prstGeom prst="rect">
                    <a:avLst/>
                  </a:prstGeom>
                  <ask:type>
                    <ask:lineSketchScribble/>
                  </ask:type>
                </ask:lineSketchStyleProps>
              </a:ext>
            </a:extLst>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1050" b="1">
                <a:latin typeface="Century Gothic"/>
              </a:rPr>
              <a:t>The links below have some great interactive maps and facts on there!</a:t>
            </a:r>
            <a:endParaRPr lang="en-US" sz="1600" b="1">
              <a:latin typeface="Aptos" panose="020B0004020202020204"/>
            </a:endParaRPr>
          </a:p>
        </p:txBody>
      </p:sp>
    </p:spTree>
    <p:extLst>
      <p:ext uri="{BB962C8B-B14F-4D97-AF65-F5344CB8AC3E}">
        <p14:creationId xmlns:p14="http://schemas.microsoft.com/office/powerpoint/2010/main" val="1436577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B8A7A6-FF3A-FF10-39CB-75172007E1D5}"/>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30AA80A2-664F-4F35-8ECF-638903DFA9B0}"/>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13000" contrast="60000"/>
                    </a14:imgEffect>
                  </a14:imgLayer>
                </a14:imgProps>
              </a:ext>
            </a:extLst>
          </a:blip>
          <a:srcRect t="-253" r="737" b="87"/>
          <a:stretch/>
        </p:blipFill>
        <p:spPr>
          <a:xfrm>
            <a:off x="2950512" y="3268939"/>
            <a:ext cx="3215922" cy="2176989"/>
          </a:xfrm>
          <a:prstGeom prst="rect">
            <a:avLst/>
          </a:prstGeom>
        </p:spPr>
      </p:pic>
      <p:sp>
        <p:nvSpPr>
          <p:cNvPr id="4" name="TextBox 3">
            <a:extLst>
              <a:ext uri="{FF2B5EF4-FFF2-40B4-BE49-F238E27FC236}">
                <a16:creationId xmlns:a16="http://schemas.microsoft.com/office/drawing/2014/main" id="{FC542066-0501-D243-695D-622D088E8BB4}"/>
              </a:ext>
            </a:extLst>
          </p:cNvPr>
          <p:cNvSpPr txBox="1"/>
          <p:nvPr/>
        </p:nvSpPr>
        <p:spPr>
          <a:xfrm>
            <a:off x="880583" y="253818"/>
            <a:ext cx="485207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GCSE Global Development</a:t>
            </a:r>
          </a:p>
          <a:p>
            <a:pPr algn="ctr"/>
            <a:r>
              <a:rPr lang="en-US" sz="1600" b="1">
                <a:latin typeface="Century Gothic"/>
                <a:ea typeface="Calibri"/>
                <a:cs typeface="Calibri"/>
              </a:rPr>
              <a:t>Knowledge Checkers</a:t>
            </a:r>
            <a:endParaRPr lang="en-US" sz="1600" b="1">
              <a:latin typeface="Century Gothic"/>
              <a:cs typeface="Calibri"/>
            </a:endParaRPr>
          </a:p>
        </p:txBody>
      </p:sp>
      <p:cxnSp>
        <p:nvCxnSpPr>
          <p:cNvPr id="8" name="Straight Arrow Connector 7">
            <a:extLst>
              <a:ext uri="{FF2B5EF4-FFF2-40B4-BE49-F238E27FC236}">
                <a16:creationId xmlns:a16="http://schemas.microsoft.com/office/drawing/2014/main" id="{33138FC2-4141-40B7-38B2-658AFA2BFB55}"/>
              </a:ext>
            </a:extLst>
          </p:cNvPr>
          <p:cNvCxnSpPr>
            <a:cxnSpLocks/>
          </p:cNvCxnSpPr>
          <p:nvPr/>
        </p:nvCxnSpPr>
        <p:spPr>
          <a:xfrm>
            <a:off x="1080397" y="890663"/>
            <a:ext cx="4652260" cy="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C1767436-ADAF-DC29-97CC-7BCA933D2516}"/>
              </a:ext>
            </a:extLst>
          </p:cNvPr>
          <p:cNvCxnSpPr>
            <a:cxnSpLocks/>
          </p:cNvCxnSpPr>
          <p:nvPr/>
        </p:nvCxnSpPr>
        <p:spPr>
          <a:xfrm>
            <a:off x="6633713" y="858747"/>
            <a:ext cx="2953573" cy="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228D9633-C6F8-0AC0-441F-790DD2FFD48A}"/>
              </a:ext>
            </a:extLst>
          </p:cNvPr>
          <p:cNvCxnSpPr>
            <a:cxnSpLocks/>
          </p:cNvCxnSpPr>
          <p:nvPr/>
        </p:nvCxnSpPr>
        <p:spPr>
          <a:xfrm>
            <a:off x="6371071" y="4176161"/>
            <a:ext cx="3422019" cy="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255075E4-8A13-A896-0CC7-0DC220FFB321}"/>
              </a:ext>
            </a:extLst>
          </p:cNvPr>
          <p:cNvSpPr txBox="1"/>
          <p:nvPr/>
        </p:nvSpPr>
        <p:spPr>
          <a:xfrm>
            <a:off x="984803" y="903854"/>
            <a:ext cx="50156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Core knowledge</a:t>
            </a:r>
          </a:p>
        </p:txBody>
      </p:sp>
      <p:sp>
        <p:nvSpPr>
          <p:cNvPr id="15" name="TextBox 14">
            <a:extLst>
              <a:ext uri="{FF2B5EF4-FFF2-40B4-BE49-F238E27FC236}">
                <a16:creationId xmlns:a16="http://schemas.microsoft.com/office/drawing/2014/main" id="{66ED4B58-73DC-78EC-C5C3-39248B94F676}"/>
              </a:ext>
            </a:extLst>
          </p:cNvPr>
          <p:cNvSpPr txBox="1"/>
          <p:nvPr/>
        </p:nvSpPr>
        <p:spPr>
          <a:xfrm>
            <a:off x="6247771" y="853217"/>
            <a:ext cx="34940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Key words</a:t>
            </a:r>
            <a:endParaRPr lang="en-US" sz="1600" b="1">
              <a:ea typeface="Calibri"/>
              <a:cs typeface="Calibri"/>
            </a:endParaRPr>
          </a:p>
        </p:txBody>
      </p:sp>
      <p:sp>
        <p:nvSpPr>
          <p:cNvPr id="17" name="TextBox 16">
            <a:extLst>
              <a:ext uri="{FF2B5EF4-FFF2-40B4-BE49-F238E27FC236}">
                <a16:creationId xmlns:a16="http://schemas.microsoft.com/office/drawing/2014/main" id="{532BFE3C-2CAF-8D8C-D4CE-3AD81B66A79C}"/>
              </a:ext>
            </a:extLst>
          </p:cNvPr>
          <p:cNvSpPr txBox="1"/>
          <p:nvPr/>
        </p:nvSpPr>
        <p:spPr>
          <a:xfrm>
            <a:off x="5670370" y="4350696"/>
            <a:ext cx="355289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cs typeface="Calibri"/>
              </a:rPr>
              <a:t>Take it further...</a:t>
            </a:r>
            <a:endParaRPr lang="en-US"/>
          </a:p>
        </p:txBody>
      </p:sp>
      <p:sp>
        <p:nvSpPr>
          <p:cNvPr id="2" name="TextBox 1">
            <a:extLst>
              <a:ext uri="{FF2B5EF4-FFF2-40B4-BE49-F238E27FC236}">
                <a16:creationId xmlns:a16="http://schemas.microsoft.com/office/drawing/2014/main" id="{8FDF75FD-A63B-E6BF-4591-F349C84AC2F6}"/>
              </a:ext>
            </a:extLst>
          </p:cNvPr>
          <p:cNvSpPr txBox="1"/>
          <p:nvPr/>
        </p:nvSpPr>
        <p:spPr>
          <a:xfrm>
            <a:off x="6509803" y="258703"/>
            <a:ext cx="331879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a:latin typeface="Century Gothic"/>
              </a:rPr>
              <a:t>Lesson 5</a:t>
            </a:r>
            <a:endParaRPr lang="en-US" sz="1200" b="1">
              <a:latin typeface="Aptos" panose="020B0004020202020204"/>
            </a:endParaRPr>
          </a:p>
          <a:p>
            <a:pPr algn="ctr"/>
            <a:r>
              <a:rPr lang="en-GB" sz="1200" b="1">
                <a:latin typeface="Century Gothic"/>
              </a:rPr>
              <a:t>Uneven Development</a:t>
            </a:r>
            <a:endParaRPr lang="en-US" sz="1200" b="1"/>
          </a:p>
        </p:txBody>
      </p:sp>
      <p:pic>
        <p:nvPicPr>
          <p:cNvPr id="50" name="Picture 49">
            <a:extLst>
              <a:ext uri="{FF2B5EF4-FFF2-40B4-BE49-F238E27FC236}">
                <a16:creationId xmlns:a16="http://schemas.microsoft.com/office/drawing/2014/main" id="{82AE4A27-2B49-2E86-EB9D-C3C6AAE48673}"/>
              </a:ext>
            </a:extLst>
          </p:cNvPr>
          <p:cNvPicPr>
            <a:picLocks noChangeAspect="1"/>
          </p:cNvPicPr>
          <p:nvPr/>
        </p:nvPicPr>
        <p:blipFill>
          <a:blip r:embed="rId4"/>
          <a:stretch>
            <a:fillRect/>
          </a:stretch>
        </p:blipFill>
        <p:spPr>
          <a:xfrm>
            <a:off x="5864429" y="273298"/>
            <a:ext cx="648242" cy="669612"/>
          </a:xfrm>
          <a:prstGeom prst="rect">
            <a:avLst/>
          </a:prstGeom>
        </p:spPr>
      </p:pic>
      <p:sp>
        <p:nvSpPr>
          <p:cNvPr id="21" name="Title 1">
            <a:extLst>
              <a:ext uri="{FF2B5EF4-FFF2-40B4-BE49-F238E27FC236}">
                <a16:creationId xmlns:a16="http://schemas.microsoft.com/office/drawing/2014/main" id="{D2700501-9344-E70C-532C-12E354A7E3F7}"/>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a:latin typeface="Century Gothic"/>
              </a:rPr>
              <a:t>Knowledge </a:t>
            </a:r>
            <a:r>
              <a:rPr lang="en-US" sz="1100" b="1" i="1" err="1">
                <a:latin typeface="Century Gothic"/>
              </a:rPr>
              <a:t>Organiser</a:t>
            </a:r>
            <a:endParaRPr lang="en-US" sz="1100" b="1" i="1">
              <a:latin typeface="Century Gothic"/>
            </a:endParaRPr>
          </a:p>
        </p:txBody>
      </p:sp>
      <p:sp>
        <p:nvSpPr>
          <p:cNvPr id="16" name="TextBox 15">
            <a:extLst>
              <a:ext uri="{FF2B5EF4-FFF2-40B4-BE49-F238E27FC236}">
                <a16:creationId xmlns:a16="http://schemas.microsoft.com/office/drawing/2014/main" id="{52DFBD58-693D-B587-99A3-0715A04E5842}"/>
              </a:ext>
            </a:extLst>
          </p:cNvPr>
          <p:cNvSpPr txBox="1"/>
          <p:nvPr/>
        </p:nvSpPr>
        <p:spPr>
          <a:xfrm>
            <a:off x="6683400" y="6107458"/>
            <a:ext cx="2851529" cy="553998"/>
          </a:xfrm>
          <a:custGeom>
            <a:avLst/>
            <a:gdLst>
              <a:gd name="csX0" fmla="*/ 0 w 2851529"/>
              <a:gd name="csY0" fmla="*/ 0 h 553998"/>
              <a:gd name="csX1" fmla="*/ 570306 w 2851529"/>
              <a:gd name="csY1" fmla="*/ 0 h 553998"/>
              <a:gd name="csX2" fmla="*/ 1197642 w 2851529"/>
              <a:gd name="csY2" fmla="*/ 0 h 553998"/>
              <a:gd name="csX3" fmla="*/ 1739433 w 2851529"/>
              <a:gd name="csY3" fmla="*/ 0 h 553998"/>
              <a:gd name="csX4" fmla="*/ 2309738 w 2851529"/>
              <a:gd name="csY4" fmla="*/ 0 h 553998"/>
              <a:gd name="csX5" fmla="*/ 2851529 w 2851529"/>
              <a:gd name="csY5" fmla="*/ 0 h 553998"/>
              <a:gd name="csX6" fmla="*/ 2851529 w 2851529"/>
              <a:gd name="csY6" fmla="*/ 553998 h 553998"/>
              <a:gd name="csX7" fmla="*/ 2366769 w 2851529"/>
              <a:gd name="csY7" fmla="*/ 553998 h 553998"/>
              <a:gd name="csX8" fmla="*/ 1882009 w 2851529"/>
              <a:gd name="csY8" fmla="*/ 553998 h 553998"/>
              <a:gd name="csX9" fmla="*/ 1254673 w 2851529"/>
              <a:gd name="csY9" fmla="*/ 553998 h 553998"/>
              <a:gd name="csX10" fmla="*/ 769913 w 2851529"/>
              <a:gd name="csY10" fmla="*/ 553998 h 553998"/>
              <a:gd name="csX11" fmla="*/ 0 w 2851529"/>
              <a:gd name="csY11" fmla="*/ 553998 h 553998"/>
              <a:gd name="csX12" fmla="*/ 0 w 2851529"/>
              <a:gd name="csY12" fmla="*/ 0 h 55399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2851529" h="553998" extrusionOk="0">
                <a:moveTo>
                  <a:pt x="0" y="0"/>
                </a:moveTo>
                <a:cubicBezTo>
                  <a:pt x="199508" y="-8780"/>
                  <a:pt x="366720" y="6257"/>
                  <a:pt x="570306" y="0"/>
                </a:cubicBezTo>
                <a:cubicBezTo>
                  <a:pt x="773892" y="-6257"/>
                  <a:pt x="888093" y="69225"/>
                  <a:pt x="1197642" y="0"/>
                </a:cubicBezTo>
                <a:cubicBezTo>
                  <a:pt x="1507191" y="-69225"/>
                  <a:pt x="1596831" y="55658"/>
                  <a:pt x="1739433" y="0"/>
                </a:cubicBezTo>
                <a:cubicBezTo>
                  <a:pt x="1882035" y="-55658"/>
                  <a:pt x="2175671" y="17944"/>
                  <a:pt x="2309738" y="0"/>
                </a:cubicBezTo>
                <a:cubicBezTo>
                  <a:pt x="2443806" y="-17944"/>
                  <a:pt x="2678079" y="38"/>
                  <a:pt x="2851529" y="0"/>
                </a:cubicBezTo>
                <a:cubicBezTo>
                  <a:pt x="2886380" y="192149"/>
                  <a:pt x="2842175" y="385918"/>
                  <a:pt x="2851529" y="553998"/>
                </a:cubicBezTo>
                <a:cubicBezTo>
                  <a:pt x="2691252" y="564523"/>
                  <a:pt x="2586977" y="520190"/>
                  <a:pt x="2366769" y="553998"/>
                </a:cubicBezTo>
                <a:cubicBezTo>
                  <a:pt x="2146561" y="587806"/>
                  <a:pt x="2038032" y="530569"/>
                  <a:pt x="1882009" y="553998"/>
                </a:cubicBezTo>
                <a:cubicBezTo>
                  <a:pt x="1725986" y="577427"/>
                  <a:pt x="1461104" y="523423"/>
                  <a:pt x="1254673" y="553998"/>
                </a:cubicBezTo>
                <a:cubicBezTo>
                  <a:pt x="1048242" y="584573"/>
                  <a:pt x="926497" y="516810"/>
                  <a:pt x="769913" y="553998"/>
                </a:cubicBezTo>
                <a:cubicBezTo>
                  <a:pt x="613329" y="591186"/>
                  <a:pt x="217992" y="486108"/>
                  <a:pt x="0" y="553998"/>
                </a:cubicBezTo>
                <a:cubicBezTo>
                  <a:pt x="-54752" y="396661"/>
                  <a:pt x="37268" y="229642"/>
                  <a:pt x="0" y="0"/>
                </a:cubicBezTo>
                <a:close/>
              </a:path>
            </a:pathLst>
          </a:custGeom>
          <a:noFill/>
          <a:ln>
            <a:noFill/>
            <a:extLst>
              <a:ext uri="{C807C97D-BFC1-408E-A445-0C87EB9F89A2}">
                <ask:lineSketchStyleProps xmlns:ask="http://schemas.microsoft.com/office/drawing/2018/sketchyshapes" sd="2529849016">
                  <a:prstGeom prst="rect">
                    <a:avLst/>
                  </a:prstGeom>
                  <ask:type>
                    <ask:lineSketchScribble/>
                  </ask:type>
                </ask:lineSketchStyleProps>
              </a:ext>
            </a:extLst>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1000" b="1" dirty="0">
                <a:latin typeface="Century Gothic"/>
              </a:rPr>
              <a:t>These videos show: </a:t>
            </a:r>
            <a:endParaRPr lang="en-US" sz="1400" dirty="0">
              <a:latin typeface="Aptos" panose="020B0004020202020204"/>
            </a:endParaRPr>
          </a:p>
          <a:p>
            <a:pPr marL="171450" indent="-171450" algn="ctr">
              <a:buFont typeface="Calibri"/>
              <a:buChar char="-"/>
            </a:pPr>
            <a:r>
              <a:rPr lang="en-US" sz="1000" dirty="0">
                <a:latin typeface="Century Gothic"/>
              </a:rPr>
              <a:t>The development gap. </a:t>
            </a:r>
            <a:endParaRPr lang="en-US" sz="1400" dirty="0">
              <a:latin typeface="Aptos" panose="020B0004020202020204"/>
            </a:endParaRPr>
          </a:p>
          <a:p>
            <a:pPr marL="171450" indent="-171450" algn="ctr">
              <a:buFont typeface="Calibri"/>
              <a:buChar char="-"/>
            </a:pPr>
            <a:r>
              <a:rPr lang="en-US" sz="1000" dirty="0">
                <a:latin typeface="Century Gothic"/>
              </a:rPr>
              <a:t>The Gini Coefficient explained</a:t>
            </a:r>
            <a:endParaRPr lang="en-US" sz="1400">
              <a:latin typeface="Aptos" panose="020B0004020202020204"/>
            </a:endParaRPr>
          </a:p>
        </p:txBody>
      </p:sp>
      <p:cxnSp>
        <p:nvCxnSpPr>
          <p:cNvPr id="29" name="Straight Arrow Connector 28">
            <a:extLst>
              <a:ext uri="{FF2B5EF4-FFF2-40B4-BE49-F238E27FC236}">
                <a16:creationId xmlns:a16="http://schemas.microsoft.com/office/drawing/2014/main" id="{0B8164C3-8CF3-C335-1549-626C6164BBAF}"/>
              </a:ext>
            </a:extLst>
          </p:cNvPr>
          <p:cNvCxnSpPr>
            <a:cxnSpLocks/>
          </p:cNvCxnSpPr>
          <p:nvPr/>
        </p:nvCxnSpPr>
        <p:spPr>
          <a:xfrm flipH="1" flipV="1">
            <a:off x="6209202" y="1091296"/>
            <a:ext cx="18522" cy="5658150"/>
          </a:xfrm>
          <a:prstGeom prst="straightConnector1">
            <a:avLst/>
          </a:prstGeom>
          <a:ln w="28575"/>
        </p:spPr>
        <p:style>
          <a:lnRef idx="1">
            <a:schemeClr val="dk1"/>
          </a:lnRef>
          <a:fillRef idx="0">
            <a:schemeClr val="dk1"/>
          </a:fillRef>
          <a:effectRef idx="0">
            <a:schemeClr val="dk1"/>
          </a:effectRef>
          <a:fontRef idx="minor">
            <a:schemeClr val="tx1"/>
          </a:fontRef>
        </p:style>
      </p:cxnSp>
      <p:pic>
        <p:nvPicPr>
          <p:cNvPr id="3" name="Picture 2" descr="Global Settings icon">
            <a:extLst>
              <a:ext uri="{FF2B5EF4-FFF2-40B4-BE49-F238E27FC236}">
                <a16:creationId xmlns:a16="http://schemas.microsoft.com/office/drawing/2014/main" id="{66D2A69D-FEF1-9590-3C60-5A11F78391AE}"/>
              </a:ext>
            </a:extLst>
          </p:cNvPr>
          <p:cNvPicPr>
            <a:picLocks noChangeAspect="1"/>
          </p:cNvPicPr>
          <p:nvPr/>
        </p:nvPicPr>
        <p:blipFill>
          <a:blip r:embed="rId5"/>
          <a:stretch>
            <a:fillRect/>
          </a:stretch>
        </p:blipFill>
        <p:spPr>
          <a:xfrm>
            <a:off x="340859" y="418096"/>
            <a:ext cx="642514" cy="673200"/>
          </a:xfrm>
          <a:prstGeom prst="rect">
            <a:avLst/>
          </a:prstGeom>
        </p:spPr>
      </p:pic>
      <p:sp>
        <p:nvSpPr>
          <p:cNvPr id="18" name="TextBox 17">
            <a:extLst>
              <a:ext uri="{FF2B5EF4-FFF2-40B4-BE49-F238E27FC236}">
                <a16:creationId xmlns:a16="http://schemas.microsoft.com/office/drawing/2014/main" id="{045A711A-3975-4C55-AF5E-E50B2E11C351}"/>
              </a:ext>
            </a:extLst>
          </p:cNvPr>
          <p:cNvSpPr txBox="1"/>
          <p:nvPr/>
        </p:nvSpPr>
        <p:spPr>
          <a:xfrm>
            <a:off x="7036879" y="1191771"/>
            <a:ext cx="2877876" cy="2970044"/>
          </a:xfrm>
          <a:prstGeom prst="rect">
            <a:avLst/>
          </a:prstGeom>
          <a:noFill/>
        </p:spPr>
        <p:txBody>
          <a:bodyPr wrap="square" rtlCol="0">
            <a:spAutoFit/>
          </a:bodyPr>
          <a:lstStyle/>
          <a:p>
            <a:r>
              <a:rPr lang="en-GB" sz="1100" b="1">
                <a:latin typeface="Century Gothic" panose="020B0502020202020204" pitchFamily="34" charset="0"/>
              </a:rPr>
              <a:t>The Development Gap- </a:t>
            </a:r>
            <a:r>
              <a:rPr lang="en-GB" sz="1100">
                <a:latin typeface="Century Gothic" panose="020B0502020202020204" pitchFamily="34" charset="0"/>
              </a:rPr>
              <a:t>The difference in income and the quality of life in general between the richest and poorest countries in the world.</a:t>
            </a:r>
          </a:p>
          <a:p>
            <a:endParaRPr lang="en-GB" sz="1100">
              <a:latin typeface="Century Gothic" panose="020B0502020202020204" pitchFamily="34" charset="0"/>
            </a:endParaRPr>
          </a:p>
          <a:p>
            <a:r>
              <a:rPr lang="en-GB" sz="1100" b="1">
                <a:latin typeface="Century Gothic" panose="020B0502020202020204" pitchFamily="34" charset="0"/>
              </a:rPr>
              <a:t>The Gini Coefficient- </a:t>
            </a:r>
            <a:r>
              <a:rPr lang="en-GB" sz="1100">
                <a:latin typeface="Century Gothic" panose="020B0502020202020204" pitchFamily="34" charset="0"/>
              </a:rPr>
              <a:t>A measure used to assess the level of income inequality in a place. </a:t>
            </a:r>
          </a:p>
          <a:p>
            <a:r>
              <a:rPr lang="en-GB" sz="1100" b="1">
                <a:solidFill>
                  <a:srgbClr val="FF3F43"/>
                </a:solidFill>
                <a:latin typeface="Century Gothic" panose="020B0502020202020204" pitchFamily="34" charset="0"/>
              </a:rPr>
              <a:t>A high value</a:t>
            </a:r>
            <a:r>
              <a:rPr lang="en-GB" sz="1100">
                <a:latin typeface="Century Gothic" panose="020B0502020202020204" pitchFamily="34" charset="0"/>
              </a:rPr>
              <a:t>= more unequal share of income. </a:t>
            </a:r>
          </a:p>
          <a:p>
            <a:r>
              <a:rPr lang="en-GB" sz="1100" b="1">
                <a:solidFill>
                  <a:srgbClr val="55EA4E"/>
                </a:solidFill>
                <a:latin typeface="Century Gothic" panose="020B0502020202020204" pitchFamily="34" charset="0"/>
              </a:rPr>
              <a:t>A low value</a:t>
            </a:r>
            <a:r>
              <a:rPr lang="en-GB" sz="1100">
                <a:latin typeface="Century Gothic" panose="020B0502020202020204" pitchFamily="34" charset="0"/>
              </a:rPr>
              <a:t>= more equal share of income. </a:t>
            </a:r>
          </a:p>
          <a:p>
            <a:endParaRPr lang="en-GB" sz="1100" b="1">
              <a:latin typeface="Century Gothic" panose="020B0502020202020204" pitchFamily="34" charset="0"/>
            </a:endParaRPr>
          </a:p>
          <a:p>
            <a:r>
              <a:rPr lang="en-GB" sz="1100" b="1">
                <a:latin typeface="Century Gothic" panose="020B0502020202020204" pitchFamily="34" charset="0"/>
              </a:rPr>
              <a:t>GDHI (Gross Disposable Household Income)- </a:t>
            </a:r>
            <a:r>
              <a:rPr lang="en-GB" sz="1100">
                <a:latin typeface="Century Gothic" panose="020B0502020202020204" pitchFamily="34" charset="0"/>
              </a:rPr>
              <a:t>The amount of money that households (individuals or families) have available for spending or saving.​</a:t>
            </a:r>
          </a:p>
        </p:txBody>
      </p:sp>
      <p:sp>
        <p:nvSpPr>
          <p:cNvPr id="5" name="Rectangle 4">
            <a:extLst>
              <a:ext uri="{FF2B5EF4-FFF2-40B4-BE49-F238E27FC236}">
                <a16:creationId xmlns:a16="http://schemas.microsoft.com/office/drawing/2014/main" id="{7BA30400-0DB8-4E5C-B8E6-8EAABF630396}"/>
              </a:ext>
            </a:extLst>
          </p:cNvPr>
          <p:cNvSpPr/>
          <p:nvPr/>
        </p:nvSpPr>
        <p:spPr>
          <a:xfrm>
            <a:off x="300330" y="1149038"/>
            <a:ext cx="5927394" cy="1754326"/>
          </a:xfrm>
          <a:prstGeom prst="rect">
            <a:avLst/>
          </a:prstGeom>
        </p:spPr>
        <p:txBody>
          <a:bodyPr wrap="square">
            <a:spAutoFit/>
          </a:bodyPr>
          <a:lstStyle/>
          <a:p>
            <a:r>
              <a:rPr lang="en-GB" sz="1200">
                <a:solidFill>
                  <a:srgbClr val="000000"/>
                </a:solidFill>
                <a:latin typeface="Century Gothic" panose="020B0502020202020204" pitchFamily="34" charset="0"/>
              </a:rPr>
              <a:t>There are differences in development across different countries. Rich countries tend to have a smaller income gap than poorer countries. The </a:t>
            </a:r>
            <a:r>
              <a:rPr lang="en-GB" sz="1200" b="1">
                <a:solidFill>
                  <a:srgbClr val="000000"/>
                </a:solidFill>
                <a:latin typeface="Century Gothic" panose="020B0502020202020204" pitchFamily="34" charset="0"/>
              </a:rPr>
              <a:t>Gini Coefficient </a:t>
            </a:r>
            <a:r>
              <a:rPr lang="en-GB" sz="1200">
                <a:solidFill>
                  <a:srgbClr val="000000"/>
                </a:solidFill>
                <a:latin typeface="Century Gothic" panose="020B0502020202020204" pitchFamily="34" charset="0"/>
              </a:rPr>
              <a:t>can be used to show the extent of income inequality. To calculate the Gini Coefficient we use the </a:t>
            </a:r>
            <a:r>
              <a:rPr lang="en-GB" sz="1200" b="1">
                <a:solidFill>
                  <a:srgbClr val="0439FF"/>
                </a:solidFill>
                <a:latin typeface="Century Gothic" panose="020B0502020202020204" pitchFamily="34" charset="0"/>
              </a:rPr>
              <a:t>Lorenz Curve</a:t>
            </a:r>
            <a:r>
              <a:rPr lang="en-GB" sz="1200" b="1">
                <a:solidFill>
                  <a:srgbClr val="000000"/>
                </a:solidFill>
                <a:latin typeface="Century Gothic" panose="020B0502020202020204" pitchFamily="34" charset="0"/>
              </a:rPr>
              <a:t>. </a:t>
            </a:r>
            <a:r>
              <a:rPr lang="en-GB" sz="1200">
                <a:solidFill>
                  <a:srgbClr val="000000"/>
                </a:solidFill>
                <a:latin typeface="Century Gothic" panose="020B0502020202020204" pitchFamily="34" charset="0"/>
              </a:rPr>
              <a:t>This is a line on a graph that shows us the distribution of income in a population. The Gini Coefficient value goes </a:t>
            </a:r>
            <a:r>
              <a:rPr lang="en-GB" sz="1200" b="1">
                <a:solidFill>
                  <a:srgbClr val="000000"/>
                </a:solidFill>
                <a:latin typeface="Century Gothic" panose="020B0502020202020204" pitchFamily="34" charset="0"/>
              </a:rPr>
              <a:t>between 0 and 1. </a:t>
            </a:r>
            <a:r>
              <a:rPr lang="en-GB" sz="1200">
                <a:solidFill>
                  <a:srgbClr val="000000"/>
                </a:solidFill>
                <a:latin typeface="Century Gothic" panose="020B0502020202020204" pitchFamily="34" charset="0"/>
              </a:rPr>
              <a:t>The value </a:t>
            </a:r>
            <a:r>
              <a:rPr lang="en-GB" sz="1200" b="1">
                <a:solidFill>
                  <a:srgbClr val="55EA4E"/>
                </a:solidFill>
                <a:latin typeface="Century Gothic" panose="020B0502020202020204" pitchFamily="34" charset="0"/>
              </a:rPr>
              <a:t>0 reflects perfect equality</a:t>
            </a:r>
            <a:r>
              <a:rPr lang="en-GB" sz="1200" b="1">
                <a:solidFill>
                  <a:srgbClr val="000000"/>
                </a:solidFill>
                <a:latin typeface="Century Gothic" panose="020B0502020202020204" pitchFamily="34" charset="0"/>
              </a:rPr>
              <a:t> </a:t>
            </a:r>
            <a:r>
              <a:rPr lang="en-GB" sz="1200">
                <a:solidFill>
                  <a:srgbClr val="000000"/>
                </a:solidFill>
                <a:latin typeface="Century Gothic" panose="020B0502020202020204" pitchFamily="34" charset="0"/>
              </a:rPr>
              <a:t>as it the Lorenz curve matches the perfect equality line. As the Lorenz curves moves further away from the perfect equality line, inequality increases. The value </a:t>
            </a:r>
            <a:r>
              <a:rPr lang="en-GB" sz="1200" b="1">
                <a:solidFill>
                  <a:srgbClr val="FF3F43"/>
                </a:solidFill>
                <a:latin typeface="Century Gothic" panose="020B0502020202020204" pitchFamily="34" charset="0"/>
              </a:rPr>
              <a:t>1 reflects perfect inequality</a:t>
            </a:r>
            <a:r>
              <a:rPr lang="en-GB" sz="1200">
                <a:solidFill>
                  <a:srgbClr val="000000"/>
                </a:solidFill>
                <a:latin typeface="Century Gothic" panose="020B0502020202020204" pitchFamily="34" charset="0"/>
              </a:rPr>
              <a:t>. Shown in graph below:</a:t>
            </a:r>
            <a:endParaRPr lang="en-GB" sz="1200"/>
          </a:p>
        </p:txBody>
      </p:sp>
      <p:pic>
        <p:nvPicPr>
          <p:cNvPr id="3074" name="Picture 2">
            <a:extLst>
              <a:ext uri="{FF2B5EF4-FFF2-40B4-BE49-F238E27FC236}">
                <a16:creationId xmlns:a16="http://schemas.microsoft.com/office/drawing/2014/main" id="{E32B946A-9113-4923-B083-F0972722405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17212" y="4774031"/>
            <a:ext cx="1257300" cy="1257300"/>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id="{A3293B82-8068-452C-AA0D-09071D4B6270}"/>
              </a:ext>
            </a:extLst>
          </p:cNvPr>
          <p:cNvSpPr/>
          <p:nvPr/>
        </p:nvSpPr>
        <p:spPr>
          <a:xfrm>
            <a:off x="300330" y="2851645"/>
            <a:ext cx="5927394" cy="646331"/>
          </a:xfrm>
          <a:prstGeom prst="rect">
            <a:avLst/>
          </a:prstGeom>
        </p:spPr>
        <p:txBody>
          <a:bodyPr wrap="square">
            <a:spAutoFit/>
          </a:bodyPr>
          <a:lstStyle/>
          <a:p>
            <a:r>
              <a:rPr lang="en-GB" sz="1200">
                <a:solidFill>
                  <a:srgbClr val="000000"/>
                </a:solidFill>
                <a:latin typeface="Century Gothic" panose="020B0502020202020204" pitchFamily="34" charset="0"/>
              </a:rPr>
              <a:t>However </a:t>
            </a:r>
            <a:r>
              <a:rPr lang="en-GB" sz="1200" b="1">
                <a:solidFill>
                  <a:srgbClr val="000000"/>
                </a:solidFill>
                <a:latin typeface="Century Gothic" panose="020B0502020202020204" pitchFamily="34" charset="0"/>
              </a:rPr>
              <a:t>comparing</a:t>
            </a:r>
            <a:r>
              <a:rPr lang="en-GB" sz="1200">
                <a:solidFill>
                  <a:srgbClr val="000000"/>
                </a:solidFill>
                <a:latin typeface="Century Gothic" panose="020B0502020202020204" pitchFamily="34" charset="0"/>
              </a:rPr>
              <a:t> these incomes from different countries can be tricky because they all use </a:t>
            </a:r>
            <a:r>
              <a:rPr lang="en-GB" sz="1200" b="1">
                <a:solidFill>
                  <a:srgbClr val="000000"/>
                </a:solidFill>
                <a:latin typeface="Century Gothic" panose="020B0502020202020204" pitchFamily="34" charset="0"/>
              </a:rPr>
              <a:t>different equivalence scales, household income definitions </a:t>
            </a:r>
            <a:r>
              <a:rPr lang="en-GB" sz="1200">
                <a:solidFill>
                  <a:srgbClr val="000000"/>
                </a:solidFill>
                <a:latin typeface="Century Gothic" panose="020B0502020202020204" pitchFamily="34" charset="0"/>
              </a:rPr>
              <a:t>and</a:t>
            </a:r>
            <a:r>
              <a:rPr lang="en-GB" sz="1200" b="1">
                <a:solidFill>
                  <a:srgbClr val="000000"/>
                </a:solidFill>
                <a:latin typeface="Century Gothic" panose="020B0502020202020204" pitchFamily="34" charset="0"/>
              </a:rPr>
              <a:t> household coverage.  </a:t>
            </a:r>
            <a:r>
              <a:rPr lang="en-GB" sz="1200">
                <a:solidFill>
                  <a:srgbClr val="000000"/>
                </a:solidFill>
                <a:latin typeface="Century Gothic" panose="020B0502020202020204" pitchFamily="34" charset="0"/>
              </a:rPr>
              <a:t> </a:t>
            </a:r>
            <a:endParaRPr lang="en-GB" sz="1200"/>
          </a:p>
        </p:txBody>
      </p:sp>
      <p:sp>
        <p:nvSpPr>
          <p:cNvPr id="23" name="Rectangle 22">
            <a:extLst>
              <a:ext uri="{FF2B5EF4-FFF2-40B4-BE49-F238E27FC236}">
                <a16:creationId xmlns:a16="http://schemas.microsoft.com/office/drawing/2014/main" id="{840769BA-E083-4CEA-9CB2-413E64507BDF}"/>
              </a:ext>
            </a:extLst>
          </p:cNvPr>
          <p:cNvSpPr/>
          <p:nvPr/>
        </p:nvSpPr>
        <p:spPr>
          <a:xfrm>
            <a:off x="2560908" y="5469849"/>
            <a:ext cx="3666815" cy="1569660"/>
          </a:xfrm>
          <a:prstGeom prst="rect">
            <a:avLst/>
          </a:prstGeom>
        </p:spPr>
        <p:txBody>
          <a:bodyPr wrap="square">
            <a:spAutoFit/>
          </a:bodyPr>
          <a:lstStyle/>
          <a:p>
            <a:r>
              <a:rPr lang="en-GB" sz="1200" b="1">
                <a:solidFill>
                  <a:srgbClr val="000000"/>
                </a:solidFill>
                <a:latin typeface="Century Gothic" panose="020B0502020202020204" pitchFamily="34" charset="0"/>
              </a:rPr>
              <a:t>Uneven development </a:t>
            </a:r>
            <a:r>
              <a:rPr lang="en-GB" sz="1200">
                <a:solidFill>
                  <a:srgbClr val="000000"/>
                </a:solidFill>
                <a:latin typeface="Century Gothic" panose="020B0502020202020204" pitchFamily="34" charset="0"/>
              </a:rPr>
              <a:t>not only occurs </a:t>
            </a:r>
            <a:r>
              <a:rPr lang="en-GB" sz="1200" b="1">
                <a:solidFill>
                  <a:srgbClr val="000000"/>
                </a:solidFill>
                <a:latin typeface="Century Gothic" panose="020B0502020202020204" pitchFamily="34" charset="0"/>
              </a:rPr>
              <a:t>between countries</a:t>
            </a:r>
            <a:r>
              <a:rPr lang="en-GB" sz="1200">
                <a:solidFill>
                  <a:srgbClr val="000000"/>
                </a:solidFill>
                <a:latin typeface="Century Gothic" panose="020B0502020202020204" pitchFamily="34" charset="0"/>
              </a:rPr>
              <a:t> but also </a:t>
            </a:r>
            <a:r>
              <a:rPr lang="en-GB" sz="1200" b="1">
                <a:solidFill>
                  <a:srgbClr val="000000"/>
                </a:solidFill>
                <a:latin typeface="Century Gothic" panose="020B0502020202020204" pitchFamily="34" charset="0"/>
              </a:rPr>
              <a:t>within countries </a:t>
            </a:r>
            <a:r>
              <a:rPr lang="en-GB" sz="1200">
                <a:solidFill>
                  <a:srgbClr val="000000"/>
                </a:solidFill>
                <a:latin typeface="Century Gothic" panose="020B0502020202020204" pitchFamily="34" charset="0"/>
              </a:rPr>
              <a:t>like the UK and Mexico and even within cities like in Nairobi in Kenya. The map to the left shows </a:t>
            </a:r>
            <a:r>
              <a:rPr lang="en-GB" sz="1200" b="1">
                <a:solidFill>
                  <a:srgbClr val="000000"/>
                </a:solidFill>
                <a:latin typeface="Century Gothic" panose="020B0502020202020204" pitchFamily="34" charset="0"/>
              </a:rPr>
              <a:t>wealth distribution across the UK</a:t>
            </a:r>
            <a:r>
              <a:rPr lang="en-GB" sz="1200">
                <a:solidFill>
                  <a:srgbClr val="000000"/>
                </a:solidFill>
                <a:latin typeface="Century Gothic" panose="020B0502020202020204" pitchFamily="34" charset="0"/>
              </a:rPr>
              <a:t>, and it is clear to see the </a:t>
            </a:r>
            <a:r>
              <a:rPr lang="en-GB" sz="1200" b="1">
                <a:solidFill>
                  <a:srgbClr val="000000"/>
                </a:solidFill>
                <a:latin typeface="Century Gothic" panose="020B0502020202020204" pitchFamily="34" charset="0"/>
              </a:rPr>
              <a:t>uneven development between the North and South of the UK</a:t>
            </a:r>
            <a:r>
              <a:rPr lang="en-GB" sz="1200">
                <a:solidFill>
                  <a:srgbClr val="000000"/>
                </a:solidFill>
                <a:latin typeface="Century Gothic" panose="020B0502020202020204" pitchFamily="34" charset="0"/>
              </a:rPr>
              <a:t>. </a:t>
            </a:r>
          </a:p>
          <a:p>
            <a:endParaRPr lang="en-GB" sz="1200"/>
          </a:p>
        </p:txBody>
      </p:sp>
      <p:pic>
        <p:nvPicPr>
          <p:cNvPr id="13" name="Picture 12">
            <a:extLst>
              <a:ext uri="{FF2B5EF4-FFF2-40B4-BE49-F238E27FC236}">
                <a16:creationId xmlns:a16="http://schemas.microsoft.com/office/drawing/2014/main" id="{14756823-9C79-48B4-B579-576398A35741}"/>
              </a:ext>
            </a:extLst>
          </p:cNvPr>
          <p:cNvPicPr>
            <a:picLocks noChangeAspect="1"/>
          </p:cNvPicPr>
          <p:nvPr/>
        </p:nvPicPr>
        <p:blipFill>
          <a:blip r:embed="rId7"/>
          <a:stretch>
            <a:fillRect/>
          </a:stretch>
        </p:blipFill>
        <p:spPr>
          <a:xfrm>
            <a:off x="370252" y="3450020"/>
            <a:ext cx="2210242" cy="3339247"/>
          </a:xfrm>
          <a:prstGeom prst="rect">
            <a:avLst/>
          </a:prstGeom>
        </p:spPr>
      </p:pic>
      <p:cxnSp>
        <p:nvCxnSpPr>
          <p:cNvPr id="25" name="Connector: Curved 24">
            <a:extLst>
              <a:ext uri="{FF2B5EF4-FFF2-40B4-BE49-F238E27FC236}">
                <a16:creationId xmlns:a16="http://schemas.microsoft.com/office/drawing/2014/main" id="{611EAA31-C7C7-42BA-B06A-F7F1B727B8AA}"/>
              </a:ext>
            </a:extLst>
          </p:cNvPr>
          <p:cNvCxnSpPr/>
          <p:nvPr/>
        </p:nvCxnSpPr>
        <p:spPr>
          <a:xfrm rot="10800000">
            <a:off x="2445501" y="4877495"/>
            <a:ext cx="626175" cy="592355"/>
          </a:xfrm>
          <a:prstGeom prst="curvedConnector3">
            <a:avLst>
              <a:gd name="adj1" fmla="val -1039"/>
            </a:avLst>
          </a:prstGeom>
          <a:ln w="38100">
            <a:solidFill>
              <a:srgbClr val="981747"/>
            </a:solidFill>
            <a:tailEnd type="triangle"/>
          </a:ln>
        </p:spPr>
        <p:style>
          <a:lnRef idx="2">
            <a:schemeClr val="accent1"/>
          </a:lnRef>
          <a:fillRef idx="0">
            <a:schemeClr val="accent1"/>
          </a:fillRef>
          <a:effectRef idx="1">
            <a:schemeClr val="accent1"/>
          </a:effectRef>
          <a:fontRef idx="minor">
            <a:schemeClr val="tx1"/>
          </a:fontRef>
        </p:style>
      </p:cxnSp>
      <p:cxnSp>
        <p:nvCxnSpPr>
          <p:cNvPr id="28" name="Connector: Curved 27">
            <a:extLst>
              <a:ext uri="{FF2B5EF4-FFF2-40B4-BE49-F238E27FC236}">
                <a16:creationId xmlns:a16="http://schemas.microsoft.com/office/drawing/2014/main" id="{CB52D51A-FD67-49DE-8B11-31AD8567C259}"/>
              </a:ext>
            </a:extLst>
          </p:cNvPr>
          <p:cNvCxnSpPr/>
          <p:nvPr/>
        </p:nvCxnSpPr>
        <p:spPr>
          <a:xfrm>
            <a:off x="4740676" y="2743200"/>
            <a:ext cx="1259798" cy="524782"/>
          </a:xfrm>
          <a:prstGeom prst="curvedConnector3">
            <a:avLst>
              <a:gd name="adj1" fmla="val 107785"/>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pic>
        <p:nvPicPr>
          <p:cNvPr id="32" name="Graphic 31" descr="House">
            <a:extLst>
              <a:ext uri="{FF2B5EF4-FFF2-40B4-BE49-F238E27FC236}">
                <a16:creationId xmlns:a16="http://schemas.microsoft.com/office/drawing/2014/main" id="{311A3992-2222-49E4-9491-B47D5517C85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357949" y="3398975"/>
            <a:ext cx="660434" cy="660434"/>
          </a:xfrm>
          <a:prstGeom prst="rect">
            <a:avLst/>
          </a:prstGeom>
        </p:spPr>
      </p:pic>
      <p:grpSp>
        <p:nvGrpSpPr>
          <p:cNvPr id="43" name="Group 42">
            <a:extLst>
              <a:ext uri="{FF2B5EF4-FFF2-40B4-BE49-F238E27FC236}">
                <a16:creationId xmlns:a16="http://schemas.microsoft.com/office/drawing/2014/main" id="{24CE4CC0-6C48-461C-AA44-081960725F36}"/>
              </a:ext>
            </a:extLst>
          </p:cNvPr>
          <p:cNvGrpSpPr/>
          <p:nvPr/>
        </p:nvGrpSpPr>
        <p:grpSpPr>
          <a:xfrm>
            <a:off x="6250250" y="1243951"/>
            <a:ext cx="786629" cy="722804"/>
            <a:chOff x="6232494" y="1314973"/>
            <a:chExt cx="786629" cy="722804"/>
          </a:xfrm>
        </p:grpSpPr>
        <p:pic>
          <p:nvPicPr>
            <p:cNvPr id="40" name="Graphic 39" descr="Earth globe Americas">
              <a:extLst>
                <a:ext uri="{FF2B5EF4-FFF2-40B4-BE49-F238E27FC236}">
                  <a16:creationId xmlns:a16="http://schemas.microsoft.com/office/drawing/2014/main" id="{1EEA5AF3-4977-4105-BD74-34525952951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347879" y="1314973"/>
              <a:ext cx="505709" cy="505709"/>
            </a:xfrm>
            <a:prstGeom prst="rect">
              <a:avLst/>
            </a:prstGeom>
          </p:spPr>
        </p:pic>
        <p:pic>
          <p:nvPicPr>
            <p:cNvPr id="34" name="Graphic 33" descr="Coins">
              <a:extLst>
                <a:ext uri="{FF2B5EF4-FFF2-40B4-BE49-F238E27FC236}">
                  <a16:creationId xmlns:a16="http://schemas.microsoft.com/office/drawing/2014/main" id="{75FBC0BE-5644-4975-BACE-7546F630706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232494" y="1671409"/>
              <a:ext cx="355063" cy="355063"/>
            </a:xfrm>
            <a:prstGeom prst="rect">
              <a:avLst/>
            </a:prstGeom>
          </p:spPr>
        </p:pic>
        <p:pic>
          <p:nvPicPr>
            <p:cNvPr id="36" name="Graphic 35" descr="Money">
              <a:extLst>
                <a:ext uri="{FF2B5EF4-FFF2-40B4-BE49-F238E27FC236}">
                  <a16:creationId xmlns:a16="http://schemas.microsoft.com/office/drawing/2014/main" id="{D8D4974B-1AB6-49FD-9F1D-53C8F8FACD28}"/>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633713" y="1652367"/>
              <a:ext cx="385410" cy="385410"/>
            </a:xfrm>
            <a:prstGeom prst="rect">
              <a:avLst/>
            </a:prstGeom>
          </p:spPr>
        </p:pic>
      </p:grpSp>
      <p:pic>
        <p:nvPicPr>
          <p:cNvPr id="38" name="Graphic 37" descr="Scales of justice">
            <a:extLst>
              <a:ext uri="{FF2B5EF4-FFF2-40B4-BE49-F238E27FC236}">
                <a16:creationId xmlns:a16="http://schemas.microsoft.com/office/drawing/2014/main" id="{B9F53DA5-94BB-44F1-8013-81BE778A2005}"/>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6319270" y="2319071"/>
            <a:ext cx="660434" cy="660434"/>
          </a:xfrm>
          <a:prstGeom prst="rect">
            <a:avLst/>
          </a:prstGeom>
        </p:spPr>
      </p:pic>
      <p:pic>
        <p:nvPicPr>
          <p:cNvPr id="7" name="Picture 6" descr="A qr code with black squares&#10;&#10;AI-generated content may be incorrect.">
            <a:extLst>
              <a:ext uri="{FF2B5EF4-FFF2-40B4-BE49-F238E27FC236}">
                <a16:creationId xmlns:a16="http://schemas.microsoft.com/office/drawing/2014/main" id="{37055F00-243C-39E5-2D94-FF60AEFA95D4}"/>
              </a:ext>
            </a:extLst>
          </p:cNvPr>
          <p:cNvPicPr>
            <a:picLocks noChangeAspect="1"/>
          </p:cNvPicPr>
          <p:nvPr/>
        </p:nvPicPr>
        <p:blipFill>
          <a:blip r:embed="rId18"/>
          <a:stretch>
            <a:fillRect/>
          </a:stretch>
        </p:blipFill>
        <p:spPr>
          <a:xfrm>
            <a:off x="6731066" y="4776350"/>
            <a:ext cx="1256811" cy="1257300"/>
          </a:xfrm>
          <a:prstGeom prst="rect">
            <a:avLst/>
          </a:prstGeom>
        </p:spPr>
      </p:pic>
    </p:spTree>
    <p:extLst>
      <p:ext uri="{BB962C8B-B14F-4D97-AF65-F5344CB8AC3E}">
        <p14:creationId xmlns:p14="http://schemas.microsoft.com/office/powerpoint/2010/main" val="3891685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B8A7A6-FF3A-FF10-39CB-75172007E1D5}"/>
            </a:ext>
          </a:extLst>
        </p:cNvPr>
        <p:cNvGrpSpPr/>
        <p:nvPr/>
      </p:nvGrpSpPr>
      <p:grpSpPr>
        <a:xfrm>
          <a:off x="0" y="0"/>
          <a:ext cx="0" cy="0"/>
          <a:chOff x="0" y="0"/>
          <a:chExt cx="0" cy="0"/>
        </a:xfrm>
      </p:grpSpPr>
      <p:pic>
        <p:nvPicPr>
          <p:cNvPr id="1026" name="Picture 2" descr="poverty-cycle | The Six Steps to Overcoming Adversity">
            <a:extLst>
              <a:ext uri="{FF2B5EF4-FFF2-40B4-BE49-F238E27FC236}">
                <a16:creationId xmlns:a16="http://schemas.microsoft.com/office/drawing/2014/main" id="{7985CFAE-7351-481A-9976-7A0180F13AF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006" t="-4430" r="12114" b="4430"/>
          <a:stretch/>
        </p:blipFill>
        <p:spPr bwMode="auto">
          <a:xfrm>
            <a:off x="281787" y="3860190"/>
            <a:ext cx="1572114" cy="1567948"/>
          </a:xfrm>
          <a:prstGeom prst="flowChartConnector">
            <a:avLst/>
          </a:prstGeom>
          <a:noFill/>
          <a:extLst>
            <a:ext uri="{909E8E84-426E-40DD-AFC4-6F175D3DCCD1}">
              <a14:hiddenFill xmlns:a14="http://schemas.microsoft.com/office/drawing/2010/main">
                <a:solidFill>
                  <a:srgbClr val="FFFFFF"/>
                </a:solidFill>
              </a14:hiddenFill>
            </a:ext>
          </a:extLst>
        </p:spPr>
      </p:pic>
      <p:sp>
        <p:nvSpPr>
          <p:cNvPr id="84" name="TextBox 83">
            <a:extLst>
              <a:ext uri="{FF2B5EF4-FFF2-40B4-BE49-F238E27FC236}">
                <a16:creationId xmlns:a16="http://schemas.microsoft.com/office/drawing/2014/main" id="{889A8143-EE6F-4A40-8D0C-80DD345FA8C2}"/>
              </a:ext>
            </a:extLst>
          </p:cNvPr>
          <p:cNvSpPr txBox="1"/>
          <p:nvPr/>
        </p:nvSpPr>
        <p:spPr>
          <a:xfrm>
            <a:off x="337306" y="5430132"/>
            <a:ext cx="6853436" cy="1384995"/>
          </a:xfrm>
          <a:prstGeom prst="rect">
            <a:avLst/>
          </a:prstGeom>
          <a:noFill/>
          <a:ln w="28575">
            <a:solidFill>
              <a:schemeClr val="accent4">
                <a:lumMod val="75000"/>
              </a:schemeClr>
            </a:solidFill>
          </a:ln>
        </p:spPr>
        <p:txBody>
          <a:bodyPr wrap="square" rtlCol="0">
            <a:spAutoFit/>
          </a:bodyPr>
          <a:lstStyle/>
          <a:p>
            <a:pPr algn="ctr"/>
            <a:r>
              <a:rPr lang="en-GB" sz="1050" b="1" u="sng">
                <a:latin typeface="Century Gothic" panose="020B0502020202020204" pitchFamily="34" charset="0"/>
              </a:rPr>
              <a:t>Impacts of Global Inequality</a:t>
            </a:r>
          </a:p>
          <a:p>
            <a:pPr algn="ctr"/>
            <a:r>
              <a:rPr lang="en-GB" sz="1050" b="1">
                <a:latin typeface="Century Gothic" panose="020B0502020202020204" pitchFamily="34" charset="0"/>
              </a:rPr>
              <a:t>Global inequality will result in uneven development</a:t>
            </a:r>
            <a:r>
              <a:rPr lang="en-GB" sz="1050">
                <a:latin typeface="Century Gothic" panose="020B0502020202020204" pitchFamily="34" charset="0"/>
              </a:rPr>
              <a:t>, which will impact people on a variety of scales. For example, people on low incomes have very </a:t>
            </a:r>
            <a:r>
              <a:rPr lang="en-GB" sz="1050" b="1">
                <a:latin typeface="Century Gothic" panose="020B0502020202020204" pitchFamily="34" charset="0"/>
              </a:rPr>
              <a:t>limited access to adequate housing</a:t>
            </a:r>
            <a:r>
              <a:rPr lang="en-GB" sz="1050">
                <a:latin typeface="Century Gothic" panose="020B0502020202020204" pitchFamily="34" charset="0"/>
              </a:rPr>
              <a:t>. </a:t>
            </a:r>
            <a:r>
              <a:rPr lang="en-GB" sz="1050" b="1">
                <a:latin typeface="Century Gothic" panose="020B0502020202020204" pitchFamily="34" charset="0"/>
              </a:rPr>
              <a:t>Low investment in health will keep death rates high</a:t>
            </a:r>
            <a:r>
              <a:rPr lang="en-GB" sz="1050">
                <a:latin typeface="Century Gothic" panose="020B0502020202020204" pitchFamily="34" charset="0"/>
              </a:rPr>
              <a:t>. The World Health Organisation says most people could be saved if they had access to inexpensive vaccines, clean water and sanitation. </a:t>
            </a:r>
            <a:r>
              <a:rPr lang="en-GB" sz="1050" b="1">
                <a:latin typeface="Century Gothic" panose="020B0502020202020204" pitchFamily="34" charset="0"/>
              </a:rPr>
              <a:t>Low economic funds will limit technology which will limit development</a:t>
            </a:r>
            <a:r>
              <a:rPr lang="en-GB" sz="1050">
                <a:latin typeface="Century Gothic" panose="020B0502020202020204" pitchFamily="34" charset="0"/>
              </a:rPr>
              <a:t>. Reaching a certain level of technology in a country requires investment in the technology itself and people with the necessary skills to operate it efficiently. This can be overcome with </a:t>
            </a:r>
            <a:r>
              <a:rPr lang="en-GB" sz="1050" b="1">
                <a:latin typeface="Century Gothic" panose="020B0502020202020204" pitchFamily="34" charset="0"/>
              </a:rPr>
              <a:t>appropriate technology. </a:t>
            </a:r>
            <a:r>
              <a:rPr lang="en-GB" sz="1050">
                <a:latin typeface="Century Gothic" panose="020B0502020202020204" pitchFamily="34" charset="0"/>
              </a:rPr>
              <a:t>Global inequality will also impact </a:t>
            </a:r>
            <a:r>
              <a:rPr lang="en-GB" sz="1050" b="1">
                <a:latin typeface="Century Gothic" panose="020B0502020202020204" pitchFamily="34" charset="0"/>
              </a:rPr>
              <a:t>food and water security. </a:t>
            </a:r>
          </a:p>
        </p:txBody>
      </p:sp>
      <p:sp>
        <p:nvSpPr>
          <p:cNvPr id="21" name="Title 1">
            <a:extLst>
              <a:ext uri="{FF2B5EF4-FFF2-40B4-BE49-F238E27FC236}">
                <a16:creationId xmlns:a16="http://schemas.microsoft.com/office/drawing/2014/main" id="{D2700501-9344-E70C-532C-12E354A7E3F7}"/>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a:latin typeface="Century Gothic"/>
              </a:rPr>
              <a:t>Knowledge </a:t>
            </a:r>
            <a:r>
              <a:rPr lang="en-US" sz="1100" b="1" i="1" err="1">
                <a:latin typeface="Century Gothic"/>
              </a:rPr>
              <a:t>Organiser</a:t>
            </a:r>
            <a:endParaRPr lang="en-US" sz="1100" b="1" i="1">
              <a:latin typeface="Century Gothic"/>
            </a:endParaRPr>
          </a:p>
        </p:txBody>
      </p:sp>
      <p:sp>
        <p:nvSpPr>
          <p:cNvPr id="25" name="Cloud 24">
            <a:extLst>
              <a:ext uri="{FF2B5EF4-FFF2-40B4-BE49-F238E27FC236}">
                <a16:creationId xmlns:a16="http://schemas.microsoft.com/office/drawing/2014/main" id="{DD4270E9-E695-4900-A8B3-61ABFEEB2A0C}"/>
              </a:ext>
            </a:extLst>
          </p:cNvPr>
          <p:cNvSpPr/>
          <p:nvPr/>
        </p:nvSpPr>
        <p:spPr>
          <a:xfrm>
            <a:off x="326986" y="1198264"/>
            <a:ext cx="3919857" cy="1458478"/>
          </a:xfrm>
          <a:prstGeom prst="cloud">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Cloud 21">
            <a:extLst>
              <a:ext uri="{FF2B5EF4-FFF2-40B4-BE49-F238E27FC236}">
                <a16:creationId xmlns:a16="http://schemas.microsoft.com/office/drawing/2014/main" id="{C5CC892C-273F-4812-9989-34F9A15C3AD7}"/>
              </a:ext>
            </a:extLst>
          </p:cNvPr>
          <p:cNvSpPr/>
          <p:nvPr/>
        </p:nvSpPr>
        <p:spPr>
          <a:xfrm>
            <a:off x="2106638" y="3604243"/>
            <a:ext cx="2350852" cy="1564180"/>
          </a:xfrm>
          <a:prstGeom prst="cloud">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Cloud 18">
            <a:extLst>
              <a:ext uri="{FF2B5EF4-FFF2-40B4-BE49-F238E27FC236}">
                <a16:creationId xmlns:a16="http://schemas.microsoft.com/office/drawing/2014/main" id="{4B5A9130-E2CB-4657-A519-AAFCF80F9DAD}"/>
              </a:ext>
            </a:extLst>
          </p:cNvPr>
          <p:cNvSpPr/>
          <p:nvPr/>
        </p:nvSpPr>
        <p:spPr>
          <a:xfrm rot="233692">
            <a:off x="367947" y="2656037"/>
            <a:ext cx="2156101" cy="1279359"/>
          </a:xfrm>
          <a:prstGeom prst="cloud">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loud 5">
            <a:extLst>
              <a:ext uri="{FF2B5EF4-FFF2-40B4-BE49-F238E27FC236}">
                <a16:creationId xmlns:a16="http://schemas.microsoft.com/office/drawing/2014/main" id="{F826FB47-C52E-4666-83AE-20E8FDDC785D}"/>
              </a:ext>
            </a:extLst>
          </p:cNvPr>
          <p:cNvSpPr/>
          <p:nvPr/>
        </p:nvSpPr>
        <p:spPr>
          <a:xfrm>
            <a:off x="4374632" y="978559"/>
            <a:ext cx="2722132" cy="2297616"/>
          </a:xfrm>
          <a:prstGeom prst="cloud">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FC542066-0501-D243-695D-622D088E8BB4}"/>
              </a:ext>
            </a:extLst>
          </p:cNvPr>
          <p:cNvSpPr txBox="1"/>
          <p:nvPr/>
        </p:nvSpPr>
        <p:spPr>
          <a:xfrm>
            <a:off x="880583" y="253818"/>
            <a:ext cx="485207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GCSE Global Development</a:t>
            </a:r>
          </a:p>
          <a:p>
            <a:pPr algn="ctr"/>
            <a:r>
              <a:rPr lang="en-US" sz="1600" b="1">
                <a:latin typeface="Century Gothic"/>
                <a:ea typeface="Calibri"/>
                <a:cs typeface="Calibri"/>
              </a:rPr>
              <a:t>Knowledge Checkers</a:t>
            </a:r>
            <a:endParaRPr lang="en-US" sz="1600" b="1">
              <a:latin typeface="Century Gothic"/>
              <a:cs typeface="Calibri"/>
            </a:endParaRPr>
          </a:p>
        </p:txBody>
      </p:sp>
      <p:cxnSp>
        <p:nvCxnSpPr>
          <p:cNvPr id="8" name="Straight Arrow Connector 7">
            <a:extLst>
              <a:ext uri="{FF2B5EF4-FFF2-40B4-BE49-F238E27FC236}">
                <a16:creationId xmlns:a16="http://schemas.microsoft.com/office/drawing/2014/main" id="{33138FC2-4141-40B7-38B2-658AFA2BFB55}"/>
              </a:ext>
            </a:extLst>
          </p:cNvPr>
          <p:cNvCxnSpPr>
            <a:cxnSpLocks/>
          </p:cNvCxnSpPr>
          <p:nvPr/>
        </p:nvCxnSpPr>
        <p:spPr>
          <a:xfrm>
            <a:off x="1080397" y="890663"/>
            <a:ext cx="4652260" cy="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C1767436-ADAF-DC29-97CC-7BCA933D2516}"/>
              </a:ext>
            </a:extLst>
          </p:cNvPr>
          <p:cNvCxnSpPr>
            <a:cxnSpLocks/>
          </p:cNvCxnSpPr>
          <p:nvPr/>
        </p:nvCxnSpPr>
        <p:spPr>
          <a:xfrm>
            <a:off x="6633713" y="858747"/>
            <a:ext cx="2953573" cy="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228D9633-C6F8-0AC0-441F-790DD2FFD48A}"/>
              </a:ext>
            </a:extLst>
          </p:cNvPr>
          <p:cNvCxnSpPr>
            <a:cxnSpLocks/>
          </p:cNvCxnSpPr>
          <p:nvPr/>
        </p:nvCxnSpPr>
        <p:spPr>
          <a:xfrm>
            <a:off x="7253056" y="4051256"/>
            <a:ext cx="2575546" cy="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255075E4-8A13-A896-0CC7-0DC220FFB321}"/>
              </a:ext>
            </a:extLst>
          </p:cNvPr>
          <p:cNvSpPr txBox="1"/>
          <p:nvPr/>
        </p:nvSpPr>
        <p:spPr>
          <a:xfrm>
            <a:off x="1138710" y="867642"/>
            <a:ext cx="50156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Core knowledge</a:t>
            </a:r>
          </a:p>
        </p:txBody>
      </p:sp>
      <p:sp>
        <p:nvSpPr>
          <p:cNvPr id="15" name="TextBox 14">
            <a:extLst>
              <a:ext uri="{FF2B5EF4-FFF2-40B4-BE49-F238E27FC236}">
                <a16:creationId xmlns:a16="http://schemas.microsoft.com/office/drawing/2014/main" id="{66ED4B58-73DC-78EC-C5C3-39248B94F676}"/>
              </a:ext>
            </a:extLst>
          </p:cNvPr>
          <p:cNvSpPr txBox="1"/>
          <p:nvPr/>
        </p:nvSpPr>
        <p:spPr>
          <a:xfrm>
            <a:off x="6573351" y="914894"/>
            <a:ext cx="34940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Key words</a:t>
            </a:r>
            <a:endParaRPr lang="en-US" sz="1600" b="1">
              <a:ea typeface="Calibri"/>
              <a:cs typeface="Calibri"/>
            </a:endParaRPr>
          </a:p>
        </p:txBody>
      </p:sp>
      <p:sp>
        <p:nvSpPr>
          <p:cNvPr id="2" name="TextBox 1">
            <a:extLst>
              <a:ext uri="{FF2B5EF4-FFF2-40B4-BE49-F238E27FC236}">
                <a16:creationId xmlns:a16="http://schemas.microsoft.com/office/drawing/2014/main" id="{8FDF75FD-A63B-E6BF-4591-F349C84AC2F6}"/>
              </a:ext>
            </a:extLst>
          </p:cNvPr>
          <p:cNvSpPr txBox="1"/>
          <p:nvPr/>
        </p:nvSpPr>
        <p:spPr>
          <a:xfrm>
            <a:off x="6509803" y="258703"/>
            <a:ext cx="331879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a:latin typeface="Century Gothic"/>
              </a:rPr>
              <a:t>Lesson 6</a:t>
            </a:r>
            <a:endParaRPr lang="en-US" sz="1200" b="1">
              <a:latin typeface="Aptos" panose="020B0004020202020204"/>
            </a:endParaRPr>
          </a:p>
          <a:p>
            <a:pPr algn="ctr"/>
            <a:r>
              <a:rPr lang="en-GB" sz="1200" b="1">
                <a:latin typeface="Century Gothic"/>
              </a:rPr>
              <a:t>Factors Affecting Development</a:t>
            </a:r>
            <a:endParaRPr lang="en-US" sz="1200" b="1"/>
          </a:p>
        </p:txBody>
      </p:sp>
      <p:pic>
        <p:nvPicPr>
          <p:cNvPr id="50" name="Picture 49">
            <a:extLst>
              <a:ext uri="{FF2B5EF4-FFF2-40B4-BE49-F238E27FC236}">
                <a16:creationId xmlns:a16="http://schemas.microsoft.com/office/drawing/2014/main" id="{82AE4A27-2B49-2E86-EB9D-C3C6AAE48673}"/>
              </a:ext>
            </a:extLst>
          </p:cNvPr>
          <p:cNvPicPr>
            <a:picLocks noChangeAspect="1"/>
          </p:cNvPicPr>
          <p:nvPr/>
        </p:nvPicPr>
        <p:blipFill>
          <a:blip r:embed="rId3"/>
          <a:stretch>
            <a:fillRect/>
          </a:stretch>
        </p:blipFill>
        <p:spPr>
          <a:xfrm>
            <a:off x="5864429" y="273298"/>
            <a:ext cx="648242" cy="669612"/>
          </a:xfrm>
          <a:prstGeom prst="rect">
            <a:avLst/>
          </a:prstGeom>
        </p:spPr>
      </p:pic>
      <p:cxnSp>
        <p:nvCxnSpPr>
          <p:cNvPr id="29" name="Straight Arrow Connector 28">
            <a:extLst>
              <a:ext uri="{FF2B5EF4-FFF2-40B4-BE49-F238E27FC236}">
                <a16:creationId xmlns:a16="http://schemas.microsoft.com/office/drawing/2014/main" id="{0B8164C3-8CF3-C335-1549-626C6164BBAF}"/>
              </a:ext>
            </a:extLst>
          </p:cNvPr>
          <p:cNvCxnSpPr>
            <a:cxnSpLocks/>
          </p:cNvCxnSpPr>
          <p:nvPr/>
        </p:nvCxnSpPr>
        <p:spPr>
          <a:xfrm flipH="1" flipV="1">
            <a:off x="7249596" y="997228"/>
            <a:ext cx="3444" cy="2916610"/>
          </a:xfrm>
          <a:prstGeom prst="straightConnector1">
            <a:avLst/>
          </a:prstGeom>
          <a:ln w="28575"/>
        </p:spPr>
        <p:style>
          <a:lnRef idx="1">
            <a:schemeClr val="dk1"/>
          </a:lnRef>
          <a:fillRef idx="0">
            <a:schemeClr val="dk1"/>
          </a:fillRef>
          <a:effectRef idx="0">
            <a:schemeClr val="dk1"/>
          </a:effectRef>
          <a:fontRef idx="minor">
            <a:schemeClr val="tx1"/>
          </a:fontRef>
        </p:style>
      </p:cxnSp>
      <p:pic>
        <p:nvPicPr>
          <p:cNvPr id="3" name="Picture 2" descr="Global Settings icon">
            <a:extLst>
              <a:ext uri="{FF2B5EF4-FFF2-40B4-BE49-F238E27FC236}">
                <a16:creationId xmlns:a16="http://schemas.microsoft.com/office/drawing/2014/main" id="{B0151A15-F49A-8CB1-22DE-19CCE9E8AD89}"/>
              </a:ext>
            </a:extLst>
          </p:cNvPr>
          <p:cNvPicPr>
            <a:picLocks noChangeAspect="1"/>
          </p:cNvPicPr>
          <p:nvPr/>
        </p:nvPicPr>
        <p:blipFill>
          <a:blip r:embed="rId4"/>
          <a:stretch>
            <a:fillRect/>
          </a:stretch>
        </p:blipFill>
        <p:spPr>
          <a:xfrm>
            <a:off x="340859" y="418096"/>
            <a:ext cx="642514" cy="673200"/>
          </a:xfrm>
          <a:prstGeom prst="rect">
            <a:avLst/>
          </a:prstGeom>
        </p:spPr>
      </p:pic>
      <p:sp>
        <p:nvSpPr>
          <p:cNvPr id="18" name="Cloud 17">
            <a:extLst>
              <a:ext uri="{FF2B5EF4-FFF2-40B4-BE49-F238E27FC236}">
                <a16:creationId xmlns:a16="http://schemas.microsoft.com/office/drawing/2014/main" id="{3612D607-FEF4-435A-8240-C4905420E7F4}"/>
              </a:ext>
            </a:extLst>
          </p:cNvPr>
          <p:cNvSpPr/>
          <p:nvPr/>
        </p:nvSpPr>
        <p:spPr>
          <a:xfrm>
            <a:off x="2784908" y="2537121"/>
            <a:ext cx="1819747" cy="855723"/>
          </a:xfrm>
          <a:prstGeom prst="cloud">
            <a:avLst/>
          </a:prstGeom>
          <a:solidFill>
            <a:schemeClr val="accent4">
              <a:lumMod val="75000"/>
            </a:schemeClr>
          </a:solid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a:latin typeface="Century Gothic" panose="020B0502020202020204" pitchFamily="34" charset="0"/>
              </a:rPr>
              <a:t>Causes of Global Inequality</a:t>
            </a:r>
          </a:p>
        </p:txBody>
      </p:sp>
      <p:sp>
        <p:nvSpPr>
          <p:cNvPr id="5" name="Rectangle 4">
            <a:extLst>
              <a:ext uri="{FF2B5EF4-FFF2-40B4-BE49-F238E27FC236}">
                <a16:creationId xmlns:a16="http://schemas.microsoft.com/office/drawing/2014/main" id="{6A3ECB40-9CE9-442A-BC1B-F6FC76C99081}"/>
              </a:ext>
            </a:extLst>
          </p:cNvPr>
          <p:cNvSpPr/>
          <p:nvPr/>
        </p:nvSpPr>
        <p:spPr>
          <a:xfrm>
            <a:off x="4464031" y="1186961"/>
            <a:ext cx="2607350" cy="1938992"/>
          </a:xfrm>
          <a:prstGeom prst="rect">
            <a:avLst/>
          </a:prstGeom>
        </p:spPr>
        <p:txBody>
          <a:bodyPr wrap="square">
            <a:spAutoFit/>
          </a:bodyPr>
          <a:lstStyle/>
          <a:p>
            <a:pPr algn="ctr"/>
            <a:r>
              <a:rPr lang="en-GB" sz="1000" b="1" u="sng">
                <a:solidFill>
                  <a:srgbClr val="201F1E"/>
                </a:solidFill>
                <a:latin typeface="Century Gothic" panose="020B0502020202020204" pitchFamily="34" charset="0"/>
              </a:rPr>
              <a:t>The physical environment </a:t>
            </a:r>
          </a:p>
          <a:p>
            <a:pPr marL="171450" indent="-171450" algn="ctr">
              <a:buFontTx/>
              <a:buChar char="-"/>
            </a:pPr>
            <a:r>
              <a:rPr lang="en-GB" sz="1000" b="1">
                <a:solidFill>
                  <a:srgbClr val="201F1E"/>
                </a:solidFill>
                <a:latin typeface="Century Gothic" panose="020B0502020202020204" pitchFamily="34" charset="0"/>
              </a:rPr>
              <a:t>Accessibility</a:t>
            </a:r>
            <a:r>
              <a:rPr lang="en-GB" sz="1000">
                <a:solidFill>
                  <a:srgbClr val="201F1E"/>
                </a:solidFill>
                <a:latin typeface="Century Gothic" panose="020B0502020202020204" pitchFamily="34" charset="0"/>
              </a:rPr>
              <a:t>: Many landlocked countries have developed more slowly than coastal nations</a:t>
            </a:r>
          </a:p>
          <a:p>
            <a:pPr marL="171450" indent="-171450" algn="ctr">
              <a:buFontTx/>
              <a:buChar char="-"/>
            </a:pPr>
            <a:r>
              <a:rPr lang="en-GB" sz="1000" b="1">
                <a:solidFill>
                  <a:srgbClr val="201F1E"/>
                </a:solidFill>
                <a:latin typeface="Century Gothic" panose="020B0502020202020204" pitchFamily="34" charset="0"/>
              </a:rPr>
              <a:t>Climate: </a:t>
            </a:r>
            <a:r>
              <a:rPr lang="en-GB" sz="1000">
                <a:solidFill>
                  <a:srgbClr val="201F1E"/>
                </a:solidFill>
                <a:latin typeface="Century Gothic" panose="020B0502020202020204" pitchFamily="34" charset="0"/>
              </a:rPr>
              <a:t>Tropical countries have grown more slowly than those in temperate latitudes.</a:t>
            </a:r>
          </a:p>
          <a:p>
            <a:pPr marL="171450" indent="-171450" algn="ctr">
              <a:buFontTx/>
              <a:buChar char="-"/>
            </a:pPr>
            <a:r>
              <a:rPr lang="en-GB" sz="1000" b="1">
                <a:solidFill>
                  <a:srgbClr val="201F1E"/>
                </a:solidFill>
                <a:latin typeface="Century Gothic" panose="020B0502020202020204" pitchFamily="34" charset="0"/>
              </a:rPr>
              <a:t>Size: </a:t>
            </a:r>
            <a:r>
              <a:rPr lang="en-GB" sz="1000">
                <a:solidFill>
                  <a:srgbClr val="201F1E"/>
                </a:solidFill>
                <a:latin typeface="Century Gothic" panose="020B0502020202020204" pitchFamily="34" charset="0"/>
              </a:rPr>
              <a:t>Small island countries face considerable disadvantages</a:t>
            </a:r>
          </a:p>
          <a:p>
            <a:pPr marL="171450" indent="-171450" algn="ctr">
              <a:buFontTx/>
              <a:buChar char="-"/>
            </a:pPr>
            <a:r>
              <a:rPr lang="en-GB" sz="1000" b="1">
                <a:solidFill>
                  <a:srgbClr val="201F1E"/>
                </a:solidFill>
                <a:latin typeface="Century Gothic" panose="020B0502020202020204" pitchFamily="34" charset="0"/>
              </a:rPr>
              <a:t>Location:</a:t>
            </a:r>
            <a:r>
              <a:rPr lang="en-GB" sz="1000">
                <a:solidFill>
                  <a:srgbClr val="201F1E"/>
                </a:solidFill>
                <a:latin typeface="Century Gothic" panose="020B0502020202020204" pitchFamily="34" charset="0"/>
              </a:rPr>
              <a:t> Countries affected by natural hazards face particular difficulties.</a:t>
            </a:r>
            <a:endParaRPr lang="en-GB" sz="1000"/>
          </a:p>
        </p:txBody>
      </p:sp>
      <p:sp>
        <p:nvSpPr>
          <p:cNvPr id="7" name="Rectangle 6">
            <a:extLst>
              <a:ext uri="{FF2B5EF4-FFF2-40B4-BE49-F238E27FC236}">
                <a16:creationId xmlns:a16="http://schemas.microsoft.com/office/drawing/2014/main" id="{38CF782D-C32C-48F3-A7FB-3F1E985DBE82}"/>
              </a:ext>
            </a:extLst>
          </p:cNvPr>
          <p:cNvSpPr/>
          <p:nvPr/>
        </p:nvSpPr>
        <p:spPr>
          <a:xfrm>
            <a:off x="471491" y="2689969"/>
            <a:ext cx="1933401" cy="1169551"/>
          </a:xfrm>
          <a:prstGeom prst="rect">
            <a:avLst/>
          </a:prstGeom>
        </p:spPr>
        <p:txBody>
          <a:bodyPr wrap="square">
            <a:spAutoFit/>
          </a:bodyPr>
          <a:lstStyle/>
          <a:p>
            <a:pPr algn="ctr"/>
            <a:r>
              <a:rPr lang="en-GB" sz="1000" b="1" u="sng">
                <a:solidFill>
                  <a:srgbClr val="201F1E"/>
                </a:solidFill>
                <a:latin typeface="Century Gothic" panose="020B0502020202020204" pitchFamily="34" charset="0"/>
              </a:rPr>
              <a:t>Demography</a:t>
            </a:r>
          </a:p>
          <a:p>
            <a:pPr algn="ctr"/>
            <a:r>
              <a:rPr lang="en-GB" sz="1000">
                <a:solidFill>
                  <a:srgbClr val="201F1E"/>
                </a:solidFill>
                <a:latin typeface="Century Gothic" panose="020B0502020202020204" pitchFamily="34" charset="0"/>
              </a:rPr>
              <a:t>Demographic transition is a significant factor; the highest rates of economic growth are experienced by nations where the birth rate has declined the most.</a:t>
            </a:r>
            <a:endParaRPr lang="en-GB" sz="1000"/>
          </a:p>
        </p:txBody>
      </p:sp>
      <p:sp>
        <p:nvSpPr>
          <p:cNvPr id="10" name="Rectangle 9">
            <a:extLst>
              <a:ext uri="{FF2B5EF4-FFF2-40B4-BE49-F238E27FC236}">
                <a16:creationId xmlns:a16="http://schemas.microsoft.com/office/drawing/2014/main" id="{CB366FCE-6314-4C68-9C09-E1464D072C62}"/>
              </a:ext>
            </a:extLst>
          </p:cNvPr>
          <p:cNvSpPr/>
          <p:nvPr/>
        </p:nvSpPr>
        <p:spPr>
          <a:xfrm>
            <a:off x="2025149" y="3700522"/>
            <a:ext cx="2563186" cy="1323439"/>
          </a:xfrm>
          <a:prstGeom prst="rect">
            <a:avLst/>
          </a:prstGeom>
        </p:spPr>
        <p:txBody>
          <a:bodyPr wrap="square">
            <a:spAutoFit/>
          </a:bodyPr>
          <a:lstStyle/>
          <a:p>
            <a:pPr algn="ctr" fontAlgn="base"/>
            <a:r>
              <a:rPr lang="en-GB" sz="1000" u="sng">
                <a:solidFill>
                  <a:srgbClr val="000000"/>
                </a:solidFill>
                <a:latin typeface="Century Gothic" panose="020B0502020202020204" pitchFamily="34" charset="0"/>
              </a:rPr>
              <a:t>​</a:t>
            </a:r>
            <a:r>
              <a:rPr lang="en-GB" sz="1000" b="1" u="sng">
                <a:solidFill>
                  <a:srgbClr val="201F1E"/>
                </a:solidFill>
                <a:latin typeface="Century Gothic" panose="020B0502020202020204" pitchFamily="34" charset="0"/>
              </a:rPr>
              <a:t>Political and Economic Policies</a:t>
            </a:r>
            <a:r>
              <a:rPr lang="en-GB" sz="1000" u="sng">
                <a:solidFill>
                  <a:srgbClr val="201F1E"/>
                </a:solidFill>
                <a:latin typeface="Century Gothic" panose="020B0502020202020204" pitchFamily="34" charset="0"/>
              </a:rPr>
              <a:t> </a:t>
            </a:r>
          </a:p>
          <a:p>
            <a:pPr algn="ctr" fontAlgn="base"/>
            <a:r>
              <a:rPr lang="en-GB" sz="1000" b="1">
                <a:solidFill>
                  <a:srgbClr val="201F1E"/>
                </a:solidFill>
                <a:latin typeface="Century Gothic" panose="020B0502020202020204" pitchFamily="34" charset="0"/>
              </a:rPr>
              <a:t>Open economies </a:t>
            </a:r>
            <a:r>
              <a:rPr lang="en-GB" sz="1000">
                <a:solidFill>
                  <a:srgbClr val="201F1E"/>
                </a:solidFill>
                <a:latin typeface="Century Gothic" panose="020B0502020202020204" pitchFamily="34" charset="0"/>
              </a:rPr>
              <a:t>(</a:t>
            </a:r>
            <a:r>
              <a:rPr lang="en-GB" sz="1000" err="1">
                <a:solidFill>
                  <a:srgbClr val="201F1E"/>
                </a:solidFill>
                <a:latin typeface="Century Gothic" panose="020B0502020202020204" pitchFamily="34" charset="0"/>
              </a:rPr>
              <a:t>eg</a:t>
            </a:r>
            <a:r>
              <a:rPr lang="en-GB" sz="1000">
                <a:solidFill>
                  <a:srgbClr val="201F1E"/>
                </a:solidFill>
                <a:latin typeface="Century Gothic" panose="020B0502020202020204" pitchFamily="34" charset="0"/>
              </a:rPr>
              <a:t>, the UK) that encourage foreign investment have developed faster than </a:t>
            </a:r>
            <a:r>
              <a:rPr lang="en-GB" sz="1000" b="1">
                <a:solidFill>
                  <a:srgbClr val="201F1E"/>
                </a:solidFill>
                <a:latin typeface="Century Gothic" panose="020B0502020202020204" pitchFamily="34" charset="0"/>
              </a:rPr>
              <a:t>closed economies </a:t>
            </a:r>
            <a:r>
              <a:rPr lang="en-GB" sz="1000">
                <a:solidFill>
                  <a:srgbClr val="201F1E"/>
                </a:solidFill>
                <a:latin typeface="Century Gothic" panose="020B0502020202020204" pitchFamily="34" charset="0"/>
              </a:rPr>
              <a:t>(</a:t>
            </a:r>
            <a:r>
              <a:rPr lang="en-GB" sz="1000" err="1">
                <a:solidFill>
                  <a:srgbClr val="201F1E"/>
                </a:solidFill>
                <a:latin typeface="Century Gothic" panose="020B0502020202020204" pitchFamily="34" charset="0"/>
              </a:rPr>
              <a:t>eg</a:t>
            </a:r>
            <a:r>
              <a:rPr lang="en-GB" sz="1000">
                <a:solidFill>
                  <a:srgbClr val="201F1E"/>
                </a:solidFill>
                <a:latin typeface="Century Gothic" panose="020B0502020202020204" pitchFamily="34" charset="0"/>
              </a:rPr>
              <a:t> Russia) Institutional quality in terms of good government, law and order and lack of corruption results in higher rates of growth.</a:t>
            </a:r>
            <a:endParaRPr lang="en-US" sz="1000" b="0" i="0">
              <a:solidFill>
                <a:srgbClr val="000000"/>
              </a:solidFill>
              <a:effectLst/>
              <a:latin typeface="Segoe UI" panose="020B0502040204020203" pitchFamily="34" charset="0"/>
            </a:endParaRPr>
          </a:p>
        </p:txBody>
      </p:sp>
      <p:grpSp>
        <p:nvGrpSpPr>
          <p:cNvPr id="31" name="Group 30">
            <a:extLst>
              <a:ext uri="{FF2B5EF4-FFF2-40B4-BE49-F238E27FC236}">
                <a16:creationId xmlns:a16="http://schemas.microsoft.com/office/drawing/2014/main" id="{68B7B8DE-57AB-4191-9B79-1034CACFE291}"/>
              </a:ext>
            </a:extLst>
          </p:cNvPr>
          <p:cNvGrpSpPr/>
          <p:nvPr/>
        </p:nvGrpSpPr>
        <p:grpSpPr>
          <a:xfrm>
            <a:off x="4519241" y="3298557"/>
            <a:ext cx="2667183" cy="1790696"/>
            <a:chOff x="3708723" y="4427078"/>
            <a:chExt cx="3254558" cy="1535028"/>
          </a:xfrm>
        </p:grpSpPr>
        <p:sp>
          <p:nvSpPr>
            <p:cNvPr id="23" name="Cloud 22">
              <a:extLst>
                <a:ext uri="{FF2B5EF4-FFF2-40B4-BE49-F238E27FC236}">
                  <a16:creationId xmlns:a16="http://schemas.microsoft.com/office/drawing/2014/main" id="{17B5C52D-5AC1-4430-AC16-4CE8642F1D4A}"/>
                </a:ext>
              </a:extLst>
            </p:cNvPr>
            <p:cNvSpPr/>
            <p:nvPr/>
          </p:nvSpPr>
          <p:spPr>
            <a:xfrm rot="233692">
              <a:off x="3708723" y="4435110"/>
              <a:ext cx="3254558" cy="1518964"/>
            </a:xfrm>
            <a:prstGeom prst="cloud">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385F40CC-16FB-448D-B6C4-7461ADFA29C0}"/>
                </a:ext>
              </a:extLst>
            </p:cNvPr>
            <p:cNvSpPr/>
            <p:nvPr/>
          </p:nvSpPr>
          <p:spPr>
            <a:xfrm>
              <a:off x="3804644" y="4427078"/>
              <a:ext cx="3080049" cy="1535028"/>
            </a:xfrm>
            <a:prstGeom prst="rect">
              <a:avLst/>
            </a:prstGeom>
          </p:spPr>
          <p:txBody>
            <a:bodyPr wrap="square">
              <a:spAutoFit/>
            </a:bodyPr>
            <a:lstStyle/>
            <a:p>
              <a:pPr algn="ctr"/>
              <a:r>
                <a:rPr lang="en-GB" sz="1000" b="1" u="sng">
                  <a:solidFill>
                    <a:srgbClr val="201F1E"/>
                  </a:solidFill>
                  <a:latin typeface="Century Gothic" panose="020B0502020202020204" pitchFamily="34" charset="0"/>
                </a:rPr>
                <a:t>History</a:t>
              </a:r>
              <a:r>
                <a:rPr lang="en-GB" sz="1000">
                  <a:solidFill>
                    <a:srgbClr val="201F1E"/>
                  </a:solidFill>
                  <a:latin typeface="Century Gothic" panose="020B0502020202020204" pitchFamily="34" charset="0"/>
                </a:rPr>
                <a:t> </a:t>
              </a:r>
            </a:p>
            <a:p>
              <a:pPr algn="ctr"/>
              <a:r>
                <a:rPr lang="en-GB" sz="1000">
                  <a:solidFill>
                    <a:srgbClr val="201F1E"/>
                  </a:solidFill>
                  <a:latin typeface="Century Gothic" panose="020B0502020202020204" pitchFamily="34" charset="0"/>
                </a:rPr>
                <a:t>Through </a:t>
              </a:r>
              <a:r>
                <a:rPr lang="en-GB" sz="1000" b="1">
                  <a:solidFill>
                    <a:srgbClr val="201F1E"/>
                  </a:solidFill>
                  <a:latin typeface="Century Gothic" panose="020B0502020202020204" pitchFamily="34" charset="0"/>
                </a:rPr>
                <a:t>colonialism</a:t>
              </a:r>
              <a:r>
                <a:rPr lang="en-GB" sz="1000">
                  <a:solidFill>
                    <a:srgbClr val="201F1E"/>
                  </a:solidFill>
                  <a:latin typeface="Century Gothic" panose="020B0502020202020204" pitchFamily="34" charset="0"/>
                </a:rPr>
                <a:t> European powers, such as the UK and France, expanded their territories around the world and imposed unequal trading relationships on the colonies, which were exploited for their raw materials. The term '</a:t>
              </a:r>
              <a:r>
                <a:rPr lang="en-GB" sz="1000" b="1">
                  <a:solidFill>
                    <a:srgbClr val="201F1E"/>
                  </a:solidFill>
                  <a:latin typeface="Century Gothic" panose="020B0502020202020204" pitchFamily="34" charset="0"/>
                </a:rPr>
                <a:t>neo-colonialism</a:t>
              </a:r>
              <a:r>
                <a:rPr lang="en-GB" sz="1000">
                  <a:solidFill>
                    <a:srgbClr val="201F1E"/>
                  </a:solidFill>
                  <a:latin typeface="Century Gothic" panose="020B0502020202020204" pitchFamily="34" charset="0"/>
                </a:rPr>
                <a:t>' is used to describe how rich countries can still dominate poorer countries economically and politically.</a:t>
              </a:r>
              <a:endParaRPr lang="en-GB" sz="1000"/>
            </a:p>
          </p:txBody>
        </p:sp>
      </p:grpSp>
      <p:sp>
        <p:nvSpPr>
          <p:cNvPr id="13" name="Rectangle 12">
            <a:extLst>
              <a:ext uri="{FF2B5EF4-FFF2-40B4-BE49-F238E27FC236}">
                <a16:creationId xmlns:a16="http://schemas.microsoft.com/office/drawing/2014/main" id="{DC5E4B43-4C32-4D00-8F7D-286EDB9C7525}"/>
              </a:ext>
            </a:extLst>
          </p:cNvPr>
          <p:cNvSpPr/>
          <p:nvPr/>
        </p:nvSpPr>
        <p:spPr>
          <a:xfrm>
            <a:off x="326986" y="1173479"/>
            <a:ext cx="3919857" cy="1323439"/>
          </a:xfrm>
          <a:prstGeom prst="rect">
            <a:avLst/>
          </a:prstGeom>
        </p:spPr>
        <p:txBody>
          <a:bodyPr wrap="square">
            <a:spAutoFit/>
          </a:bodyPr>
          <a:lstStyle/>
          <a:p>
            <a:pPr algn="ctr"/>
            <a:r>
              <a:rPr lang="en-GB" sz="1000" b="1" u="sng">
                <a:solidFill>
                  <a:srgbClr val="201F1E"/>
                </a:solidFill>
                <a:latin typeface="Century Gothic" panose="020B0502020202020204" pitchFamily="34" charset="0"/>
              </a:rPr>
              <a:t>Social investment </a:t>
            </a:r>
          </a:p>
          <a:p>
            <a:pPr algn="ctr"/>
            <a:r>
              <a:rPr lang="en-GB" sz="1000">
                <a:solidFill>
                  <a:srgbClr val="201F1E"/>
                </a:solidFill>
                <a:latin typeface="Century Gothic" panose="020B0502020202020204" pitchFamily="34" charset="0"/>
              </a:rPr>
              <a:t>Countries that have </a:t>
            </a:r>
            <a:r>
              <a:rPr lang="en-GB" sz="1000" b="1">
                <a:solidFill>
                  <a:srgbClr val="201F1E"/>
                </a:solidFill>
                <a:latin typeface="Century Gothic" panose="020B0502020202020204" pitchFamily="34" charset="0"/>
              </a:rPr>
              <a:t>prioritised investment in education and health </a:t>
            </a:r>
            <a:r>
              <a:rPr lang="en-GB" sz="1000">
                <a:solidFill>
                  <a:srgbClr val="201F1E"/>
                </a:solidFill>
                <a:latin typeface="Century Gothic" panose="020B0502020202020204" pitchFamily="34" charset="0"/>
              </a:rPr>
              <a:t>have generally developed at a faster rate than nations which have invested less. As countries develop, fertility declines. Education, especially female literacy, is the key to lower fertility</a:t>
            </a:r>
            <a:r>
              <a:rPr lang="en-GB" sz="1000" b="1">
                <a:solidFill>
                  <a:srgbClr val="201F1E"/>
                </a:solidFill>
                <a:latin typeface="Century Gothic" panose="020B0502020202020204" pitchFamily="34" charset="0"/>
              </a:rPr>
              <a:t>. Female education </a:t>
            </a:r>
            <a:r>
              <a:rPr lang="en-GB" sz="1000">
                <a:solidFill>
                  <a:srgbClr val="201F1E"/>
                </a:solidFill>
                <a:latin typeface="Century Gothic" panose="020B0502020202020204" pitchFamily="34" charset="0"/>
              </a:rPr>
              <a:t>increases knowledge of birth control, creates greater social awareness and opportunities for employment.</a:t>
            </a:r>
            <a:endParaRPr lang="en-GB" sz="1000"/>
          </a:p>
        </p:txBody>
      </p:sp>
      <p:sp>
        <p:nvSpPr>
          <p:cNvPr id="24" name="Rectangle 23">
            <a:extLst>
              <a:ext uri="{FF2B5EF4-FFF2-40B4-BE49-F238E27FC236}">
                <a16:creationId xmlns:a16="http://schemas.microsoft.com/office/drawing/2014/main" id="{E16B7116-03DE-4D52-8007-E6D7386A367B}"/>
              </a:ext>
            </a:extLst>
          </p:cNvPr>
          <p:cNvSpPr/>
          <p:nvPr/>
        </p:nvSpPr>
        <p:spPr>
          <a:xfrm>
            <a:off x="7974966" y="1187308"/>
            <a:ext cx="1931034" cy="2862322"/>
          </a:xfrm>
          <a:prstGeom prst="rect">
            <a:avLst/>
          </a:prstGeom>
        </p:spPr>
        <p:txBody>
          <a:bodyPr wrap="square">
            <a:spAutoFit/>
          </a:bodyPr>
          <a:lstStyle/>
          <a:p>
            <a:r>
              <a:rPr lang="en-US" sz="1000" b="1">
                <a:solidFill>
                  <a:srgbClr val="000000"/>
                </a:solidFill>
                <a:latin typeface="Century Gothic" panose="020B0502020202020204" pitchFamily="34" charset="0"/>
              </a:rPr>
              <a:t>Demographics- </a:t>
            </a:r>
            <a:r>
              <a:rPr lang="en-US" sz="1000">
                <a:solidFill>
                  <a:srgbClr val="000000"/>
                </a:solidFill>
                <a:latin typeface="Century Gothic" panose="020B0502020202020204" pitchFamily="34" charset="0"/>
              </a:rPr>
              <a:t>The study of statistics such as births, deaths, income, or the incidence of disease which show the changing structure of population</a:t>
            </a:r>
          </a:p>
          <a:p>
            <a:r>
              <a:rPr lang="en-GB" sz="1000" b="1">
                <a:latin typeface="Century Gothic" panose="020B0502020202020204" pitchFamily="34" charset="0"/>
              </a:rPr>
              <a:t>Colonialism- </a:t>
            </a:r>
            <a:r>
              <a:rPr lang="en-GB" sz="1000">
                <a:latin typeface="Century Gothic" panose="020B0502020202020204" pitchFamily="34" charset="0"/>
              </a:rPr>
              <a:t>Acquiring control over another country, occupying it with settlers, and exploiting it economically.</a:t>
            </a:r>
          </a:p>
          <a:p>
            <a:r>
              <a:rPr lang="en-GB" sz="1000" b="1">
                <a:latin typeface="Century Gothic" panose="020B0502020202020204" pitchFamily="34" charset="0"/>
              </a:rPr>
              <a:t>Neo Colonialism- </a:t>
            </a:r>
            <a:r>
              <a:rPr lang="en-GB" sz="1000">
                <a:latin typeface="Century Gothic" panose="020B0502020202020204" pitchFamily="34" charset="0"/>
              </a:rPr>
              <a:t>The dominance of poor countries by rich countries, not by direct political control (as in colonialism), but by economic power and cultural influence.</a:t>
            </a:r>
          </a:p>
        </p:txBody>
      </p:sp>
      <p:cxnSp>
        <p:nvCxnSpPr>
          <p:cNvPr id="39" name="Connector: Curved 38">
            <a:extLst>
              <a:ext uri="{FF2B5EF4-FFF2-40B4-BE49-F238E27FC236}">
                <a16:creationId xmlns:a16="http://schemas.microsoft.com/office/drawing/2014/main" id="{D7E8A397-3E3D-4FE2-AD68-2409EBA8D406}"/>
              </a:ext>
            </a:extLst>
          </p:cNvPr>
          <p:cNvCxnSpPr/>
          <p:nvPr/>
        </p:nvCxnSpPr>
        <p:spPr>
          <a:xfrm rot="16200000" flipV="1">
            <a:off x="2659898" y="2517646"/>
            <a:ext cx="312645" cy="296983"/>
          </a:xfrm>
          <a:prstGeom prst="curvedConnector3">
            <a:avLst/>
          </a:prstGeom>
          <a:ln>
            <a:solidFill>
              <a:schemeClr val="accent4">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41" name="Connector: Curved 40">
            <a:extLst>
              <a:ext uri="{FF2B5EF4-FFF2-40B4-BE49-F238E27FC236}">
                <a16:creationId xmlns:a16="http://schemas.microsoft.com/office/drawing/2014/main" id="{D53E0CD2-0516-448B-805F-CA2E70093111}"/>
              </a:ext>
            </a:extLst>
          </p:cNvPr>
          <p:cNvCxnSpPr/>
          <p:nvPr/>
        </p:nvCxnSpPr>
        <p:spPr>
          <a:xfrm rot="16200000" flipH="1">
            <a:off x="3180952" y="3385239"/>
            <a:ext cx="547084" cy="284121"/>
          </a:xfrm>
          <a:prstGeom prst="curvedConnector3">
            <a:avLst/>
          </a:prstGeom>
          <a:ln>
            <a:solidFill>
              <a:schemeClr val="accent4">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027" name="Connector: Curved 1026">
            <a:extLst>
              <a:ext uri="{FF2B5EF4-FFF2-40B4-BE49-F238E27FC236}">
                <a16:creationId xmlns:a16="http://schemas.microsoft.com/office/drawing/2014/main" id="{6A4FAB8A-C133-4A38-8A6A-6B058D123714}"/>
              </a:ext>
            </a:extLst>
          </p:cNvPr>
          <p:cNvCxnSpPr/>
          <p:nvPr/>
        </p:nvCxnSpPr>
        <p:spPr>
          <a:xfrm rot="10800000">
            <a:off x="2292077" y="2931260"/>
            <a:ext cx="763481" cy="310718"/>
          </a:xfrm>
          <a:prstGeom prst="curvedConnector3">
            <a:avLst/>
          </a:prstGeom>
          <a:ln>
            <a:solidFill>
              <a:schemeClr val="accent4">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032" name="Connector: Curved 1031">
            <a:extLst>
              <a:ext uri="{FF2B5EF4-FFF2-40B4-BE49-F238E27FC236}">
                <a16:creationId xmlns:a16="http://schemas.microsoft.com/office/drawing/2014/main" id="{48331AE0-74CC-4ADF-8A8D-8168E2A175B5}"/>
              </a:ext>
            </a:extLst>
          </p:cNvPr>
          <p:cNvCxnSpPr>
            <a:cxnSpLocks/>
          </p:cNvCxnSpPr>
          <p:nvPr/>
        </p:nvCxnSpPr>
        <p:spPr>
          <a:xfrm rot="5400000" flipH="1" flipV="1">
            <a:off x="3953942" y="1628017"/>
            <a:ext cx="1309428" cy="626414"/>
          </a:xfrm>
          <a:prstGeom prst="curvedConnector3">
            <a:avLst>
              <a:gd name="adj1" fmla="val 115086"/>
            </a:avLst>
          </a:prstGeom>
          <a:ln>
            <a:solidFill>
              <a:schemeClr val="accent4">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6" name="Connector: Curved 15">
            <a:extLst>
              <a:ext uri="{FF2B5EF4-FFF2-40B4-BE49-F238E27FC236}">
                <a16:creationId xmlns:a16="http://schemas.microsoft.com/office/drawing/2014/main" id="{B227C739-5D9E-A2C9-07F4-0F11DA08EDD3}"/>
              </a:ext>
            </a:extLst>
          </p:cNvPr>
          <p:cNvCxnSpPr>
            <a:cxnSpLocks/>
          </p:cNvCxnSpPr>
          <p:nvPr/>
        </p:nvCxnSpPr>
        <p:spPr>
          <a:xfrm>
            <a:off x="4361161" y="3125886"/>
            <a:ext cx="1226949" cy="303116"/>
          </a:xfrm>
          <a:prstGeom prst="curvedConnector3">
            <a:avLst/>
          </a:prstGeom>
          <a:ln>
            <a:solidFill>
              <a:schemeClr val="accent4">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0" name="Connector: Curved 19">
            <a:extLst>
              <a:ext uri="{FF2B5EF4-FFF2-40B4-BE49-F238E27FC236}">
                <a16:creationId xmlns:a16="http://schemas.microsoft.com/office/drawing/2014/main" id="{F05696AA-6E1F-4E57-FBB8-9FCF2EEFDBBE}"/>
              </a:ext>
            </a:extLst>
          </p:cNvPr>
          <p:cNvCxnSpPr>
            <a:cxnSpLocks/>
          </p:cNvCxnSpPr>
          <p:nvPr/>
        </p:nvCxnSpPr>
        <p:spPr>
          <a:xfrm rot="10800000" flipV="1">
            <a:off x="1546546" y="3241979"/>
            <a:ext cx="1509013" cy="959280"/>
          </a:xfrm>
          <a:prstGeom prst="curvedConnector3">
            <a:avLst>
              <a:gd name="adj1" fmla="val 48800"/>
            </a:avLst>
          </a:prstGeom>
          <a:ln>
            <a:solidFill>
              <a:schemeClr val="accent4">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2E1B739D-5284-919C-762D-8350343327C5}"/>
              </a:ext>
            </a:extLst>
          </p:cNvPr>
          <p:cNvSpPr txBox="1"/>
          <p:nvPr/>
        </p:nvSpPr>
        <p:spPr>
          <a:xfrm>
            <a:off x="7253040" y="4135932"/>
            <a:ext cx="2575546" cy="2677656"/>
          </a:xfrm>
          <a:prstGeom prst="rect">
            <a:avLst/>
          </a:prstGeom>
          <a:noFill/>
          <a:ln w="28575">
            <a:solidFill>
              <a:schemeClr val="accent4">
                <a:lumMod val="75000"/>
              </a:schemeClr>
            </a:solidFill>
          </a:ln>
        </p:spPr>
        <p:txBody>
          <a:bodyPr wrap="square" rtlCol="0">
            <a:spAutoFit/>
          </a:bodyPr>
          <a:lstStyle/>
          <a:p>
            <a:pPr algn="ctr"/>
            <a:r>
              <a:rPr lang="en-GB" sz="1050" b="1" u="sng">
                <a:latin typeface="Century Gothic" panose="020B0502020202020204" pitchFamily="34" charset="0"/>
              </a:rPr>
              <a:t>Inequality in the UK</a:t>
            </a:r>
          </a:p>
          <a:p>
            <a:pPr algn="ctr"/>
            <a:r>
              <a:rPr lang="en-GB" sz="1050">
                <a:latin typeface="Century Gothic" panose="020B0502020202020204" pitchFamily="34" charset="0"/>
              </a:rPr>
              <a:t>There are some major inequalities in the UK, and we can see that on the wealth map from lesson 5. There is a clear North-South divide; the lowest living standards in the UK tend to be in </a:t>
            </a:r>
            <a:r>
              <a:rPr lang="en-GB" sz="1050" b="1">
                <a:latin typeface="Century Gothic" panose="020B0502020202020204" pitchFamily="34" charset="0"/>
              </a:rPr>
              <a:t>remote areas where the physical geography is challenging</a:t>
            </a:r>
            <a:r>
              <a:rPr lang="en-GB" sz="1050">
                <a:latin typeface="Century Gothic" panose="020B0502020202020204" pitchFamily="34" charset="0"/>
              </a:rPr>
              <a:t>. This can make accessibility difficult and limit job opportunities. Areas once used for traditional heavy industries also have lower living standards as </a:t>
            </a:r>
            <a:r>
              <a:rPr lang="en-GB" sz="1050" b="1">
                <a:latin typeface="Century Gothic" panose="020B0502020202020204" pitchFamily="34" charset="0"/>
              </a:rPr>
              <a:t>deindustrialisation</a:t>
            </a:r>
            <a:r>
              <a:rPr lang="en-GB" sz="1050">
                <a:latin typeface="Century Gothic" panose="020B0502020202020204" pitchFamily="34" charset="0"/>
              </a:rPr>
              <a:t> left them with no investment and no jobs, as products could be produced cheaper abroad (e.g. China). </a:t>
            </a:r>
          </a:p>
        </p:txBody>
      </p:sp>
      <p:pic>
        <p:nvPicPr>
          <p:cNvPr id="34" name="Graphic 33" descr="Earth globe: Africa and Europe with solid fill">
            <a:extLst>
              <a:ext uri="{FF2B5EF4-FFF2-40B4-BE49-F238E27FC236}">
                <a16:creationId xmlns:a16="http://schemas.microsoft.com/office/drawing/2014/main" id="{2EBA4A3F-0AD6-CA13-2D14-8696013ECF8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321600" y="2293680"/>
            <a:ext cx="662881" cy="662881"/>
          </a:xfrm>
          <a:prstGeom prst="rect">
            <a:avLst/>
          </a:prstGeom>
        </p:spPr>
      </p:pic>
      <p:pic>
        <p:nvPicPr>
          <p:cNvPr id="36" name="Graphic 35" descr="Africa with solid fill">
            <a:extLst>
              <a:ext uri="{FF2B5EF4-FFF2-40B4-BE49-F238E27FC236}">
                <a16:creationId xmlns:a16="http://schemas.microsoft.com/office/drawing/2014/main" id="{8318DFDA-7A86-15DA-2A80-9B7DFF8FE33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335821" y="3092768"/>
            <a:ext cx="648660" cy="648660"/>
          </a:xfrm>
          <a:prstGeom prst="rect">
            <a:avLst/>
          </a:prstGeom>
        </p:spPr>
      </p:pic>
      <p:pic>
        <p:nvPicPr>
          <p:cNvPr id="38" name="Graphic 37" descr="Pandemic exponential curve bar graph with solid fill">
            <a:extLst>
              <a:ext uri="{FF2B5EF4-FFF2-40B4-BE49-F238E27FC236}">
                <a16:creationId xmlns:a16="http://schemas.microsoft.com/office/drawing/2014/main" id="{7EECFB58-A8F8-5317-57B2-CA00E16A0A0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263232" y="1508164"/>
            <a:ext cx="721249" cy="721249"/>
          </a:xfrm>
          <a:prstGeom prst="rect">
            <a:avLst/>
          </a:prstGeom>
        </p:spPr>
      </p:pic>
      <p:pic>
        <p:nvPicPr>
          <p:cNvPr id="42" name="Graphic 41" descr="Coffin with solid fill">
            <a:extLst>
              <a:ext uri="{FF2B5EF4-FFF2-40B4-BE49-F238E27FC236}">
                <a16:creationId xmlns:a16="http://schemas.microsoft.com/office/drawing/2014/main" id="{56814692-278B-A6DC-9382-99012FB8CFA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699545" y="1371684"/>
            <a:ext cx="284936" cy="284936"/>
          </a:xfrm>
          <a:prstGeom prst="rect">
            <a:avLst/>
          </a:prstGeom>
        </p:spPr>
      </p:pic>
      <p:pic>
        <p:nvPicPr>
          <p:cNvPr id="44" name="Graphic 43" descr="Baby with solid fill">
            <a:extLst>
              <a:ext uri="{FF2B5EF4-FFF2-40B4-BE49-F238E27FC236}">
                <a16:creationId xmlns:a16="http://schemas.microsoft.com/office/drawing/2014/main" id="{1C34AB3B-A7A2-0780-150A-2A7F5EA9F278}"/>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469622" y="1335649"/>
            <a:ext cx="298954" cy="298954"/>
          </a:xfrm>
          <a:prstGeom prst="rect">
            <a:avLst/>
          </a:prstGeom>
        </p:spPr>
      </p:pic>
    </p:spTree>
    <p:extLst>
      <p:ext uri="{BB962C8B-B14F-4D97-AF65-F5344CB8AC3E}">
        <p14:creationId xmlns:p14="http://schemas.microsoft.com/office/powerpoint/2010/main" val="40989265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c196e67-583f-4cee-a71a-f7c16f1d0bdf" xsi:nil="true"/>
    <lcf76f155ced4ddcb4097134ff3c332f xmlns="f55e4e17-f17b-45d4-a783-b77bdb67020d">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ADE066D2CC89942B7399320D085AE7E" ma:contentTypeVersion="19" ma:contentTypeDescription="Create a new document." ma:contentTypeScope="" ma:versionID="de5e0a0bb58568ac3d27638300cdf2b0">
  <xsd:schema xmlns:xsd="http://www.w3.org/2001/XMLSchema" xmlns:xs="http://www.w3.org/2001/XMLSchema" xmlns:p="http://schemas.microsoft.com/office/2006/metadata/properties" xmlns:ns2="f55e4e17-f17b-45d4-a783-b77bdb67020d" xmlns:ns3="8c196e67-583f-4cee-a71a-f7c16f1d0bdf" targetNamespace="http://schemas.microsoft.com/office/2006/metadata/properties" ma:root="true" ma:fieldsID="508e647b43cd7cdbf27361a22a3e5be7" ns2:_="" ns3:_="">
    <xsd:import namespace="f55e4e17-f17b-45d4-a783-b77bdb67020d"/>
    <xsd:import namespace="8c196e67-583f-4cee-a71a-f7c16f1d0bd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5e4e17-f17b-45d4-a783-b77bdb6702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c7f5821-f759-4523-81d1-f59fc125663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c196e67-583f-4cee-a71a-f7c16f1d0bd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5e3d553-f45d-40ae-acb3-35c7d0fe1a0c}" ma:internalName="TaxCatchAll" ma:showField="CatchAllData" ma:web="8c196e67-583f-4cee-a71a-f7c16f1d0bd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B577E52-C56F-43C1-8CF0-11D1CE03CFF0}">
  <ds:schemaRefs>
    <ds:schemaRef ds:uri="8c196e67-583f-4cee-a71a-f7c16f1d0bdf"/>
    <ds:schemaRef ds:uri="f55e4e17-f17b-45d4-a783-b77bdb67020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8E0CBF6-8DF7-4597-A56A-AFFC2A6437AF}">
  <ds:schemaRefs>
    <ds:schemaRef ds:uri="http://schemas.microsoft.com/sharepoint/v3/contenttype/forms"/>
  </ds:schemaRefs>
</ds:datastoreItem>
</file>

<file path=customXml/itemProps3.xml><?xml version="1.0" encoding="utf-8"?>
<ds:datastoreItem xmlns:ds="http://schemas.openxmlformats.org/officeDocument/2006/customXml" ds:itemID="{F560F2D6-0E7C-4C66-AE22-EFD507F67C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5e4e17-f17b-45d4-a783-b77bdb67020d"/>
    <ds:schemaRef ds:uri="8c196e67-583f-4cee-a71a-f7c16f1d0b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A4 Paper (210x297 mm)</PresentationFormat>
  <Slides>20</Slides>
  <Notes>0</Notes>
  <HiddenSlides>0</HiddenSlide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 L Devin</dc:creator>
  <cp:revision>1661</cp:revision>
  <dcterms:created xsi:type="dcterms:W3CDTF">2024-03-05T11:58:30Z</dcterms:created>
  <dcterms:modified xsi:type="dcterms:W3CDTF">2026-01-14T12:43:47Z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0x0101002ADE066D2CC89942B7399320D085AE7E</vt:lpwstr>
  </property>
  <property fmtid="{D5CDD505-2E9C-101B-9397-08002B2CF9AE}" pid="3" name="MediaServiceImageTags">
    <vt:lpwstr/>
  </property>
</Properties>
</file>