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85" r:id="rId6"/>
    <p:sldId id="258" r:id="rId7"/>
    <p:sldId id="294" r:id="rId8"/>
    <p:sldId id="301" r:id="rId9"/>
    <p:sldId id="293" r:id="rId10"/>
    <p:sldId id="292" r:id="rId11"/>
    <p:sldId id="302" r:id="rId12"/>
    <p:sldId id="291" r:id="rId13"/>
    <p:sldId id="290" r:id="rId14"/>
    <p:sldId id="296" r:id="rId15"/>
    <p:sldId id="288" r:id="rId16"/>
    <p:sldId id="304" r:id="rId17"/>
    <p:sldId id="287" r:id="rId18"/>
    <p:sldId id="286" r:id="rId19"/>
    <p:sldId id="297" r:id="rId20"/>
    <p:sldId id="305" r:id="rId21"/>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5A9"/>
    <a:srgbClr val="FCF9BB"/>
    <a:srgbClr val="F16F55"/>
    <a:srgbClr val="403F30"/>
    <a:srgbClr val="C2CA7D"/>
    <a:srgbClr val="FC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2D0C7-CA1D-D156-CAD3-0B6C225D8E63}" v="314" dt="2025-11-26T07:36:43.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67.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53.svg"/><Relationship Id="rId5" Type="http://schemas.openxmlformats.org/officeDocument/2006/relationships/image" Target="../media/image65.png"/><Relationship Id="rId15" Type="http://schemas.openxmlformats.org/officeDocument/2006/relationships/image" Target="../media/image71.png"/><Relationship Id="rId10" Type="http://schemas.openxmlformats.org/officeDocument/2006/relationships/image" Target="../media/image52.png"/><Relationship Id="rId4" Type="http://schemas.openxmlformats.org/officeDocument/2006/relationships/image" Target="../media/image3.svg"/><Relationship Id="rId9" Type="http://schemas.openxmlformats.org/officeDocument/2006/relationships/image" Target="../media/image69.svg"/><Relationship Id="rId1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3.svg"/><Relationship Id="rId3" Type="http://schemas.openxmlformats.org/officeDocument/2006/relationships/image" Target="../media/image67.png"/><Relationship Id="rId7" Type="http://schemas.openxmlformats.org/officeDocument/2006/relationships/image" Target="../media/image75.svg"/><Relationship Id="rId12" Type="http://schemas.openxmlformats.org/officeDocument/2006/relationships/image" Target="../media/image80.pn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 Id="rId14"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svg"/><Relationship Id="rId2" Type="http://schemas.openxmlformats.org/officeDocument/2006/relationships/image" Target="../media/image85.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7.png"/><Relationship Id="rId4" Type="http://schemas.openxmlformats.org/officeDocument/2006/relationships/image" Target="../media/image86.png"/></Relationships>
</file>

<file path=ppt/slides/_rels/slide1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5.svg"/><Relationship Id="rId13" Type="http://schemas.openxmlformats.org/officeDocument/2006/relationships/image" Target="../media/image100.png"/><Relationship Id="rId3" Type="http://schemas.openxmlformats.org/officeDocument/2006/relationships/image" Target="../media/image91.sv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90.png"/><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93.sv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2.png"/><Relationship Id="rId10" Type="http://schemas.openxmlformats.org/officeDocument/2006/relationships/image" Target="../media/image97.svg"/><Relationship Id="rId4" Type="http://schemas.openxmlformats.org/officeDocument/2006/relationships/image" Target="../media/image1.png"/><Relationship Id="rId9" Type="http://schemas.openxmlformats.org/officeDocument/2006/relationships/image" Target="../media/image96.png"/><Relationship Id="rId14" Type="http://schemas.openxmlformats.org/officeDocument/2006/relationships/image" Target="../media/image101.png"/></Relationships>
</file>

<file path=ppt/slides/_rels/slide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png"/><Relationship Id="rId7" Type="http://schemas.openxmlformats.org/officeDocument/2006/relationships/image" Target="../media/image104.jpeg"/><Relationship Id="rId2" Type="http://schemas.openxmlformats.org/officeDocument/2006/relationships/image" Target="../media/image102.jpe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69.svg"/><Relationship Id="rId10" Type="http://schemas.openxmlformats.org/officeDocument/2006/relationships/image" Target="../media/image3.svg"/><Relationship Id="rId4" Type="http://schemas.openxmlformats.org/officeDocument/2006/relationships/image" Target="../media/image68.pn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3.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jpe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1.png"/><Relationship Id="rId16" Type="http://schemas.openxmlformats.org/officeDocument/2006/relationships/image" Target="../media/image34.jpeg"/><Relationship Id="rId20"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38.png"/><Relationship Id="rId7" Type="http://schemas.openxmlformats.org/officeDocument/2006/relationships/image" Target="../media/image27.sv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1.png"/><Relationship Id="rId16" Type="http://schemas.openxmlformats.org/officeDocument/2006/relationships/image" Target="../media/image49.png"/><Relationship Id="rId20"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2.pn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30.png"/><Relationship Id="rId7" Type="http://schemas.openxmlformats.org/officeDocument/2006/relationships/image" Target="../media/image54.png"/><Relationship Id="rId12"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svg"/><Relationship Id="rId11" Type="http://schemas.openxmlformats.org/officeDocument/2006/relationships/image" Target="../media/image2.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31.svg"/><Relationship Id="rId9"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3.svg"/><Relationship Id="rId4" Type="http://schemas.openxmlformats.org/officeDocument/2006/relationships/image" Target="../media/image60.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952491976"/>
              </p:ext>
            </p:extLst>
          </p:nvPr>
        </p:nvGraphicFramePr>
        <p:xfrm>
          <a:off x="438410" y="1142583"/>
          <a:ext cx="9356979" cy="5613324"/>
        </p:xfrm>
        <a:graphic>
          <a:graphicData uri="http://schemas.openxmlformats.org/drawingml/2006/table">
            <a:tbl>
              <a:tblPr firstRow="1" bandRow="1">
                <a:tableStyleId>{5C22544A-7EE6-4342-B048-85BDC9FD1C3A}</a:tableStyleId>
              </a:tblPr>
              <a:tblGrid>
                <a:gridCol w="3276926">
                  <a:extLst>
                    <a:ext uri="{9D8B030D-6E8A-4147-A177-3AD203B41FA5}">
                      <a16:colId xmlns:a16="http://schemas.microsoft.com/office/drawing/2014/main" val="2312803921"/>
                    </a:ext>
                  </a:extLst>
                </a:gridCol>
                <a:gridCol w="2992396">
                  <a:extLst>
                    <a:ext uri="{9D8B030D-6E8A-4147-A177-3AD203B41FA5}">
                      <a16:colId xmlns:a16="http://schemas.microsoft.com/office/drawing/2014/main" val="3904202172"/>
                    </a:ext>
                  </a:extLst>
                </a:gridCol>
                <a:gridCol w="3087657">
                  <a:extLst>
                    <a:ext uri="{9D8B030D-6E8A-4147-A177-3AD203B41FA5}">
                      <a16:colId xmlns:a16="http://schemas.microsoft.com/office/drawing/2014/main" val="3761829643"/>
                    </a:ext>
                  </a:extLst>
                </a:gridCol>
              </a:tblGrid>
              <a:tr h="2559405">
                <a:tc>
                  <a:txBody>
                    <a:bodyPr/>
                    <a:lstStyle/>
                    <a:p>
                      <a:pPr algn="ctr">
                        <a:lnSpc>
                          <a:spcPct val="100000"/>
                        </a:lnSpc>
                      </a:pPr>
                      <a:r>
                        <a:rPr lang="en-GB" sz="1200" b="1" dirty="0">
                          <a:solidFill>
                            <a:schemeClr val="tx1"/>
                          </a:solidFill>
                          <a:latin typeface="Century Gothic"/>
                        </a:rPr>
                        <a:t>Task 1</a:t>
                      </a:r>
                    </a:p>
                    <a:p>
                      <a:pPr lvl="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a biotic resource?</a:t>
                      </a:r>
                    </a:p>
                    <a:p>
                      <a:pPr marL="228600" lvl="0" indent="-228600" algn="l">
                        <a:lnSpc>
                          <a:spcPct val="100000"/>
                        </a:lnSpc>
                        <a:buAutoNum type="arabicPeriod"/>
                      </a:pPr>
                      <a:r>
                        <a:rPr lang="en-GB" sz="1200" b="0" dirty="0">
                          <a:solidFill>
                            <a:schemeClr val="tx1"/>
                          </a:solidFill>
                          <a:latin typeface="Century Gothic"/>
                        </a:rPr>
                        <a:t>What is an abiotic resource?</a:t>
                      </a:r>
                    </a:p>
                    <a:p>
                      <a:pPr marL="228600" lvl="0" indent="-228600" algn="l">
                        <a:lnSpc>
                          <a:spcPct val="100000"/>
                        </a:lnSpc>
                        <a:buAutoNum type="arabicPeriod"/>
                      </a:pPr>
                      <a:r>
                        <a:rPr lang="en-GB" sz="1200" b="0" dirty="0">
                          <a:solidFill>
                            <a:schemeClr val="tx1"/>
                          </a:solidFill>
                          <a:latin typeface="Century Gothic"/>
                        </a:rPr>
                        <a:t>What do we use resources for?</a:t>
                      </a:r>
                    </a:p>
                    <a:p>
                      <a:pPr marL="228600" lvl="0" indent="-228600" algn="l">
                        <a:lnSpc>
                          <a:spcPct val="100000"/>
                        </a:lnSpc>
                        <a:buAutoNum type="arabicPeriod"/>
                      </a:pPr>
                      <a:r>
                        <a:rPr lang="en-GB" sz="1200" b="0" dirty="0">
                          <a:solidFill>
                            <a:schemeClr val="tx1"/>
                          </a:solidFill>
                          <a:latin typeface="Century Gothic"/>
                        </a:rPr>
                        <a:t>Name the three environmentally damaging impacts of processes humans use to get resources. </a:t>
                      </a:r>
                    </a:p>
                    <a:p>
                      <a:pPr marL="0" lvl="0" indent="0" algn="l">
                        <a:lnSpc>
                          <a:spcPct val="100000"/>
                        </a:lnSpc>
                        <a:buNone/>
                      </a:pPr>
                      <a:r>
                        <a:rPr lang="en-GB" sz="1200" b="0" u="none" dirty="0">
                          <a:solidFill>
                            <a:schemeClr val="tx1"/>
                          </a:solidFill>
                          <a:latin typeface="Century Gothic"/>
                        </a:rPr>
                        <a:t>     </a:t>
                      </a:r>
                      <a:r>
                        <a:rPr lang="en-GB" sz="1200" b="0" u="sng" dirty="0">
                          <a:solidFill>
                            <a:schemeClr val="tx1"/>
                          </a:solidFill>
                          <a:latin typeface="Century Gothic"/>
                        </a:rPr>
                        <a:t>Extension</a:t>
                      </a:r>
                      <a:r>
                        <a:rPr lang="en-GB" sz="1200" b="0" dirty="0">
                          <a:solidFill>
                            <a:schemeClr val="tx1"/>
                          </a:solidFill>
                          <a:latin typeface="Century Gothic"/>
                        </a:rPr>
                        <a:t>: Can you name examples of  </a:t>
                      </a:r>
                      <a:r>
                        <a:rPr lang="en-GB" sz="1200" b="0" dirty="0">
                          <a:solidFill>
                            <a:schemeClr val="bg1"/>
                          </a:solidFill>
                          <a:latin typeface="Century Gothic"/>
                        </a:rPr>
                        <a:t>bb</a:t>
                      </a:r>
                      <a:r>
                        <a:rPr lang="en-GB" sz="1200" b="0" dirty="0">
                          <a:solidFill>
                            <a:schemeClr val="tx1"/>
                          </a:solidFill>
                          <a:latin typeface="Century Gothic"/>
                        </a:rPr>
                        <a:t>where each of the processes occur?</a:t>
                      </a:r>
                      <a:endParaRPr lang="en-GB"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None/>
                      </a:pPr>
                      <a:r>
                        <a:rPr lang="en-GB" sz="1200" b="1" dirty="0">
                          <a:solidFill>
                            <a:schemeClr val="tx1"/>
                          </a:solidFill>
                          <a:latin typeface="Century Gothic"/>
                        </a:rPr>
                        <a:t>Task 2</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resource management?</a:t>
                      </a:r>
                    </a:p>
                    <a:p>
                      <a:pPr marL="228600" lvl="0" indent="-228600" algn="l">
                        <a:lnSpc>
                          <a:spcPct val="100000"/>
                        </a:lnSpc>
                        <a:buAutoNum type="arabicPeriod"/>
                      </a:pPr>
                      <a:r>
                        <a:rPr lang="en-GB" sz="1200" b="0" dirty="0">
                          <a:solidFill>
                            <a:schemeClr val="tx1"/>
                          </a:solidFill>
                          <a:latin typeface="Century Gothic"/>
                        </a:rPr>
                        <a:t>What does distribution mean?</a:t>
                      </a:r>
                    </a:p>
                    <a:p>
                      <a:pPr marL="228600" lvl="0" indent="-228600" algn="l">
                        <a:lnSpc>
                          <a:spcPct val="100000"/>
                        </a:lnSpc>
                        <a:buAutoNum type="arabicPeriod"/>
                      </a:pPr>
                      <a:r>
                        <a:rPr lang="en-GB" sz="1200" b="0" dirty="0">
                          <a:solidFill>
                            <a:schemeClr val="tx1"/>
                          </a:solidFill>
                          <a:latin typeface="Century Gothic"/>
                        </a:rPr>
                        <a:t>Briefly describe the global distribution of resources. </a:t>
                      </a:r>
                    </a:p>
                    <a:p>
                      <a:pPr marL="228600" lvl="0" indent="-228600" algn="l">
                        <a:lnSpc>
                          <a:spcPct val="100000"/>
                        </a:lnSpc>
                        <a:buAutoNum type="arabicPeriod"/>
                      </a:pPr>
                      <a:r>
                        <a:rPr lang="en-GB" sz="1200" b="0" dirty="0">
                          <a:solidFill>
                            <a:schemeClr val="tx1"/>
                          </a:solidFill>
                          <a:latin typeface="Century Gothic"/>
                        </a:rPr>
                        <a:t>Briefly describe the UK's distribution of resources.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indent="0" algn="ctr">
                        <a:lnSpc>
                          <a:spcPct val="100000"/>
                        </a:lnSpc>
                        <a:buNone/>
                      </a:pPr>
                      <a:r>
                        <a:rPr lang="en-GB" sz="1200" b="1" dirty="0">
                          <a:solidFill>
                            <a:schemeClr val="tx1"/>
                          </a:solidFill>
                          <a:latin typeface="Century Gothic"/>
                        </a:rPr>
                        <a:t>Task 3</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does resource consumption mean?</a:t>
                      </a:r>
                    </a:p>
                    <a:p>
                      <a:pPr marL="228600" lvl="0" indent="-228600" algn="l">
                        <a:lnSpc>
                          <a:spcPct val="100000"/>
                        </a:lnSpc>
                        <a:buAutoNum type="arabicPeriod"/>
                      </a:pPr>
                      <a:r>
                        <a:rPr lang="en-GB" sz="1200" b="0" dirty="0">
                          <a:solidFill>
                            <a:schemeClr val="tx1"/>
                          </a:solidFill>
                          <a:latin typeface="Century Gothic"/>
                        </a:rPr>
                        <a:t>What does resource security mean? (e.g. water security)</a:t>
                      </a:r>
                    </a:p>
                    <a:p>
                      <a:pPr marL="228600" lvl="0" indent="-228600" algn="l">
                        <a:lnSpc>
                          <a:spcPct val="100000"/>
                        </a:lnSpc>
                        <a:buAutoNum type="arabicPeriod"/>
                      </a:pPr>
                      <a:r>
                        <a:rPr lang="en-GB" sz="1200" b="0" dirty="0">
                          <a:solidFill>
                            <a:schemeClr val="tx1"/>
                          </a:solidFill>
                          <a:latin typeface="Century Gothic"/>
                        </a:rPr>
                        <a:t>What does resource deficit mean? (e.g. energy deficit)</a:t>
                      </a:r>
                    </a:p>
                    <a:p>
                      <a:pPr marL="228600" lvl="0" indent="-228600" algn="l">
                        <a:lnSpc>
                          <a:spcPct val="100000"/>
                        </a:lnSpc>
                        <a:buAutoNum type="arabicPeriod"/>
                      </a:pPr>
                      <a:r>
                        <a:rPr lang="en-GB" sz="1200" b="0" dirty="0">
                          <a:solidFill>
                            <a:schemeClr val="tx1"/>
                          </a:solidFill>
                          <a:latin typeface="Century Gothic"/>
                        </a:rPr>
                        <a:t>How does a countries level of development impact their resource consumption?</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3053919">
                <a:tc>
                  <a:txBody>
                    <a:bodyPr/>
                    <a:lstStyle/>
                    <a:p>
                      <a:pPr marL="0" indent="0" algn="ctr">
                        <a:lnSpc>
                          <a:spcPct val="100000"/>
                        </a:lnSpc>
                        <a:buClr>
                          <a:srgbClr val="000000"/>
                        </a:buClr>
                        <a:buNone/>
                      </a:pPr>
                      <a:r>
                        <a:rPr lang="en-GB" sz="1200" b="1" dirty="0">
                          <a:solidFill>
                            <a:schemeClr val="tx1"/>
                          </a:solidFill>
                          <a:latin typeface="Century Gothic"/>
                        </a:rPr>
                        <a:t>Task 4</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non-renewable energy? Name 1 example. </a:t>
                      </a:r>
                    </a:p>
                    <a:p>
                      <a:pPr marL="228600" lvl="0" indent="-228600" algn="l">
                        <a:lnSpc>
                          <a:spcPct val="100000"/>
                        </a:lnSpc>
                        <a:buAutoNum type="arabicPeriod"/>
                      </a:pPr>
                      <a:r>
                        <a:rPr lang="en-GB" sz="1200" b="0" dirty="0">
                          <a:solidFill>
                            <a:schemeClr val="tx1"/>
                          </a:solidFill>
                          <a:latin typeface="Century Gothic"/>
                        </a:rPr>
                        <a:t>What is renewable energy? </a:t>
                      </a:r>
                      <a:r>
                        <a:rPr lang="en-GB" sz="1200" b="0" i="0" u="none" strike="noStrike" noProof="0" dirty="0">
                          <a:solidFill>
                            <a:schemeClr val="tx1"/>
                          </a:solidFill>
                          <a:latin typeface="Century Gothic"/>
                        </a:rPr>
                        <a:t>Name 1 example. </a:t>
                      </a:r>
                    </a:p>
                    <a:p>
                      <a:pPr marL="228600" lvl="0" indent="-228600" algn="l">
                        <a:lnSpc>
                          <a:spcPct val="100000"/>
                        </a:lnSpc>
                        <a:buAutoNum type="arabicPeriod"/>
                      </a:pPr>
                      <a:r>
                        <a:rPr lang="en-GB" sz="1200" b="0" i="0" u="none" strike="noStrike" noProof="0" dirty="0">
                          <a:solidFill>
                            <a:schemeClr val="tx1"/>
                          </a:solidFill>
                          <a:latin typeface="Century Gothic"/>
                        </a:rPr>
                        <a:t>What is renewable sustainable energy? Name 1 example. </a:t>
                      </a:r>
                    </a:p>
                    <a:p>
                      <a:pPr marL="228600" lvl="0" indent="-228600" algn="l">
                        <a:lnSpc>
                          <a:spcPct val="100000"/>
                        </a:lnSpc>
                        <a:buAutoNum type="arabicPeriod"/>
                      </a:pPr>
                      <a:r>
                        <a:rPr lang="en-GB" sz="1200" b="0" i="0" u="none" strike="noStrike" noProof="0" dirty="0">
                          <a:solidFill>
                            <a:schemeClr val="tx1"/>
                          </a:solidFill>
                          <a:latin typeface="Century Gothic"/>
                        </a:rPr>
                        <a:t>Name 1 advantage and 1 disadvantage of renewable energy.</a:t>
                      </a:r>
                    </a:p>
                    <a:p>
                      <a:pPr marL="228600" lvl="0" indent="-228600" algn="l">
                        <a:lnSpc>
                          <a:spcPct val="100000"/>
                        </a:lnSpc>
                        <a:buAutoNum type="arabicPeriod"/>
                      </a:pPr>
                      <a:r>
                        <a:rPr lang="en-GB" sz="1200" b="0" i="0" u="none" strike="noStrike" noProof="0" dirty="0">
                          <a:solidFill>
                            <a:schemeClr val="tx1"/>
                          </a:solidFill>
                          <a:latin typeface="Century Gothic"/>
                        </a:rPr>
                        <a:t>Name 1 advantage and 1 disadvantage of non-renewable energy.</a:t>
                      </a:r>
                    </a:p>
                    <a:p>
                      <a:pPr marL="228600" lvl="0" indent="-228600" algn="l">
                        <a:lnSpc>
                          <a:spcPct val="100000"/>
                        </a:lnSpc>
                        <a:buAutoNum type="arabicPeriod"/>
                      </a:pPr>
                      <a:endParaRPr lang="en-GB" sz="1200" b="0" i="0" u="none" strike="noStrike" noProof="0" dirty="0">
                        <a:solidFill>
                          <a:schemeClr val="tx1"/>
                        </a:solidFill>
                        <a:latin typeface="Century Gothic"/>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indent="0" algn="ctr">
                        <a:lnSpc>
                          <a:spcPct val="100000"/>
                        </a:lnSpc>
                        <a:buNone/>
                      </a:pPr>
                      <a:r>
                        <a:rPr lang="en-GB" sz="1200" b="1" dirty="0">
                          <a:solidFill>
                            <a:schemeClr val="tx1"/>
                          </a:solidFill>
                          <a:latin typeface="Century Gothic"/>
                        </a:rPr>
                        <a:t>Task 5</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the energy mix?</a:t>
                      </a:r>
                    </a:p>
                    <a:p>
                      <a:pPr marL="228600" lvl="0" indent="-228600" algn="l">
                        <a:lnSpc>
                          <a:spcPct val="100000"/>
                        </a:lnSpc>
                        <a:buAutoNum type="arabicPeriod"/>
                      </a:pPr>
                      <a:r>
                        <a:rPr lang="en-GB" sz="1200" b="0" dirty="0">
                          <a:solidFill>
                            <a:schemeClr val="tx1"/>
                          </a:solidFill>
                          <a:latin typeface="Century Gothic"/>
                        </a:rPr>
                        <a:t>Has global energy consumption increased or decreased?</a:t>
                      </a:r>
                    </a:p>
                    <a:p>
                      <a:pPr marL="228600" lvl="0" indent="-228600" algn="l">
                        <a:lnSpc>
                          <a:spcPct val="100000"/>
                        </a:lnSpc>
                        <a:buAutoNum type="arabicPeriod"/>
                      </a:pPr>
                      <a:r>
                        <a:rPr lang="en-GB" sz="1200" b="0" dirty="0">
                          <a:solidFill>
                            <a:schemeClr val="tx1"/>
                          </a:solidFill>
                          <a:latin typeface="Century Gothic"/>
                        </a:rPr>
                        <a:t>How does a countries level of development impact their energy mix?</a:t>
                      </a:r>
                    </a:p>
                    <a:p>
                      <a:pPr marL="228600" lvl="0" indent="-228600" algn="l">
                        <a:lnSpc>
                          <a:spcPct val="100000"/>
                        </a:lnSpc>
                        <a:buAutoNum type="arabicPeriod"/>
                      </a:pPr>
                      <a:r>
                        <a:rPr lang="en-GB" sz="1200" b="0" dirty="0">
                          <a:solidFill>
                            <a:schemeClr val="tx1"/>
                          </a:solidFill>
                          <a:latin typeface="Century Gothic"/>
                        </a:rPr>
                        <a:t>Can you describe an example of a developed countries energy mix?</a:t>
                      </a:r>
                    </a:p>
                    <a:p>
                      <a:pPr marL="228600" lvl="0" indent="-228600" algn="l">
                        <a:lnSpc>
                          <a:spcPct val="100000"/>
                        </a:lnSpc>
                        <a:buAutoNum type="arabicPeriod"/>
                      </a:pPr>
                      <a:r>
                        <a:rPr lang="en-GB" sz="1200" b="0" i="0" u="none" strike="noStrike" noProof="0" dirty="0">
                          <a:solidFill>
                            <a:schemeClr val="tx1"/>
                          </a:solidFill>
                          <a:latin typeface="Century Gothic"/>
                        </a:rPr>
                        <a:t>Can you describe an example of a developing countries energy mix?</a:t>
                      </a:r>
                      <a:endParaRPr lang="en-GB" sz="1200" b="0" dirty="0">
                        <a:solidFill>
                          <a:schemeClr val="tx1"/>
                        </a:solidFill>
                        <a:latin typeface="Century Gothic"/>
                      </a:endParaRPr>
                    </a:p>
                    <a:p>
                      <a:pPr marL="228600" lvl="0" indent="-228600" algn="l">
                        <a:lnSpc>
                          <a:spcPct val="100000"/>
                        </a:lnSpc>
                        <a:buAutoNum type="arabicPeriod"/>
                      </a:pPr>
                      <a:endParaRPr lang="en-GB" sz="1200" b="0" dirty="0">
                        <a:solidFill>
                          <a:schemeClr val="tx1"/>
                        </a:solidFill>
                        <a:latin typeface="Century Gothic"/>
                      </a:endParaRPr>
                    </a:p>
                    <a:p>
                      <a:pPr marL="228600" lvl="0" indent="-228600" algn="l">
                        <a:lnSpc>
                          <a:spcPct val="100000"/>
                        </a:lnSpc>
                        <a:buAutoNum type="arabicPeriod"/>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lvl="0" indent="0" algn="ctr">
                        <a:lnSpc>
                          <a:spcPct val="100000"/>
                        </a:lnSpc>
                        <a:buNone/>
                      </a:pPr>
                      <a:r>
                        <a:rPr lang="en-GB" sz="1200" b="1" dirty="0">
                          <a:solidFill>
                            <a:schemeClr val="tx1"/>
                          </a:solidFill>
                          <a:latin typeface="Century Gothic"/>
                        </a:rPr>
                        <a:t>Task 6</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i="0" u="none" strike="noStrike" noProof="0" dirty="0">
                          <a:solidFill>
                            <a:srgbClr val="000000"/>
                          </a:solidFill>
                          <a:latin typeface="Century Gothic"/>
                        </a:rPr>
                        <a:t>How and why has demand for and supply of energy changed? Give 3 answers. </a:t>
                      </a:r>
                    </a:p>
                    <a:p>
                      <a:pPr marL="228600" lvl="0" indent="-228600" algn="l">
                        <a:lnSpc>
                          <a:spcPct val="100000"/>
                        </a:lnSpc>
                        <a:buAutoNum type="arabicPeriod"/>
                      </a:pPr>
                      <a:r>
                        <a:rPr lang="en-GB" sz="1200" b="0" i="0" u="none" strike="noStrike" noProof="0" dirty="0">
                          <a:solidFill>
                            <a:srgbClr val="000000"/>
                          </a:solidFill>
                          <a:latin typeface="Century Gothic"/>
                        </a:rPr>
                        <a:t>What is Wind energy? Name 1 advantage and 1 disadvantage. </a:t>
                      </a:r>
                    </a:p>
                    <a:p>
                      <a:pPr marL="228600" lvl="0" indent="-228600" algn="l">
                        <a:lnSpc>
                          <a:spcPct val="100000"/>
                        </a:lnSpc>
                        <a:buAutoNum type="arabicPeriod"/>
                      </a:pPr>
                      <a:r>
                        <a:rPr lang="en-GB" sz="1200" b="0" i="0" u="none" strike="noStrike" noProof="0" dirty="0">
                          <a:solidFill>
                            <a:srgbClr val="000000"/>
                          </a:solidFill>
                          <a:latin typeface="Century Gothic"/>
                        </a:rPr>
                        <a:t>What is Solar energy? Name 1 advantage and 1 disadvantage. </a:t>
                      </a:r>
                    </a:p>
                    <a:p>
                      <a:pPr marL="228600" lvl="0" indent="-228600" algn="l">
                        <a:lnSpc>
                          <a:spcPct val="100000"/>
                        </a:lnSpc>
                        <a:buAutoNum type="arabicPeriod"/>
                      </a:pPr>
                      <a:r>
                        <a:rPr lang="en-GB" sz="1200" b="0" i="0" u="none" strike="noStrike" noProof="0" dirty="0">
                          <a:solidFill>
                            <a:srgbClr val="000000"/>
                          </a:solidFill>
                          <a:latin typeface="Century Gothic"/>
                        </a:rPr>
                        <a:t>What is Hydroelectric Power (HEP)? Name 1 advantage and 1 disadvantage. </a:t>
                      </a:r>
                      <a:br>
                        <a:rPr lang="en-GB" sz="1200" b="0" i="0" u="none" strike="noStrike" noProof="0" dirty="0">
                          <a:solidFill>
                            <a:srgbClr val="000000"/>
                          </a:solidFill>
                          <a:latin typeface="Century Gothic"/>
                        </a:rPr>
                      </a:br>
                      <a:endParaRPr lang="en-GB" sz="1200" b="0" i="0" u="none" strike="noStrike" noProof="0" dirty="0">
                        <a:solidFill>
                          <a:srgbClr val="000000"/>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1272701" y="600635"/>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8" name="Graphic 7" descr="Power Plant with solid fill">
            <a:extLst>
              <a:ext uri="{FF2B5EF4-FFF2-40B4-BE49-F238E27FC236}">
                <a16:creationId xmlns:a16="http://schemas.microsoft.com/office/drawing/2014/main" id="{69116F65-99CB-4ECE-8BBF-652409CD1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647" y="108209"/>
            <a:ext cx="669612" cy="66961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DE65F-3C0E-B372-2BD4-310FE3D71082}"/>
            </a:ext>
          </a:extLst>
        </p:cNvPr>
        <p:cNvGrpSpPr/>
        <p:nvPr/>
      </p:nvGrpSpPr>
      <p:grpSpPr>
        <a:xfrm>
          <a:off x="0" y="0"/>
          <a:ext cx="0" cy="0"/>
          <a:chOff x="0" y="0"/>
          <a:chExt cx="0" cy="0"/>
        </a:xfrm>
      </p:grpSpPr>
      <p:sp>
        <p:nvSpPr>
          <p:cNvPr id="43" name="Cloud 42">
            <a:extLst>
              <a:ext uri="{FF2B5EF4-FFF2-40B4-BE49-F238E27FC236}">
                <a16:creationId xmlns:a16="http://schemas.microsoft.com/office/drawing/2014/main" id="{930FC3B4-AD20-44FF-0E64-F96EBDA58204}"/>
              </a:ext>
            </a:extLst>
          </p:cNvPr>
          <p:cNvSpPr/>
          <p:nvPr/>
        </p:nvSpPr>
        <p:spPr>
          <a:xfrm rot="360000">
            <a:off x="1346891" y="1534653"/>
            <a:ext cx="2060343" cy="883004"/>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99B6526-871B-5AEC-6120-237D9BEC5A3B}"/>
              </a:ext>
            </a:extLst>
          </p:cNvPr>
          <p:cNvSpPr/>
          <p:nvPr/>
        </p:nvSpPr>
        <p:spPr>
          <a:xfrm>
            <a:off x="4767117" y="1635544"/>
            <a:ext cx="1815432" cy="665978"/>
          </a:xfrm>
          <a:prstGeom prst="ellipse">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200">
                <a:latin typeface="Century Gothic"/>
                <a:cs typeface="Arial"/>
              </a:rPr>
              <a:t>Technological development</a:t>
            </a:r>
          </a:p>
        </p:txBody>
      </p:sp>
      <p:sp>
        <p:nvSpPr>
          <p:cNvPr id="31" name="Oval 30">
            <a:extLst>
              <a:ext uri="{FF2B5EF4-FFF2-40B4-BE49-F238E27FC236}">
                <a16:creationId xmlns:a16="http://schemas.microsoft.com/office/drawing/2014/main" id="{3446AC8F-2625-C494-7CC7-23898D1BF041}"/>
              </a:ext>
            </a:extLst>
          </p:cNvPr>
          <p:cNvSpPr/>
          <p:nvPr/>
        </p:nvSpPr>
        <p:spPr>
          <a:xfrm>
            <a:off x="43602" y="921235"/>
            <a:ext cx="1412138" cy="667694"/>
          </a:xfrm>
          <a:prstGeom prst="ellipse">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200">
                <a:latin typeface="Century Gothic"/>
                <a:cs typeface="Arial"/>
              </a:rPr>
              <a:t>Population</a:t>
            </a:r>
          </a:p>
          <a:p>
            <a:pPr algn="ctr"/>
            <a:r>
              <a:rPr lang="en-GB" sz="1200">
                <a:latin typeface="Century Gothic"/>
                <a:cs typeface="Arial"/>
              </a:rPr>
              <a:t>growth</a:t>
            </a:r>
          </a:p>
        </p:txBody>
      </p:sp>
      <p:sp>
        <p:nvSpPr>
          <p:cNvPr id="4" name="TextBox 3">
            <a:extLst>
              <a:ext uri="{FF2B5EF4-FFF2-40B4-BE49-F238E27FC236}">
                <a16:creationId xmlns:a16="http://schemas.microsoft.com/office/drawing/2014/main" id="{506894DC-3E6E-77C1-6215-61E39B0DD565}"/>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7526A845-AB94-88CA-A01B-CB186BED17F3}"/>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426BE36-ABC0-69C0-A199-8F7B9966C7ED}"/>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B086C1F-45AE-32AC-E154-E6320193BE9B}"/>
              </a:ext>
            </a:extLst>
          </p:cNvPr>
          <p:cNvCxnSpPr>
            <a:cxnSpLocks/>
          </p:cNvCxnSpPr>
          <p:nvPr/>
        </p:nvCxnSpPr>
        <p:spPr>
          <a:xfrm flipV="1">
            <a:off x="6703493" y="5114044"/>
            <a:ext cx="3125109" cy="900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11E418F-24E9-FF42-F0DE-33F039A066F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FFB8AC3-B6E7-CB37-7029-42D2AD615134}"/>
              </a:ext>
            </a:extLst>
          </p:cNvPr>
          <p:cNvSpPr txBox="1"/>
          <p:nvPr/>
        </p:nvSpPr>
        <p:spPr>
          <a:xfrm>
            <a:off x="6459015" y="975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0AD5746F-361B-5082-3CF1-3D5D62EC2939}"/>
              </a:ext>
            </a:extLst>
          </p:cNvPr>
          <p:cNvSpPr txBox="1"/>
          <p:nvPr/>
        </p:nvSpPr>
        <p:spPr>
          <a:xfrm>
            <a:off x="6531443" y="5147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1C914F7E-6B58-9CCE-9A28-C4472A7BEA3B}"/>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6 </a:t>
            </a:r>
            <a:endParaRPr lang="en-US" sz="1200" b="1">
              <a:latin typeface="Aptos" panose="020B0004020202020204"/>
            </a:endParaRPr>
          </a:p>
          <a:p>
            <a:pPr algn="ctr"/>
            <a:r>
              <a:rPr lang="en-GB" sz="1200" b="1">
                <a:latin typeface="Century Gothic"/>
              </a:rPr>
              <a:t>Increased Energy Demand</a:t>
            </a:r>
            <a:endParaRPr lang="en-US" sz="1200" b="1"/>
          </a:p>
        </p:txBody>
      </p:sp>
      <p:pic>
        <p:nvPicPr>
          <p:cNvPr id="50" name="Picture 49">
            <a:extLst>
              <a:ext uri="{FF2B5EF4-FFF2-40B4-BE49-F238E27FC236}">
                <a16:creationId xmlns:a16="http://schemas.microsoft.com/office/drawing/2014/main" id="{A8AF015C-FC40-B878-5C2F-515041112007}"/>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81008130-20D1-6FDD-99D4-D6F156403E52}"/>
              </a:ext>
            </a:extLst>
          </p:cNvPr>
          <p:cNvSpPr txBox="1">
            <a:spLocks/>
          </p:cNvSpPr>
          <p:nvPr/>
        </p:nvSpPr>
        <p:spPr>
          <a:xfrm rot="16200000">
            <a:off x="-3290598" y="3310523"/>
            <a:ext cx="6834662" cy="257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2" name="Graphic 31" descr="Power Plant with solid fill">
            <a:extLst>
              <a:ext uri="{FF2B5EF4-FFF2-40B4-BE49-F238E27FC236}">
                <a16:creationId xmlns:a16="http://schemas.microsoft.com/office/drawing/2014/main" id="{B76E5D7C-E3BC-FD5E-418F-C554F9F64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840" y="198625"/>
            <a:ext cx="667694" cy="667694"/>
          </a:xfrm>
          <a:prstGeom prst="rect">
            <a:avLst/>
          </a:prstGeom>
        </p:spPr>
      </p:pic>
      <p:cxnSp>
        <p:nvCxnSpPr>
          <p:cNvPr id="19" name="Straight Arrow Connector 18">
            <a:extLst>
              <a:ext uri="{FF2B5EF4-FFF2-40B4-BE49-F238E27FC236}">
                <a16:creationId xmlns:a16="http://schemas.microsoft.com/office/drawing/2014/main" id="{E88F0C94-5F18-BE05-2BF0-9CCD9F7CC1C7}"/>
              </a:ext>
            </a:extLst>
          </p:cNvPr>
          <p:cNvCxnSpPr>
            <a:cxnSpLocks/>
          </p:cNvCxnSpPr>
          <p:nvPr/>
        </p:nvCxnSpPr>
        <p:spPr>
          <a:xfrm flipH="1" flipV="1">
            <a:off x="6605082"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8CB01BE3-6B4E-9F22-90F5-AAE6FA603A52}"/>
              </a:ext>
            </a:extLst>
          </p:cNvPr>
          <p:cNvSpPr/>
          <p:nvPr/>
        </p:nvSpPr>
        <p:spPr>
          <a:xfrm>
            <a:off x="3458060" y="1294266"/>
            <a:ext cx="1375838" cy="648072"/>
          </a:xfrm>
          <a:prstGeom prst="ellipse">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200">
                <a:latin typeface="Century Gothic"/>
                <a:cs typeface="Arial"/>
              </a:rPr>
              <a:t>Economic growth</a:t>
            </a:r>
          </a:p>
        </p:txBody>
      </p:sp>
      <p:cxnSp>
        <p:nvCxnSpPr>
          <p:cNvPr id="35" name="Straight Arrow Connector 34">
            <a:extLst>
              <a:ext uri="{FF2B5EF4-FFF2-40B4-BE49-F238E27FC236}">
                <a16:creationId xmlns:a16="http://schemas.microsoft.com/office/drawing/2014/main" id="{6D512A7B-A666-AB00-8113-92F0B6C345DC}"/>
              </a:ext>
            </a:extLst>
          </p:cNvPr>
          <p:cNvCxnSpPr>
            <a:cxnSpLocks/>
          </p:cNvCxnSpPr>
          <p:nvPr/>
        </p:nvCxnSpPr>
        <p:spPr>
          <a:xfrm flipV="1">
            <a:off x="3280016" y="1668285"/>
            <a:ext cx="520293" cy="196328"/>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4E73EF43-AA98-B0C3-2613-D45AE952BD3C}"/>
              </a:ext>
            </a:extLst>
          </p:cNvPr>
          <p:cNvCxnSpPr>
            <a:cxnSpLocks/>
          </p:cNvCxnSpPr>
          <p:nvPr/>
        </p:nvCxnSpPr>
        <p:spPr>
          <a:xfrm flipH="1" flipV="1">
            <a:off x="1074169" y="1310436"/>
            <a:ext cx="381619" cy="358022"/>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A0F0D67E-9EA8-943A-C5F2-FF7ADF02FF78}"/>
              </a:ext>
            </a:extLst>
          </p:cNvPr>
          <p:cNvCxnSpPr>
            <a:cxnSpLocks/>
          </p:cNvCxnSpPr>
          <p:nvPr/>
        </p:nvCxnSpPr>
        <p:spPr>
          <a:xfrm flipH="1">
            <a:off x="1907456" y="2258234"/>
            <a:ext cx="108101" cy="402513"/>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pic>
        <p:nvPicPr>
          <p:cNvPr id="38" name="Picture 37" descr="A picture containing shape&#10;&#10;Description automatically generated">
            <a:extLst>
              <a:ext uri="{FF2B5EF4-FFF2-40B4-BE49-F238E27FC236}">
                <a16:creationId xmlns:a16="http://schemas.microsoft.com/office/drawing/2014/main" id="{22F56AA7-7C52-4514-A942-99973271F44E}"/>
              </a:ext>
            </a:extLst>
          </p:cNvPr>
          <p:cNvPicPr>
            <a:picLocks noChangeAspect="1"/>
          </p:cNvPicPr>
          <p:nvPr/>
        </p:nvPicPr>
        <p:blipFill>
          <a:blip r:embed="rId5"/>
          <a:stretch>
            <a:fillRect/>
          </a:stretch>
        </p:blipFill>
        <p:spPr>
          <a:xfrm rot="5400000">
            <a:off x="5388720" y="2031666"/>
            <a:ext cx="612599" cy="701185"/>
          </a:xfrm>
          <a:prstGeom prst="rect">
            <a:avLst/>
          </a:prstGeom>
        </p:spPr>
      </p:pic>
      <p:pic>
        <p:nvPicPr>
          <p:cNvPr id="39" name="Picture 38" descr="A picture containing shape&#10;&#10;Description automatically generated">
            <a:extLst>
              <a:ext uri="{FF2B5EF4-FFF2-40B4-BE49-F238E27FC236}">
                <a16:creationId xmlns:a16="http://schemas.microsoft.com/office/drawing/2014/main" id="{C653032E-28CB-4B07-95D8-DC8C030A53BD}"/>
              </a:ext>
            </a:extLst>
          </p:cNvPr>
          <p:cNvPicPr>
            <a:picLocks noChangeAspect="1"/>
          </p:cNvPicPr>
          <p:nvPr/>
        </p:nvPicPr>
        <p:blipFill>
          <a:blip r:embed="rId6"/>
          <a:stretch>
            <a:fillRect/>
          </a:stretch>
        </p:blipFill>
        <p:spPr>
          <a:xfrm>
            <a:off x="471990" y="1469222"/>
            <a:ext cx="541667" cy="578191"/>
          </a:xfrm>
          <a:prstGeom prst="rect">
            <a:avLst/>
          </a:prstGeom>
        </p:spPr>
      </p:pic>
      <p:pic>
        <p:nvPicPr>
          <p:cNvPr id="40" name="Picture 39" descr="A picture containing shape&#10;&#10;Description automatically generated">
            <a:extLst>
              <a:ext uri="{FF2B5EF4-FFF2-40B4-BE49-F238E27FC236}">
                <a16:creationId xmlns:a16="http://schemas.microsoft.com/office/drawing/2014/main" id="{56AADF91-917B-48B3-A42C-06195A727BD4}"/>
              </a:ext>
            </a:extLst>
          </p:cNvPr>
          <p:cNvPicPr>
            <a:picLocks noChangeAspect="1"/>
          </p:cNvPicPr>
          <p:nvPr/>
        </p:nvPicPr>
        <p:blipFill>
          <a:blip r:embed="rId7"/>
          <a:stretch>
            <a:fillRect/>
          </a:stretch>
        </p:blipFill>
        <p:spPr>
          <a:xfrm>
            <a:off x="4378205" y="1158428"/>
            <a:ext cx="639214" cy="708080"/>
          </a:xfrm>
          <a:prstGeom prst="rect">
            <a:avLst/>
          </a:prstGeom>
        </p:spPr>
      </p:pic>
      <p:sp>
        <p:nvSpPr>
          <p:cNvPr id="3" name="TextBox 2">
            <a:extLst>
              <a:ext uri="{FF2B5EF4-FFF2-40B4-BE49-F238E27FC236}">
                <a16:creationId xmlns:a16="http://schemas.microsoft.com/office/drawing/2014/main" id="{207A8892-728E-D34D-2668-A5FAD67AAF7D}"/>
              </a:ext>
            </a:extLst>
          </p:cNvPr>
          <p:cNvSpPr txBox="1"/>
          <p:nvPr/>
        </p:nvSpPr>
        <p:spPr>
          <a:xfrm>
            <a:off x="184007" y="2637586"/>
            <a:ext cx="650598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latin typeface="Century Gothic"/>
                <a:ea typeface="+mn-lt"/>
                <a:cs typeface="+mn-lt"/>
              </a:rPr>
              <a:t>Population growth</a:t>
            </a:r>
            <a:r>
              <a:rPr lang="en-US" sz="1000">
                <a:latin typeface="Century Gothic"/>
                <a:ea typeface="+mn-lt"/>
                <a:cs typeface="+mn-lt"/>
              </a:rPr>
              <a:t> and</a:t>
            </a:r>
            <a:r>
              <a:rPr lang="en-US" sz="1000" b="1">
                <a:latin typeface="Century Gothic"/>
                <a:ea typeface="+mn-lt"/>
                <a:cs typeface="+mn-lt"/>
              </a:rPr>
              <a:t> rising incomes</a:t>
            </a:r>
            <a:r>
              <a:rPr lang="en-US" sz="1000">
                <a:latin typeface="Century Gothic"/>
                <a:ea typeface="+mn-lt"/>
                <a:cs typeface="+mn-lt"/>
              </a:rPr>
              <a:t> have led to increased energy demand. By 2035, the world's population is expected to reach 8.7 billion, meaning an additional 1.6 billion people will need energy. Developed countries consume much more energy per person than developing or emerging countries. </a:t>
            </a:r>
            <a:r>
              <a:rPr lang="en-US" sz="1000" b="1">
                <a:latin typeface="Century Gothic"/>
                <a:ea typeface="+mn-lt"/>
                <a:cs typeface="+mn-lt"/>
              </a:rPr>
              <a:t>Technological advances</a:t>
            </a:r>
            <a:r>
              <a:rPr lang="en-US" sz="1000">
                <a:latin typeface="Century Gothic"/>
                <a:ea typeface="+mn-lt"/>
                <a:cs typeface="+mn-lt"/>
              </a:rPr>
              <a:t> have both increased energy demand and created new opportunities for energy supply, including fossil fuel extraction and renewable energy (which is on the rise).</a:t>
            </a:r>
            <a:endParaRPr lang="en-US" sz="1000">
              <a:latin typeface="Century Gothic"/>
            </a:endParaRPr>
          </a:p>
        </p:txBody>
      </p:sp>
      <p:cxnSp>
        <p:nvCxnSpPr>
          <p:cNvPr id="6" name="Straight Arrow Connector 5">
            <a:extLst>
              <a:ext uri="{FF2B5EF4-FFF2-40B4-BE49-F238E27FC236}">
                <a16:creationId xmlns:a16="http://schemas.microsoft.com/office/drawing/2014/main" id="{3769D056-2CAC-521C-E77B-E54C2D6A4548}"/>
              </a:ext>
            </a:extLst>
          </p:cNvPr>
          <p:cNvCxnSpPr>
            <a:cxnSpLocks/>
          </p:cNvCxnSpPr>
          <p:nvPr/>
        </p:nvCxnSpPr>
        <p:spPr>
          <a:xfrm>
            <a:off x="3308033" y="2044613"/>
            <a:ext cx="1932865" cy="217672"/>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A0F79691-35F7-B336-BC21-EB6E5374ACDF}"/>
              </a:ext>
            </a:extLst>
          </p:cNvPr>
          <p:cNvSpPr txBox="1"/>
          <p:nvPr/>
        </p:nvSpPr>
        <p:spPr>
          <a:xfrm>
            <a:off x="7342089" y="1323318"/>
            <a:ext cx="258062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rPr>
              <a:t>Wind Energy</a:t>
            </a:r>
            <a:r>
              <a:rPr lang="en-US" sz="1000" dirty="0">
                <a:latin typeface="Century Gothic"/>
              </a:rPr>
              <a:t>- Wind energy is a form of renewable energy that uses the power of the wind to generate electricity. Wind turbines convert the kinetic energy of the wind into electrical energy. </a:t>
            </a:r>
          </a:p>
          <a:p>
            <a:endParaRPr lang="en-US" sz="1000" dirty="0">
              <a:latin typeface="Century Gothic"/>
            </a:endParaRPr>
          </a:p>
          <a:p>
            <a:r>
              <a:rPr lang="en-US" sz="1000" b="1" dirty="0">
                <a:latin typeface="Century Gothic"/>
              </a:rPr>
              <a:t>Solar Energy-</a:t>
            </a:r>
            <a:r>
              <a:rPr lang="en-US" sz="1000" dirty="0">
                <a:latin typeface="Century Gothic"/>
              </a:rPr>
              <a:t> Solar energy is a form of renewable energy that uses the sun's energy to generate electricity or heat. Solar energy can be used to power homes, businesses, and even entire communities. </a:t>
            </a:r>
          </a:p>
          <a:p>
            <a:endParaRPr lang="en-US" sz="1000" dirty="0"/>
          </a:p>
          <a:p>
            <a:r>
              <a:rPr lang="en-US" sz="1000" b="1" dirty="0">
                <a:latin typeface="Century Gothic"/>
              </a:rPr>
              <a:t>Hydroelectric Power (HEP)-</a:t>
            </a:r>
            <a:r>
              <a:rPr lang="en-US" sz="1000" dirty="0">
                <a:latin typeface="Century Gothic"/>
              </a:rPr>
              <a:t> Hydroelectric power is a type of renewable energy that uses the power of falling water to generate electricity. HEP is generated by dams, which store water in reservoirs. When the water is released, it flows through turbines, which turn generators to produce electricity. </a:t>
            </a:r>
            <a:endParaRPr lang="en-US" sz="1000" dirty="0"/>
          </a:p>
        </p:txBody>
      </p:sp>
      <p:pic>
        <p:nvPicPr>
          <p:cNvPr id="10" name="Graphic 9" descr="Hydropower with solid fill">
            <a:extLst>
              <a:ext uri="{FF2B5EF4-FFF2-40B4-BE49-F238E27FC236}">
                <a16:creationId xmlns:a16="http://schemas.microsoft.com/office/drawing/2014/main" id="{571C46E1-6ACE-6F7D-1E21-FAF9C8095D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98771" y="3718800"/>
            <a:ext cx="680194" cy="716400"/>
          </a:xfrm>
          <a:prstGeom prst="rect">
            <a:avLst/>
          </a:prstGeom>
        </p:spPr>
      </p:pic>
      <p:pic>
        <p:nvPicPr>
          <p:cNvPr id="13" name="Graphic 12" descr="Solar Panels with solid fill">
            <a:extLst>
              <a:ext uri="{FF2B5EF4-FFF2-40B4-BE49-F238E27FC236}">
                <a16:creationId xmlns:a16="http://schemas.microsoft.com/office/drawing/2014/main" id="{73453E44-1849-B64B-D948-E5B3B3628B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87524" y="2456550"/>
            <a:ext cx="662200" cy="662400"/>
          </a:xfrm>
          <a:prstGeom prst="rect">
            <a:avLst/>
          </a:prstGeom>
        </p:spPr>
      </p:pic>
      <p:pic>
        <p:nvPicPr>
          <p:cNvPr id="16" name="Graphic 15" descr="Wind Turbines with solid fill">
            <a:extLst>
              <a:ext uri="{FF2B5EF4-FFF2-40B4-BE49-F238E27FC236}">
                <a16:creationId xmlns:a16="http://schemas.microsoft.com/office/drawing/2014/main" id="{A98092F4-0BB2-DCA8-4996-6425DCFE1D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59406" y="1429425"/>
            <a:ext cx="752174" cy="743400"/>
          </a:xfrm>
          <a:prstGeom prst="rect">
            <a:avLst/>
          </a:prstGeom>
        </p:spPr>
      </p:pic>
      <p:sp>
        <p:nvSpPr>
          <p:cNvPr id="20" name="TextBox 19">
            <a:extLst>
              <a:ext uri="{FF2B5EF4-FFF2-40B4-BE49-F238E27FC236}">
                <a16:creationId xmlns:a16="http://schemas.microsoft.com/office/drawing/2014/main" id="{81A7F473-D46C-1F8F-F446-004AA12C8034}"/>
              </a:ext>
            </a:extLst>
          </p:cNvPr>
          <p:cNvSpPr txBox="1"/>
          <p:nvPr/>
        </p:nvSpPr>
        <p:spPr>
          <a:xfrm>
            <a:off x="291819" y="3546510"/>
            <a:ext cx="635322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latin typeface="Century Gothic"/>
                <a:ea typeface="+mn-lt"/>
                <a:cs typeface="Arial"/>
              </a:rPr>
              <a:t>The amount of renewable energy is increasing as it becomes more accessible and affordable, having greater benefits for both people and the environment, even though it still has its drawbacks. </a:t>
            </a:r>
          </a:p>
        </p:txBody>
      </p:sp>
      <p:graphicFrame>
        <p:nvGraphicFramePr>
          <p:cNvPr id="22" name="Table 21">
            <a:extLst>
              <a:ext uri="{FF2B5EF4-FFF2-40B4-BE49-F238E27FC236}">
                <a16:creationId xmlns:a16="http://schemas.microsoft.com/office/drawing/2014/main" id="{4AFBB85B-8DB9-71EB-C1D6-69D22B75EDCF}"/>
              </a:ext>
            </a:extLst>
          </p:cNvPr>
          <p:cNvGraphicFramePr>
            <a:graphicFrameLocks noGrp="1"/>
          </p:cNvGraphicFramePr>
          <p:nvPr>
            <p:extLst>
              <p:ext uri="{D42A27DB-BD31-4B8C-83A1-F6EECF244321}">
                <p14:modId xmlns:p14="http://schemas.microsoft.com/office/powerpoint/2010/main" val="2023221888"/>
              </p:ext>
            </p:extLst>
          </p:nvPr>
        </p:nvGraphicFramePr>
        <p:xfrm>
          <a:off x="404877" y="4041000"/>
          <a:ext cx="6137723" cy="2663539"/>
        </p:xfrm>
        <a:graphic>
          <a:graphicData uri="http://schemas.openxmlformats.org/drawingml/2006/table">
            <a:tbl>
              <a:tblPr firstRow="1" bandRow="1">
                <a:tableStyleId>{5C22544A-7EE6-4342-B048-85BDC9FD1C3A}</a:tableStyleId>
              </a:tblPr>
              <a:tblGrid>
                <a:gridCol w="1710518">
                  <a:extLst>
                    <a:ext uri="{9D8B030D-6E8A-4147-A177-3AD203B41FA5}">
                      <a16:colId xmlns:a16="http://schemas.microsoft.com/office/drawing/2014/main" val="395643129"/>
                    </a:ext>
                  </a:extLst>
                </a:gridCol>
                <a:gridCol w="2070628">
                  <a:extLst>
                    <a:ext uri="{9D8B030D-6E8A-4147-A177-3AD203B41FA5}">
                      <a16:colId xmlns:a16="http://schemas.microsoft.com/office/drawing/2014/main" val="3962325883"/>
                    </a:ext>
                  </a:extLst>
                </a:gridCol>
                <a:gridCol w="2356577">
                  <a:extLst>
                    <a:ext uri="{9D8B030D-6E8A-4147-A177-3AD203B41FA5}">
                      <a16:colId xmlns:a16="http://schemas.microsoft.com/office/drawing/2014/main" val="3482420793"/>
                    </a:ext>
                  </a:extLst>
                </a:gridCol>
              </a:tblGrid>
              <a:tr h="392480">
                <a:tc>
                  <a:txBody>
                    <a:bodyPr/>
                    <a:lstStyle/>
                    <a:p>
                      <a:pPr algn="ctr"/>
                      <a:endParaRPr lang="en-US" sz="100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000">
                          <a:solidFill>
                            <a:schemeClr val="tx1"/>
                          </a:solidFill>
                          <a:latin typeface="Century Gothic"/>
                        </a:rPr>
                        <a:t>Impacts on people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1000">
                          <a:solidFill>
                            <a:schemeClr val="tx1"/>
                          </a:solidFill>
                          <a:latin typeface="Century Gothic"/>
                        </a:rPr>
                        <a:t>Impacts on the environment</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8969906"/>
                  </a:ext>
                </a:extLst>
              </a:tr>
              <a:tr h="392480">
                <a:tc>
                  <a:txBody>
                    <a:bodyPr/>
                    <a:lstStyle/>
                    <a:p>
                      <a:r>
                        <a:rPr lang="en-US" sz="1000">
                          <a:solidFill>
                            <a:schemeClr val="tx1"/>
                          </a:solidFill>
                          <a:latin typeface="Century Gothic"/>
                        </a:rPr>
                        <a:t>Wind Energy- </a:t>
                      </a:r>
                      <a:r>
                        <a:rPr lang="en-US" sz="1000" b="1">
                          <a:solidFill>
                            <a:schemeClr val="tx1"/>
                          </a:solidFill>
                          <a:latin typeface="Century Gothic"/>
                        </a:rPr>
                        <a:t>Positive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Generate a vast amount of energy.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Doesn't produce CO</a:t>
                      </a:r>
                      <a:r>
                        <a:rPr lang="en-US" sz="600">
                          <a:solidFill>
                            <a:schemeClr val="tx1"/>
                          </a:solidFill>
                          <a:latin typeface="Century Gothic"/>
                        </a:rPr>
                        <a:t>2</a:t>
                      </a:r>
                      <a:r>
                        <a:rPr lang="en-US" sz="1000">
                          <a:solidFill>
                            <a:schemeClr val="tx1"/>
                          </a:solidFill>
                          <a:latin typeface="Century Gothic"/>
                        </a:rPr>
                        <a:t> or greenhouse gases.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37415538"/>
                  </a:ext>
                </a:extLst>
              </a:tr>
              <a:tr h="264901">
                <a:tc>
                  <a:txBody>
                    <a:bodyPr/>
                    <a:lstStyle/>
                    <a:p>
                      <a:pPr lvl="0">
                        <a:buNone/>
                      </a:pPr>
                      <a:r>
                        <a:rPr lang="en-US" sz="1000">
                          <a:solidFill>
                            <a:schemeClr val="tx1"/>
                          </a:solidFill>
                          <a:latin typeface="Century Gothic"/>
                        </a:rPr>
                        <a:t>Wind Energy- </a:t>
                      </a:r>
                      <a:r>
                        <a:rPr lang="en-US" sz="1000" b="1">
                          <a:solidFill>
                            <a:schemeClr val="tx1"/>
                          </a:solidFill>
                          <a:latin typeface="Century Gothic"/>
                        </a:rPr>
                        <a:t>Negative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a:solidFill>
                            <a:schemeClr val="tx1"/>
                          </a:solidFill>
                          <a:latin typeface="Century Gothic"/>
                        </a:rPr>
                        <a:t>Visual and Noise pollution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a:solidFill>
                            <a:schemeClr val="tx1"/>
                          </a:solidFill>
                          <a:latin typeface="Century Gothic"/>
                        </a:rPr>
                        <a:t>Constructing them uses CO</a:t>
                      </a:r>
                      <a:r>
                        <a:rPr lang="en-US" sz="60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783586364"/>
                  </a:ext>
                </a:extLst>
              </a:tr>
              <a:tr h="392480">
                <a:tc>
                  <a:txBody>
                    <a:bodyPr/>
                    <a:lstStyle/>
                    <a:p>
                      <a:r>
                        <a:rPr lang="en-US" sz="1000">
                          <a:solidFill>
                            <a:schemeClr val="tx1"/>
                          </a:solidFill>
                          <a:latin typeface="Century Gothic"/>
                        </a:rPr>
                        <a:t>Solar Energy- </a:t>
                      </a:r>
                      <a:r>
                        <a:rPr lang="en-US" sz="1000" b="1">
                          <a:solidFill>
                            <a:schemeClr val="tx1"/>
                          </a:solidFill>
                          <a:latin typeface="Century Gothic"/>
                        </a:rPr>
                        <a:t>Positive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This industry is creating thousands of jobs globally.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Does not produce </a:t>
                      </a:r>
                      <a:r>
                        <a:rPr lang="en-US" sz="1000" b="0" i="0" u="none" strike="noStrike" noProof="0">
                          <a:solidFill>
                            <a:schemeClr val="tx1"/>
                          </a:solidFill>
                          <a:latin typeface="Century Gothic"/>
                        </a:rPr>
                        <a:t>CO</a:t>
                      </a:r>
                      <a:r>
                        <a:rPr lang="en-US" sz="600" b="0" i="0" u="none" strike="noStrike" noProof="0">
                          <a:solidFill>
                            <a:schemeClr val="tx1"/>
                          </a:solidFill>
                          <a:latin typeface="Century Gothic"/>
                        </a:rPr>
                        <a:t>2</a:t>
                      </a:r>
                      <a:r>
                        <a:rPr lang="en-US" sz="1000" b="0" i="0" u="none" strike="noStrike" noProof="0">
                          <a:solidFill>
                            <a:schemeClr val="tx1"/>
                          </a:solidFill>
                          <a:latin typeface="Century Gothic"/>
                        </a:rPr>
                        <a:t> or greenhouse gases. </a:t>
                      </a:r>
                      <a:endParaRPr lang="en-US" sz="100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22213962"/>
                  </a:ext>
                </a:extLst>
              </a:tr>
              <a:tr h="392480">
                <a:tc>
                  <a:txBody>
                    <a:bodyPr/>
                    <a:lstStyle/>
                    <a:p>
                      <a:pPr lvl="0">
                        <a:buNone/>
                      </a:pPr>
                      <a:r>
                        <a:rPr lang="en-US" sz="1000" b="0" i="0" u="none" strike="noStrike" noProof="0">
                          <a:solidFill>
                            <a:schemeClr val="tx1"/>
                          </a:solidFill>
                          <a:latin typeface="Century Gothic"/>
                        </a:rPr>
                        <a:t>Solar Energy- </a:t>
                      </a:r>
                      <a:r>
                        <a:rPr lang="en-US" sz="1000" b="1" i="0" u="none" strike="noStrike" noProof="0">
                          <a:solidFill>
                            <a:schemeClr val="tx1"/>
                          </a:solidFill>
                          <a:latin typeface="Century Gothic"/>
                        </a:rPr>
                        <a:t>Negative</a:t>
                      </a:r>
                      <a:endParaRPr lang="en-US" b="1">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Solar sites could be taking up valuable farming land.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a:solidFill>
                            <a:srgbClr val="000000"/>
                          </a:solidFill>
                          <a:latin typeface="Century Gothic"/>
                        </a:rPr>
                        <a:t>The panels are made of silicon and other toxic metals.</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1984165"/>
                  </a:ext>
                </a:extLst>
              </a:tr>
              <a:tr h="392480">
                <a:tc>
                  <a:txBody>
                    <a:bodyPr/>
                    <a:lstStyle/>
                    <a:p>
                      <a:r>
                        <a:rPr lang="en-US" sz="1000">
                          <a:solidFill>
                            <a:schemeClr val="tx1"/>
                          </a:solidFill>
                          <a:latin typeface="Century Gothic"/>
                        </a:rPr>
                        <a:t>Hydroelectric Power- </a:t>
                      </a:r>
                      <a:r>
                        <a:rPr lang="en-US" sz="1000" b="1">
                          <a:solidFill>
                            <a:schemeClr val="tx1"/>
                          </a:solidFill>
                          <a:latin typeface="Century Gothic"/>
                        </a:rPr>
                        <a:t>Positive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Reduces dependency on non-renewable energy.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A reliable and clean source of energy, reducing CO</a:t>
                      </a:r>
                      <a:r>
                        <a:rPr lang="en-US" sz="600">
                          <a:solidFill>
                            <a:schemeClr val="tx1"/>
                          </a:solidFill>
                          <a:latin typeface="Century Gothic"/>
                        </a:rPr>
                        <a:t>2</a:t>
                      </a:r>
                      <a:r>
                        <a:rPr lang="en-US" sz="1000">
                          <a:solidFill>
                            <a:schemeClr val="tx1"/>
                          </a:solidFill>
                          <a:latin typeface="Century Gothic"/>
                        </a:rPr>
                        <a:t> emissions.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60321424"/>
                  </a:ext>
                </a:extLst>
              </a:tr>
              <a:tr h="421198">
                <a:tc>
                  <a:txBody>
                    <a:bodyPr/>
                    <a:lstStyle/>
                    <a:p>
                      <a:pPr lvl="0">
                        <a:buNone/>
                      </a:pPr>
                      <a:r>
                        <a:rPr lang="en-US" sz="1000" b="0" i="0" u="none" strike="noStrike" noProof="0" dirty="0">
                          <a:solidFill>
                            <a:schemeClr val="tx1"/>
                          </a:solidFill>
                          <a:latin typeface="Century Gothic"/>
                        </a:rPr>
                        <a:t>Hydroelectric Power- </a:t>
                      </a:r>
                      <a:r>
                        <a:rPr lang="en-US" sz="1000" b="1" i="0" u="none" strike="noStrike" noProof="0" dirty="0">
                          <a:solidFill>
                            <a:schemeClr val="tx1"/>
                          </a:solidFill>
                          <a:latin typeface="Century Gothic"/>
                        </a:rPr>
                        <a:t>Negative</a:t>
                      </a:r>
                      <a:endParaRPr lang="en-US" b="1"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a:solidFill>
                            <a:schemeClr val="tx1"/>
                          </a:solidFill>
                          <a:latin typeface="Century Gothic"/>
                        </a:rPr>
                        <a:t>People forced to relocate to make room for dams.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dirty="0">
                          <a:solidFill>
                            <a:schemeClr val="tx1"/>
                          </a:solidFill>
                          <a:latin typeface="Century Gothic"/>
                        </a:rPr>
                        <a:t>Destroys large areas of land, harming wildlife and habitats.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90803778"/>
                  </a:ext>
                </a:extLst>
              </a:tr>
            </a:tbl>
          </a:graphicData>
        </a:graphic>
      </p:graphicFrame>
      <p:sp>
        <p:nvSpPr>
          <p:cNvPr id="41" name="Rectangle 40">
            <a:extLst>
              <a:ext uri="{FF2B5EF4-FFF2-40B4-BE49-F238E27FC236}">
                <a16:creationId xmlns:a16="http://schemas.microsoft.com/office/drawing/2014/main" id="{E5D96DB0-5FC3-4318-9E85-6D847E172E7D}"/>
              </a:ext>
            </a:extLst>
          </p:cNvPr>
          <p:cNvSpPr/>
          <p:nvPr/>
        </p:nvSpPr>
        <p:spPr>
          <a:xfrm>
            <a:off x="1485423" y="1605930"/>
            <a:ext cx="1897470" cy="769441"/>
          </a:xfrm>
          <a:prstGeom prst="rect">
            <a:avLst/>
          </a:prstGeom>
          <a:noFill/>
          <a:ln>
            <a:noFill/>
          </a:ln>
        </p:spPr>
        <p:txBody>
          <a:bodyPr wrap="square" lIns="91440" tIns="45720" rIns="91440" bIns="4572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dirty="0">
                <a:latin typeface="Century Gothic"/>
              </a:rPr>
              <a:t>How and why has demand for and supply of energy changed?</a:t>
            </a:r>
            <a:br>
              <a:rPr lang="en-GB" sz="1100" dirty="0">
                <a:latin typeface="Century Gothic" panose="020B0502020202020204" pitchFamily="34" charset="0"/>
              </a:rPr>
            </a:br>
            <a:endParaRPr lang="en-GB" sz="1100" dirty="0">
              <a:latin typeface="Century Gothic" panose="020B0502020202020204" pitchFamily="34" charset="0"/>
            </a:endParaRPr>
          </a:p>
        </p:txBody>
      </p:sp>
      <p:pic>
        <p:nvPicPr>
          <p:cNvPr id="5" name="Picture 4" descr="A qr code with black squares&#10;&#10;Description automatically generated">
            <a:extLst>
              <a:ext uri="{FF2B5EF4-FFF2-40B4-BE49-F238E27FC236}">
                <a16:creationId xmlns:a16="http://schemas.microsoft.com/office/drawing/2014/main" id="{42C25F1A-167E-A424-8678-3CF5035B162A}"/>
              </a:ext>
            </a:extLst>
          </p:cNvPr>
          <p:cNvPicPr>
            <a:picLocks noChangeAspect="1"/>
          </p:cNvPicPr>
          <p:nvPr/>
        </p:nvPicPr>
        <p:blipFill>
          <a:blip r:embed="rId14"/>
          <a:stretch>
            <a:fillRect/>
          </a:stretch>
        </p:blipFill>
        <p:spPr>
          <a:xfrm>
            <a:off x="6877050" y="5457825"/>
            <a:ext cx="1123950" cy="1114425"/>
          </a:xfrm>
          <a:prstGeom prst="rect">
            <a:avLst/>
          </a:prstGeom>
        </p:spPr>
      </p:pic>
      <p:pic>
        <p:nvPicPr>
          <p:cNvPr id="11" name="Picture 10" descr="A qr code with black squares&#10;&#10;Description automatically generated">
            <a:extLst>
              <a:ext uri="{FF2B5EF4-FFF2-40B4-BE49-F238E27FC236}">
                <a16:creationId xmlns:a16="http://schemas.microsoft.com/office/drawing/2014/main" id="{C14C9BB8-049E-8A7B-23AA-F19F4B0A7DE4}"/>
              </a:ext>
            </a:extLst>
          </p:cNvPr>
          <p:cNvPicPr>
            <a:picLocks noChangeAspect="1"/>
          </p:cNvPicPr>
          <p:nvPr/>
        </p:nvPicPr>
        <p:blipFill>
          <a:blip r:embed="rId15"/>
          <a:stretch>
            <a:fillRect/>
          </a:stretch>
        </p:blipFill>
        <p:spPr>
          <a:xfrm>
            <a:off x="8382000" y="5457825"/>
            <a:ext cx="1114425" cy="1143000"/>
          </a:xfrm>
          <a:prstGeom prst="rect">
            <a:avLst/>
          </a:prstGeom>
        </p:spPr>
      </p:pic>
      <p:sp>
        <p:nvSpPr>
          <p:cNvPr id="23" name="TextBox 22">
            <a:extLst>
              <a:ext uri="{FF2B5EF4-FFF2-40B4-BE49-F238E27FC236}">
                <a16:creationId xmlns:a16="http://schemas.microsoft.com/office/drawing/2014/main" id="{65BA8AF6-86EF-29F7-34E0-D525934152FF}"/>
              </a:ext>
            </a:extLst>
          </p:cNvPr>
          <p:cNvSpPr txBox="1"/>
          <p:nvPr/>
        </p:nvSpPr>
        <p:spPr>
          <a:xfrm>
            <a:off x="6738890" y="6617346"/>
            <a:ext cx="289336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Renewable energy- advantages/disadvantages</a:t>
            </a:r>
          </a:p>
        </p:txBody>
      </p:sp>
    </p:spTree>
    <p:extLst>
      <p:ext uri="{BB962C8B-B14F-4D97-AF65-F5344CB8AC3E}">
        <p14:creationId xmlns:p14="http://schemas.microsoft.com/office/powerpoint/2010/main" val="339912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DE65F-3C0E-B372-2BD4-310FE3D71082}"/>
            </a:ext>
          </a:extLst>
        </p:cNvPr>
        <p:cNvGrpSpPr/>
        <p:nvPr/>
      </p:nvGrpSpPr>
      <p:grpSpPr>
        <a:xfrm>
          <a:off x="0" y="0"/>
          <a:ext cx="0" cy="0"/>
          <a:chOff x="0" y="0"/>
          <a:chExt cx="0" cy="0"/>
        </a:xfrm>
      </p:grpSpPr>
      <p:sp>
        <p:nvSpPr>
          <p:cNvPr id="31" name="Oval 30">
            <a:extLst>
              <a:ext uri="{FF2B5EF4-FFF2-40B4-BE49-F238E27FC236}">
                <a16:creationId xmlns:a16="http://schemas.microsoft.com/office/drawing/2014/main" id="{3446AC8F-2625-C494-7CC7-23898D1BF041}"/>
              </a:ext>
            </a:extLst>
          </p:cNvPr>
          <p:cNvSpPr/>
          <p:nvPr/>
        </p:nvSpPr>
        <p:spPr>
          <a:xfrm>
            <a:off x="-84028" y="1902352"/>
            <a:ext cx="1785209" cy="638261"/>
          </a:xfrm>
          <a:prstGeom prst="ellipse">
            <a:avLst/>
          </a:prstGeom>
          <a:noFill/>
          <a:ln>
            <a:no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200">
                <a:latin typeface="Century Gothic"/>
                <a:cs typeface="Arial"/>
              </a:rPr>
              <a:t>Environmental Concerns</a:t>
            </a:r>
            <a:endParaRPr lang="en-US"/>
          </a:p>
        </p:txBody>
      </p:sp>
      <p:sp>
        <p:nvSpPr>
          <p:cNvPr id="14" name="TextBox 13">
            <a:extLst>
              <a:ext uri="{FF2B5EF4-FFF2-40B4-BE49-F238E27FC236}">
                <a16:creationId xmlns:a16="http://schemas.microsoft.com/office/drawing/2014/main" id="{E11E418F-24E9-FF42-F0DE-33F039A066FE}"/>
              </a:ext>
            </a:extLst>
          </p:cNvPr>
          <p:cNvSpPr txBox="1"/>
          <p:nvPr/>
        </p:nvSpPr>
        <p:spPr>
          <a:xfrm>
            <a:off x="199391" y="906365"/>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34" name="Oval 33">
            <a:extLst>
              <a:ext uri="{FF2B5EF4-FFF2-40B4-BE49-F238E27FC236}">
                <a16:creationId xmlns:a16="http://schemas.microsoft.com/office/drawing/2014/main" id="{999B6526-871B-5AEC-6120-237D9BEC5A3B}"/>
              </a:ext>
            </a:extLst>
          </p:cNvPr>
          <p:cNvSpPr/>
          <p:nvPr/>
        </p:nvSpPr>
        <p:spPr>
          <a:xfrm>
            <a:off x="4276235" y="1861201"/>
            <a:ext cx="1815432" cy="665978"/>
          </a:xfrm>
          <a:prstGeom prst="ellipse">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200">
                <a:latin typeface="Century Gothic"/>
                <a:cs typeface="Arial"/>
              </a:rPr>
              <a:t>Depleting Resources</a:t>
            </a:r>
          </a:p>
        </p:txBody>
      </p:sp>
      <p:sp>
        <p:nvSpPr>
          <p:cNvPr id="4" name="TextBox 3">
            <a:extLst>
              <a:ext uri="{FF2B5EF4-FFF2-40B4-BE49-F238E27FC236}">
                <a16:creationId xmlns:a16="http://schemas.microsoft.com/office/drawing/2014/main" id="{506894DC-3E6E-77C1-6215-61E39B0DD565}"/>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7526A845-AB94-88CA-A01B-CB186BED17F3}"/>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426BE36-ABC0-69C0-A199-8F7B9966C7ED}"/>
              </a:ext>
            </a:extLst>
          </p:cNvPr>
          <p:cNvCxnSpPr>
            <a:cxnSpLocks/>
          </p:cNvCxnSpPr>
          <p:nvPr/>
        </p:nvCxnSpPr>
        <p:spPr>
          <a:xfrm>
            <a:off x="6633713" y="897992"/>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B086C1F-45AE-32AC-E154-E6320193BE9B}"/>
              </a:ext>
            </a:extLst>
          </p:cNvPr>
          <p:cNvCxnSpPr>
            <a:cxnSpLocks/>
          </p:cNvCxnSpPr>
          <p:nvPr/>
        </p:nvCxnSpPr>
        <p:spPr>
          <a:xfrm flipV="1">
            <a:off x="6703493" y="5163100"/>
            <a:ext cx="3125109" cy="900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BFFB8AC3-B6E7-CB37-7029-42D2AD615134}"/>
              </a:ext>
            </a:extLst>
          </p:cNvPr>
          <p:cNvSpPr txBox="1"/>
          <p:nvPr/>
        </p:nvSpPr>
        <p:spPr>
          <a:xfrm>
            <a:off x="6459015" y="926798"/>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0AD5746F-361B-5082-3CF1-3D5D62EC2939}"/>
              </a:ext>
            </a:extLst>
          </p:cNvPr>
          <p:cNvSpPr txBox="1"/>
          <p:nvPr/>
        </p:nvSpPr>
        <p:spPr>
          <a:xfrm>
            <a:off x="6531443" y="5196860"/>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pic>
        <p:nvPicPr>
          <p:cNvPr id="50" name="Picture 49">
            <a:extLst>
              <a:ext uri="{FF2B5EF4-FFF2-40B4-BE49-F238E27FC236}">
                <a16:creationId xmlns:a16="http://schemas.microsoft.com/office/drawing/2014/main" id="{A8AF015C-FC40-B878-5C2F-515041112007}"/>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81008130-20D1-6FDD-99D4-D6F156403E52}"/>
              </a:ext>
            </a:extLst>
          </p:cNvPr>
          <p:cNvSpPr txBox="1">
            <a:spLocks/>
          </p:cNvSpPr>
          <p:nvPr/>
        </p:nvSpPr>
        <p:spPr>
          <a:xfrm rot="16200000">
            <a:off x="-3290598" y="3310523"/>
            <a:ext cx="6834662" cy="257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cxnSp>
        <p:nvCxnSpPr>
          <p:cNvPr id="19" name="Straight Arrow Connector 18">
            <a:extLst>
              <a:ext uri="{FF2B5EF4-FFF2-40B4-BE49-F238E27FC236}">
                <a16:creationId xmlns:a16="http://schemas.microsoft.com/office/drawing/2014/main" id="{E88F0C94-5F18-BE05-2BF0-9CCD9F7CC1C7}"/>
              </a:ext>
            </a:extLst>
          </p:cNvPr>
          <p:cNvCxnSpPr>
            <a:cxnSpLocks/>
          </p:cNvCxnSpPr>
          <p:nvPr/>
        </p:nvCxnSpPr>
        <p:spPr>
          <a:xfrm flipH="1" flipV="1">
            <a:off x="6605082"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8CB01BE3-6B4E-9F22-90F5-AAE6FA603A52}"/>
              </a:ext>
            </a:extLst>
          </p:cNvPr>
          <p:cNvSpPr/>
          <p:nvPr/>
        </p:nvSpPr>
        <p:spPr>
          <a:xfrm>
            <a:off x="3458060" y="1156910"/>
            <a:ext cx="1375838" cy="648072"/>
          </a:xfrm>
          <a:prstGeom prst="ellipse">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200">
                <a:latin typeface="Century Gothic"/>
                <a:cs typeface="Arial"/>
              </a:rPr>
              <a:t>Economic Factors</a:t>
            </a:r>
          </a:p>
        </p:txBody>
      </p:sp>
      <p:cxnSp>
        <p:nvCxnSpPr>
          <p:cNvPr id="35" name="Straight Arrow Connector 34">
            <a:extLst>
              <a:ext uri="{FF2B5EF4-FFF2-40B4-BE49-F238E27FC236}">
                <a16:creationId xmlns:a16="http://schemas.microsoft.com/office/drawing/2014/main" id="{6D512A7B-A666-AB00-8113-92F0B6C345DC}"/>
              </a:ext>
            </a:extLst>
          </p:cNvPr>
          <p:cNvCxnSpPr>
            <a:cxnSpLocks/>
          </p:cNvCxnSpPr>
          <p:nvPr/>
        </p:nvCxnSpPr>
        <p:spPr>
          <a:xfrm flipV="1">
            <a:off x="3280016" y="1530929"/>
            <a:ext cx="520293" cy="196328"/>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4E73EF43-AA98-B0C3-2613-D45AE952BD3C}"/>
              </a:ext>
            </a:extLst>
          </p:cNvPr>
          <p:cNvCxnSpPr>
            <a:cxnSpLocks/>
          </p:cNvCxnSpPr>
          <p:nvPr/>
        </p:nvCxnSpPr>
        <p:spPr>
          <a:xfrm flipH="1">
            <a:off x="1054534" y="1697891"/>
            <a:ext cx="361984" cy="309136"/>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A0F0D67E-9EA8-943A-C5F2-FF7ADF02FF78}"/>
              </a:ext>
            </a:extLst>
          </p:cNvPr>
          <p:cNvCxnSpPr>
            <a:cxnSpLocks/>
          </p:cNvCxnSpPr>
          <p:nvPr/>
        </p:nvCxnSpPr>
        <p:spPr>
          <a:xfrm flipH="1">
            <a:off x="1907456" y="2120878"/>
            <a:ext cx="108101" cy="402513"/>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pic>
        <p:nvPicPr>
          <p:cNvPr id="40" name="Picture 39" descr="A picture containing shape&#10;&#10;Description automatically generated">
            <a:extLst>
              <a:ext uri="{FF2B5EF4-FFF2-40B4-BE49-F238E27FC236}">
                <a16:creationId xmlns:a16="http://schemas.microsoft.com/office/drawing/2014/main" id="{56AADF91-917B-48B3-A42C-06195A727BD4}"/>
              </a:ext>
            </a:extLst>
          </p:cNvPr>
          <p:cNvPicPr>
            <a:picLocks noChangeAspect="1"/>
          </p:cNvPicPr>
          <p:nvPr/>
        </p:nvPicPr>
        <p:blipFill>
          <a:blip r:embed="rId3"/>
          <a:stretch>
            <a:fillRect/>
          </a:stretch>
        </p:blipFill>
        <p:spPr>
          <a:xfrm>
            <a:off x="4927993" y="1276161"/>
            <a:ext cx="501768" cy="560913"/>
          </a:xfrm>
          <a:prstGeom prst="rect">
            <a:avLst/>
          </a:prstGeom>
        </p:spPr>
      </p:pic>
      <p:sp>
        <p:nvSpPr>
          <p:cNvPr id="3" name="TextBox 2">
            <a:extLst>
              <a:ext uri="{FF2B5EF4-FFF2-40B4-BE49-F238E27FC236}">
                <a16:creationId xmlns:a16="http://schemas.microsoft.com/office/drawing/2014/main" id="{207A8892-728E-D34D-2668-A5FAD67AAF7D}"/>
              </a:ext>
            </a:extLst>
          </p:cNvPr>
          <p:cNvSpPr txBox="1"/>
          <p:nvPr/>
        </p:nvSpPr>
        <p:spPr>
          <a:xfrm>
            <a:off x="184007" y="2494474"/>
            <a:ext cx="650598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latin typeface="Century Gothic"/>
              </a:rPr>
              <a:t>Nonrenewable energy sources are those that take millions of years to form and cannot be replaced quickly enough to keep up with our current rate of use. The most common nonrenewable energy sources are fossil fuels, such as coal, oil, and natural gas. The use of nonrenewable energy sources is decreasing for a number of reasons, including </a:t>
            </a:r>
            <a:r>
              <a:rPr lang="en-US" sz="1000" b="1">
                <a:latin typeface="Century Gothic"/>
              </a:rPr>
              <a:t>environmental concerns</a:t>
            </a:r>
            <a:r>
              <a:rPr lang="en-US" sz="1000">
                <a:latin typeface="Century Gothic"/>
              </a:rPr>
              <a:t>, </a:t>
            </a:r>
            <a:r>
              <a:rPr lang="en-US" sz="1000" b="1">
                <a:latin typeface="Century Gothic"/>
              </a:rPr>
              <a:t>depleting resources</a:t>
            </a:r>
            <a:r>
              <a:rPr lang="en-US" sz="1000">
                <a:latin typeface="Century Gothic"/>
              </a:rPr>
              <a:t>, </a:t>
            </a:r>
            <a:r>
              <a:rPr lang="en-US" sz="1000" b="1">
                <a:latin typeface="Century Gothic"/>
              </a:rPr>
              <a:t>economic factors</a:t>
            </a:r>
            <a:r>
              <a:rPr lang="en-US" sz="1000">
                <a:latin typeface="Century Gothic"/>
              </a:rPr>
              <a:t>, and </a:t>
            </a:r>
            <a:r>
              <a:rPr lang="en-US" sz="1000" b="1">
                <a:latin typeface="Century Gothic"/>
              </a:rPr>
              <a:t>government policies</a:t>
            </a:r>
            <a:r>
              <a:rPr lang="en-US" sz="1000">
                <a:latin typeface="Century Gothic"/>
              </a:rPr>
              <a:t>. As a result, the use of nonrenewable energy sources is expected to continue to decline in the years to come</a:t>
            </a:r>
            <a:endParaRPr lang="en-US"/>
          </a:p>
          <a:p>
            <a:pPr algn="ctr"/>
            <a:endParaRPr lang="en-US" sz="1000">
              <a:latin typeface="Century Gothic"/>
            </a:endParaRPr>
          </a:p>
        </p:txBody>
      </p:sp>
      <p:cxnSp>
        <p:nvCxnSpPr>
          <p:cNvPr id="6" name="Straight Arrow Connector 5">
            <a:extLst>
              <a:ext uri="{FF2B5EF4-FFF2-40B4-BE49-F238E27FC236}">
                <a16:creationId xmlns:a16="http://schemas.microsoft.com/office/drawing/2014/main" id="{3769D056-2CAC-521C-E77B-E54C2D6A4548}"/>
              </a:ext>
            </a:extLst>
          </p:cNvPr>
          <p:cNvCxnSpPr>
            <a:cxnSpLocks/>
          </p:cNvCxnSpPr>
          <p:nvPr/>
        </p:nvCxnSpPr>
        <p:spPr>
          <a:xfrm>
            <a:off x="3317850" y="1907257"/>
            <a:ext cx="1441984" cy="256916"/>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A0F79691-35F7-B336-BC21-EB6E5374ACDF}"/>
              </a:ext>
            </a:extLst>
          </p:cNvPr>
          <p:cNvSpPr txBox="1"/>
          <p:nvPr/>
        </p:nvSpPr>
        <p:spPr>
          <a:xfrm>
            <a:off x="7240195" y="1210647"/>
            <a:ext cx="2659162"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rPr>
              <a:t>Oil Extraction</a:t>
            </a:r>
            <a:r>
              <a:rPr lang="en-US" sz="1100">
                <a:latin typeface="Century Gothic"/>
              </a:rPr>
              <a:t>- Oil extraction is the process of removing oil from the ground. It involves drilling a well into the ground to reach an underground reservoir of oil. The oil is then pumped to the surface and processed to remove impurities.</a:t>
            </a:r>
          </a:p>
          <a:p>
            <a:r>
              <a:rPr lang="en-US" sz="1100" b="1">
                <a:latin typeface="Century Gothic"/>
              </a:rPr>
              <a:t>Fracking-</a:t>
            </a:r>
            <a:r>
              <a:rPr lang="en-US" sz="1100">
                <a:latin typeface="Century Gothic"/>
              </a:rPr>
              <a:t> Fracking, or hydraulic fracturing, is a method of extracting oil and gas from deep underground. It involves injecting water, sand, and chemicals at high pressure into rock formations to create cracks, allowing oil and gas to flow out.</a:t>
            </a:r>
          </a:p>
          <a:p>
            <a:r>
              <a:rPr lang="en-US" sz="1100" b="1">
                <a:latin typeface="Century Gothic"/>
              </a:rPr>
              <a:t>Nuclear Power-</a:t>
            </a:r>
            <a:r>
              <a:rPr lang="en-US" sz="1100">
                <a:latin typeface="Century Gothic"/>
              </a:rPr>
              <a:t> Nuclear power is a type of energy that comes from splitting atoms, a process called nuclear fission. This process releases a lot of heat, which is used to boil water and create steam. The steam turns a turbine, which generates electricity.</a:t>
            </a:r>
          </a:p>
        </p:txBody>
      </p:sp>
      <p:sp>
        <p:nvSpPr>
          <p:cNvPr id="20" name="TextBox 19">
            <a:extLst>
              <a:ext uri="{FF2B5EF4-FFF2-40B4-BE49-F238E27FC236}">
                <a16:creationId xmlns:a16="http://schemas.microsoft.com/office/drawing/2014/main" id="{81A7F473-D46C-1F8F-F446-004AA12C8034}"/>
              </a:ext>
            </a:extLst>
          </p:cNvPr>
          <p:cNvSpPr txBox="1"/>
          <p:nvPr/>
        </p:nvSpPr>
        <p:spPr>
          <a:xfrm>
            <a:off x="291819" y="3482699"/>
            <a:ext cx="635322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latin typeface="Century Gothic"/>
                <a:ea typeface="+mn-lt"/>
                <a:cs typeface="Arial"/>
              </a:rPr>
              <a:t>The amount of non-renewable energy is decreasing as it becomes more accessible and affordable, having greater benefits for both people and the environment, even though it still has its drawbacks. </a:t>
            </a:r>
          </a:p>
        </p:txBody>
      </p:sp>
      <p:graphicFrame>
        <p:nvGraphicFramePr>
          <p:cNvPr id="22" name="Table 21">
            <a:extLst>
              <a:ext uri="{FF2B5EF4-FFF2-40B4-BE49-F238E27FC236}">
                <a16:creationId xmlns:a16="http://schemas.microsoft.com/office/drawing/2014/main" id="{4AFBB85B-8DB9-71EB-C1D6-69D22B75EDCF}"/>
              </a:ext>
            </a:extLst>
          </p:cNvPr>
          <p:cNvGraphicFramePr>
            <a:graphicFrameLocks noGrp="1"/>
          </p:cNvGraphicFramePr>
          <p:nvPr>
            <p:extLst>
              <p:ext uri="{D42A27DB-BD31-4B8C-83A1-F6EECF244321}">
                <p14:modId xmlns:p14="http://schemas.microsoft.com/office/powerpoint/2010/main" val="1521812955"/>
              </p:ext>
            </p:extLst>
          </p:nvPr>
        </p:nvGraphicFramePr>
        <p:xfrm>
          <a:off x="323901" y="3897000"/>
          <a:ext cx="6226009" cy="2794878"/>
        </p:xfrm>
        <a:graphic>
          <a:graphicData uri="http://schemas.openxmlformats.org/drawingml/2006/table">
            <a:tbl>
              <a:tblPr firstRow="1" bandRow="1">
                <a:tableStyleId>{5C22544A-7EE6-4342-B048-85BDC9FD1C3A}</a:tableStyleId>
              </a:tblPr>
              <a:tblGrid>
                <a:gridCol w="1164418">
                  <a:extLst>
                    <a:ext uri="{9D8B030D-6E8A-4147-A177-3AD203B41FA5}">
                      <a16:colId xmlns:a16="http://schemas.microsoft.com/office/drawing/2014/main" val="395643129"/>
                    </a:ext>
                  </a:extLst>
                </a:gridCol>
                <a:gridCol w="2856311">
                  <a:extLst>
                    <a:ext uri="{9D8B030D-6E8A-4147-A177-3AD203B41FA5}">
                      <a16:colId xmlns:a16="http://schemas.microsoft.com/office/drawing/2014/main" val="3962325883"/>
                    </a:ext>
                  </a:extLst>
                </a:gridCol>
                <a:gridCol w="2205280">
                  <a:extLst>
                    <a:ext uri="{9D8B030D-6E8A-4147-A177-3AD203B41FA5}">
                      <a16:colId xmlns:a16="http://schemas.microsoft.com/office/drawing/2014/main" val="3482420793"/>
                    </a:ext>
                  </a:extLst>
                </a:gridCol>
              </a:tblGrid>
              <a:tr h="392480">
                <a:tc>
                  <a:txBody>
                    <a:bodyPr/>
                    <a:lstStyle/>
                    <a:p>
                      <a:pPr algn="ctr"/>
                      <a:endParaRPr lang="en-US" sz="100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000" dirty="0">
                          <a:solidFill>
                            <a:schemeClr val="tx1"/>
                          </a:solidFill>
                          <a:latin typeface="Century Gothic"/>
                        </a:rPr>
                        <a:t>Impacts on people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1000" dirty="0">
                          <a:solidFill>
                            <a:schemeClr val="tx1"/>
                          </a:solidFill>
                          <a:latin typeface="Century Gothic"/>
                        </a:rPr>
                        <a:t>Impacts on the environment</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8969906"/>
                  </a:ext>
                </a:extLst>
              </a:tr>
              <a:tr h="392480">
                <a:tc>
                  <a:txBody>
                    <a:bodyPr/>
                    <a:lstStyle/>
                    <a:p>
                      <a:r>
                        <a:rPr lang="en-US" sz="1000" dirty="0">
                          <a:solidFill>
                            <a:schemeClr val="tx1"/>
                          </a:solidFill>
                          <a:latin typeface="Century Gothic"/>
                        </a:rPr>
                        <a:t>Oil Extraction- </a:t>
                      </a:r>
                      <a:r>
                        <a:rPr lang="en-US" sz="1000" b="1" dirty="0">
                          <a:solidFill>
                            <a:schemeClr val="tx1"/>
                          </a:solidFill>
                          <a:latin typeface="Century Gothic"/>
                        </a:rPr>
                        <a:t>Positive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Extracting oil and production processes provide employment.</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1000" dirty="0">
                          <a:solidFill>
                            <a:schemeClr val="tx1"/>
                          </a:solidFill>
                          <a:latin typeface="Century Gothic"/>
                        </a:rPr>
                        <a:t> None :(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37415538"/>
                  </a:ext>
                </a:extLst>
              </a:tr>
              <a:tr h="264901">
                <a:tc>
                  <a:txBody>
                    <a:bodyPr/>
                    <a:lstStyle/>
                    <a:p>
                      <a:pPr lvl="0">
                        <a:buNone/>
                      </a:pPr>
                      <a:r>
                        <a:rPr lang="en-US" sz="1000" dirty="0">
                          <a:solidFill>
                            <a:schemeClr val="tx1"/>
                          </a:solidFill>
                          <a:latin typeface="Century Gothic"/>
                        </a:rPr>
                        <a:t>Oil Extraction- </a:t>
                      </a:r>
                      <a:r>
                        <a:rPr lang="en-US" sz="1000" b="1" dirty="0">
                          <a:solidFill>
                            <a:schemeClr val="tx1"/>
                          </a:solidFill>
                          <a:latin typeface="Century Gothic"/>
                        </a:rPr>
                        <a:t>Negative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dirty="0">
                          <a:solidFill>
                            <a:schemeClr val="tx1"/>
                          </a:solidFill>
                          <a:latin typeface="Century Gothic"/>
                        </a:rPr>
                        <a:t>Oil spills release chemicals harmful to humans.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dirty="0">
                          <a:solidFill>
                            <a:schemeClr val="tx1"/>
                          </a:solidFill>
                          <a:latin typeface="Century Gothic"/>
                        </a:rPr>
                        <a:t>Uses lots of water and produces lots of greenhouse gases.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783586364"/>
                  </a:ext>
                </a:extLst>
              </a:tr>
              <a:tr h="392480">
                <a:tc>
                  <a:txBody>
                    <a:bodyPr/>
                    <a:lstStyle/>
                    <a:p>
                      <a:r>
                        <a:rPr lang="en-US" sz="1000" dirty="0">
                          <a:solidFill>
                            <a:schemeClr val="tx1"/>
                          </a:solidFill>
                          <a:latin typeface="Century Gothic"/>
                        </a:rPr>
                        <a:t>Fracking- </a:t>
                      </a:r>
                      <a:r>
                        <a:rPr lang="en-US" sz="1000" b="1" dirty="0">
                          <a:solidFill>
                            <a:schemeClr val="tx1"/>
                          </a:solidFill>
                          <a:latin typeface="Century Gothic"/>
                        </a:rPr>
                        <a:t>Positive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Fracking has made fuel prices much cheaper in the USA.</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b="0" i="0" u="none" strike="noStrike" noProof="0" dirty="0">
                          <a:solidFill>
                            <a:schemeClr val="tx1"/>
                          </a:solidFill>
                          <a:latin typeface="Century Gothic"/>
                        </a:rPr>
                        <a:t>Releases half as many (a lot less) emissions than coal.</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22213962"/>
                  </a:ext>
                </a:extLst>
              </a:tr>
              <a:tr h="392480">
                <a:tc>
                  <a:txBody>
                    <a:bodyPr/>
                    <a:lstStyle/>
                    <a:p>
                      <a:pPr lvl="0">
                        <a:buNone/>
                      </a:pPr>
                      <a:r>
                        <a:rPr lang="en-US" sz="1000" b="0" i="0" u="none" strike="noStrike" noProof="0" dirty="0">
                          <a:solidFill>
                            <a:schemeClr val="tx1"/>
                          </a:solidFill>
                          <a:latin typeface="Century Gothic"/>
                        </a:rPr>
                        <a:t>Fracking- </a:t>
                      </a:r>
                      <a:r>
                        <a:rPr lang="en-US" sz="1000" b="1" i="0" u="none" strike="noStrike" noProof="0" dirty="0">
                          <a:solidFill>
                            <a:schemeClr val="tx1"/>
                          </a:solidFill>
                          <a:latin typeface="Century Gothic"/>
                        </a:rPr>
                        <a:t>Negative</a:t>
                      </a:r>
                      <a:endParaRPr lang="en-US" b="1"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dirty="0">
                          <a:solidFill>
                            <a:schemeClr val="tx1"/>
                          </a:solidFill>
                          <a:latin typeface="Century Gothic"/>
                        </a:rPr>
                        <a:t>Can be dangerous and cause damage, e.g. gas leakage or subsidence.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Leakages may contaminate groundwater, damaging wildlife.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1984165"/>
                  </a:ext>
                </a:extLst>
              </a:tr>
              <a:tr h="392480">
                <a:tc>
                  <a:txBody>
                    <a:bodyPr/>
                    <a:lstStyle/>
                    <a:p>
                      <a:r>
                        <a:rPr lang="en-US" sz="1000" dirty="0">
                          <a:solidFill>
                            <a:schemeClr val="tx1"/>
                          </a:solidFill>
                          <a:latin typeface="Century Gothic"/>
                        </a:rPr>
                        <a:t>Nuclear Power- </a:t>
                      </a:r>
                      <a:r>
                        <a:rPr lang="en-US" sz="1000" b="1" dirty="0">
                          <a:solidFill>
                            <a:schemeClr val="tx1"/>
                          </a:solidFill>
                          <a:latin typeface="Century Gothic"/>
                        </a:rPr>
                        <a:t>Positive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Once operational they produce relatively cheap, reliable and plentiful electricity.</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Nuclear power produces much less CO</a:t>
                      </a:r>
                      <a:r>
                        <a:rPr lang="en-US" sz="600" b="0" i="0" u="none" strike="noStrike" baseline="0" noProof="0" dirty="0">
                          <a:solidFill>
                            <a:srgbClr val="000000"/>
                          </a:solidFill>
                          <a:latin typeface="Century Gothic"/>
                        </a:rPr>
                        <a:t>2</a:t>
                      </a:r>
                      <a:r>
                        <a:rPr lang="en-US" sz="1000" b="0" i="0" u="none" strike="noStrike" baseline="0" noProof="0" dirty="0">
                          <a:solidFill>
                            <a:srgbClr val="000000"/>
                          </a:solidFill>
                          <a:latin typeface="Century Gothic"/>
                        </a:rPr>
                        <a:t> than burning fossil fuels.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60321424"/>
                  </a:ext>
                </a:extLst>
              </a:tr>
              <a:tr h="421198">
                <a:tc>
                  <a:txBody>
                    <a:bodyPr/>
                    <a:lstStyle/>
                    <a:p>
                      <a:pPr lvl="0">
                        <a:buNone/>
                      </a:pPr>
                      <a:r>
                        <a:rPr lang="en-US" sz="1000" b="0" i="0" u="none" strike="noStrike" noProof="0" dirty="0">
                          <a:solidFill>
                            <a:schemeClr val="tx1"/>
                          </a:solidFill>
                          <a:latin typeface="Century Gothic"/>
                        </a:rPr>
                        <a:t>Nuclear Power- </a:t>
                      </a:r>
                      <a:r>
                        <a:rPr lang="en-US" sz="1000" b="1" i="0" u="none" strike="noStrike" noProof="0" dirty="0">
                          <a:solidFill>
                            <a:schemeClr val="tx1"/>
                          </a:solidFill>
                          <a:latin typeface="Century Gothic"/>
                        </a:rPr>
                        <a:t>Negative</a:t>
                      </a:r>
                      <a:endParaRPr lang="en-US" b="1"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Nuclear power plants are very </a:t>
                      </a:r>
                      <a:r>
                        <a:rPr lang="en-US" sz="1000" b="0" i="0" u="none" strike="noStrike" baseline="0" noProof="0">
                          <a:solidFill>
                            <a:srgbClr val="000000"/>
                          </a:solidFill>
                          <a:latin typeface="Century Gothic"/>
                        </a:rPr>
                        <a:t>dangerous and can cause disasters. </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Waste products of nuclear energy are highly radioactive.</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90803778"/>
                  </a:ext>
                </a:extLst>
              </a:tr>
            </a:tbl>
          </a:graphicData>
        </a:graphic>
      </p:graphicFrame>
      <p:sp>
        <p:nvSpPr>
          <p:cNvPr id="11" name="TextBox 10">
            <a:extLst>
              <a:ext uri="{FF2B5EF4-FFF2-40B4-BE49-F238E27FC236}">
                <a16:creationId xmlns:a16="http://schemas.microsoft.com/office/drawing/2014/main" id="{FD65B7C5-4769-B119-DB1F-4589ACDBAC0C}"/>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7</a:t>
            </a:r>
            <a:endParaRPr lang="en-US" sz="1200" b="1">
              <a:latin typeface="Aptos" panose="020B0004020202020204"/>
            </a:endParaRPr>
          </a:p>
          <a:p>
            <a:pPr algn="ctr"/>
            <a:r>
              <a:rPr lang="en-GB" sz="1200" b="1">
                <a:latin typeface="Century Gothic"/>
              </a:rPr>
              <a:t>The future of non-renewable energy</a:t>
            </a:r>
            <a:endParaRPr lang="en-US" sz="1200" b="1"/>
          </a:p>
        </p:txBody>
      </p:sp>
      <p:sp>
        <p:nvSpPr>
          <p:cNvPr id="43" name="Cloud 42">
            <a:extLst>
              <a:ext uri="{FF2B5EF4-FFF2-40B4-BE49-F238E27FC236}">
                <a16:creationId xmlns:a16="http://schemas.microsoft.com/office/drawing/2014/main" id="{930FC3B4-AD20-44FF-0E64-F96EBDA58204}"/>
              </a:ext>
            </a:extLst>
          </p:cNvPr>
          <p:cNvSpPr/>
          <p:nvPr/>
        </p:nvSpPr>
        <p:spPr>
          <a:xfrm rot="360000">
            <a:off x="1305747" y="1334317"/>
            <a:ext cx="2060343" cy="883004"/>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5D96DB0-5FC3-4318-9E85-6D847E172E7D}"/>
              </a:ext>
            </a:extLst>
          </p:cNvPr>
          <p:cNvSpPr/>
          <p:nvPr/>
        </p:nvSpPr>
        <p:spPr>
          <a:xfrm>
            <a:off x="1325005" y="1543279"/>
            <a:ext cx="2043842" cy="738664"/>
          </a:xfrm>
          <a:prstGeom prst="rect">
            <a:avLst/>
          </a:prstGeom>
        </p:spPr>
        <p:txBody>
          <a:bodyPr wrap="square" lIns="91440" tIns="45720" rIns="91440" bIns="4572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50" dirty="0">
                <a:latin typeface="Century Gothic"/>
              </a:rPr>
              <a:t>Why is the use of non- renewable energy declining?</a:t>
            </a:r>
            <a:br>
              <a:rPr lang="en-GB" sz="1050" dirty="0">
                <a:latin typeface="Century Gothic" panose="020B0502020202020204" pitchFamily="34" charset="0"/>
              </a:rPr>
            </a:br>
            <a:endParaRPr lang="en-GB" sz="1050" dirty="0">
              <a:latin typeface="Century Gothic" panose="020B0502020202020204" pitchFamily="34" charset="0"/>
            </a:endParaRPr>
          </a:p>
        </p:txBody>
      </p:sp>
      <p:pic>
        <p:nvPicPr>
          <p:cNvPr id="18" name="Graphic 17" descr="Sustainability with solid fill">
            <a:extLst>
              <a:ext uri="{FF2B5EF4-FFF2-40B4-BE49-F238E27FC236}">
                <a16:creationId xmlns:a16="http://schemas.microsoft.com/office/drawing/2014/main" id="{6F5C29EE-91F5-A720-2095-64C30042FA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7002" y="1254847"/>
            <a:ext cx="797193" cy="816289"/>
          </a:xfrm>
          <a:prstGeom prst="rect">
            <a:avLst/>
          </a:prstGeom>
        </p:spPr>
      </p:pic>
      <p:pic>
        <p:nvPicPr>
          <p:cNvPr id="23" name="Graphic 22" descr="Bar graph with downward trend with solid fill">
            <a:extLst>
              <a:ext uri="{FF2B5EF4-FFF2-40B4-BE49-F238E27FC236}">
                <a16:creationId xmlns:a16="http://schemas.microsoft.com/office/drawing/2014/main" id="{6BCA0B75-7416-C533-B0A4-D70B108380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8709" y="1853327"/>
            <a:ext cx="728469" cy="669121"/>
          </a:xfrm>
          <a:prstGeom prst="rect">
            <a:avLst/>
          </a:prstGeom>
        </p:spPr>
      </p:pic>
      <p:pic>
        <p:nvPicPr>
          <p:cNvPr id="24" name="Graphic 23" descr="Money with solid fill">
            <a:extLst>
              <a:ext uri="{FF2B5EF4-FFF2-40B4-BE49-F238E27FC236}">
                <a16:creationId xmlns:a16="http://schemas.microsoft.com/office/drawing/2014/main" id="{393CB38D-61D6-EBB1-F3FD-95672FB7E3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140000">
            <a:off x="4592652" y="975842"/>
            <a:ext cx="473211" cy="512142"/>
          </a:xfrm>
          <a:prstGeom prst="rect">
            <a:avLst/>
          </a:prstGeom>
        </p:spPr>
      </p:pic>
      <p:pic>
        <p:nvPicPr>
          <p:cNvPr id="25" name="Graphic 24" descr="Piggy Bank with solid fill">
            <a:extLst>
              <a:ext uri="{FF2B5EF4-FFF2-40B4-BE49-F238E27FC236}">
                <a16:creationId xmlns:a16="http://schemas.microsoft.com/office/drawing/2014/main" id="{D11AF443-DBA9-58B8-3805-7B7DA9EDF4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0544" y="1363995"/>
            <a:ext cx="581205" cy="610255"/>
          </a:xfrm>
          <a:prstGeom prst="rect">
            <a:avLst/>
          </a:prstGeom>
        </p:spPr>
      </p:pic>
      <p:pic>
        <p:nvPicPr>
          <p:cNvPr id="2" name="Picture 1" descr="https://static.thenounproject.com/png/1567461-200.png">
            <a:extLst>
              <a:ext uri="{FF2B5EF4-FFF2-40B4-BE49-F238E27FC236}">
                <a16:creationId xmlns:a16="http://schemas.microsoft.com/office/drawing/2014/main" id="{C41ED8F3-0516-6E68-773E-6CDD0FFEDF61}"/>
              </a:ext>
            </a:extLst>
          </p:cNvPr>
          <p:cNvPicPr>
            <a:picLocks noChangeAspect="1"/>
          </p:cNvPicPr>
          <p:nvPr/>
        </p:nvPicPr>
        <p:blipFill>
          <a:blip r:embed="rId12"/>
          <a:stretch>
            <a:fillRect/>
          </a:stretch>
        </p:blipFill>
        <p:spPr>
          <a:xfrm>
            <a:off x="6655921" y="1286175"/>
            <a:ext cx="621937" cy="757650"/>
          </a:xfrm>
          <a:prstGeom prst="rect">
            <a:avLst/>
          </a:prstGeom>
        </p:spPr>
      </p:pic>
      <p:pic>
        <p:nvPicPr>
          <p:cNvPr id="5" name="Picture 4" descr="https://static.thenounproject.com/png/11345-200.png">
            <a:extLst>
              <a:ext uri="{FF2B5EF4-FFF2-40B4-BE49-F238E27FC236}">
                <a16:creationId xmlns:a16="http://schemas.microsoft.com/office/drawing/2014/main" id="{AD6F6354-36D8-0E51-2EC6-EFD3696EF5AC}"/>
              </a:ext>
            </a:extLst>
          </p:cNvPr>
          <p:cNvPicPr>
            <a:picLocks noChangeAspect="1"/>
          </p:cNvPicPr>
          <p:nvPr/>
        </p:nvPicPr>
        <p:blipFill>
          <a:blip r:embed="rId13"/>
          <a:stretch>
            <a:fillRect/>
          </a:stretch>
        </p:blipFill>
        <p:spPr>
          <a:xfrm>
            <a:off x="6707806" y="2692838"/>
            <a:ext cx="545160" cy="536325"/>
          </a:xfrm>
          <a:prstGeom prst="rect">
            <a:avLst/>
          </a:prstGeom>
        </p:spPr>
      </p:pic>
      <p:pic>
        <p:nvPicPr>
          <p:cNvPr id="10" name="Picture 9" descr="https://static.thenounproject.com/png/2030277-200.png">
            <a:extLst>
              <a:ext uri="{FF2B5EF4-FFF2-40B4-BE49-F238E27FC236}">
                <a16:creationId xmlns:a16="http://schemas.microsoft.com/office/drawing/2014/main" id="{E53ECAF8-9845-7C59-6353-524D891DC007}"/>
              </a:ext>
            </a:extLst>
          </p:cNvPr>
          <p:cNvPicPr>
            <a:picLocks noChangeAspect="1"/>
          </p:cNvPicPr>
          <p:nvPr/>
        </p:nvPicPr>
        <p:blipFill>
          <a:blip r:embed="rId14"/>
          <a:stretch>
            <a:fillRect/>
          </a:stretch>
        </p:blipFill>
        <p:spPr>
          <a:xfrm>
            <a:off x="6685537" y="3876563"/>
            <a:ext cx="580700" cy="670875"/>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AF5A9DD2-A439-7808-C58A-C8DB2E06E8D9}"/>
              </a:ext>
            </a:extLst>
          </p:cNvPr>
          <p:cNvPicPr>
            <a:picLocks noChangeAspect="1"/>
          </p:cNvPicPr>
          <p:nvPr/>
        </p:nvPicPr>
        <p:blipFill>
          <a:blip r:embed="rId15"/>
          <a:stretch>
            <a:fillRect/>
          </a:stretch>
        </p:blipFill>
        <p:spPr>
          <a:xfrm>
            <a:off x="6867525" y="5534025"/>
            <a:ext cx="1057275" cy="1066800"/>
          </a:xfrm>
          <a:prstGeom prst="rect">
            <a:avLst/>
          </a:prstGeom>
        </p:spPr>
      </p:pic>
      <p:sp>
        <p:nvSpPr>
          <p:cNvPr id="26" name="TextBox 25">
            <a:extLst>
              <a:ext uri="{FF2B5EF4-FFF2-40B4-BE49-F238E27FC236}">
                <a16:creationId xmlns:a16="http://schemas.microsoft.com/office/drawing/2014/main" id="{6BEC001C-BE33-3CFB-674F-67E4D9892C95}"/>
              </a:ext>
            </a:extLst>
          </p:cNvPr>
          <p:cNvSpPr txBox="1"/>
          <p:nvPr/>
        </p:nvSpPr>
        <p:spPr>
          <a:xfrm>
            <a:off x="6796040" y="6598296"/>
            <a:ext cx="115028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Future of Energy</a:t>
            </a:r>
          </a:p>
        </p:txBody>
      </p:sp>
      <p:pic>
        <p:nvPicPr>
          <p:cNvPr id="27" name="Picture 26" descr="A qr code with black squares&#10;&#10;Description automatically generated">
            <a:extLst>
              <a:ext uri="{FF2B5EF4-FFF2-40B4-BE49-F238E27FC236}">
                <a16:creationId xmlns:a16="http://schemas.microsoft.com/office/drawing/2014/main" id="{79EAD8FC-5BB7-520A-24E4-1C1626EBE7D9}"/>
              </a:ext>
            </a:extLst>
          </p:cNvPr>
          <p:cNvPicPr>
            <a:picLocks noChangeAspect="1"/>
          </p:cNvPicPr>
          <p:nvPr/>
        </p:nvPicPr>
        <p:blipFill>
          <a:blip r:embed="rId16"/>
          <a:stretch>
            <a:fillRect/>
          </a:stretch>
        </p:blipFill>
        <p:spPr>
          <a:xfrm>
            <a:off x="8467725" y="5534025"/>
            <a:ext cx="1057275" cy="1066800"/>
          </a:xfrm>
          <a:prstGeom prst="rect">
            <a:avLst/>
          </a:prstGeom>
        </p:spPr>
      </p:pic>
      <p:sp>
        <p:nvSpPr>
          <p:cNvPr id="28" name="TextBox 27">
            <a:extLst>
              <a:ext uri="{FF2B5EF4-FFF2-40B4-BE49-F238E27FC236}">
                <a16:creationId xmlns:a16="http://schemas.microsoft.com/office/drawing/2014/main" id="{8EF6C704-A2FA-F13E-6FED-9F28446D4473}"/>
              </a:ext>
            </a:extLst>
          </p:cNvPr>
          <p:cNvSpPr txBox="1"/>
          <p:nvPr/>
        </p:nvSpPr>
        <p:spPr>
          <a:xfrm>
            <a:off x="8110489" y="6617346"/>
            <a:ext cx="173131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Increased Energy Demand</a:t>
            </a:r>
          </a:p>
        </p:txBody>
      </p:sp>
      <p:pic>
        <p:nvPicPr>
          <p:cNvPr id="39" name="Graphic 38" descr="Power Plant with solid fill">
            <a:extLst>
              <a:ext uri="{FF2B5EF4-FFF2-40B4-BE49-F238E27FC236}">
                <a16:creationId xmlns:a16="http://schemas.microsoft.com/office/drawing/2014/main" id="{71248FE1-B61A-43F4-8378-4F53ADE66C3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110413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AF401-DE78-951C-F112-8BE43A2A8231}"/>
            </a:ext>
          </a:extLst>
        </p:cNvPr>
        <p:cNvGrpSpPr/>
        <p:nvPr/>
      </p:nvGrpSpPr>
      <p:grpSpPr>
        <a:xfrm>
          <a:off x="0" y="0"/>
          <a:ext cx="0" cy="0"/>
          <a:chOff x="0" y="0"/>
          <a:chExt cx="0" cy="0"/>
        </a:xfrm>
      </p:grpSpPr>
      <p:pic>
        <p:nvPicPr>
          <p:cNvPr id="31" name="Picture 30" descr="What Is Fracking? Definition, History, and Environmental Impact">
            <a:extLst>
              <a:ext uri="{FF2B5EF4-FFF2-40B4-BE49-F238E27FC236}">
                <a16:creationId xmlns:a16="http://schemas.microsoft.com/office/drawing/2014/main" id="{ADEE3623-1BE9-7568-ED74-D7D0585C4DAD}"/>
              </a:ext>
            </a:extLst>
          </p:cNvPr>
          <p:cNvPicPr>
            <a:picLocks noChangeAspect="1"/>
          </p:cNvPicPr>
          <p:nvPr/>
        </p:nvPicPr>
        <p:blipFill>
          <a:blip r:embed="rId2"/>
          <a:srcRect l="-691" t="2862" r="2671" b="2786"/>
          <a:stretch/>
        </p:blipFill>
        <p:spPr>
          <a:xfrm>
            <a:off x="6272113" y="1792854"/>
            <a:ext cx="3549480" cy="3236199"/>
          </a:xfrm>
          <a:prstGeom prst="rect">
            <a:avLst/>
          </a:prstGeom>
        </p:spPr>
      </p:pic>
      <p:sp>
        <p:nvSpPr>
          <p:cNvPr id="4" name="TextBox 3">
            <a:extLst>
              <a:ext uri="{FF2B5EF4-FFF2-40B4-BE49-F238E27FC236}">
                <a16:creationId xmlns:a16="http://schemas.microsoft.com/office/drawing/2014/main" id="{4B21E38A-83A4-8B65-0CCB-511782EB60A3}"/>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Resource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DE5732D3-2109-72CB-231C-38E29B475B94}"/>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6F809B5A-209D-A7DE-E02A-D9FFEE92EF40}"/>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9FEEB5B-D037-1344-7DD1-3048A3F045F9}"/>
              </a:ext>
            </a:extLst>
          </p:cNvPr>
          <p:cNvCxnSpPr>
            <a:cxnSpLocks/>
          </p:cNvCxnSpPr>
          <p:nvPr/>
        </p:nvCxnSpPr>
        <p:spPr>
          <a:xfrm>
            <a:off x="6406583" y="5087044"/>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D10A970-724A-0063-EBF7-3CD7AD14B704}"/>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D1F45616-C950-F276-4938-6653031F682D}"/>
              </a:ext>
            </a:extLst>
          </p:cNvPr>
          <p:cNvSpPr txBox="1"/>
          <p:nvPr/>
        </p:nvSpPr>
        <p:spPr>
          <a:xfrm>
            <a:off x="6306935" y="935798"/>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dirty="0">
              <a:ea typeface="Calibri"/>
              <a:cs typeface="Calibri"/>
            </a:endParaRPr>
          </a:p>
        </p:txBody>
      </p:sp>
      <p:sp>
        <p:nvSpPr>
          <p:cNvPr id="17" name="TextBox 16">
            <a:extLst>
              <a:ext uri="{FF2B5EF4-FFF2-40B4-BE49-F238E27FC236}">
                <a16:creationId xmlns:a16="http://schemas.microsoft.com/office/drawing/2014/main" id="{AF54504B-0FC5-371E-490F-32C6A80968C0}"/>
              </a:ext>
            </a:extLst>
          </p:cNvPr>
          <p:cNvSpPr txBox="1"/>
          <p:nvPr/>
        </p:nvSpPr>
        <p:spPr>
          <a:xfrm>
            <a:off x="56582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56EE3E71-9771-62E1-BEF7-64DCB83CCD68}"/>
              </a:ext>
            </a:extLst>
          </p:cNvPr>
          <p:cNvSpPr txBox="1"/>
          <p:nvPr/>
        </p:nvSpPr>
        <p:spPr>
          <a:xfrm>
            <a:off x="6509803" y="185852"/>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8</a:t>
            </a:r>
            <a:endParaRPr lang="en-US" sz="1600" b="1" dirty="0">
              <a:latin typeface="Aptos" panose="020B0004020202020204"/>
            </a:endParaRPr>
          </a:p>
          <a:p>
            <a:pPr algn="ctr"/>
            <a:r>
              <a:rPr lang="en-GB" sz="1600" b="1" dirty="0">
                <a:latin typeface="Century Gothic"/>
              </a:rPr>
              <a:t>Fracking</a:t>
            </a:r>
            <a:endParaRPr lang="en-US" sz="1600" b="1" dirty="0"/>
          </a:p>
        </p:txBody>
      </p:sp>
      <p:pic>
        <p:nvPicPr>
          <p:cNvPr id="50" name="Picture 49">
            <a:extLst>
              <a:ext uri="{FF2B5EF4-FFF2-40B4-BE49-F238E27FC236}">
                <a16:creationId xmlns:a16="http://schemas.microsoft.com/office/drawing/2014/main" id="{F5077644-FB53-3A97-A64C-5BEDA27E2067}"/>
              </a:ext>
            </a:extLst>
          </p:cNvPr>
          <p:cNvPicPr>
            <a:picLocks noChangeAspect="1"/>
          </p:cNvPicPr>
          <p:nvPr/>
        </p:nvPicPr>
        <p:blipFill>
          <a:blip r:embed="rId3"/>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56DF8CEC-03E0-E4C1-4C71-2EA5BAC6932F}"/>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descr="A qr code with black squares&#10;&#10;Description automatically generated">
            <a:extLst>
              <a:ext uri="{FF2B5EF4-FFF2-40B4-BE49-F238E27FC236}">
                <a16:creationId xmlns:a16="http://schemas.microsoft.com/office/drawing/2014/main" id="{2D10C715-7375-DFAD-D8F7-B344730F52C9}"/>
              </a:ext>
            </a:extLst>
          </p:cNvPr>
          <p:cNvPicPr>
            <a:picLocks noChangeAspect="1"/>
          </p:cNvPicPr>
          <p:nvPr/>
        </p:nvPicPr>
        <p:blipFill>
          <a:blip r:embed="rId4"/>
          <a:stretch>
            <a:fillRect/>
          </a:stretch>
        </p:blipFill>
        <p:spPr>
          <a:xfrm>
            <a:off x="6386703" y="5564808"/>
            <a:ext cx="1020006" cy="1019175"/>
          </a:xfrm>
          <a:prstGeom prst="rect">
            <a:avLst/>
          </a:prstGeom>
        </p:spPr>
      </p:pic>
      <p:sp>
        <p:nvSpPr>
          <p:cNvPr id="6" name="Rectangle 5">
            <a:extLst>
              <a:ext uri="{FF2B5EF4-FFF2-40B4-BE49-F238E27FC236}">
                <a16:creationId xmlns:a16="http://schemas.microsoft.com/office/drawing/2014/main" id="{A9B4C5EF-A572-325D-35D2-2E397C2B74CA}"/>
              </a:ext>
            </a:extLst>
          </p:cNvPr>
          <p:cNvSpPr/>
          <p:nvPr/>
        </p:nvSpPr>
        <p:spPr>
          <a:xfrm>
            <a:off x="480541" y="1565649"/>
            <a:ext cx="5593707" cy="261610"/>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gn="ctr">
              <a:buAutoNum type="arabicPeriod"/>
            </a:pPr>
            <a:r>
              <a:rPr lang="en-US" sz="1100" dirty="0">
                <a:latin typeface="Century Gothic"/>
                <a:ea typeface="Comic Sans MS" charset="0"/>
                <a:cs typeface="Comic Sans MS" charset="0"/>
              </a:rPr>
              <a:t>Hydraulic fracturing, or fracking, is the method used to obtain shale gas. </a:t>
            </a:r>
            <a:endParaRPr lang="en-GB" sz="1100" dirty="0">
              <a:latin typeface="Century Gothic"/>
              <a:ea typeface="Comic Sans MS" charset="0"/>
              <a:cs typeface="Comic Sans MS" charset="0"/>
            </a:endParaRPr>
          </a:p>
        </p:txBody>
      </p:sp>
      <p:sp>
        <p:nvSpPr>
          <p:cNvPr id="7" name="Rectangle 6">
            <a:extLst>
              <a:ext uri="{FF2B5EF4-FFF2-40B4-BE49-F238E27FC236}">
                <a16:creationId xmlns:a16="http://schemas.microsoft.com/office/drawing/2014/main" id="{B8A63B66-6965-AD7E-2BE8-2D6B5567A383}"/>
              </a:ext>
            </a:extLst>
          </p:cNvPr>
          <p:cNvSpPr/>
          <p:nvPr/>
        </p:nvSpPr>
        <p:spPr>
          <a:xfrm>
            <a:off x="482697" y="1864570"/>
            <a:ext cx="5591249" cy="261610"/>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latin typeface="Century Gothic"/>
                <a:ea typeface="Comic Sans MS" charset="0"/>
                <a:cs typeface="Comic Sans MS" charset="0"/>
              </a:rPr>
              <a:t>2.   Boreholes are drilled down to the shale deep underground. </a:t>
            </a:r>
          </a:p>
        </p:txBody>
      </p:sp>
      <p:sp>
        <p:nvSpPr>
          <p:cNvPr id="18" name="Rectangle 17">
            <a:extLst>
              <a:ext uri="{FF2B5EF4-FFF2-40B4-BE49-F238E27FC236}">
                <a16:creationId xmlns:a16="http://schemas.microsoft.com/office/drawing/2014/main" id="{DA526315-165B-0532-83D2-D7D89C99B643}"/>
              </a:ext>
            </a:extLst>
          </p:cNvPr>
          <p:cNvSpPr/>
          <p:nvPr/>
        </p:nvSpPr>
        <p:spPr>
          <a:xfrm>
            <a:off x="483841" y="2167506"/>
            <a:ext cx="5593655" cy="261610"/>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latin typeface="Century Gothic"/>
                <a:ea typeface="Comic Sans MS" charset="0"/>
                <a:cs typeface="Comic Sans MS" charset="0"/>
              </a:rPr>
              <a:t>3.    When the shale is reached, horizontal shafts are drilled and pipes inserted.</a:t>
            </a:r>
            <a:endParaRPr lang="en-GB" sz="1100" dirty="0">
              <a:latin typeface="Century Gothic"/>
              <a:ea typeface="Comic Sans MS" charset="0"/>
              <a:cs typeface="Comic Sans MS" charset="0"/>
            </a:endParaRPr>
          </a:p>
        </p:txBody>
      </p:sp>
      <p:sp>
        <p:nvSpPr>
          <p:cNvPr id="19" name="Rectangle 18">
            <a:extLst>
              <a:ext uri="{FF2B5EF4-FFF2-40B4-BE49-F238E27FC236}">
                <a16:creationId xmlns:a16="http://schemas.microsoft.com/office/drawing/2014/main" id="{8BC00791-6299-F3D6-3BD5-6FD095C9EF9A}"/>
              </a:ext>
            </a:extLst>
          </p:cNvPr>
          <p:cNvSpPr/>
          <p:nvPr/>
        </p:nvSpPr>
        <p:spPr>
          <a:xfrm>
            <a:off x="477313" y="2472862"/>
            <a:ext cx="5596540" cy="430887"/>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latin typeface="Century Gothic"/>
                <a:ea typeface="Comic Sans MS" charset="0"/>
                <a:cs typeface="Comic Sans MS" charset="0"/>
              </a:rPr>
              <a:t>4.   High pressure water, sand and chemicals are blasted into the rock to break it apart. </a:t>
            </a:r>
            <a:endParaRPr lang="en-GB" sz="1100" dirty="0">
              <a:latin typeface="Century Gothic"/>
              <a:ea typeface="Comic Sans MS" charset="0"/>
              <a:cs typeface="Comic Sans MS" charset="0"/>
            </a:endParaRPr>
          </a:p>
        </p:txBody>
      </p:sp>
      <p:sp>
        <p:nvSpPr>
          <p:cNvPr id="20" name="Rectangle 19">
            <a:extLst>
              <a:ext uri="{FF2B5EF4-FFF2-40B4-BE49-F238E27FC236}">
                <a16:creationId xmlns:a16="http://schemas.microsoft.com/office/drawing/2014/main" id="{513402CE-CC70-8F6C-8975-CFDC268122D7}"/>
              </a:ext>
            </a:extLst>
          </p:cNvPr>
          <p:cNvSpPr/>
          <p:nvPr/>
        </p:nvSpPr>
        <p:spPr>
          <a:xfrm>
            <a:off x="477002" y="2936991"/>
            <a:ext cx="5600123" cy="261610"/>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latin typeface="Century Gothic"/>
                <a:ea typeface="Comic Sans MS" charset="0"/>
                <a:cs typeface="Comic Sans MS" charset="0"/>
              </a:rPr>
              <a:t>5.   The gas is then sucked out of the rock, together with the wastewater.</a:t>
            </a:r>
            <a:endParaRPr lang="en-GB" sz="1100" dirty="0">
              <a:latin typeface="Century Gothic"/>
              <a:ea typeface="Comic Sans MS" charset="0"/>
              <a:cs typeface="Comic Sans MS" charset="0"/>
            </a:endParaRPr>
          </a:p>
        </p:txBody>
      </p:sp>
      <p:pic>
        <p:nvPicPr>
          <p:cNvPr id="22" name="Picture 21" descr="A qr code with black squares&#10;&#10;Description automatically generated">
            <a:extLst>
              <a:ext uri="{FF2B5EF4-FFF2-40B4-BE49-F238E27FC236}">
                <a16:creationId xmlns:a16="http://schemas.microsoft.com/office/drawing/2014/main" id="{0A6BED56-CB52-4BD2-5C30-3D742878CD25}"/>
              </a:ext>
            </a:extLst>
          </p:cNvPr>
          <p:cNvPicPr>
            <a:picLocks noChangeAspect="1"/>
          </p:cNvPicPr>
          <p:nvPr/>
        </p:nvPicPr>
        <p:blipFill>
          <a:blip r:embed="rId5"/>
          <a:stretch>
            <a:fillRect/>
          </a:stretch>
        </p:blipFill>
        <p:spPr>
          <a:xfrm>
            <a:off x="7472921" y="5564808"/>
            <a:ext cx="1020006" cy="1019175"/>
          </a:xfrm>
          <a:prstGeom prst="rect">
            <a:avLst/>
          </a:prstGeom>
        </p:spPr>
      </p:pic>
      <p:sp>
        <p:nvSpPr>
          <p:cNvPr id="24" name="Arrow: Down 23">
            <a:extLst>
              <a:ext uri="{FF2B5EF4-FFF2-40B4-BE49-F238E27FC236}">
                <a16:creationId xmlns:a16="http://schemas.microsoft.com/office/drawing/2014/main" id="{0FAF9C8E-47E8-8F13-1A91-01A7DE97B734}"/>
              </a:ext>
            </a:extLst>
          </p:cNvPr>
          <p:cNvSpPr/>
          <p:nvPr/>
        </p:nvSpPr>
        <p:spPr>
          <a:xfrm>
            <a:off x="356310" y="1353940"/>
            <a:ext cx="304261" cy="185430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3CB81D7-C173-677B-E036-70A3FAF1C676}"/>
              </a:ext>
            </a:extLst>
          </p:cNvPr>
          <p:cNvSpPr txBox="1"/>
          <p:nvPr/>
        </p:nvSpPr>
        <p:spPr>
          <a:xfrm>
            <a:off x="578954" y="1246017"/>
            <a:ext cx="562179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mn-lt"/>
                <a:cs typeface="+mn-lt"/>
              </a:rPr>
              <a:t>Fracking is a complex process, which has been broken down into 5 steps below:</a:t>
            </a:r>
          </a:p>
        </p:txBody>
      </p:sp>
      <p:cxnSp>
        <p:nvCxnSpPr>
          <p:cNvPr id="27" name="Straight Arrow Connector 26">
            <a:extLst>
              <a:ext uri="{FF2B5EF4-FFF2-40B4-BE49-F238E27FC236}">
                <a16:creationId xmlns:a16="http://schemas.microsoft.com/office/drawing/2014/main" id="{31931DC2-6969-4E49-98B5-7ACADA660E55}"/>
              </a:ext>
            </a:extLst>
          </p:cNvPr>
          <p:cNvCxnSpPr>
            <a:cxnSpLocks/>
          </p:cNvCxnSpPr>
          <p:nvPr/>
        </p:nvCxnSpPr>
        <p:spPr>
          <a:xfrm flipH="1" flipV="1">
            <a:off x="6241829"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5FA44CE-6332-AE5C-1C96-BE98BC179607}"/>
              </a:ext>
            </a:extLst>
          </p:cNvPr>
          <p:cNvSpPr txBox="1"/>
          <p:nvPr/>
        </p:nvSpPr>
        <p:spPr>
          <a:xfrm>
            <a:off x="402173" y="3348224"/>
            <a:ext cx="2757862" cy="3416320"/>
          </a:xfrm>
          <a:custGeom>
            <a:avLst/>
            <a:gdLst>
              <a:gd name="csX0" fmla="*/ 0 w 2757862"/>
              <a:gd name="csY0" fmla="*/ 0 h 3416320"/>
              <a:gd name="csX1" fmla="*/ 551572 w 2757862"/>
              <a:gd name="csY1" fmla="*/ 0 h 3416320"/>
              <a:gd name="csX2" fmla="*/ 1158302 w 2757862"/>
              <a:gd name="csY2" fmla="*/ 0 h 3416320"/>
              <a:gd name="csX3" fmla="*/ 1682296 w 2757862"/>
              <a:gd name="csY3" fmla="*/ 0 h 3416320"/>
              <a:gd name="csX4" fmla="*/ 2261447 w 2757862"/>
              <a:gd name="csY4" fmla="*/ 0 h 3416320"/>
              <a:gd name="csX5" fmla="*/ 2757862 w 2757862"/>
              <a:gd name="csY5" fmla="*/ 0 h 3416320"/>
              <a:gd name="csX6" fmla="*/ 2757862 w 2757862"/>
              <a:gd name="csY6" fmla="*/ 466897 h 3416320"/>
              <a:gd name="csX7" fmla="*/ 2757862 w 2757862"/>
              <a:gd name="csY7" fmla="*/ 1036284 h 3416320"/>
              <a:gd name="csX8" fmla="*/ 2757862 w 2757862"/>
              <a:gd name="csY8" fmla="*/ 1571507 h 3416320"/>
              <a:gd name="csX9" fmla="*/ 2757862 w 2757862"/>
              <a:gd name="csY9" fmla="*/ 2209220 h 3416320"/>
              <a:gd name="csX10" fmla="*/ 2757862 w 2757862"/>
              <a:gd name="csY10" fmla="*/ 2744444 h 3416320"/>
              <a:gd name="csX11" fmla="*/ 2757862 w 2757862"/>
              <a:gd name="csY11" fmla="*/ 3416320 h 3416320"/>
              <a:gd name="csX12" fmla="*/ 2261447 w 2757862"/>
              <a:gd name="csY12" fmla="*/ 3416320 h 3416320"/>
              <a:gd name="csX13" fmla="*/ 1654717 w 2757862"/>
              <a:gd name="csY13" fmla="*/ 3416320 h 3416320"/>
              <a:gd name="csX14" fmla="*/ 1075566 w 2757862"/>
              <a:gd name="csY14" fmla="*/ 3416320 h 3416320"/>
              <a:gd name="csX15" fmla="*/ 579151 w 2757862"/>
              <a:gd name="csY15" fmla="*/ 3416320 h 3416320"/>
              <a:gd name="csX16" fmla="*/ 0 w 2757862"/>
              <a:gd name="csY16" fmla="*/ 3416320 h 3416320"/>
              <a:gd name="csX17" fmla="*/ 0 w 2757862"/>
              <a:gd name="csY17" fmla="*/ 2846933 h 3416320"/>
              <a:gd name="csX18" fmla="*/ 0 w 2757862"/>
              <a:gd name="csY18" fmla="*/ 2209220 h 3416320"/>
              <a:gd name="csX19" fmla="*/ 0 w 2757862"/>
              <a:gd name="csY19" fmla="*/ 1605670 h 3416320"/>
              <a:gd name="csX20" fmla="*/ 0 w 2757862"/>
              <a:gd name="csY20" fmla="*/ 1138773 h 3416320"/>
              <a:gd name="csX21" fmla="*/ 0 w 2757862"/>
              <a:gd name="csY21" fmla="*/ 603550 h 3416320"/>
              <a:gd name="csX22" fmla="*/ 0 w 2757862"/>
              <a:gd name="csY22" fmla="*/ 0 h 3416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757862" h="3416320" extrusionOk="0">
                <a:moveTo>
                  <a:pt x="0" y="0"/>
                </a:moveTo>
                <a:cubicBezTo>
                  <a:pt x="144592" y="-6992"/>
                  <a:pt x="287333" y="44357"/>
                  <a:pt x="551572" y="0"/>
                </a:cubicBezTo>
                <a:cubicBezTo>
                  <a:pt x="815811" y="-44357"/>
                  <a:pt x="1013077" y="25971"/>
                  <a:pt x="1158302" y="0"/>
                </a:cubicBezTo>
                <a:cubicBezTo>
                  <a:pt x="1303527" y="-25971"/>
                  <a:pt x="1460171" y="16172"/>
                  <a:pt x="1682296" y="0"/>
                </a:cubicBezTo>
                <a:cubicBezTo>
                  <a:pt x="1904421" y="-16172"/>
                  <a:pt x="2016890" y="32891"/>
                  <a:pt x="2261447" y="0"/>
                </a:cubicBezTo>
                <a:cubicBezTo>
                  <a:pt x="2506004" y="-32891"/>
                  <a:pt x="2625340" y="43539"/>
                  <a:pt x="2757862" y="0"/>
                </a:cubicBezTo>
                <a:cubicBezTo>
                  <a:pt x="2766938" y="97682"/>
                  <a:pt x="2752867" y="348603"/>
                  <a:pt x="2757862" y="466897"/>
                </a:cubicBezTo>
                <a:cubicBezTo>
                  <a:pt x="2762857" y="585191"/>
                  <a:pt x="2692506" y="904817"/>
                  <a:pt x="2757862" y="1036284"/>
                </a:cubicBezTo>
                <a:cubicBezTo>
                  <a:pt x="2823218" y="1167751"/>
                  <a:pt x="2735889" y="1423550"/>
                  <a:pt x="2757862" y="1571507"/>
                </a:cubicBezTo>
                <a:cubicBezTo>
                  <a:pt x="2779835" y="1719464"/>
                  <a:pt x="2693135" y="1918068"/>
                  <a:pt x="2757862" y="2209220"/>
                </a:cubicBezTo>
                <a:cubicBezTo>
                  <a:pt x="2822589" y="2500372"/>
                  <a:pt x="2699501" y="2567312"/>
                  <a:pt x="2757862" y="2744444"/>
                </a:cubicBezTo>
                <a:cubicBezTo>
                  <a:pt x="2816223" y="2921576"/>
                  <a:pt x="2751523" y="3204035"/>
                  <a:pt x="2757862" y="3416320"/>
                </a:cubicBezTo>
                <a:cubicBezTo>
                  <a:pt x="2577254" y="3437442"/>
                  <a:pt x="2390558" y="3377282"/>
                  <a:pt x="2261447" y="3416320"/>
                </a:cubicBezTo>
                <a:cubicBezTo>
                  <a:pt x="2132336" y="3455358"/>
                  <a:pt x="1884248" y="3382254"/>
                  <a:pt x="1654717" y="3416320"/>
                </a:cubicBezTo>
                <a:cubicBezTo>
                  <a:pt x="1425186" y="3450386"/>
                  <a:pt x="1208385" y="3390843"/>
                  <a:pt x="1075566" y="3416320"/>
                </a:cubicBezTo>
                <a:cubicBezTo>
                  <a:pt x="942747" y="3441797"/>
                  <a:pt x="712960" y="3381948"/>
                  <a:pt x="579151" y="3416320"/>
                </a:cubicBezTo>
                <a:cubicBezTo>
                  <a:pt x="445343" y="3450692"/>
                  <a:pt x="230191" y="3369104"/>
                  <a:pt x="0" y="3416320"/>
                </a:cubicBezTo>
                <a:cubicBezTo>
                  <a:pt x="-6450" y="3219829"/>
                  <a:pt x="2292" y="3058721"/>
                  <a:pt x="0" y="2846933"/>
                </a:cubicBezTo>
                <a:cubicBezTo>
                  <a:pt x="-2292" y="2635145"/>
                  <a:pt x="28478" y="2355119"/>
                  <a:pt x="0" y="2209220"/>
                </a:cubicBezTo>
                <a:cubicBezTo>
                  <a:pt x="-28478" y="2063321"/>
                  <a:pt x="63834" y="1741243"/>
                  <a:pt x="0" y="1605670"/>
                </a:cubicBezTo>
                <a:cubicBezTo>
                  <a:pt x="-63834" y="1470097"/>
                  <a:pt x="20867" y="1365788"/>
                  <a:pt x="0" y="1138773"/>
                </a:cubicBezTo>
                <a:cubicBezTo>
                  <a:pt x="-20867" y="911758"/>
                  <a:pt x="34994" y="721244"/>
                  <a:pt x="0" y="603550"/>
                </a:cubicBezTo>
                <a:cubicBezTo>
                  <a:pt x="-34994" y="485856"/>
                  <a:pt x="34219" y="197958"/>
                  <a:pt x="0" y="0"/>
                </a:cubicBezTo>
                <a:close/>
              </a:path>
            </a:pathLst>
          </a:custGeom>
          <a:noFill/>
          <a:ln>
            <a:noFill/>
            <a:extLst>
              <a:ext uri="{C807C97D-BFC1-408E-A445-0C87EB9F89A2}">
                <ask:lineSketchStyleProps xmlns:ask="http://schemas.microsoft.com/office/drawing/2018/sketchyshapes" sd="4942000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200" dirty="0">
              <a:latin typeface="Century Gothic"/>
            </a:endParaRPr>
          </a:p>
          <a:p>
            <a:pPr algn="ctr"/>
            <a:r>
              <a:rPr lang="en-US" sz="1200" dirty="0">
                <a:latin typeface="Century Gothic"/>
              </a:rPr>
              <a:t>Advantages​</a:t>
            </a:r>
            <a:endParaRPr lang="en-US" dirty="0"/>
          </a:p>
          <a:p>
            <a:pPr algn="ctr"/>
            <a:endParaRPr lang="en-US" sz="1200" dirty="0">
              <a:latin typeface="Century Gothic"/>
            </a:endParaRPr>
          </a:p>
          <a:p>
            <a:pPr marL="228600" indent="-228600" rtl="0">
              <a:buFont typeface=""/>
              <a:buChar char="•"/>
            </a:pPr>
            <a:r>
              <a:rPr lang="en-US" sz="1200" b="1" dirty="0">
                <a:latin typeface="Century Gothic"/>
              </a:rPr>
              <a:t>Increased energy supply</a:t>
            </a:r>
            <a:r>
              <a:rPr lang="en-US" sz="1200" dirty="0">
                <a:latin typeface="Century Gothic"/>
              </a:rPr>
              <a:t>: Fracking can access previously unreachable oil and gas reserves, potentially reducing reliance on foreign energy sources.​</a:t>
            </a:r>
          </a:p>
          <a:p>
            <a:pPr marL="228600" indent="-228600" rtl="0">
              <a:buFont typeface=""/>
              <a:buChar char="•"/>
            </a:pPr>
            <a:r>
              <a:rPr lang="en-US" sz="1200" b="1" dirty="0">
                <a:latin typeface="Century Gothic"/>
              </a:rPr>
              <a:t>Economic benefits</a:t>
            </a:r>
            <a:r>
              <a:rPr lang="en-US" sz="1200" dirty="0">
                <a:latin typeface="Century Gothic"/>
              </a:rPr>
              <a:t>: Fracking can create jobs in the energy sector and stimulate local economies.​</a:t>
            </a:r>
          </a:p>
          <a:p>
            <a:pPr marL="228600" indent="-228600" rtl="0">
              <a:buFont typeface=""/>
              <a:buChar char="•"/>
            </a:pPr>
            <a:r>
              <a:rPr lang="en-US" sz="1200" b="1" dirty="0">
                <a:latin typeface="Century Gothic"/>
              </a:rPr>
              <a:t>Lower energy costs</a:t>
            </a:r>
            <a:r>
              <a:rPr lang="en-US" sz="1200" dirty="0">
                <a:latin typeface="Century Gothic"/>
              </a:rPr>
              <a:t>: Increased domestic energy production could lead to lower energy prices for consumers.</a:t>
            </a:r>
          </a:p>
          <a:p>
            <a:pPr>
              <a:buFont typeface=""/>
            </a:pPr>
            <a:endParaRPr lang="en-US" sz="1200" dirty="0">
              <a:latin typeface="Century Gothic"/>
            </a:endParaRPr>
          </a:p>
        </p:txBody>
      </p:sp>
      <p:sp>
        <p:nvSpPr>
          <p:cNvPr id="33" name="Rectangle 32">
            <a:extLst>
              <a:ext uri="{FF2B5EF4-FFF2-40B4-BE49-F238E27FC236}">
                <a16:creationId xmlns:a16="http://schemas.microsoft.com/office/drawing/2014/main" id="{88B2491F-73F3-072C-91B8-A4DEA680F7E2}"/>
              </a:ext>
            </a:extLst>
          </p:cNvPr>
          <p:cNvSpPr/>
          <p:nvPr/>
        </p:nvSpPr>
        <p:spPr>
          <a:xfrm>
            <a:off x="7309313" y="1722426"/>
            <a:ext cx="1412806" cy="594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C6A071E-9554-ABAF-DF7E-47A0B75F73D8}"/>
              </a:ext>
            </a:extLst>
          </p:cNvPr>
          <p:cNvSpPr txBox="1"/>
          <p:nvPr/>
        </p:nvSpPr>
        <p:spPr>
          <a:xfrm>
            <a:off x="3258750" y="3353129"/>
            <a:ext cx="2875674" cy="3416320"/>
          </a:xfrm>
          <a:custGeom>
            <a:avLst/>
            <a:gdLst>
              <a:gd name="csX0" fmla="*/ 0 w 2875674"/>
              <a:gd name="csY0" fmla="*/ 0 h 3416320"/>
              <a:gd name="csX1" fmla="*/ 575135 w 2875674"/>
              <a:gd name="csY1" fmla="*/ 0 h 3416320"/>
              <a:gd name="csX2" fmla="*/ 1207783 w 2875674"/>
              <a:gd name="csY2" fmla="*/ 0 h 3416320"/>
              <a:gd name="csX3" fmla="*/ 1754161 w 2875674"/>
              <a:gd name="csY3" fmla="*/ 0 h 3416320"/>
              <a:gd name="csX4" fmla="*/ 2358053 w 2875674"/>
              <a:gd name="csY4" fmla="*/ 0 h 3416320"/>
              <a:gd name="csX5" fmla="*/ 2875674 w 2875674"/>
              <a:gd name="csY5" fmla="*/ 0 h 3416320"/>
              <a:gd name="csX6" fmla="*/ 2875674 w 2875674"/>
              <a:gd name="csY6" fmla="*/ 466897 h 3416320"/>
              <a:gd name="csX7" fmla="*/ 2875674 w 2875674"/>
              <a:gd name="csY7" fmla="*/ 1036284 h 3416320"/>
              <a:gd name="csX8" fmla="*/ 2875674 w 2875674"/>
              <a:gd name="csY8" fmla="*/ 1571507 h 3416320"/>
              <a:gd name="csX9" fmla="*/ 2875674 w 2875674"/>
              <a:gd name="csY9" fmla="*/ 2209220 h 3416320"/>
              <a:gd name="csX10" fmla="*/ 2875674 w 2875674"/>
              <a:gd name="csY10" fmla="*/ 2744444 h 3416320"/>
              <a:gd name="csX11" fmla="*/ 2875674 w 2875674"/>
              <a:gd name="csY11" fmla="*/ 3416320 h 3416320"/>
              <a:gd name="csX12" fmla="*/ 2358053 w 2875674"/>
              <a:gd name="csY12" fmla="*/ 3416320 h 3416320"/>
              <a:gd name="csX13" fmla="*/ 1725404 w 2875674"/>
              <a:gd name="csY13" fmla="*/ 3416320 h 3416320"/>
              <a:gd name="csX14" fmla="*/ 1121513 w 2875674"/>
              <a:gd name="csY14" fmla="*/ 3416320 h 3416320"/>
              <a:gd name="csX15" fmla="*/ 603892 w 2875674"/>
              <a:gd name="csY15" fmla="*/ 3416320 h 3416320"/>
              <a:gd name="csX16" fmla="*/ 0 w 2875674"/>
              <a:gd name="csY16" fmla="*/ 3416320 h 3416320"/>
              <a:gd name="csX17" fmla="*/ 0 w 2875674"/>
              <a:gd name="csY17" fmla="*/ 2846933 h 3416320"/>
              <a:gd name="csX18" fmla="*/ 0 w 2875674"/>
              <a:gd name="csY18" fmla="*/ 2209220 h 3416320"/>
              <a:gd name="csX19" fmla="*/ 0 w 2875674"/>
              <a:gd name="csY19" fmla="*/ 1605670 h 3416320"/>
              <a:gd name="csX20" fmla="*/ 0 w 2875674"/>
              <a:gd name="csY20" fmla="*/ 1138773 h 3416320"/>
              <a:gd name="csX21" fmla="*/ 0 w 2875674"/>
              <a:gd name="csY21" fmla="*/ 603550 h 3416320"/>
              <a:gd name="csX22" fmla="*/ 0 w 2875674"/>
              <a:gd name="csY22" fmla="*/ 0 h 3416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875674" h="3416320" extrusionOk="0">
                <a:moveTo>
                  <a:pt x="0" y="0"/>
                </a:moveTo>
                <a:cubicBezTo>
                  <a:pt x="213442" y="-48300"/>
                  <a:pt x="325535" y="18086"/>
                  <a:pt x="575135" y="0"/>
                </a:cubicBezTo>
                <a:cubicBezTo>
                  <a:pt x="824736" y="-18086"/>
                  <a:pt x="945942" y="66341"/>
                  <a:pt x="1207783" y="0"/>
                </a:cubicBezTo>
                <a:cubicBezTo>
                  <a:pt x="1469624" y="-66341"/>
                  <a:pt x="1510163" y="32348"/>
                  <a:pt x="1754161" y="0"/>
                </a:cubicBezTo>
                <a:cubicBezTo>
                  <a:pt x="1998159" y="-32348"/>
                  <a:pt x="2199528" y="44812"/>
                  <a:pt x="2358053" y="0"/>
                </a:cubicBezTo>
                <a:cubicBezTo>
                  <a:pt x="2516578" y="-44812"/>
                  <a:pt x="2675143" y="24511"/>
                  <a:pt x="2875674" y="0"/>
                </a:cubicBezTo>
                <a:cubicBezTo>
                  <a:pt x="2884750" y="97682"/>
                  <a:pt x="2870679" y="348603"/>
                  <a:pt x="2875674" y="466897"/>
                </a:cubicBezTo>
                <a:cubicBezTo>
                  <a:pt x="2880669" y="585191"/>
                  <a:pt x="2810318" y="904817"/>
                  <a:pt x="2875674" y="1036284"/>
                </a:cubicBezTo>
                <a:cubicBezTo>
                  <a:pt x="2941030" y="1167751"/>
                  <a:pt x="2853701" y="1423550"/>
                  <a:pt x="2875674" y="1571507"/>
                </a:cubicBezTo>
                <a:cubicBezTo>
                  <a:pt x="2897647" y="1719464"/>
                  <a:pt x="2810947" y="1918068"/>
                  <a:pt x="2875674" y="2209220"/>
                </a:cubicBezTo>
                <a:cubicBezTo>
                  <a:pt x="2940401" y="2500372"/>
                  <a:pt x="2817313" y="2567312"/>
                  <a:pt x="2875674" y="2744444"/>
                </a:cubicBezTo>
                <a:cubicBezTo>
                  <a:pt x="2934035" y="2921576"/>
                  <a:pt x="2869335" y="3204035"/>
                  <a:pt x="2875674" y="3416320"/>
                </a:cubicBezTo>
                <a:cubicBezTo>
                  <a:pt x="2659684" y="3425871"/>
                  <a:pt x="2566473" y="3354703"/>
                  <a:pt x="2358053" y="3416320"/>
                </a:cubicBezTo>
                <a:cubicBezTo>
                  <a:pt x="2149633" y="3477937"/>
                  <a:pt x="1963732" y="3361938"/>
                  <a:pt x="1725404" y="3416320"/>
                </a:cubicBezTo>
                <a:cubicBezTo>
                  <a:pt x="1487076" y="3470702"/>
                  <a:pt x="1336189" y="3374744"/>
                  <a:pt x="1121513" y="3416320"/>
                </a:cubicBezTo>
                <a:cubicBezTo>
                  <a:pt x="906837" y="3457896"/>
                  <a:pt x="774129" y="3392873"/>
                  <a:pt x="603892" y="3416320"/>
                </a:cubicBezTo>
                <a:cubicBezTo>
                  <a:pt x="433655" y="3439767"/>
                  <a:pt x="182324" y="3413332"/>
                  <a:pt x="0" y="3416320"/>
                </a:cubicBezTo>
                <a:cubicBezTo>
                  <a:pt x="-6450" y="3219829"/>
                  <a:pt x="2292" y="3058721"/>
                  <a:pt x="0" y="2846933"/>
                </a:cubicBezTo>
                <a:cubicBezTo>
                  <a:pt x="-2292" y="2635145"/>
                  <a:pt x="28478" y="2355119"/>
                  <a:pt x="0" y="2209220"/>
                </a:cubicBezTo>
                <a:cubicBezTo>
                  <a:pt x="-28478" y="2063321"/>
                  <a:pt x="63834" y="1741243"/>
                  <a:pt x="0" y="1605670"/>
                </a:cubicBezTo>
                <a:cubicBezTo>
                  <a:pt x="-63834" y="1470097"/>
                  <a:pt x="20867" y="1365788"/>
                  <a:pt x="0" y="1138773"/>
                </a:cubicBezTo>
                <a:cubicBezTo>
                  <a:pt x="-20867" y="911758"/>
                  <a:pt x="34994" y="721244"/>
                  <a:pt x="0" y="603550"/>
                </a:cubicBezTo>
                <a:cubicBezTo>
                  <a:pt x="-34994" y="485856"/>
                  <a:pt x="34219" y="197958"/>
                  <a:pt x="0" y="0"/>
                </a:cubicBezTo>
                <a:close/>
              </a:path>
            </a:pathLst>
          </a:custGeom>
          <a:noFill/>
          <a:ln>
            <a:noFill/>
            <a:extLst>
              <a:ext uri="{C807C97D-BFC1-408E-A445-0C87EB9F89A2}">
                <ask:lineSketchStyleProps xmlns:ask="http://schemas.microsoft.com/office/drawing/2018/sketchyshapes" sd="4942000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200" dirty="0">
              <a:latin typeface="Century Gothic"/>
            </a:endParaRPr>
          </a:p>
          <a:p>
            <a:pPr algn="ctr"/>
            <a:r>
              <a:rPr lang="en-US" sz="1200" dirty="0">
                <a:latin typeface="Century Gothic"/>
              </a:rPr>
              <a:t>Disadvantages</a:t>
            </a:r>
          </a:p>
          <a:p>
            <a:pPr algn="ctr"/>
            <a:endParaRPr lang="en-US" sz="1200" dirty="0">
              <a:latin typeface="Century Gothic"/>
            </a:endParaRPr>
          </a:p>
          <a:p>
            <a:pPr marL="171450" indent="-171450">
              <a:buFont typeface="Arial"/>
              <a:buChar char="•"/>
            </a:pPr>
            <a:r>
              <a:rPr lang="en-US" sz="1200" b="1" dirty="0">
                <a:latin typeface="Century Gothic"/>
              </a:rPr>
              <a:t>Environmental impact</a:t>
            </a:r>
            <a:r>
              <a:rPr lang="en-US" sz="1200" dirty="0">
                <a:latin typeface="Century Gothic"/>
              </a:rPr>
              <a:t>: Fracking can cause water contamination, air pollution, and damage to local ecosystems.</a:t>
            </a:r>
          </a:p>
          <a:p>
            <a:pPr marL="171450" indent="-171450">
              <a:buFont typeface="Arial"/>
              <a:buChar char="•"/>
            </a:pPr>
            <a:r>
              <a:rPr lang="en-US" sz="1200" b="1" dirty="0">
                <a:latin typeface="Century Gothic"/>
              </a:rPr>
              <a:t>Earthquakes</a:t>
            </a:r>
            <a:r>
              <a:rPr lang="en-US" sz="1200" dirty="0">
                <a:latin typeface="Century Gothic"/>
              </a:rPr>
              <a:t>: The process of fracking can trigger small earthquakes.</a:t>
            </a:r>
          </a:p>
          <a:p>
            <a:pPr marL="171450" indent="-171450">
              <a:buFont typeface="Arial"/>
              <a:buChar char="•"/>
            </a:pPr>
            <a:r>
              <a:rPr lang="en-US" sz="1200" b="1" dirty="0">
                <a:latin typeface="Century Gothic"/>
              </a:rPr>
              <a:t>Water usage</a:t>
            </a:r>
            <a:r>
              <a:rPr lang="en-US" sz="1200" dirty="0">
                <a:latin typeface="Century Gothic"/>
              </a:rPr>
              <a:t>: Fracking requires large amounts of water, which can deplete local water supplies.</a:t>
            </a:r>
          </a:p>
          <a:p>
            <a:pPr marL="171450" indent="-171450">
              <a:buFont typeface="Arial"/>
              <a:buChar char="•"/>
            </a:pPr>
            <a:r>
              <a:rPr lang="en-US" sz="1200" b="1" dirty="0">
                <a:latin typeface="Century Gothic"/>
              </a:rPr>
              <a:t>Health risks</a:t>
            </a:r>
            <a:r>
              <a:rPr lang="en-US" sz="1200" dirty="0">
                <a:latin typeface="Century Gothic"/>
              </a:rPr>
              <a:t>: Some studies suggest potential health risks associated with fracking, such as respiratory problems and cancer</a:t>
            </a:r>
            <a:endParaRPr lang="en-US" dirty="0"/>
          </a:p>
          <a:p>
            <a:endParaRPr lang="en-US" sz="1200" dirty="0">
              <a:latin typeface="Century Gothic"/>
            </a:endParaRPr>
          </a:p>
        </p:txBody>
      </p:sp>
      <p:sp>
        <p:nvSpPr>
          <p:cNvPr id="3" name="Rectangle 2">
            <a:extLst>
              <a:ext uri="{FF2B5EF4-FFF2-40B4-BE49-F238E27FC236}">
                <a16:creationId xmlns:a16="http://schemas.microsoft.com/office/drawing/2014/main" id="{67CA0B11-8AF8-8FE8-651C-5AA0F180A8D3}"/>
              </a:ext>
            </a:extLst>
          </p:cNvPr>
          <p:cNvSpPr/>
          <p:nvPr/>
        </p:nvSpPr>
        <p:spPr>
          <a:xfrm>
            <a:off x="6307699" y="1242914"/>
            <a:ext cx="3655601"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dirty="0">
                <a:latin typeface="Century Gothic" panose="020B0502020202020204" pitchFamily="34" charset="0"/>
                <a:ea typeface="Comic Sans MS" charset="0"/>
                <a:cs typeface="Comic Sans MS" charset="0"/>
              </a:rPr>
              <a:t>Fracking: </a:t>
            </a:r>
            <a:r>
              <a:rPr lang="en-GB" sz="1200" dirty="0">
                <a:latin typeface="Century Gothic" panose="020B0502020202020204" pitchFamily="34" charset="0"/>
                <a:ea typeface="Comic Sans MS" charset="0"/>
                <a:cs typeface="Comic Sans MS" charset="0"/>
              </a:rPr>
              <a:t>a process that involves drilling down into the Earth and using a high pressure water mixture to release gas trapped inside rock.</a:t>
            </a:r>
          </a:p>
        </p:txBody>
      </p:sp>
      <p:sp>
        <p:nvSpPr>
          <p:cNvPr id="16" name="TextBox 15">
            <a:extLst>
              <a:ext uri="{FF2B5EF4-FFF2-40B4-BE49-F238E27FC236}">
                <a16:creationId xmlns:a16="http://schemas.microsoft.com/office/drawing/2014/main" id="{17030744-9A72-3F0D-6B05-FB04356E58DA}"/>
              </a:ext>
            </a:extLst>
          </p:cNvPr>
          <p:cNvSpPr txBox="1"/>
          <p:nvPr/>
        </p:nvSpPr>
        <p:spPr>
          <a:xfrm>
            <a:off x="8596265" y="5156674"/>
            <a:ext cx="1197913" cy="1631216"/>
          </a:xfrm>
          <a:custGeom>
            <a:avLst/>
            <a:gdLst>
              <a:gd name="csX0" fmla="*/ 0 w 1197913"/>
              <a:gd name="csY0" fmla="*/ 0 h 1631216"/>
              <a:gd name="csX1" fmla="*/ 598957 w 1197913"/>
              <a:gd name="csY1" fmla="*/ 0 h 1631216"/>
              <a:gd name="csX2" fmla="*/ 1197913 w 1197913"/>
              <a:gd name="csY2" fmla="*/ 0 h 1631216"/>
              <a:gd name="csX3" fmla="*/ 1197913 w 1197913"/>
              <a:gd name="csY3" fmla="*/ 527427 h 1631216"/>
              <a:gd name="csX4" fmla="*/ 1197913 w 1197913"/>
              <a:gd name="csY4" fmla="*/ 1038541 h 1631216"/>
              <a:gd name="csX5" fmla="*/ 1197913 w 1197913"/>
              <a:gd name="csY5" fmla="*/ 1631216 h 1631216"/>
              <a:gd name="csX6" fmla="*/ 634894 w 1197913"/>
              <a:gd name="csY6" fmla="*/ 1631216 h 1631216"/>
              <a:gd name="csX7" fmla="*/ 0 w 1197913"/>
              <a:gd name="csY7" fmla="*/ 1631216 h 1631216"/>
              <a:gd name="csX8" fmla="*/ 0 w 1197913"/>
              <a:gd name="csY8" fmla="*/ 1136414 h 1631216"/>
              <a:gd name="csX9" fmla="*/ 0 w 1197913"/>
              <a:gd name="csY9" fmla="*/ 576363 h 1631216"/>
              <a:gd name="csX10" fmla="*/ 0 w 1197913"/>
              <a:gd name="csY10"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97913" h="1631216" extrusionOk="0">
                <a:moveTo>
                  <a:pt x="0" y="0"/>
                </a:moveTo>
                <a:cubicBezTo>
                  <a:pt x="280409" y="-14940"/>
                  <a:pt x="472520" y="12205"/>
                  <a:pt x="598957" y="0"/>
                </a:cubicBezTo>
                <a:cubicBezTo>
                  <a:pt x="725394" y="-12205"/>
                  <a:pt x="1010221" y="25227"/>
                  <a:pt x="1197913" y="0"/>
                </a:cubicBezTo>
                <a:cubicBezTo>
                  <a:pt x="1260326" y="240404"/>
                  <a:pt x="1139458" y="386572"/>
                  <a:pt x="1197913" y="527427"/>
                </a:cubicBezTo>
                <a:cubicBezTo>
                  <a:pt x="1256368" y="668282"/>
                  <a:pt x="1140394" y="821511"/>
                  <a:pt x="1197913" y="1038541"/>
                </a:cubicBezTo>
                <a:cubicBezTo>
                  <a:pt x="1255432" y="1255571"/>
                  <a:pt x="1132576" y="1382815"/>
                  <a:pt x="1197913" y="1631216"/>
                </a:cubicBezTo>
                <a:cubicBezTo>
                  <a:pt x="994544" y="1659559"/>
                  <a:pt x="819752" y="1601135"/>
                  <a:pt x="634894" y="1631216"/>
                </a:cubicBezTo>
                <a:cubicBezTo>
                  <a:pt x="450036" y="1661297"/>
                  <a:pt x="267958" y="1609391"/>
                  <a:pt x="0" y="1631216"/>
                </a:cubicBezTo>
                <a:cubicBezTo>
                  <a:pt x="-15169" y="1511181"/>
                  <a:pt x="28201" y="1324909"/>
                  <a:pt x="0" y="1136414"/>
                </a:cubicBezTo>
                <a:cubicBezTo>
                  <a:pt x="-28201" y="947919"/>
                  <a:pt x="32031" y="841083"/>
                  <a:pt x="0" y="576363"/>
                </a:cubicBezTo>
                <a:cubicBezTo>
                  <a:pt x="-32031" y="311643"/>
                  <a:pt x="10319" y="211953"/>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show: </a:t>
            </a:r>
            <a:endParaRPr lang="en-US" sz="1400" b="1" dirty="0">
              <a:latin typeface="Aptos" panose="020B0004020202020204"/>
            </a:endParaRPr>
          </a:p>
          <a:p>
            <a:pPr algn="ctr"/>
            <a:r>
              <a:rPr lang="en-US" sz="1000" dirty="0">
                <a:latin typeface="Century Gothic"/>
              </a:rPr>
              <a:t>What fracking is and how it is done, why it is being used and the advantages and disadvantages of it. </a:t>
            </a:r>
            <a:endParaRPr lang="en-US" dirty="0"/>
          </a:p>
        </p:txBody>
      </p:sp>
      <p:pic>
        <p:nvPicPr>
          <p:cNvPr id="34" name="Graphic 33" descr="Power Plant with solid fill">
            <a:extLst>
              <a:ext uri="{FF2B5EF4-FFF2-40B4-BE49-F238E27FC236}">
                <a16:creationId xmlns:a16="http://schemas.microsoft.com/office/drawing/2014/main" id="{95CF2295-6208-4A68-8713-6BC3BC1ED5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166143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12B6-5083-51B3-704A-4EDD5ACD1C74}"/>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D9E9306-4BB8-D632-F1A8-C237651F0B00}"/>
              </a:ext>
            </a:extLst>
          </p:cNvPr>
          <p:cNvGraphicFramePr>
            <a:graphicFrameLocks noGrp="1"/>
          </p:cNvGraphicFramePr>
          <p:nvPr>
            <p:extLst>
              <p:ext uri="{D42A27DB-BD31-4B8C-83A1-F6EECF244321}">
                <p14:modId xmlns:p14="http://schemas.microsoft.com/office/powerpoint/2010/main" val="867864635"/>
              </p:ext>
            </p:extLst>
          </p:nvPr>
        </p:nvGraphicFramePr>
        <p:xfrm>
          <a:off x="224672" y="469446"/>
          <a:ext cx="9445750" cy="6246054"/>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3777175">
                <a:tc rowSpan="2">
                  <a:txBody>
                    <a:bodyPr/>
                    <a:lstStyle/>
                    <a:p>
                      <a:pPr algn="l"/>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dirty="0">
                          <a:solidFill>
                            <a:schemeClr val="tx1"/>
                          </a:solidFill>
                          <a:latin typeface="Century Gothic"/>
                        </a:rPr>
                        <a:t>Study figure 4a and Figure 4b. </a:t>
                      </a:r>
                    </a:p>
                    <a:p>
                      <a:pPr lvl="0" algn="l">
                        <a:buNone/>
                      </a:pPr>
                      <a:endParaRPr lang="en-US" sz="1200" b="1" dirty="0">
                        <a:solidFill>
                          <a:schemeClr val="tx1"/>
                        </a:solidFill>
                        <a:latin typeface="Century Gothic"/>
                      </a:endParaRPr>
                    </a:p>
                    <a:p>
                      <a:pPr lvl="0" algn="l">
                        <a:buNone/>
                      </a:pPr>
                      <a:r>
                        <a:rPr lang="en-US" sz="1200" b="1" dirty="0">
                          <a:solidFill>
                            <a:schemeClr val="tx1"/>
                          </a:solidFill>
                          <a:latin typeface="Century Gothic"/>
                        </a:rPr>
                        <a:t>(I) </a:t>
                      </a:r>
                      <a:r>
                        <a:rPr lang="en-US" sz="1200" b="0" dirty="0">
                          <a:solidFill>
                            <a:schemeClr val="tx1"/>
                          </a:solidFill>
                          <a:latin typeface="Century Gothic"/>
                        </a:rPr>
                        <a:t>State one advantage of fracking</a:t>
                      </a:r>
                    </a:p>
                    <a:p>
                      <a:pPr lvl="0" algn="l">
                        <a:buNone/>
                      </a:pPr>
                      <a:endParaRPr lang="en-US" sz="1200" b="0" dirty="0">
                        <a:solidFill>
                          <a:schemeClr val="tx1"/>
                        </a:solidFill>
                        <a:latin typeface="Century Gothic"/>
                      </a:endParaRPr>
                    </a:p>
                    <a:p>
                      <a:pPr lvl="0" algn="l">
                        <a:buNone/>
                      </a:pPr>
                      <a:r>
                        <a:rPr lang="en-US" sz="1200" b="0" dirty="0">
                          <a:solidFill>
                            <a:schemeClr val="tx1"/>
                          </a:solidFill>
                          <a:latin typeface="Century Gothic"/>
                        </a:rPr>
                        <a:t>Only use evidence from Figure 4a in your answer</a:t>
                      </a:r>
                    </a:p>
                    <a:p>
                      <a:pPr lvl="0" algn="l">
                        <a:lnSpc>
                          <a:spcPct val="150000"/>
                        </a:lnSpc>
                        <a:buNone/>
                      </a:pPr>
                      <a:r>
                        <a:rPr lang="en-US" sz="1200" b="0" dirty="0">
                          <a:solidFill>
                            <a:schemeClr val="tx1"/>
                          </a:solidFill>
                          <a:latin typeface="Century Gothic"/>
                        </a:rPr>
                        <a:t>________________________________________________</a:t>
                      </a:r>
                      <a:r>
                        <a:rPr lang="en-US" sz="1200" b="1" dirty="0">
                          <a:solidFill>
                            <a:schemeClr val="tx1"/>
                          </a:solidFill>
                          <a:latin typeface="Century Gothic"/>
                        </a:rPr>
                        <a:t>_________________________________________________________________________________________________________________________________</a:t>
                      </a:r>
                    </a:p>
                    <a:p>
                      <a:pPr lvl="0" algn="l">
                        <a:lnSpc>
                          <a:spcPct val="150000"/>
                        </a:lnSpc>
                        <a:buNone/>
                      </a:pPr>
                      <a:endParaRPr lang="en-US" sz="1200" b="1" dirty="0">
                        <a:solidFill>
                          <a:schemeClr val="tx1"/>
                        </a:solidFill>
                        <a:latin typeface="Century Gothic"/>
                      </a:endParaRPr>
                    </a:p>
                    <a:p>
                      <a:pPr lvl="0" algn="l">
                        <a:lnSpc>
                          <a:spcPct val="150000"/>
                        </a:lnSpc>
                        <a:buNone/>
                      </a:pPr>
                      <a:r>
                        <a:rPr lang="en-US" sz="1200" b="1" dirty="0">
                          <a:solidFill>
                            <a:schemeClr val="tx1"/>
                          </a:solidFill>
                          <a:latin typeface="Century Gothic"/>
                        </a:rPr>
                        <a:t>(ii)</a:t>
                      </a:r>
                      <a:r>
                        <a:rPr lang="en-US" sz="1200" b="0" dirty="0">
                          <a:solidFill>
                            <a:schemeClr val="tx1"/>
                          </a:solidFill>
                          <a:latin typeface="Century Gothic"/>
                        </a:rPr>
                        <a:t> Identify the percentage (%) of UK residents in Figure 4b who are in </a:t>
                      </a:r>
                      <a:r>
                        <a:rPr lang="en-US" sz="1200" b="0" dirty="0" err="1">
                          <a:solidFill>
                            <a:schemeClr val="tx1"/>
                          </a:solidFill>
                          <a:latin typeface="Century Gothic"/>
                        </a:rPr>
                        <a:t>favour</a:t>
                      </a:r>
                      <a:r>
                        <a:rPr lang="en-US" sz="1200" b="0" dirty="0">
                          <a:solidFill>
                            <a:schemeClr val="tx1"/>
                          </a:solidFill>
                          <a:latin typeface="Century Gothic"/>
                        </a:rPr>
                        <a:t> of fracking in their local area. </a:t>
                      </a:r>
                      <a:endParaRPr lang="en-US"/>
                    </a:p>
                    <a:p>
                      <a:pPr marL="228600" lvl="0" indent="-228600" algn="l">
                        <a:lnSpc>
                          <a:spcPct val="150000"/>
                        </a:lnSpc>
                        <a:buAutoNum type="alphaUcPeriod"/>
                      </a:pPr>
                      <a:r>
                        <a:rPr lang="en-US" sz="1200" b="0" dirty="0">
                          <a:solidFill>
                            <a:schemeClr val="tx1"/>
                          </a:solidFill>
                          <a:latin typeface="Century Gothic"/>
                        </a:rPr>
                        <a:t>20%</a:t>
                      </a:r>
                    </a:p>
                    <a:p>
                      <a:pPr marL="228600" lvl="0" indent="-228600" algn="l">
                        <a:lnSpc>
                          <a:spcPct val="150000"/>
                        </a:lnSpc>
                        <a:buAutoNum type="alphaUcPeriod"/>
                      </a:pPr>
                      <a:r>
                        <a:rPr lang="en-US" sz="1200" b="0" dirty="0">
                          <a:solidFill>
                            <a:schemeClr val="tx1"/>
                          </a:solidFill>
                          <a:latin typeface="Century Gothic"/>
                        </a:rPr>
                        <a:t>40%</a:t>
                      </a:r>
                    </a:p>
                    <a:p>
                      <a:pPr marL="228600" lvl="0" indent="-228600" algn="l">
                        <a:lnSpc>
                          <a:spcPct val="150000"/>
                        </a:lnSpc>
                        <a:buAutoNum type="alphaUcPeriod"/>
                      </a:pPr>
                      <a:r>
                        <a:rPr lang="en-US" sz="1200" b="0" dirty="0">
                          <a:solidFill>
                            <a:schemeClr val="tx1"/>
                          </a:solidFill>
                          <a:latin typeface="Century Gothic"/>
                        </a:rPr>
                        <a:t>60%</a:t>
                      </a:r>
                    </a:p>
                    <a:p>
                      <a:pPr marL="228600" lvl="0" indent="-228600" algn="l">
                        <a:lnSpc>
                          <a:spcPct val="150000"/>
                        </a:lnSpc>
                        <a:buAutoNum type="alphaUcPeriod"/>
                      </a:pPr>
                      <a:r>
                        <a:rPr lang="en-US" sz="1200" b="0" dirty="0">
                          <a:solidFill>
                            <a:schemeClr val="tx1"/>
                          </a:solidFill>
                          <a:latin typeface="Century Gothic"/>
                        </a:rPr>
                        <a:t>80%</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2468879">
                <a:tc vMerge="1">
                  <a:txBody>
                    <a:bodyPr/>
                    <a:lstStyle/>
                    <a:p>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r>
                        <a:rPr lang="en-US" sz="1200" b="1" dirty="0">
                          <a:solidFill>
                            <a:schemeClr val="tx1"/>
                          </a:solidFill>
                          <a:latin typeface="Century Gothic"/>
                        </a:rPr>
                        <a:t>Feedback</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1186774"/>
                  </a:ext>
                </a:extLst>
              </a:tr>
            </a:tbl>
          </a:graphicData>
        </a:graphic>
      </p:graphicFrame>
      <p:sp>
        <p:nvSpPr>
          <p:cNvPr id="13" name="TextBox 12">
            <a:extLst>
              <a:ext uri="{FF2B5EF4-FFF2-40B4-BE49-F238E27FC236}">
                <a16:creationId xmlns:a16="http://schemas.microsoft.com/office/drawing/2014/main" id="{64010F72-B628-23E5-3F7B-193EBDBF5D62}"/>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3</a:t>
            </a:r>
          </a:p>
        </p:txBody>
      </p:sp>
      <p:pic>
        <p:nvPicPr>
          <p:cNvPr id="3" name="Picture 2" descr="A screenshot of a message&#10;&#10;AI-generated content may be incorrect.">
            <a:extLst>
              <a:ext uri="{FF2B5EF4-FFF2-40B4-BE49-F238E27FC236}">
                <a16:creationId xmlns:a16="http://schemas.microsoft.com/office/drawing/2014/main" id="{B1D2B4F4-8D37-F278-D68A-AB596859DBDA}"/>
              </a:ext>
            </a:extLst>
          </p:cNvPr>
          <p:cNvPicPr>
            <a:picLocks noChangeAspect="1"/>
          </p:cNvPicPr>
          <p:nvPr/>
        </p:nvPicPr>
        <p:blipFill>
          <a:blip r:embed="rId2"/>
          <a:stretch>
            <a:fillRect/>
          </a:stretch>
        </p:blipFill>
        <p:spPr>
          <a:xfrm>
            <a:off x="356556" y="642938"/>
            <a:ext cx="4329290" cy="2644929"/>
          </a:xfrm>
          <a:prstGeom prst="rect">
            <a:avLst/>
          </a:prstGeom>
          <a:ln>
            <a:noFill/>
          </a:ln>
        </p:spPr>
      </p:pic>
      <p:pic>
        <p:nvPicPr>
          <p:cNvPr id="5" name="Picture 4" descr="A pie chart with a green circle and white text&#10;&#10;AI-generated content may be incorrect.">
            <a:extLst>
              <a:ext uri="{FF2B5EF4-FFF2-40B4-BE49-F238E27FC236}">
                <a16:creationId xmlns:a16="http://schemas.microsoft.com/office/drawing/2014/main" id="{6404A3EC-6287-7960-4C41-C6BAC64C0FB2}"/>
              </a:ext>
            </a:extLst>
          </p:cNvPr>
          <p:cNvPicPr>
            <a:picLocks noChangeAspect="1"/>
          </p:cNvPicPr>
          <p:nvPr/>
        </p:nvPicPr>
        <p:blipFill>
          <a:blip r:embed="rId3"/>
          <a:stretch>
            <a:fillRect/>
          </a:stretch>
        </p:blipFill>
        <p:spPr>
          <a:xfrm>
            <a:off x="772386" y="3424055"/>
            <a:ext cx="3498632" cy="2981687"/>
          </a:xfrm>
          <a:prstGeom prst="rect">
            <a:avLst/>
          </a:prstGeom>
          <a:ln>
            <a:noFill/>
          </a:ln>
        </p:spPr>
      </p:pic>
    </p:spTree>
    <p:extLst>
      <p:ext uri="{BB962C8B-B14F-4D97-AF65-F5344CB8AC3E}">
        <p14:creationId xmlns:p14="http://schemas.microsoft.com/office/powerpoint/2010/main" val="398127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D016-826F-A541-2BED-D8F024832A4F}"/>
            </a:ext>
          </a:extLst>
        </p:cNvPr>
        <p:cNvGrpSpPr/>
        <p:nvPr/>
      </p:nvGrpSpPr>
      <p:grpSpPr>
        <a:xfrm>
          <a:off x="0" y="0"/>
          <a:ext cx="0" cy="0"/>
          <a:chOff x="0" y="0"/>
          <a:chExt cx="0" cy="0"/>
        </a:xfrm>
      </p:grpSpPr>
      <p:pic>
        <p:nvPicPr>
          <p:cNvPr id="22" name="Graphic 21" descr="Agriculture with solid fill">
            <a:extLst>
              <a:ext uri="{FF2B5EF4-FFF2-40B4-BE49-F238E27FC236}">
                <a16:creationId xmlns:a16="http://schemas.microsoft.com/office/drawing/2014/main" id="{9C70F8F7-60ED-3523-F169-22A95FA8C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7902" y="2146827"/>
            <a:ext cx="716989" cy="909525"/>
          </a:xfrm>
          <a:prstGeom prst="rect">
            <a:avLst/>
          </a:prstGeom>
        </p:spPr>
      </p:pic>
      <p:sp>
        <p:nvSpPr>
          <p:cNvPr id="4" name="TextBox 3">
            <a:extLst>
              <a:ext uri="{FF2B5EF4-FFF2-40B4-BE49-F238E27FC236}">
                <a16:creationId xmlns:a16="http://schemas.microsoft.com/office/drawing/2014/main" id="{32503A04-D727-4A7B-25F1-ABDEFD0DDE5D}"/>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AF7116DF-C58B-A6D8-E01E-B0B8756B6220}"/>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902E3D2-055E-ACD7-C1FE-F027BE3B63FF}"/>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4F0338-D6BE-C153-F251-2130B2C9E76D}"/>
              </a:ext>
            </a:extLst>
          </p:cNvPr>
          <p:cNvCxnSpPr>
            <a:cxnSpLocks/>
          </p:cNvCxnSpPr>
          <p:nvPr/>
        </p:nvCxnSpPr>
        <p:spPr>
          <a:xfrm flipV="1">
            <a:off x="7297228" y="4061379"/>
            <a:ext cx="2468309" cy="900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5554AA6-6AC5-6FF4-BD10-DD785A956D08}"/>
              </a:ext>
            </a:extLst>
          </p:cNvPr>
          <p:cNvSpPr txBox="1"/>
          <p:nvPr/>
        </p:nvSpPr>
        <p:spPr>
          <a:xfrm>
            <a:off x="984803" y="903879"/>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9E622B90-115B-8B35-D77F-EC01053E3660}"/>
              </a:ext>
            </a:extLst>
          </p:cNvPr>
          <p:cNvSpPr txBox="1"/>
          <p:nvPr/>
        </p:nvSpPr>
        <p:spPr>
          <a:xfrm>
            <a:off x="6818682" y="84089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39C67D9F-9C26-4C6F-D9C5-73945ACEA191}"/>
              </a:ext>
            </a:extLst>
          </p:cNvPr>
          <p:cNvSpPr txBox="1"/>
          <p:nvPr/>
        </p:nvSpPr>
        <p:spPr>
          <a:xfrm>
            <a:off x="6837143" y="4059137"/>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2AC4E43D-1A83-9E1A-0A77-918A510F5DFA}"/>
              </a:ext>
            </a:extLst>
          </p:cNvPr>
          <p:cNvSpPr txBox="1"/>
          <p:nvPr/>
        </p:nvSpPr>
        <p:spPr>
          <a:xfrm>
            <a:off x="6587201" y="215126"/>
            <a:ext cx="33187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rPr>
              <a:t>Lesson 9 </a:t>
            </a:r>
            <a:endParaRPr lang="en-US" sz="1400" b="1" dirty="0">
              <a:latin typeface="Aptos" panose="020B0004020202020204"/>
            </a:endParaRPr>
          </a:p>
          <a:p>
            <a:pPr algn="ctr"/>
            <a:r>
              <a:rPr lang="en-GB" sz="1400" b="1" dirty="0">
                <a:latin typeface="Century Gothic"/>
              </a:rPr>
              <a:t>Sustainable Energy Management</a:t>
            </a:r>
            <a:endParaRPr lang="en-US" sz="1400" b="1" dirty="0"/>
          </a:p>
        </p:txBody>
      </p:sp>
      <p:pic>
        <p:nvPicPr>
          <p:cNvPr id="50" name="Picture 49">
            <a:extLst>
              <a:ext uri="{FF2B5EF4-FFF2-40B4-BE49-F238E27FC236}">
                <a16:creationId xmlns:a16="http://schemas.microsoft.com/office/drawing/2014/main" id="{164408E7-46F1-52D0-18FF-0B67195A3C91}"/>
              </a:ext>
            </a:extLst>
          </p:cNvPr>
          <p:cNvPicPr>
            <a:picLocks noChangeAspect="1"/>
          </p:cNvPicPr>
          <p:nvPr/>
        </p:nvPicPr>
        <p:blipFill>
          <a:blip r:embed="rId4"/>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AB2F4A4-06C2-861D-0287-FFBEF476E13C}"/>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3" name="TextBox 2">
            <a:extLst>
              <a:ext uri="{FF2B5EF4-FFF2-40B4-BE49-F238E27FC236}">
                <a16:creationId xmlns:a16="http://schemas.microsoft.com/office/drawing/2014/main" id="{EF3C0AEE-E439-B511-769D-5EDE79075A11}"/>
              </a:ext>
            </a:extLst>
          </p:cNvPr>
          <p:cNvSpPr txBox="1"/>
          <p:nvPr/>
        </p:nvSpPr>
        <p:spPr>
          <a:xfrm>
            <a:off x="7808981" y="1088436"/>
            <a:ext cx="214199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cs typeface="Segoe UI"/>
              </a:rPr>
              <a:t>Carbon footprint-</a:t>
            </a:r>
            <a:r>
              <a:rPr lang="en-US" sz="1000" dirty="0">
                <a:latin typeface="Century Gothic"/>
                <a:cs typeface="Segoe UI"/>
              </a:rPr>
              <a:t> Measurement of all the​ greenhouse gases an individual produces expressed as </a:t>
            </a:r>
            <a:r>
              <a:rPr lang="en-US" sz="1000" dirty="0" err="1">
                <a:latin typeface="Century Gothic"/>
                <a:cs typeface="Segoe UI"/>
              </a:rPr>
              <a:t>tonnes</a:t>
            </a:r>
            <a:r>
              <a:rPr lang="en-US" sz="1000" dirty="0">
                <a:latin typeface="Century Gothic"/>
                <a:cs typeface="Segoe UI"/>
              </a:rPr>
              <a:t> (or kg) of carbon dioxide equivalent.</a:t>
            </a:r>
          </a:p>
        </p:txBody>
      </p:sp>
      <p:sp>
        <p:nvSpPr>
          <p:cNvPr id="5" name="TextBox 4">
            <a:extLst>
              <a:ext uri="{FF2B5EF4-FFF2-40B4-BE49-F238E27FC236}">
                <a16:creationId xmlns:a16="http://schemas.microsoft.com/office/drawing/2014/main" id="{E1764E98-1799-FC4B-1DCA-3BACC76B0781}"/>
              </a:ext>
            </a:extLst>
          </p:cNvPr>
          <p:cNvSpPr txBox="1"/>
          <p:nvPr/>
        </p:nvSpPr>
        <p:spPr>
          <a:xfrm>
            <a:off x="7808981" y="1888510"/>
            <a:ext cx="214199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cs typeface="Segoe UI"/>
              </a:rPr>
              <a:t>Ecological footprint</a:t>
            </a:r>
            <a:r>
              <a:rPr lang="en-US" sz="1000" dirty="0">
                <a:latin typeface="Century Gothic"/>
                <a:cs typeface="Segoe UI"/>
              </a:rPr>
              <a:t>- Measure of the impact of human activities, expressed as the area​ of productive land and water required to produce the goods consumed and the wastes generated.</a:t>
            </a:r>
          </a:p>
        </p:txBody>
      </p:sp>
      <p:sp>
        <p:nvSpPr>
          <p:cNvPr id="6" name="TextBox 5">
            <a:extLst>
              <a:ext uri="{FF2B5EF4-FFF2-40B4-BE49-F238E27FC236}">
                <a16:creationId xmlns:a16="http://schemas.microsoft.com/office/drawing/2014/main" id="{1FB1C4A4-2FFB-B7A2-30EB-38A3B5EF4F6C}"/>
              </a:ext>
            </a:extLst>
          </p:cNvPr>
          <p:cNvSpPr txBox="1"/>
          <p:nvPr/>
        </p:nvSpPr>
        <p:spPr>
          <a:xfrm>
            <a:off x="7808981" y="3021432"/>
            <a:ext cx="21419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ea typeface="+mn-lt"/>
                <a:cs typeface="+mn-lt"/>
              </a:rPr>
              <a:t>Stakeholders</a:t>
            </a:r>
            <a:r>
              <a:rPr lang="en-US" sz="1000" dirty="0">
                <a:latin typeface="Century Gothic"/>
                <a:ea typeface="+mn-lt"/>
                <a:cs typeface="+mn-lt"/>
              </a:rPr>
              <a:t>- Individuals or groups (e.g., communities, </a:t>
            </a:r>
            <a:r>
              <a:rPr lang="en-US" sz="1000" dirty="0" err="1">
                <a:latin typeface="Century Gothic"/>
                <a:ea typeface="+mn-lt"/>
                <a:cs typeface="+mn-lt"/>
              </a:rPr>
              <a:t>organisations</a:t>
            </a:r>
            <a:r>
              <a:rPr lang="en-US" sz="1000" dirty="0">
                <a:latin typeface="Century Gothic"/>
                <a:ea typeface="+mn-lt"/>
                <a:cs typeface="+mn-lt"/>
              </a:rPr>
              <a:t>, governments) who have an interest in a matter, this could be a project or business.</a:t>
            </a:r>
            <a:endParaRPr lang="en-US" sz="1000" dirty="0">
              <a:latin typeface="Century Gothic"/>
            </a:endParaRPr>
          </a:p>
        </p:txBody>
      </p:sp>
      <p:sp>
        <p:nvSpPr>
          <p:cNvPr id="7" name="TextBox 6">
            <a:extLst>
              <a:ext uri="{FF2B5EF4-FFF2-40B4-BE49-F238E27FC236}">
                <a16:creationId xmlns:a16="http://schemas.microsoft.com/office/drawing/2014/main" id="{55E7022E-6F5A-EBFF-97C9-B8C95B3DBA82}"/>
              </a:ext>
            </a:extLst>
          </p:cNvPr>
          <p:cNvSpPr txBox="1"/>
          <p:nvPr/>
        </p:nvSpPr>
        <p:spPr>
          <a:xfrm>
            <a:off x="295802" y="1180035"/>
            <a:ext cx="6682431" cy="888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latin typeface="Century Gothic"/>
              </a:rPr>
              <a:t>The global demand for energy is expected to increase by 37% between 2013 and 2035, mainly due to population growth in emerging and developing economies. While there are technological solutions to increase fossil fuel supply, continued reliance on fossil fuels could lead to catastrophic climate change. To avoid this, we need to </a:t>
            </a:r>
            <a:r>
              <a:rPr lang="en-US" sz="1000" b="1" dirty="0">
                <a:latin typeface="Century Gothic"/>
              </a:rPr>
              <a:t>develop more sustainable energy use</a:t>
            </a:r>
            <a:r>
              <a:rPr lang="en-US" sz="1000" dirty="0">
                <a:latin typeface="Century Gothic"/>
              </a:rPr>
              <a:t>, including increased renewable energy use and reduced energy waste.</a:t>
            </a:r>
            <a:endParaRPr lang="en-US" sz="1000">
              <a:latin typeface="Century Gothic"/>
              <a:ea typeface="+mn-lt"/>
              <a:cs typeface="+mn-lt"/>
            </a:endParaRPr>
          </a:p>
        </p:txBody>
      </p:sp>
      <p:pic>
        <p:nvPicPr>
          <p:cNvPr id="18" name="Graphic 17" descr="Group with solid fill">
            <a:extLst>
              <a:ext uri="{FF2B5EF4-FFF2-40B4-BE49-F238E27FC236}">
                <a16:creationId xmlns:a16="http://schemas.microsoft.com/office/drawing/2014/main" id="{A0A2AE32-654F-F4D4-395C-F6943F9906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20000">
            <a:off x="7386593" y="2425222"/>
            <a:ext cx="241820" cy="344475"/>
          </a:xfrm>
          <a:prstGeom prst="rect">
            <a:avLst/>
          </a:prstGeom>
        </p:spPr>
      </p:pic>
      <p:pic>
        <p:nvPicPr>
          <p:cNvPr id="20" name="Graphic 19" descr="Shoe footprints with solid fill">
            <a:extLst>
              <a:ext uri="{FF2B5EF4-FFF2-40B4-BE49-F238E27FC236}">
                <a16:creationId xmlns:a16="http://schemas.microsoft.com/office/drawing/2014/main" id="{1019F72D-BECF-D886-7433-FAA77D4A04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7715" y="1187406"/>
            <a:ext cx="720180" cy="675150"/>
          </a:xfrm>
          <a:prstGeom prst="rect">
            <a:avLst/>
          </a:prstGeom>
        </p:spPr>
      </p:pic>
      <p:pic>
        <p:nvPicPr>
          <p:cNvPr id="24" name="Graphic 23" descr="Cycle with people with solid fill">
            <a:extLst>
              <a:ext uri="{FF2B5EF4-FFF2-40B4-BE49-F238E27FC236}">
                <a16:creationId xmlns:a16="http://schemas.microsoft.com/office/drawing/2014/main" id="{D101E0A8-8B08-B85F-487F-9A628271B6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8473" y="3191370"/>
            <a:ext cx="725457" cy="680400"/>
          </a:xfrm>
          <a:prstGeom prst="rect">
            <a:avLst/>
          </a:prstGeom>
        </p:spPr>
      </p:pic>
      <p:graphicFrame>
        <p:nvGraphicFramePr>
          <p:cNvPr id="25" name="Table 24">
            <a:extLst>
              <a:ext uri="{FF2B5EF4-FFF2-40B4-BE49-F238E27FC236}">
                <a16:creationId xmlns:a16="http://schemas.microsoft.com/office/drawing/2014/main" id="{9384EBBC-D811-169E-9953-61F9993DF11F}"/>
              </a:ext>
            </a:extLst>
          </p:cNvPr>
          <p:cNvGraphicFramePr>
            <a:graphicFrameLocks noGrp="1"/>
          </p:cNvGraphicFramePr>
          <p:nvPr>
            <p:extLst>
              <p:ext uri="{D42A27DB-BD31-4B8C-83A1-F6EECF244321}">
                <p14:modId xmlns:p14="http://schemas.microsoft.com/office/powerpoint/2010/main" val="503982583"/>
              </p:ext>
            </p:extLst>
          </p:nvPr>
        </p:nvGraphicFramePr>
        <p:xfrm>
          <a:off x="377885" y="2043000"/>
          <a:ext cx="6686549" cy="4691631"/>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val="2991634131"/>
                    </a:ext>
                  </a:extLst>
                </a:gridCol>
                <a:gridCol w="2590799">
                  <a:extLst>
                    <a:ext uri="{9D8B030D-6E8A-4147-A177-3AD203B41FA5}">
                      <a16:colId xmlns:a16="http://schemas.microsoft.com/office/drawing/2014/main" val="3334422210"/>
                    </a:ext>
                  </a:extLst>
                </a:gridCol>
                <a:gridCol w="3009900">
                  <a:extLst>
                    <a:ext uri="{9D8B030D-6E8A-4147-A177-3AD203B41FA5}">
                      <a16:colId xmlns:a16="http://schemas.microsoft.com/office/drawing/2014/main" val="1783377490"/>
                    </a:ext>
                  </a:extLst>
                </a:gridCol>
              </a:tblGrid>
              <a:tr h="603501">
                <a:tc>
                  <a:txBody>
                    <a:bodyPr/>
                    <a:lstStyle/>
                    <a:p>
                      <a:endParaRPr lang="en-US" sz="1000" dirty="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1000" dirty="0">
                          <a:solidFill>
                            <a:schemeClr val="tx1"/>
                          </a:solidFill>
                          <a:latin typeface="Century Gothic"/>
                        </a:rPr>
                        <a:t>How is energy consumed?</a:t>
                      </a:r>
                    </a:p>
                    <a:p>
                      <a:pPr lvl="0" algn="ctr">
                        <a:buNone/>
                      </a:pPr>
                      <a:r>
                        <a:rPr lang="en-US" sz="1000" dirty="0">
                          <a:solidFill>
                            <a:schemeClr val="tx1"/>
                          </a:solidFill>
                          <a:latin typeface="Century Gothic"/>
                        </a:rPr>
                        <a:t>What is the latest situation?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1000" dirty="0">
                          <a:solidFill>
                            <a:schemeClr val="tx1"/>
                          </a:solidFill>
                          <a:latin typeface="Century Gothic"/>
                        </a:rPr>
                        <a:t>How can energy be saved?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52489729"/>
                  </a:ext>
                </a:extLst>
              </a:tr>
              <a:tr h="1619250">
                <a:tc>
                  <a:txBody>
                    <a:bodyPr/>
                    <a:lstStyle/>
                    <a:p>
                      <a:pPr algn="ctr"/>
                      <a:r>
                        <a:rPr lang="en-US" sz="1000" b="1" dirty="0">
                          <a:solidFill>
                            <a:schemeClr val="tx1"/>
                          </a:solidFill>
                          <a:latin typeface="Century Gothic"/>
                        </a:rPr>
                        <a:t>Individuals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28600" indent="-228600">
                        <a:buAutoNum type="arabicPeriod"/>
                      </a:pPr>
                      <a:r>
                        <a:rPr lang="en-US" sz="1000" dirty="0">
                          <a:solidFill>
                            <a:schemeClr val="tx1"/>
                          </a:solidFill>
                          <a:latin typeface="Century Gothic"/>
                        </a:rPr>
                        <a:t>Domestic heating contributes 15% to an individual carbon footprint. A lot of heat is lost through walls, windows and roofs.</a:t>
                      </a:r>
                    </a:p>
                    <a:p>
                      <a:pPr marL="228600" lvl="0" indent="-228600">
                        <a:buAutoNum type="arabicPeriod"/>
                      </a:pPr>
                      <a:r>
                        <a:rPr lang="en-US" sz="1000" dirty="0">
                          <a:solidFill>
                            <a:schemeClr val="tx1"/>
                          </a:solidFill>
                          <a:latin typeface="Century Gothic"/>
                        </a:rPr>
                        <a:t>Powering homes</a:t>
                      </a:r>
                      <a:r>
                        <a:rPr lang="en-US" sz="1000" b="0" i="0" u="none" strike="noStrike" noProof="0" dirty="0">
                          <a:solidFill>
                            <a:schemeClr val="tx1"/>
                          </a:solidFill>
                          <a:latin typeface="Century Gothic"/>
                        </a:rPr>
                        <a:t> is12% of a carbon footprint, and most homes use fossil fuel electricity. </a:t>
                      </a:r>
                      <a:endParaRPr lang="en-US" sz="1000" dirty="0">
                        <a:solidFill>
                          <a:schemeClr val="tx1"/>
                        </a:solidFill>
                        <a:latin typeface="Century Gothic"/>
                      </a:endParaRPr>
                    </a:p>
                    <a:p>
                      <a:pPr marL="228600" lvl="0" indent="-228600">
                        <a:buAutoNum type="arabicPeriod"/>
                      </a:pPr>
                      <a:r>
                        <a:rPr lang="en-US" sz="1000" dirty="0">
                          <a:solidFill>
                            <a:schemeClr val="tx1"/>
                          </a:solidFill>
                          <a:latin typeface="Century Gothic"/>
                        </a:rPr>
                        <a:t>Private transport contributes 10% to a footprint.</a:t>
                      </a:r>
                      <a:endParaRPr lang="en-US" sz="10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28600" indent="-228600">
                        <a:buAutoNum type="arabicPeriod"/>
                      </a:pPr>
                      <a:r>
                        <a:rPr lang="en-US" sz="1000" b="0" i="0" u="none" strike="noStrike" baseline="0" noProof="0" dirty="0">
                          <a:solidFill>
                            <a:srgbClr val="000000"/>
                          </a:solidFill>
                          <a:latin typeface="Century Gothic"/>
                        </a:rPr>
                        <a:t>Domestic energy can be reduced by installing  insulation in walls/roofs and double glazing for windows.</a:t>
                      </a:r>
                      <a:endParaRPr lang="en-US" sz="1000" dirty="0">
                        <a:solidFill>
                          <a:schemeClr val="tx1"/>
                        </a:solidFill>
                        <a:latin typeface="Century Gothic"/>
                      </a:endParaRPr>
                    </a:p>
                    <a:p>
                      <a:pPr marL="228600" lvl="0" indent="-228600" algn="l">
                        <a:lnSpc>
                          <a:spcPct val="100000"/>
                        </a:lnSpc>
                        <a:buAutoNum type="arabicPeriod"/>
                      </a:pPr>
                      <a:r>
                        <a:rPr lang="en-US" sz="1000" b="0" i="0" u="none" strike="noStrike" baseline="0" noProof="0" dirty="0">
                          <a:solidFill>
                            <a:srgbClr val="000000"/>
                          </a:solidFill>
                          <a:latin typeface="Century Gothic"/>
                        </a:rPr>
                        <a:t>Solar panels could be installed or choosing energy suppliers who use renewable energy.</a:t>
                      </a:r>
                    </a:p>
                    <a:p>
                      <a:pPr marL="228600" lvl="0" indent="-228600" algn="l">
                        <a:lnSpc>
                          <a:spcPct val="100000"/>
                        </a:lnSpc>
                        <a:buAutoNum type="arabicPeriod"/>
                      </a:pPr>
                      <a:r>
                        <a:rPr lang="en-US" sz="1000" b="0" i="0" u="none" strike="noStrike" baseline="0" noProof="0" dirty="0">
                          <a:solidFill>
                            <a:srgbClr val="000000"/>
                          </a:solidFill>
                          <a:latin typeface="Century Gothic"/>
                        </a:rPr>
                        <a:t>This can be reduced by using public transport, walking or riding a bike instead of using a car, or by car-pooling.</a:t>
                      </a:r>
                    </a:p>
                    <a:p>
                      <a:pPr lvl="0">
                        <a:buNone/>
                      </a:pPr>
                      <a:endParaRPr lang="en-US" sz="1000"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73711700"/>
                  </a:ext>
                </a:extLst>
              </a:tr>
              <a:tr h="904875">
                <a:tc>
                  <a:txBody>
                    <a:bodyPr/>
                    <a:lstStyle/>
                    <a:p>
                      <a:pPr algn="ctr"/>
                      <a:r>
                        <a:rPr lang="en-US" sz="1000" b="1" err="1">
                          <a:solidFill>
                            <a:schemeClr val="tx1"/>
                          </a:solidFill>
                          <a:latin typeface="Century Gothic"/>
                        </a:rPr>
                        <a:t>Organisations</a:t>
                      </a:r>
                      <a:endParaRPr lang="en-US" sz="1000" b="1">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dirty="0">
                          <a:solidFill>
                            <a:schemeClr val="tx1"/>
                          </a:solidFill>
                          <a:latin typeface="Century Gothic"/>
                        </a:rPr>
                        <a:t>An example of an </a:t>
                      </a:r>
                      <a:r>
                        <a:rPr lang="en-US" sz="1000" dirty="0" err="1">
                          <a:solidFill>
                            <a:schemeClr val="tx1"/>
                          </a:solidFill>
                          <a:latin typeface="Century Gothic"/>
                        </a:rPr>
                        <a:t>organisation</a:t>
                      </a:r>
                      <a:r>
                        <a:rPr lang="en-US" sz="1000" dirty="0">
                          <a:solidFill>
                            <a:schemeClr val="tx1"/>
                          </a:solidFill>
                          <a:latin typeface="Century Gothic"/>
                        </a:rPr>
                        <a:t> is McDonald's and they consume energy by running vast amounts equipment and heating buildings, and they use a lot of transportation to deliver food and produce.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noProof="0" dirty="0">
                          <a:solidFill>
                            <a:schemeClr val="tx1"/>
                          </a:solidFill>
                          <a:latin typeface="Century Gothic"/>
                        </a:rPr>
                        <a:t>They have a range of environmental goals: McDonald's is committed to sourcing 100% of its primary guest packaging from renewable, recycled, or certified materials by 2025. They're also reusing their used cooking oil as biodiesel fuel in their vehicles. </a:t>
                      </a:r>
                    </a:p>
                    <a:p>
                      <a:pPr lvl="0">
                        <a:buNone/>
                      </a:pPr>
                      <a:endParaRPr lang="en-US" sz="1000" b="0" i="0" u="none" strike="noStrike" noProof="0"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72358965"/>
                  </a:ext>
                </a:extLst>
              </a:tr>
              <a:tr h="1102947">
                <a:tc>
                  <a:txBody>
                    <a:bodyPr/>
                    <a:lstStyle/>
                    <a:p>
                      <a:pPr algn="ctr"/>
                      <a:r>
                        <a:rPr lang="en-US" sz="1000" b="1" dirty="0">
                          <a:solidFill>
                            <a:schemeClr val="tx1"/>
                          </a:solidFill>
                          <a:latin typeface="Century Gothic"/>
                        </a:rPr>
                        <a:t>Governments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000" dirty="0">
                          <a:latin typeface="Century Gothic"/>
                        </a:rPr>
                        <a:t>The UK government attended UN Climate Change Summit in Paris (2015), they have pledged to not let the global temperature rise over 2°C. The UK are investing in low-carbon energy technologies and aim to have reduced carbon by 80% in 2025 compared to 1990.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000" b="0" i="0" u="none" strike="noStrike" baseline="0" noProof="0" dirty="0">
                          <a:solidFill>
                            <a:srgbClr val="000000"/>
                          </a:solidFill>
                          <a:latin typeface="Century Gothic"/>
                        </a:rPr>
                        <a:t>The government needs to subsidize renewable energy to encourage its development and use by individuals and </a:t>
                      </a:r>
                      <a:r>
                        <a:rPr lang="en-US" sz="1000" b="0" i="0" u="none" strike="noStrike" baseline="0" noProof="0" err="1">
                          <a:solidFill>
                            <a:srgbClr val="000000"/>
                          </a:solidFill>
                          <a:latin typeface="Century Gothic"/>
                        </a:rPr>
                        <a:t>organisations</a:t>
                      </a:r>
                      <a:r>
                        <a:rPr lang="en-US" sz="1000" b="0" i="0" u="none" strike="noStrike" baseline="0" noProof="0" dirty="0">
                          <a:solidFill>
                            <a:srgbClr val="000000"/>
                          </a:solidFill>
                          <a:latin typeface="Century Gothic"/>
                        </a:rPr>
                        <a:t>, especially until it becomes more cost-effective than non-renewable sources, because currently majority of people can't afford to make the change.</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02431297"/>
                  </a:ext>
                </a:extLst>
              </a:tr>
            </a:tbl>
          </a:graphicData>
        </a:graphic>
      </p:graphicFrame>
      <p:cxnSp>
        <p:nvCxnSpPr>
          <p:cNvPr id="16" name="Straight Arrow Connector 15">
            <a:extLst>
              <a:ext uri="{FF2B5EF4-FFF2-40B4-BE49-F238E27FC236}">
                <a16:creationId xmlns:a16="http://schemas.microsoft.com/office/drawing/2014/main" id="{7544D3C4-C8AC-3DEC-7E2C-6F286AB316D7}"/>
              </a:ext>
            </a:extLst>
          </p:cNvPr>
          <p:cNvCxnSpPr>
            <a:cxnSpLocks/>
          </p:cNvCxnSpPr>
          <p:nvPr/>
        </p:nvCxnSpPr>
        <p:spPr>
          <a:xfrm flipH="1" flipV="1">
            <a:off x="7108777"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0" name="Picture 9" descr="A qr code on a white background&#10;&#10;Description automatically generated">
            <a:extLst>
              <a:ext uri="{FF2B5EF4-FFF2-40B4-BE49-F238E27FC236}">
                <a16:creationId xmlns:a16="http://schemas.microsoft.com/office/drawing/2014/main" id="{48797D55-6B96-DFEB-00C9-BD44A26A4038}"/>
              </a:ext>
            </a:extLst>
          </p:cNvPr>
          <p:cNvPicPr>
            <a:picLocks noChangeAspect="1"/>
          </p:cNvPicPr>
          <p:nvPr/>
        </p:nvPicPr>
        <p:blipFill>
          <a:blip r:embed="rId11"/>
          <a:stretch>
            <a:fillRect/>
          </a:stretch>
        </p:blipFill>
        <p:spPr>
          <a:xfrm>
            <a:off x="7417174" y="4401865"/>
            <a:ext cx="888032" cy="942300"/>
          </a:xfrm>
          <a:prstGeom prst="rect">
            <a:avLst/>
          </a:prstGeom>
        </p:spPr>
      </p:pic>
      <p:sp>
        <p:nvSpPr>
          <p:cNvPr id="13" name="TextBox 12">
            <a:extLst>
              <a:ext uri="{FF2B5EF4-FFF2-40B4-BE49-F238E27FC236}">
                <a16:creationId xmlns:a16="http://schemas.microsoft.com/office/drawing/2014/main" id="{9FF05512-6C10-C5B3-1B5A-2B1E8F72F2DA}"/>
              </a:ext>
            </a:extLst>
          </p:cNvPr>
          <p:cNvSpPr txBox="1"/>
          <p:nvPr/>
        </p:nvSpPr>
        <p:spPr>
          <a:xfrm>
            <a:off x="7272751" y="5374667"/>
            <a:ext cx="115028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Carbon footprint</a:t>
            </a:r>
          </a:p>
        </p:txBody>
      </p:sp>
      <p:pic>
        <p:nvPicPr>
          <p:cNvPr id="19" name="Picture 18" descr="A qr code with black squares&#10;&#10;Description automatically generated">
            <a:extLst>
              <a:ext uri="{FF2B5EF4-FFF2-40B4-BE49-F238E27FC236}">
                <a16:creationId xmlns:a16="http://schemas.microsoft.com/office/drawing/2014/main" id="{D71364B0-B63C-7EA8-BBBD-A9480287EE2F}"/>
              </a:ext>
            </a:extLst>
          </p:cNvPr>
          <p:cNvPicPr>
            <a:picLocks noChangeAspect="1"/>
          </p:cNvPicPr>
          <p:nvPr/>
        </p:nvPicPr>
        <p:blipFill>
          <a:blip r:embed="rId12"/>
          <a:stretch>
            <a:fillRect/>
          </a:stretch>
        </p:blipFill>
        <p:spPr>
          <a:xfrm>
            <a:off x="8757466" y="4392868"/>
            <a:ext cx="888031" cy="942300"/>
          </a:xfrm>
          <a:prstGeom prst="rect">
            <a:avLst/>
          </a:prstGeom>
        </p:spPr>
      </p:pic>
      <p:sp>
        <p:nvSpPr>
          <p:cNvPr id="23" name="TextBox 22">
            <a:extLst>
              <a:ext uri="{FF2B5EF4-FFF2-40B4-BE49-F238E27FC236}">
                <a16:creationId xmlns:a16="http://schemas.microsoft.com/office/drawing/2014/main" id="{7FEE84EA-8094-FC55-4A87-F17043BD5E29}"/>
              </a:ext>
            </a:extLst>
          </p:cNvPr>
          <p:cNvSpPr txBox="1"/>
          <p:nvPr/>
        </p:nvSpPr>
        <p:spPr>
          <a:xfrm>
            <a:off x="8615229" y="5311730"/>
            <a:ext cx="11502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How individuals </a:t>
            </a:r>
            <a:r>
              <a:rPr lang="en-US" sz="900">
                <a:latin typeface="Century Gothic"/>
              </a:rPr>
              <a:t>can save energy</a:t>
            </a:r>
            <a:endParaRPr lang="en-US" sz="900" dirty="0">
              <a:latin typeface="Century Gothic"/>
            </a:endParaRPr>
          </a:p>
        </p:txBody>
      </p:sp>
      <p:pic>
        <p:nvPicPr>
          <p:cNvPr id="26" name="Picture 25" descr="A qr code with black squares&#10;&#10;Description automatically generated">
            <a:extLst>
              <a:ext uri="{FF2B5EF4-FFF2-40B4-BE49-F238E27FC236}">
                <a16:creationId xmlns:a16="http://schemas.microsoft.com/office/drawing/2014/main" id="{D936ACBA-909B-4E4E-CA91-0C08BB45ABB4}"/>
              </a:ext>
            </a:extLst>
          </p:cNvPr>
          <p:cNvPicPr>
            <a:picLocks noChangeAspect="1"/>
          </p:cNvPicPr>
          <p:nvPr/>
        </p:nvPicPr>
        <p:blipFill>
          <a:blip r:embed="rId13"/>
          <a:stretch>
            <a:fillRect/>
          </a:stretch>
        </p:blipFill>
        <p:spPr>
          <a:xfrm>
            <a:off x="7417167" y="5607500"/>
            <a:ext cx="888031" cy="897300"/>
          </a:xfrm>
          <a:prstGeom prst="rect">
            <a:avLst/>
          </a:prstGeom>
        </p:spPr>
      </p:pic>
      <p:sp>
        <p:nvSpPr>
          <p:cNvPr id="27" name="TextBox 26">
            <a:extLst>
              <a:ext uri="{FF2B5EF4-FFF2-40B4-BE49-F238E27FC236}">
                <a16:creationId xmlns:a16="http://schemas.microsoft.com/office/drawing/2014/main" id="{CD336B39-B81D-D3E2-B51F-FF655F7C3A50}"/>
              </a:ext>
            </a:extLst>
          </p:cNvPr>
          <p:cNvSpPr txBox="1"/>
          <p:nvPr/>
        </p:nvSpPr>
        <p:spPr>
          <a:xfrm>
            <a:off x="7151813" y="6508422"/>
            <a:ext cx="13752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How </a:t>
            </a:r>
            <a:r>
              <a:rPr lang="en-US" sz="900" dirty="0" err="1">
                <a:latin typeface="Century Gothic"/>
              </a:rPr>
              <a:t>organisations</a:t>
            </a:r>
            <a:r>
              <a:rPr lang="en-US" sz="900" dirty="0">
                <a:latin typeface="Century Gothic"/>
              </a:rPr>
              <a:t> save energy</a:t>
            </a:r>
          </a:p>
        </p:txBody>
      </p:sp>
      <p:pic>
        <p:nvPicPr>
          <p:cNvPr id="28" name="Picture 27" descr="A qr code with black squares&#10;&#10;Description automatically generated">
            <a:extLst>
              <a:ext uri="{FF2B5EF4-FFF2-40B4-BE49-F238E27FC236}">
                <a16:creationId xmlns:a16="http://schemas.microsoft.com/office/drawing/2014/main" id="{7C57EA72-3102-3177-5E08-A231EFF40F97}"/>
              </a:ext>
            </a:extLst>
          </p:cNvPr>
          <p:cNvPicPr>
            <a:picLocks noChangeAspect="1"/>
          </p:cNvPicPr>
          <p:nvPr/>
        </p:nvPicPr>
        <p:blipFill>
          <a:blip r:embed="rId14"/>
          <a:stretch>
            <a:fillRect/>
          </a:stretch>
        </p:blipFill>
        <p:spPr>
          <a:xfrm>
            <a:off x="8739366" y="5679478"/>
            <a:ext cx="888031" cy="825300"/>
          </a:xfrm>
          <a:prstGeom prst="rect">
            <a:avLst/>
          </a:prstGeom>
        </p:spPr>
      </p:pic>
      <p:sp>
        <p:nvSpPr>
          <p:cNvPr id="30" name="TextBox 29">
            <a:extLst>
              <a:ext uri="{FF2B5EF4-FFF2-40B4-BE49-F238E27FC236}">
                <a16:creationId xmlns:a16="http://schemas.microsoft.com/office/drawing/2014/main" id="{CA4A678E-9218-1A10-8EBB-AC14BB32CFAE}"/>
              </a:ext>
            </a:extLst>
          </p:cNvPr>
          <p:cNvSpPr txBox="1"/>
          <p:nvPr/>
        </p:nvSpPr>
        <p:spPr>
          <a:xfrm>
            <a:off x="8494253" y="6508465"/>
            <a:ext cx="13752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What can governments do?</a:t>
            </a:r>
          </a:p>
        </p:txBody>
      </p:sp>
      <p:pic>
        <p:nvPicPr>
          <p:cNvPr id="31" name="Graphic 30" descr="Power Plant with solid fill">
            <a:extLst>
              <a:ext uri="{FF2B5EF4-FFF2-40B4-BE49-F238E27FC236}">
                <a16:creationId xmlns:a16="http://schemas.microsoft.com/office/drawing/2014/main" id="{4BE3E6DA-FBEA-482A-9AEB-C78B83775A7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263549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95AD-59F3-31B5-75DA-4B7B3598EA2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E5B9B74-5C1C-6D03-AEEE-8CD8721C316D}"/>
              </a:ext>
            </a:extLst>
          </p:cNvPr>
          <p:cNvPicPr>
            <a:picLocks noChangeAspect="1"/>
          </p:cNvPicPr>
          <p:nvPr/>
        </p:nvPicPr>
        <p:blipFill>
          <a:blip r:embed="rId2"/>
          <a:stretch>
            <a:fillRect/>
          </a:stretch>
        </p:blipFill>
        <p:spPr>
          <a:xfrm>
            <a:off x="3019425" y="2276475"/>
            <a:ext cx="3524250" cy="1714500"/>
          </a:xfrm>
          <a:prstGeom prst="rect">
            <a:avLst/>
          </a:prstGeom>
        </p:spPr>
      </p:pic>
      <p:sp>
        <p:nvSpPr>
          <p:cNvPr id="4" name="TextBox 3">
            <a:extLst>
              <a:ext uri="{FF2B5EF4-FFF2-40B4-BE49-F238E27FC236}">
                <a16:creationId xmlns:a16="http://schemas.microsoft.com/office/drawing/2014/main" id="{B2203833-FD16-F87F-3678-90B014E3D518}"/>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1B73C40C-D50A-D075-90F3-C6AE74B2DE3F}"/>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97E5A92-9109-2783-0C1C-334B45F648D0}"/>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A2B873E-9A0D-E8C7-1F67-24DD8B5DE27E}"/>
              </a:ext>
            </a:extLst>
          </p:cNvPr>
          <p:cNvCxnSpPr>
            <a:cxnSpLocks/>
          </p:cNvCxnSpPr>
          <p:nvPr/>
        </p:nvCxnSpPr>
        <p:spPr>
          <a:xfrm>
            <a:off x="6711383" y="2648644"/>
            <a:ext cx="312674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AB52404-BA55-4BF2-F73D-8D424D8E4B1D}"/>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AA40E75-7813-11FD-D8EC-AAE42714483A}"/>
              </a:ext>
            </a:extLst>
          </p:cNvPr>
          <p:cNvSpPr txBox="1"/>
          <p:nvPr/>
        </p:nvSpPr>
        <p:spPr>
          <a:xfrm>
            <a:off x="6499136" y="860541"/>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dirty="0">
              <a:ea typeface="Calibri"/>
              <a:cs typeface="Calibri"/>
            </a:endParaRPr>
          </a:p>
        </p:txBody>
      </p:sp>
      <p:sp>
        <p:nvSpPr>
          <p:cNvPr id="17" name="TextBox 16">
            <a:extLst>
              <a:ext uri="{FF2B5EF4-FFF2-40B4-BE49-F238E27FC236}">
                <a16:creationId xmlns:a16="http://schemas.microsoft.com/office/drawing/2014/main" id="{201D0C11-AAE2-F0AB-B441-E1B0C103F8AB}"/>
              </a:ext>
            </a:extLst>
          </p:cNvPr>
          <p:cNvSpPr txBox="1"/>
          <p:nvPr/>
        </p:nvSpPr>
        <p:spPr>
          <a:xfrm>
            <a:off x="6593697" y="2634806"/>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73D868EC-CE3F-1498-BAD8-6A6B2FB45AA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10</a:t>
            </a:r>
            <a:endParaRPr lang="en-US" sz="1200" b="1">
              <a:latin typeface="Aptos" panose="020B0004020202020204"/>
            </a:endParaRPr>
          </a:p>
          <a:p>
            <a:pPr algn="ctr"/>
            <a:r>
              <a:rPr lang="en-GB" sz="1200" b="1">
                <a:latin typeface="Century Gothic"/>
              </a:rPr>
              <a:t>China</a:t>
            </a:r>
            <a:endParaRPr lang="en-US" sz="1200" b="1"/>
          </a:p>
        </p:txBody>
      </p:sp>
      <p:pic>
        <p:nvPicPr>
          <p:cNvPr id="50" name="Picture 49">
            <a:extLst>
              <a:ext uri="{FF2B5EF4-FFF2-40B4-BE49-F238E27FC236}">
                <a16:creationId xmlns:a16="http://schemas.microsoft.com/office/drawing/2014/main" id="{706BE909-0A3F-D701-4B7A-3EEE60AC2A75}"/>
              </a:ext>
            </a:extLst>
          </p:cNvPr>
          <p:cNvPicPr>
            <a:picLocks noChangeAspect="1"/>
          </p:cNvPicPr>
          <p:nvPr/>
        </p:nvPicPr>
        <p:blipFill>
          <a:blip r:embed="rId3"/>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2F71D83E-63D5-5D21-6956-16162EB71931}"/>
              </a:ext>
            </a:extLst>
          </p:cNvPr>
          <p:cNvSpPr txBox="1">
            <a:spLocks/>
          </p:cNvSpPr>
          <p:nvPr/>
        </p:nvSpPr>
        <p:spPr>
          <a:xfrm rot="16200000">
            <a:off x="-3334245" y="3298076"/>
            <a:ext cx="6890756" cy="225992"/>
          </a:xfrm>
          <a:prstGeom prst="rect">
            <a:avLst/>
          </a:prstGeom>
          <a:solidFill>
            <a:schemeClr val="bg2"/>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3" name="TextBox 2">
            <a:extLst>
              <a:ext uri="{FF2B5EF4-FFF2-40B4-BE49-F238E27FC236}">
                <a16:creationId xmlns:a16="http://schemas.microsoft.com/office/drawing/2014/main" id="{9552B115-AE3B-39C8-1432-D6B7C2A99D39}"/>
              </a:ext>
            </a:extLst>
          </p:cNvPr>
          <p:cNvSpPr txBox="1"/>
          <p:nvPr/>
        </p:nvSpPr>
        <p:spPr>
          <a:xfrm>
            <a:off x="228600" y="1266824"/>
            <a:ext cx="640080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China's</a:t>
            </a:r>
            <a:r>
              <a:rPr lang="en-US" sz="1100" b="1" dirty="0">
                <a:latin typeface="Century Gothic"/>
              </a:rPr>
              <a:t> rapid industrialization</a:t>
            </a:r>
            <a:r>
              <a:rPr lang="en-US" sz="1100" dirty="0">
                <a:latin typeface="Century Gothic"/>
              </a:rPr>
              <a:t> has led to significant environmental challenges, including </a:t>
            </a:r>
            <a:r>
              <a:rPr lang="en-US" sz="1100" b="1" dirty="0">
                <a:latin typeface="Century Gothic"/>
              </a:rPr>
              <a:t>air and water pollution</a:t>
            </a:r>
            <a:r>
              <a:rPr lang="en-US" sz="1100" dirty="0">
                <a:latin typeface="Century Gothic"/>
              </a:rPr>
              <a:t>. The country's </a:t>
            </a:r>
            <a:r>
              <a:rPr lang="en-US" sz="1100" b="1" dirty="0">
                <a:latin typeface="Century Gothic"/>
              </a:rPr>
              <a:t>heavy reliance on coal</a:t>
            </a:r>
            <a:r>
              <a:rPr lang="en-US" sz="1100" dirty="0">
                <a:latin typeface="Century Gothic"/>
              </a:rPr>
              <a:t> for energy production contributes to </a:t>
            </a:r>
            <a:r>
              <a:rPr lang="en-US" sz="1100" b="1" dirty="0">
                <a:latin typeface="Century Gothic"/>
              </a:rPr>
              <a:t>high levels of greenhouse gas emissions</a:t>
            </a:r>
            <a:r>
              <a:rPr lang="en-US" sz="1100" dirty="0">
                <a:latin typeface="Century Gothic"/>
              </a:rPr>
              <a:t>, which contribute to climate change. While China has made efforts to address these issues, such as </a:t>
            </a:r>
            <a:r>
              <a:rPr lang="en-US" sz="1100" b="1" dirty="0">
                <a:latin typeface="Century Gothic"/>
              </a:rPr>
              <a:t>investing in renewable energy</a:t>
            </a:r>
            <a:r>
              <a:rPr lang="en-US" sz="1100" dirty="0">
                <a:latin typeface="Century Gothic"/>
              </a:rPr>
              <a:t> and </a:t>
            </a:r>
            <a:r>
              <a:rPr lang="en-US" sz="1100" b="1" dirty="0">
                <a:latin typeface="Century Gothic"/>
              </a:rPr>
              <a:t>stricter environmental regulations</a:t>
            </a:r>
            <a:r>
              <a:rPr lang="en-US" sz="1100" dirty="0">
                <a:latin typeface="Century Gothic"/>
              </a:rPr>
              <a:t>, the scale of the problem remains significant.</a:t>
            </a:r>
          </a:p>
        </p:txBody>
      </p:sp>
      <p:sp>
        <p:nvSpPr>
          <p:cNvPr id="6" name="TextBox 5">
            <a:extLst>
              <a:ext uri="{FF2B5EF4-FFF2-40B4-BE49-F238E27FC236}">
                <a16:creationId xmlns:a16="http://schemas.microsoft.com/office/drawing/2014/main" id="{3AC0A962-9503-EA9A-D32C-C71F44168AF6}"/>
              </a:ext>
            </a:extLst>
          </p:cNvPr>
          <p:cNvSpPr txBox="1"/>
          <p:nvPr/>
        </p:nvSpPr>
        <p:spPr>
          <a:xfrm>
            <a:off x="400050" y="2447924"/>
            <a:ext cx="2419350" cy="1107996"/>
          </a:xfrm>
          <a:custGeom>
            <a:avLst/>
            <a:gdLst>
              <a:gd name="csX0" fmla="*/ 0 w 2419350"/>
              <a:gd name="csY0" fmla="*/ 0 h 1107996"/>
              <a:gd name="csX1" fmla="*/ 483870 w 2419350"/>
              <a:gd name="csY1" fmla="*/ 0 h 1107996"/>
              <a:gd name="csX2" fmla="*/ 919353 w 2419350"/>
              <a:gd name="csY2" fmla="*/ 0 h 1107996"/>
              <a:gd name="csX3" fmla="*/ 1451610 w 2419350"/>
              <a:gd name="csY3" fmla="*/ 0 h 1107996"/>
              <a:gd name="csX4" fmla="*/ 1935480 w 2419350"/>
              <a:gd name="csY4" fmla="*/ 0 h 1107996"/>
              <a:gd name="csX5" fmla="*/ 2419350 w 2419350"/>
              <a:gd name="csY5" fmla="*/ 0 h 1107996"/>
              <a:gd name="csX6" fmla="*/ 2419350 w 2419350"/>
              <a:gd name="csY6" fmla="*/ 542918 h 1107996"/>
              <a:gd name="csX7" fmla="*/ 2419350 w 2419350"/>
              <a:gd name="csY7" fmla="*/ 1107996 h 1107996"/>
              <a:gd name="csX8" fmla="*/ 1887093 w 2419350"/>
              <a:gd name="csY8" fmla="*/ 1107996 h 1107996"/>
              <a:gd name="csX9" fmla="*/ 1475804 w 2419350"/>
              <a:gd name="csY9" fmla="*/ 1107996 h 1107996"/>
              <a:gd name="csX10" fmla="*/ 1064514 w 2419350"/>
              <a:gd name="csY10" fmla="*/ 1107996 h 1107996"/>
              <a:gd name="csX11" fmla="*/ 556451 w 2419350"/>
              <a:gd name="csY11" fmla="*/ 1107996 h 1107996"/>
              <a:gd name="csX12" fmla="*/ 0 w 2419350"/>
              <a:gd name="csY12" fmla="*/ 1107996 h 1107996"/>
              <a:gd name="csX13" fmla="*/ 0 w 2419350"/>
              <a:gd name="csY13" fmla="*/ 531838 h 1107996"/>
              <a:gd name="csX14" fmla="*/ 0 w 2419350"/>
              <a:gd name="csY14" fmla="*/ 0 h 11079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419350" h="1107996" extrusionOk="0">
                <a:moveTo>
                  <a:pt x="0" y="0"/>
                </a:moveTo>
                <a:cubicBezTo>
                  <a:pt x="205695" y="-49770"/>
                  <a:pt x="249145" y="13548"/>
                  <a:pt x="483870" y="0"/>
                </a:cubicBezTo>
                <a:cubicBezTo>
                  <a:pt x="718595" y="-13548"/>
                  <a:pt x="708098" y="1034"/>
                  <a:pt x="919353" y="0"/>
                </a:cubicBezTo>
                <a:cubicBezTo>
                  <a:pt x="1130608" y="-1034"/>
                  <a:pt x="1316040" y="61201"/>
                  <a:pt x="1451610" y="0"/>
                </a:cubicBezTo>
                <a:cubicBezTo>
                  <a:pt x="1587180" y="-61201"/>
                  <a:pt x="1824901" y="2918"/>
                  <a:pt x="1935480" y="0"/>
                </a:cubicBezTo>
                <a:cubicBezTo>
                  <a:pt x="2046059" y="-2918"/>
                  <a:pt x="2196691" y="41216"/>
                  <a:pt x="2419350" y="0"/>
                </a:cubicBezTo>
                <a:cubicBezTo>
                  <a:pt x="2474057" y="131564"/>
                  <a:pt x="2400653" y="372539"/>
                  <a:pt x="2419350" y="542918"/>
                </a:cubicBezTo>
                <a:cubicBezTo>
                  <a:pt x="2438047" y="713297"/>
                  <a:pt x="2414610" y="890811"/>
                  <a:pt x="2419350" y="1107996"/>
                </a:cubicBezTo>
                <a:cubicBezTo>
                  <a:pt x="2242154" y="1141343"/>
                  <a:pt x="2066028" y="1070937"/>
                  <a:pt x="1887093" y="1107996"/>
                </a:cubicBezTo>
                <a:cubicBezTo>
                  <a:pt x="1708158" y="1145055"/>
                  <a:pt x="1627370" y="1090067"/>
                  <a:pt x="1475804" y="1107996"/>
                </a:cubicBezTo>
                <a:cubicBezTo>
                  <a:pt x="1324238" y="1125925"/>
                  <a:pt x="1202647" y="1066805"/>
                  <a:pt x="1064514" y="1107996"/>
                </a:cubicBezTo>
                <a:cubicBezTo>
                  <a:pt x="926381" y="1149187"/>
                  <a:pt x="727008" y="1096810"/>
                  <a:pt x="556451" y="1107996"/>
                </a:cubicBezTo>
                <a:cubicBezTo>
                  <a:pt x="385894" y="1119182"/>
                  <a:pt x="162450" y="1102205"/>
                  <a:pt x="0" y="1107996"/>
                </a:cubicBezTo>
                <a:cubicBezTo>
                  <a:pt x="-68499" y="895332"/>
                  <a:pt x="57212" y="768918"/>
                  <a:pt x="0" y="531838"/>
                </a:cubicBezTo>
                <a:cubicBezTo>
                  <a:pt x="-57212" y="294758"/>
                  <a:pt x="51861" y="218241"/>
                  <a:pt x="0" y="0"/>
                </a:cubicBezTo>
                <a:close/>
              </a:path>
            </a:pathLst>
          </a:custGeom>
          <a:noFill/>
          <a:ln w="12700">
            <a:noFill/>
            <a:extLst>
              <a:ext uri="{C807C97D-BFC1-408E-A445-0C87EB9F89A2}">
                <ask:lineSketchStyleProps xmlns:ask="http://schemas.microsoft.com/office/drawing/2018/sketchyshapes" sd="3982685850">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dirty="0">
                <a:latin typeface="Century Gothic"/>
              </a:rPr>
              <a:t>In comparison to other countries, China is much more dependent on fossil fuels as an energy source and uses a much smaller portion of sustainable energy, such as HEP. </a:t>
            </a:r>
          </a:p>
        </p:txBody>
      </p:sp>
      <p:sp>
        <p:nvSpPr>
          <p:cNvPr id="7" name="TextBox 6">
            <a:extLst>
              <a:ext uri="{FF2B5EF4-FFF2-40B4-BE49-F238E27FC236}">
                <a16:creationId xmlns:a16="http://schemas.microsoft.com/office/drawing/2014/main" id="{DA0396B2-1583-AC99-2E8B-71EDC97D1959}"/>
              </a:ext>
            </a:extLst>
          </p:cNvPr>
          <p:cNvSpPr txBox="1"/>
          <p:nvPr/>
        </p:nvSpPr>
        <p:spPr>
          <a:xfrm>
            <a:off x="7353299" y="1304348"/>
            <a:ext cx="2484828"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b="1" dirty="0">
                <a:solidFill>
                  <a:srgbClr val="000000"/>
                </a:solidFill>
                <a:latin typeface="Century Gothic"/>
                <a:ea typeface="Century Gothic"/>
                <a:cs typeface="Century Gothic"/>
              </a:rPr>
              <a:t>Dam- </a:t>
            </a:r>
            <a:r>
              <a:rPr lang="en-GB" sz="1050" dirty="0">
                <a:solidFill>
                  <a:srgbClr val="000000"/>
                </a:solidFill>
                <a:latin typeface="Century Gothic"/>
                <a:ea typeface="Century Gothic"/>
                <a:cs typeface="Century Gothic"/>
              </a:rPr>
              <a:t>they're </a:t>
            </a:r>
            <a:r>
              <a:rPr lang="en-GB" sz="1050" b="0" i="0" u="none" strike="noStrike" baseline="0" dirty="0">
                <a:solidFill>
                  <a:srgbClr val="000000"/>
                </a:solidFill>
                <a:latin typeface="Century Gothic"/>
                <a:ea typeface="Century Gothic"/>
                <a:cs typeface="Century Gothic"/>
              </a:rPr>
              <a:t>massive barriers built across rivers and streams to confine and utilise the flow of water for human purposes such as irrigation, water supply and generation of hydroelectricity. This confinement of water creates lakes or reservoirs.</a:t>
            </a:r>
            <a:endParaRPr lang="en-US" sz="1050" dirty="0">
              <a:latin typeface="Century Gothic"/>
            </a:endParaRPr>
          </a:p>
        </p:txBody>
      </p:sp>
      <p:pic>
        <p:nvPicPr>
          <p:cNvPr id="19" name="Graphic 18" descr="Hydropower with solid fill">
            <a:extLst>
              <a:ext uri="{FF2B5EF4-FFF2-40B4-BE49-F238E27FC236}">
                <a16:creationId xmlns:a16="http://schemas.microsoft.com/office/drawing/2014/main" id="{46B8FD76-384C-182C-1410-E779C2B46B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475" y="1518552"/>
            <a:ext cx="680194" cy="716400"/>
          </a:xfrm>
          <a:prstGeom prst="rect">
            <a:avLst/>
          </a:prstGeom>
        </p:spPr>
      </p:pic>
      <p:pic>
        <p:nvPicPr>
          <p:cNvPr id="20" name="Picture 19" descr="A qr code with black squares&#10;&#10;Description automatically generated">
            <a:extLst>
              <a:ext uri="{FF2B5EF4-FFF2-40B4-BE49-F238E27FC236}">
                <a16:creationId xmlns:a16="http://schemas.microsoft.com/office/drawing/2014/main" id="{141D7CD0-8097-BEB1-3597-840D566E7CE7}"/>
              </a:ext>
            </a:extLst>
          </p:cNvPr>
          <p:cNvPicPr>
            <a:picLocks noChangeAspect="1"/>
          </p:cNvPicPr>
          <p:nvPr/>
        </p:nvPicPr>
        <p:blipFill>
          <a:blip r:embed="rId6"/>
          <a:stretch>
            <a:fillRect/>
          </a:stretch>
        </p:blipFill>
        <p:spPr>
          <a:xfrm>
            <a:off x="8378536" y="3062846"/>
            <a:ext cx="1127414" cy="1127414"/>
          </a:xfrm>
          <a:prstGeom prst="rect">
            <a:avLst/>
          </a:prstGeom>
        </p:spPr>
      </p:pic>
      <p:cxnSp>
        <p:nvCxnSpPr>
          <p:cNvPr id="25" name="Straight Arrow Connector 24">
            <a:extLst>
              <a:ext uri="{FF2B5EF4-FFF2-40B4-BE49-F238E27FC236}">
                <a16:creationId xmlns:a16="http://schemas.microsoft.com/office/drawing/2014/main" id="{CD6600F1-BC12-93F9-3DFD-A910FA96E575}"/>
              </a:ext>
            </a:extLst>
          </p:cNvPr>
          <p:cNvCxnSpPr>
            <a:cxnSpLocks/>
          </p:cNvCxnSpPr>
          <p:nvPr/>
        </p:nvCxnSpPr>
        <p:spPr>
          <a:xfrm flipH="1" flipV="1">
            <a:off x="6565852" y="1062721"/>
            <a:ext cx="8997" cy="32483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6D7CE5C-2B35-0C29-6868-4A5097742498}"/>
              </a:ext>
            </a:extLst>
          </p:cNvPr>
          <p:cNvCxnSpPr>
            <a:cxnSpLocks/>
          </p:cNvCxnSpPr>
          <p:nvPr/>
        </p:nvCxnSpPr>
        <p:spPr>
          <a:xfrm>
            <a:off x="6682808" y="4344093"/>
            <a:ext cx="3126744"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8" name="Picture 27" descr="A large dam with water coming out of it&#10;&#10;Description automatically generated">
            <a:extLst>
              <a:ext uri="{FF2B5EF4-FFF2-40B4-BE49-F238E27FC236}">
                <a16:creationId xmlns:a16="http://schemas.microsoft.com/office/drawing/2014/main" id="{D8F44FF5-C8DD-7EA2-E60C-1E6A6058BB33}"/>
              </a:ext>
            </a:extLst>
          </p:cNvPr>
          <p:cNvPicPr>
            <a:picLocks noChangeAspect="1"/>
          </p:cNvPicPr>
          <p:nvPr/>
        </p:nvPicPr>
        <p:blipFill>
          <a:blip r:embed="rId7"/>
          <a:stretch>
            <a:fillRect/>
          </a:stretch>
        </p:blipFill>
        <p:spPr>
          <a:xfrm>
            <a:off x="2909888" y="4057650"/>
            <a:ext cx="3248025" cy="2647950"/>
          </a:xfrm>
          <a:prstGeom prst="rect">
            <a:avLst/>
          </a:prstGeom>
        </p:spPr>
      </p:pic>
      <p:sp>
        <p:nvSpPr>
          <p:cNvPr id="29" name="TextBox 28">
            <a:extLst>
              <a:ext uri="{FF2B5EF4-FFF2-40B4-BE49-F238E27FC236}">
                <a16:creationId xmlns:a16="http://schemas.microsoft.com/office/drawing/2014/main" id="{B63E1C79-B79A-04B8-F31E-E73B6E5632A3}"/>
              </a:ext>
            </a:extLst>
          </p:cNvPr>
          <p:cNvSpPr txBox="1"/>
          <p:nvPr/>
        </p:nvSpPr>
        <p:spPr>
          <a:xfrm>
            <a:off x="238125" y="3714750"/>
            <a:ext cx="2705100" cy="3008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China is trying to use more renewable energy sources and an example of this is the Three Gorges Dam. The Three Gorges Dam is a large dam on the Yangtze River in China. It was built to </a:t>
            </a:r>
            <a:r>
              <a:rPr lang="en-US" sz="1100" b="1" dirty="0">
                <a:latin typeface="Century Gothic"/>
              </a:rPr>
              <a:t>generate electricity</a:t>
            </a:r>
            <a:r>
              <a:rPr lang="en-US" sz="1100" dirty="0">
                <a:latin typeface="Century Gothic"/>
              </a:rPr>
              <a:t>,</a:t>
            </a:r>
            <a:r>
              <a:rPr lang="en-US" sz="1100" b="1" dirty="0">
                <a:latin typeface="Century Gothic"/>
              </a:rPr>
              <a:t> improve navigation</a:t>
            </a:r>
            <a:r>
              <a:rPr lang="en-US" sz="1100" dirty="0">
                <a:latin typeface="Century Gothic"/>
              </a:rPr>
              <a:t>, and </a:t>
            </a:r>
            <a:r>
              <a:rPr lang="en-US" sz="1100" b="1" dirty="0">
                <a:latin typeface="Century Gothic"/>
              </a:rPr>
              <a:t>control flooding</a:t>
            </a:r>
            <a:r>
              <a:rPr lang="en-US" sz="1100" dirty="0">
                <a:latin typeface="Century Gothic"/>
              </a:rPr>
              <a:t>. Construction began in 1994 and was completed in 2006. Construction of the dam caused the </a:t>
            </a:r>
            <a:r>
              <a:rPr lang="en-US" sz="1100" b="1" dirty="0">
                <a:latin typeface="Century Gothic"/>
              </a:rPr>
              <a:t>displacement of at least 1.3 million people</a:t>
            </a:r>
            <a:r>
              <a:rPr lang="en-US" sz="1100" dirty="0">
                <a:latin typeface="Century Gothic"/>
              </a:rPr>
              <a:t> and the </a:t>
            </a:r>
            <a:r>
              <a:rPr lang="en-US" sz="1100" b="1" dirty="0">
                <a:latin typeface="Century Gothic"/>
              </a:rPr>
              <a:t>destruction of natural features and countless rare architectural and archaeological sites</a:t>
            </a:r>
            <a:r>
              <a:rPr lang="en-US" sz="1100" dirty="0">
                <a:latin typeface="Century Gothic"/>
              </a:rPr>
              <a:t>. The dam’s reservoir is blamed for an</a:t>
            </a:r>
            <a:r>
              <a:rPr lang="en-US" sz="1100" b="1" dirty="0">
                <a:latin typeface="Century Gothic"/>
              </a:rPr>
              <a:t> increase in landslides and earthquakes </a:t>
            </a:r>
            <a:r>
              <a:rPr lang="en-US" sz="1100" dirty="0">
                <a:latin typeface="Century Gothic"/>
              </a:rPr>
              <a:t>in the region.</a:t>
            </a:r>
            <a:endParaRPr lang="en-US" dirty="0"/>
          </a:p>
        </p:txBody>
      </p:sp>
      <p:pic>
        <p:nvPicPr>
          <p:cNvPr id="30" name="Picture 29" descr="A qr code with black squares&#10;&#10;Description automatically generated">
            <a:extLst>
              <a:ext uri="{FF2B5EF4-FFF2-40B4-BE49-F238E27FC236}">
                <a16:creationId xmlns:a16="http://schemas.microsoft.com/office/drawing/2014/main" id="{1E0D3F84-FA7C-F227-D3D1-405F957D1D8B}"/>
              </a:ext>
            </a:extLst>
          </p:cNvPr>
          <p:cNvPicPr>
            <a:picLocks noChangeAspect="1"/>
          </p:cNvPicPr>
          <p:nvPr/>
        </p:nvPicPr>
        <p:blipFill>
          <a:blip r:embed="rId8"/>
          <a:stretch>
            <a:fillRect/>
          </a:stretch>
        </p:blipFill>
        <p:spPr>
          <a:xfrm>
            <a:off x="6967325" y="3062846"/>
            <a:ext cx="1136410" cy="1136410"/>
          </a:xfrm>
          <a:prstGeom prst="rect">
            <a:avLst/>
          </a:prstGeom>
        </p:spPr>
      </p:pic>
      <p:sp>
        <p:nvSpPr>
          <p:cNvPr id="31" name="TextBox 30">
            <a:extLst>
              <a:ext uri="{FF2B5EF4-FFF2-40B4-BE49-F238E27FC236}">
                <a16:creationId xmlns:a16="http://schemas.microsoft.com/office/drawing/2014/main" id="{40699E82-5AB7-29AA-505E-0D6144F9B9DB}"/>
              </a:ext>
            </a:extLst>
          </p:cNvPr>
          <p:cNvSpPr txBox="1"/>
          <p:nvPr/>
        </p:nvSpPr>
        <p:spPr>
          <a:xfrm>
            <a:off x="6191249" y="4391024"/>
            <a:ext cx="3714750" cy="24717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Different stakeholders have different opinions on the Three Gorges Dam depending on their own interests and investments. The </a:t>
            </a:r>
            <a:r>
              <a:rPr lang="en-US" sz="1100" b="1" dirty="0">
                <a:latin typeface="Century Gothic"/>
              </a:rPr>
              <a:t>Chinese government</a:t>
            </a:r>
            <a:r>
              <a:rPr lang="en-US" sz="1100" dirty="0">
                <a:latin typeface="Century Gothic"/>
              </a:rPr>
              <a:t> has viewed the dam as a </a:t>
            </a:r>
            <a:r>
              <a:rPr lang="en-US" sz="1100" b="1" dirty="0">
                <a:latin typeface="Century Gothic"/>
              </a:rPr>
              <a:t>major achievement</a:t>
            </a:r>
            <a:r>
              <a:rPr lang="en-US" sz="1100" dirty="0">
                <a:latin typeface="Century Gothic"/>
              </a:rPr>
              <a:t>, whereas </a:t>
            </a:r>
            <a:r>
              <a:rPr lang="en-US" sz="1100" b="1" dirty="0">
                <a:latin typeface="Century Gothic"/>
              </a:rPr>
              <a:t>environmentalists </a:t>
            </a:r>
            <a:r>
              <a:rPr lang="en-US" sz="1100" dirty="0">
                <a:latin typeface="Century Gothic"/>
              </a:rPr>
              <a:t>have raised </a:t>
            </a:r>
            <a:r>
              <a:rPr lang="en-US" sz="1100" b="1" dirty="0">
                <a:latin typeface="Century Gothic"/>
              </a:rPr>
              <a:t>concerns </a:t>
            </a:r>
            <a:r>
              <a:rPr lang="en-US" sz="1100" dirty="0">
                <a:latin typeface="Century Gothic"/>
              </a:rPr>
              <a:t>about the dam's</a:t>
            </a:r>
            <a:r>
              <a:rPr lang="en-US" sz="1100" b="1" dirty="0">
                <a:latin typeface="Century Gothic"/>
              </a:rPr>
              <a:t> impact on the environment</a:t>
            </a:r>
            <a:r>
              <a:rPr lang="en-US" sz="1100" dirty="0">
                <a:latin typeface="Century Gothic"/>
              </a:rPr>
              <a:t>. </a:t>
            </a:r>
            <a:r>
              <a:rPr lang="en-US" sz="1100" b="1" dirty="0">
                <a:latin typeface="Century Gothic"/>
              </a:rPr>
              <a:t>Individuals </a:t>
            </a:r>
            <a:r>
              <a:rPr lang="en-US" sz="1100" dirty="0">
                <a:latin typeface="Century Gothic"/>
              </a:rPr>
              <a:t>who have been relocated (some to </a:t>
            </a:r>
            <a:r>
              <a:rPr lang="en-US" sz="1100" b="1" dirty="0">
                <a:latin typeface="Century Gothic"/>
              </a:rPr>
              <a:t>less desirable areas</a:t>
            </a:r>
            <a:r>
              <a:rPr lang="en-US" sz="1100" dirty="0">
                <a:latin typeface="Century Gothic"/>
              </a:rPr>
              <a:t>), some have experienced </a:t>
            </a:r>
            <a:r>
              <a:rPr lang="en-US" sz="1100" b="1" dirty="0">
                <a:latin typeface="Century Gothic"/>
              </a:rPr>
              <a:t>economic hardship </a:t>
            </a:r>
            <a:r>
              <a:rPr lang="en-US" sz="1100" dirty="0">
                <a:latin typeface="Century Gothic"/>
              </a:rPr>
              <a:t>and </a:t>
            </a:r>
            <a:r>
              <a:rPr lang="en-US" sz="1100" b="1" dirty="0">
                <a:latin typeface="Century Gothic"/>
              </a:rPr>
              <a:t>social disruption</a:t>
            </a:r>
            <a:r>
              <a:rPr lang="en-US" sz="1100" dirty="0">
                <a:latin typeface="Century Gothic"/>
              </a:rPr>
              <a:t>. The</a:t>
            </a:r>
            <a:r>
              <a:rPr lang="en-US" sz="1100" b="1" dirty="0">
                <a:latin typeface="Century Gothic"/>
              </a:rPr>
              <a:t> international community</a:t>
            </a:r>
            <a:r>
              <a:rPr lang="en-US" sz="1100" dirty="0">
                <a:latin typeface="Century Gothic"/>
              </a:rPr>
              <a:t> has had mixed reactions to the dam. Some have </a:t>
            </a:r>
            <a:r>
              <a:rPr lang="en-US" sz="1100" b="1" dirty="0">
                <a:latin typeface="Century Gothic"/>
              </a:rPr>
              <a:t>praised its engineering feat and potential benefits</a:t>
            </a:r>
            <a:r>
              <a:rPr lang="en-US" sz="1100" dirty="0">
                <a:latin typeface="Century Gothic"/>
              </a:rPr>
              <a:t>, while others have </a:t>
            </a:r>
            <a:r>
              <a:rPr lang="en-US" sz="1100" b="1" dirty="0">
                <a:latin typeface="Century Gothic"/>
              </a:rPr>
              <a:t>expressed concerns about its environmental and social impacts.</a:t>
            </a:r>
            <a:endParaRPr lang="en-US" b="1" dirty="0"/>
          </a:p>
          <a:p>
            <a:endParaRPr lang="en-US" sz="1100" dirty="0">
              <a:latin typeface="Century Gothic"/>
            </a:endParaRPr>
          </a:p>
        </p:txBody>
      </p:sp>
      <p:pic>
        <p:nvPicPr>
          <p:cNvPr id="27" name="Graphic 26" descr="Power Plant with solid fill">
            <a:extLst>
              <a:ext uri="{FF2B5EF4-FFF2-40B4-BE49-F238E27FC236}">
                <a16:creationId xmlns:a16="http://schemas.microsoft.com/office/drawing/2014/main" id="{E019ECE6-54DF-42A2-8C7D-2FBAFE7E10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62667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95AD-59F3-31B5-75DA-4B7B3598EA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2203833-FD16-F87F-3678-90B014E3D518}"/>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1B73C40C-D50A-D075-90F3-C6AE74B2DE3F}"/>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97E5A92-9109-2783-0C1C-334B45F648D0}"/>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AB52404-BA55-4BF2-F73D-8D424D8E4B1D}"/>
              </a:ext>
            </a:extLst>
          </p:cNvPr>
          <p:cNvSpPr txBox="1"/>
          <p:nvPr/>
        </p:nvSpPr>
        <p:spPr>
          <a:xfrm>
            <a:off x="984803" y="984854"/>
            <a:ext cx="68094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7" name="TextBox 16">
            <a:extLst>
              <a:ext uri="{FF2B5EF4-FFF2-40B4-BE49-F238E27FC236}">
                <a16:creationId xmlns:a16="http://schemas.microsoft.com/office/drawing/2014/main" id="{201D0C11-AAE2-F0AB-B441-E1B0C103F8AB}"/>
              </a:ext>
            </a:extLst>
          </p:cNvPr>
          <p:cNvSpPr txBox="1"/>
          <p:nvPr/>
        </p:nvSpPr>
        <p:spPr>
          <a:xfrm>
            <a:off x="7222061" y="113069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pic>
        <p:nvPicPr>
          <p:cNvPr id="50" name="Picture 49">
            <a:extLst>
              <a:ext uri="{FF2B5EF4-FFF2-40B4-BE49-F238E27FC236}">
                <a16:creationId xmlns:a16="http://schemas.microsoft.com/office/drawing/2014/main" id="{706BE909-0A3F-D701-4B7A-3EEE60AC2A75}"/>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2F71D83E-63D5-5D21-6956-16162EB71931}"/>
              </a:ext>
            </a:extLst>
          </p:cNvPr>
          <p:cNvSpPr txBox="1">
            <a:spLocks/>
          </p:cNvSpPr>
          <p:nvPr/>
        </p:nvSpPr>
        <p:spPr>
          <a:xfrm rot="16200000">
            <a:off x="-3329720" y="3239585"/>
            <a:ext cx="6944739" cy="2889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cxnSp>
        <p:nvCxnSpPr>
          <p:cNvPr id="25" name="Straight Arrow Connector 24">
            <a:extLst>
              <a:ext uri="{FF2B5EF4-FFF2-40B4-BE49-F238E27FC236}">
                <a16:creationId xmlns:a16="http://schemas.microsoft.com/office/drawing/2014/main" id="{CD6600F1-BC12-93F9-3DFD-A910FA96E575}"/>
              </a:ext>
            </a:extLst>
          </p:cNvPr>
          <p:cNvCxnSpPr>
            <a:cxnSpLocks/>
          </p:cNvCxnSpPr>
          <p:nvPr/>
        </p:nvCxnSpPr>
        <p:spPr>
          <a:xfrm flipH="1" flipV="1">
            <a:off x="8042458" y="1175474"/>
            <a:ext cx="8997" cy="18173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6D7CE5C-2B35-0C29-6868-4A5097742498}"/>
              </a:ext>
            </a:extLst>
          </p:cNvPr>
          <p:cNvCxnSpPr>
            <a:cxnSpLocks/>
          </p:cNvCxnSpPr>
          <p:nvPr/>
        </p:nvCxnSpPr>
        <p:spPr>
          <a:xfrm>
            <a:off x="8168413" y="2972298"/>
            <a:ext cx="166018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284F02C-8EB2-EC59-AB14-C6BF3310152F}"/>
              </a:ext>
            </a:extLst>
          </p:cNvPr>
          <p:cNvSpPr txBox="1"/>
          <p:nvPr/>
        </p:nvSpPr>
        <p:spPr>
          <a:xfrm>
            <a:off x="6491689" y="78139"/>
            <a:ext cx="33187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rPr>
              <a:t>Lesson 11</a:t>
            </a:r>
            <a:endParaRPr lang="en-US" sz="1400" b="1" dirty="0">
              <a:latin typeface="Aptos" panose="020B0004020202020204"/>
            </a:endParaRPr>
          </a:p>
          <a:p>
            <a:pPr algn="ctr"/>
            <a:r>
              <a:rPr lang="en-GB" sz="1400" b="1" dirty="0">
                <a:latin typeface="Century Gothic"/>
              </a:rPr>
              <a:t>How can Germany manage its energy sustainably?</a:t>
            </a:r>
            <a:endParaRPr lang="en-US" sz="1400" b="1" dirty="0"/>
          </a:p>
        </p:txBody>
      </p:sp>
      <p:pic>
        <p:nvPicPr>
          <p:cNvPr id="13" name="Picture 12" descr="A graph of energy consumption&#10;&#10;Description automatically generated">
            <a:extLst>
              <a:ext uri="{FF2B5EF4-FFF2-40B4-BE49-F238E27FC236}">
                <a16:creationId xmlns:a16="http://schemas.microsoft.com/office/drawing/2014/main" id="{282E7859-F627-316B-97C2-38155219327A}"/>
              </a:ext>
            </a:extLst>
          </p:cNvPr>
          <p:cNvPicPr>
            <a:picLocks noChangeAspect="1"/>
          </p:cNvPicPr>
          <p:nvPr/>
        </p:nvPicPr>
        <p:blipFill>
          <a:blip r:embed="rId3"/>
          <a:stretch>
            <a:fillRect/>
          </a:stretch>
        </p:blipFill>
        <p:spPr>
          <a:xfrm>
            <a:off x="3598380" y="3817045"/>
            <a:ext cx="3964200" cy="2895525"/>
          </a:xfrm>
          <a:prstGeom prst="rect">
            <a:avLst/>
          </a:prstGeom>
        </p:spPr>
      </p:pic>
      <p:sp>
        <p:nvSpPr>
          <p:cNvPr id="16" name="TextBox 15">
            <a:extLst>
              <a:ext uri="{FF2B5EF4-FFF2-40B4-BE49-F238E27FC236}">
                <a16:creationId xmlns:a16="http://schemas.microsoft.com/office/drawing/2014/main" id="{DE951713-D250-1891-493F-B0C2768DB721}"/>
              </a:ext>
            </a:extLst>
          </p:cNvPr>
          <p:cNvSpPr txBox="1"/>
          <p:nvPr/>
        </p:nvSpPr>
        <p:spPr>
          <a:xfrm>
            <a:off x="387876" y="1328983"/>
            <a:ext cx="765571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dirty="0">
                <a:latin typeface="Century Gothic"/>
              </a:rPr>
              <a:t>Germany </a:t>
            </a:r>
            <a:r>
              <a:rPr lang="en-GB" sz="1300" b="1" dirty="0">
                <a:latin typeface="Century Gothic"/>
              </a:rPr>
              <a:t>aims to cut their total energy consumption</a:t>
            </a:r>
            <a:r>
              <a:rPr lang="en-GB" sz="1300" dirty="0">
                <a:latin typeface="Century Gothic"/>
              </a:rPr>
              <a:t> between 2005 – 2050. They aim to cut it from approximately 10,000 petajoules per year to below 6,000 petajoules per year. They are also </a:t>
            </a:r>
            <a:r>
              <a:rPr lang="en-GB" sz="1300" b="1" dirty="0">
                <a:latin typeface="Century Gothic"/>
              </a:rPr>
              <a:t>aiming to continually increase the portion of the energy produced by renewable sources</a:t>
            </a:r>
            <a:r>
              <a:rPr lang="en-GB" sz="1300" dirty="0">
                <a:latin typeface="Century Gothic"/>
              </a:rPr>
              <a:t>, aiming for over half their energy to be produced sustainably by renewables by 2050.</a:t>
            </a:r>
          </a:p>
          <a:p>
            <a:endParaRPr lang="en-GB" sz="1300" dirty="0">
              <a:latin typeface="Century Gothic"/>
              <a:ea typeface="+mn-lt"/>
              <a:cs typeface="+mn-lt"/>
            </a:endParaRPr>
          </a:p>
          <a:p>
            <a:r>
              <a:rPr lang="en-GB" sz="1300" dirty="0">
                <a:latin typeface="Century Gothic"/>
                <a:ea typeface="+mn-lt"/>
                <a:cs typeface="+mn-lt"/>
              </a:rPr>
              <a:t>Since 2001, the German government has been </a:t>
            </a:r>
            <a:r>
              <a:rPr lang="en-GB" sz="1300" b="1" dirty="0">
                <a:latin typeface="Century Gothic"/>
                <a:ea typeface="+mn-lt"/>
                <a:cs typeface="+mn-lt"/>
              </a:rPr>
              <a:t>working to replace nuclear power with renewable energy and reduce greenhouse gas emissions</a:t>
            </a:r>
            <a:r>
              <a:rPr lang="en-GB" sz="1300" dirty="0">
                <a:latin typeface="Century Gothic"/>
                <a:ea typeface="+mn-lt"/>
                <a:cs typeface="+mn-lt"/>
              </a:rPr>
              <a:t>. The Fukushima disaster in 2012 accelerated this process, leading to the </a:t>
            </a:r>
            <a:r>
              <a:rPr lang="en-GB" sz="1300" b="1" dirty="0">
                <a:latin typeface="Century Gothic"/>
                <a:ea typeface="+mn-lt"/>
                <a:cs typeface="+mn-lt"/>
              </a:rPr>
              <a:t>closure of eight nuclear plants by 2022</a:t>
            </a:r>
            <a:r>
              <a:rPr lang="en-GB" sz="1300" dirty="0">
                <a:latin typeface="Century Gothic"/>
                <a:ea typeface="+mn-lt"/>
                <a:cs typeface="+mn-lt"/>
              </a:rPr>
              <a:t>. </a:t>
            </a:r>
          </a:p>
          <a:p>
            <a:r>
              <a:rPr lang="en-GB" sz="1300" dirty="0">
                <a:latin typeface="Century Gothic"/>
                <a:ea typeface="+mn-lt"/>
                <a:cs typeface="+mn-lt"/>
              </a:rPr>
              <a:t>Germany </a:t>
            </a:r>
            <a:r>
              <a:rPr lang="en-GB" sz="1300" b="1" dirty="0">
                <a:latin typeface="Century Gothic"/>
                <a:ea typeface="+mn-lt"/>
                <a:cs typeface="+mn-lt"/>
              </a:rPr>
              <a:t>aims to reduce greenhouse gas emissions by 40% by 2020</a:t>
            </a:r>
            <a:r>
              <a:rPr lang="en-GB" sz="1300" dirty="0">
                <a:latin typeface="Century Gothic"/>
                <a:ea typeface="+mn-lt"/>
                <a:cs typeface="+mn-lt"/>
              </a:rPr>
              <a:t> </a:t>
            </a:r>
            <a:r>
              <a:rPr lang="en-GB" sz="1300" b="1" dirty="0">
                <a:latin typeface="Century Gothic"/>
                <a:ea typeface="+mn-lt"/>
                <a:cs typeface="+mn-lt"/>
              </a:rPr>
              <a:t>and 80% by 2050.</a:t>
            </a:r>
            <a:r>
              <a:rPr lang="en-GB" sz="1300" dirty="0">
                <a:latin typeface="Century Gothic"/>
                <a:ea typeface="+mn-lt"/>
                <a:cs typeface="+mn-lt"/>
              </a:rPr>
              <a:t> To achieve this, the government is investing in a range of renewable energy, such as solar power, and encouraging energy efficiency.</a:t>
            </a:r>
            <a:endParaRPr lang="en-GB"/>
          </a:p>
          <a:p>
            <a:endParaRPr lang="en-GB" sz="1300" dirty="0">
              <a:latin typeface="Century Gothic"/>
            </a:endParaRPr>
          </a:p>
        </p:txBody>
      </p:sp>
      <p:sp>
        <p:nvSpPr>
          <p:cNvPr id="18" name="TextBox 17">
            <a:extLst>
              <a:ext uri="{FF2B5EF4-FFF2-40B4-BE49-F238E27FC236}">
                <a16:creationId xmlns:a16="http://schemas.microsoft.com/office/drawing/2014/main" id="{E8D12C8D-B189-1231-D8C5-E3F0B86FEEA8}"/>
              </a:ext>
            </a:extLst>
          </p:cNvPr>
          <p:cNvSpPr txBox="1"/>
          <p:nvPr/>
        </p:nvSpPr>
        <p:spPr>
          <a:xfrm>
            <a:off x="538464" y="4010606"/>
            <a:ext cx="2808597" cy="2308324"/>
          </a:xfrm>
          <a:custGeom>
            <a:avLst/>
            <a:gdLst>
              <a:gd name="csX0" fmla="*/ 0 w 2808597"/>
              <a:gd name="csY0" fmla="*/ 0 h 2308324"/>
              <a:gd name="csX1" fmla="*/ 561719 w 2808597"/>
              <a:gd name="csY1" fmla="*/ 0 h 2308324"/>
              <a:gd name="csX2" fmla="*/ 1067267 w 2808597"/>
              <a:gd name="csY2" fmla="*/ 0 h 2308324"/>
              <a:gd name="csX3" fmla="*/ 1685158 w 2808597"/>
              <a:gd name="csY3" fmla="*/ 0 h 2308324"/>
              <a:gd name="csX4" fmla="*/ 2246878 w 2808597"/>
              <a:gd name="csY4" fmla="*/ 0 h 2308324"/>
              <a:gd name="csX5" fmla="*/ 2808597 w 2808597"/>
              <a:gd name="csY5" fmla="*/ 0 h 2308324"/>
              <a:gd name="csX6" fmla="*/ 2808597 w 2808597"/>
              <a:gd name="csY6" fmla="*/ 530915 h 2308324"/>
              <a:gd name="csX7" fmla="*/ 2808597 w 2808597"/>
              <a:gd name="csY7" fmla="*/ 1061829 h 2308324"/>
              <a:gd name="csX8" fmla="*/ 2808597 w 2808597"/>
              <a:gd name="csY8" fmla="*/ 1661993 h 2308324"/>
              <a:gd name="csX9" fmla="*/ 2808597 w 2808597"/>
              <a:gd name="csY9" fmla="*/ 2308324 h 2308324"/>
              <a:gd name="csX10" fmla="*/ 2246878 w 2808597"/>
              <a:gd name="csY10" fmla="*/ 2308324 h 2308324"/>
              <a:gd name="csX11" fmla="*/ 1741330 w 2808597"/>
              <a:gd name="csY11" fmla="*/ 2308324 h 2308324"/>
              <a:gd name="csX12" fmla="*/ 1151525 w 2808597"/>
              <a:gd name="csY12" fmla="*/ 2308324 h 2308324"/>
              <a:gd name="csX13" fmla="*/ 674063 w 2808597"/>
              <a:gd name="csY13" fmla="*/ 2308324 h 2308324"/>
              <a:gd name="csX14" fmla="*/ 0 w 2808597"/>
              <a:gd name="csY14" fmla="*/ 2308324 h 2308324"/>
              <a:gd name="csX15" fmla="*/ 0 w 2808597"/>
              <a:gd name="csY15" fmla="*/ 1777409 h 2308324"/>
              <a:gd name="csX16" fmla="*/ 0 w 2808597"/>
              <a:gd name="csY16" fmla="*/ 1223412 h 2308324"/>
              <a:gd name="csX17" fmla="*/ 0 w 2808597"/>
              <a:gd name="csY17" fmla="*/ 692497 h 2308324"/>
              <a:gd name="csX18" fmla="*/ 0 w 2808597"/>
              <a:gd name="csY18" fmla="*/ 0 h 23083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808597" h="2308324" extrusionOk="0">
                <a:moveTo>
                  <a:pt x="0" y="0"/>
                </a:moveTo>
                <a:cubicBezTo>
                  <a:pt x="186054" y="-34090"/>
                  <a:pt x="323910" y="27990"/>
                  <a:pt x="561719" y="0"/>
                </a:cubicBezTo>
                <a:cubicBezTo>
                  <a:pt x="799528" y="-27990"/>
                  <a:pt x="927726" y="18642"/>
                  <a:pt x="1067267" y="0"/>
                </a:cubicBezTo>
                <a:cubicBezTo>
                  <a:pt x="1206808" y="-18642"/>
                  <a:pt x="1380588" y="28851"/>
                  <a:pt x="1685158" y="0"/>
                </a:cubicBezTo>
                <a:cubicBezTo>
                  <a:pt x="1989728" y="-28851"/>
                  <a:pt x="2048650" y="16465"/>
                  <a:pt x="2246878" y="0"/>
                </a:cubicBezTo>
                <a:cubicBezTo>
                  <a:pt x="2445106" y="-16465"/>
                  <a:pt x="2689302" y="5974"/>
                  <a:pt x="2808597" y="0"/>
                </a:cubicBezTo>
                <a:cubicBezTo>
                  <a:pt x="2851545" y="225301"/>
                  <a:pt x="2806088" y="334267"/>
                  <a:pt x="2808597" y="530915"/>
                </a:cubicBezTo>
                <a:cubicBezTo>
                  <a:pt x="2811106" y="727563"/>
                  <a:pt x="2794974" y="848804"/>
                  <a:pt x="2808597" y="1061829"/>
                </a:cubicBezTo>
                <a:cubicBezTo>
                  <a:pt x="2822220" y="1274854"/>
                  <a:pt x="2793725" y="1514335"/>
                  <a:pt x="2808597" y="1661993"/>
                </a:cubicBezTo>
                <a:cubicBezTo>
                  <a:pt x="2823469" y="1809651"/>
                  <a:pt x="2760257" y="2046412"/>
                  <a:pt x="2808597" y="2308324"/>
                </a:cubicBezTo>
                <a:cubicBezTo>
                  <a:pt x="2584188" y="2342235"/>
                  <a:pt x="2509134" y="2283558"/>
                  <a:pt x="2246878" y="2308324"/>
                </a:cubicBezTo>
                <a:cubicBezTo>
                  <a:pt x="1984622" y="2333090"/>
                  <a:pt x="1843024" y="2280570"/>
                  <a:pt x="1741330" y="2308324"/>
                </a:cubicBezTo>
                <a:cubicBezTo>
                  <a:pt x="1639636" y="2336078"/>
                  <a:pt x="1303127" y="2263769"/>
                  <a:pt x="1151525" y="2308324"/>
                </a:cubicBezTo>
                <a:cubicBezTo>
                  <a:pt x="999924" y="2352879"/>
                  <a:pt x="846422" y="2279691"/>
                  <a:pt x="674063" y="2308324"/>
                </a:cubicBezTo>
                <a:cubicBezTo>
                  <a:pt x="501704" y="2336957"/>
                  <a:pt x="156303" y="2243727"/>
                  <a:pt x="0" y="2308324"/>
                </a:cubicBezTo>
                <a:cubicBezTo>
                  <a:pt x="-2613" y="2196957"/>
                  <a:pt x="49253" y="1995842"/>
                  <a:pt x="0" y="1777409"/>
                </a:cubicBezTo>
                <a:cubicBezTo>
                  <a:pt x="-49253" y="1558977"/>
                  <a:pt x="291" y="1416849"/>
                  <a:pt x="0" y="1223412"/>
                </a:cubicBezTo>
                <a:cubicBezTo>
                  <a:pt x="-291" y="1029975"/>
                  <a:pt x="6076" y="809460"/>
                  <a:pt x="0" y="692497"/>
                </a:cubicBezTo>
                <a:cubicBezTo>
                  <a:pt x="-6076" y="575534"/>
                  <a:pt x="21925" y="305837"/>
                  <a:pt x="0" y="0"/>
                </a:cubicBezTo>
                <a:close/>
              </a:path>
            </a:pathLst>
          </a:custGeom>
          <a:noFill/>
          <a:ln w="12700">
            <a:noFill/>
            <a:extLst>
              <a:ext uri="{C807C97D-BFC1-408E-A445-0C87EB9F89A2}">
                <ask:lineSketchStyleProps xmlns:ask="http://schemas.microsoft.com/office/drawing/2018/sketchyshapes" sd="2339778197">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dirty="0">
                <a:latin typeface="Century Gothic"/>
                <a:ea typeface="+mn-lt"/>
                <a:cs typeface="+mn-lt"/>
              </a:rPr>
              <a:t>Solar Power</a:t>
            </a:r>
          </a:p>
          <a:p>
            <a:r>
              <a:rPr lang="en-US" sz="1200" dirty="0">
                <a:latin typeface="Century Gothic"/>
                <a:ea typeface="+mn-lt"/>
                <a:cs typeface="+mn-lt"/>
              </a:rPr>
              <a:t>Germany's solar power comes from a combination of large solar farms and providing incentives for smaller installations on homes and businesses. The Bavaria </a:t>
            </a:r>
            <a:r>
              <a:rPr lang="en-US" sz="1200" dirty="0" err="1">
                <a:latin typeface="Century Gothic"/>
                <a:ea typeface="+mn-lt"/>
                <a:cs typeface="+mn-lt"/>
              </a:rPr>
              <a:t>Solarpark</a:t>
            </a:r>
            <a:r>
              <a:rPr lang="en-US" sz="1200" dirty="0">
                <a:latin typeface="Century Gothic"/>
                <a:ea typeface="+mn-lt"/>
                <a:cs typeface="+mn-lt"/>
              </a:rPr>
              <a:t>, in Germany, is a large solar farm that covers 26 hectares and uses nearly 60,000 photovoltaic panels. It is expected to reduce CO2 emissions by more than 100,000 </a:t>
            </a:r>
            <a:r>
              <a:rPr lang="en-US" sz="1200" dirty="0" err="1">
                <a:latin typeface="Century Gothic"/>
                <a:ea typeface="+mn-lt"/>
                <a:cs typeface="+mn-lt"/>
              </a:rPr>
              <a:t>tonnes</a:t>
            </a:r>
            <a:r>
              <a:rPr lang="en-US" sz="1200" dirty="0">
                <a:latin typeface="Century Gothic"/>
                <a:ea typeface="+mn-lt"/>
                <a:cs typeface="+mn-lt"/>
              </a:rPr>
              <a:t> over the next 30 years.</a:t>
            </a:r>
            <a:endParaRPr lang="en-US" sz="1200" dirty="0">
              <a:latin typeface="Century Gothic"/>
            </a:endParaRPr>
          </a:p>
        </p:txBody>
      </p:sp>
      <p:sp>
        <p:nvSpPr>
          <p:cNvPr id="22" name="TextBox 21">
            <a:extLst>
              <a:ext uri="{FF2B5EF4-FFF2-40B4-BE49-F238E27FC236}">
                <a16:creationId xmlns:a16="http://schemas.microsoft.com/office/drawing/2014/main" id="{3F1C6EAA-D1CB-7620-D7AB-B4C029AADB5D}"/>
              </a:ext>
            </a:extLst>
          </p:cNvPr>
          <p:cNvSpPr txBox="1"/>
          <p:nvPr/>
        </p:nvSpPr>
        <p:spPr>
          <a:xfrm>
            <a:off x="7759483" y="3207748"/>
            <a:ext cx="2003458" cy="3231654"/>
          </a:xfrm>
          <a:custGeom>
            <a:avLst/>
            <a:gdLst>
              <a:gd name="csX0" fmla="*/ 0 w 2003458"/>
              <a:gd name="csY0" fmla="*/ 0 h 3231654"/>
              <a:gd name="csX1" fmla="*/ 500865 w 2003458"/>
              <a:gd name="csY1" fmla="*/ 0 h 3231654"/>
              <a:gd name="csX2" fmla="*/ 961660 w 2003458"/>
              <a:gd name="csY2" fmla="*/ 0 h 3231654"/>
              <a:gd name="csX3" fmla="*/ 1502594 w 2003458"/>
              <a:gd name="csY3" fmla="*/ 0 h 3231654"/>
              <a:gd name="csX4" fmla="*/ 2003458 w 2003458"/>
              <a:gd name="csY4" fmla="*/ 0 h 3231654"/>
              <a:gd name="csX5" fmla="*/ 2003458 w 2003458"/>
              <a:gd name="csY5" fmla="*/ 441659 h 3231654"/>
              <a:gd name="csX6" fmla="*/ 2003458 w 2003458"/>
              <a:gd name="csY6" fmla="*/ 947952 h 3231654"/>
              <a:gd name="csX7" fmla="*/ 2003458 w 2003458"/>
              <a:gd name="csY7" fmla="*/ 1421928 h 3231654"/>
              <a:gd name="csX8" fmla="*/ 2003458 w 2003458"/>
              <a:gd name="csY8" fmla="*/ 1992853 h 3231654"/>
              <a:gd name="csX9" fmla="*/ 2003458 w 2003458"/>
              <a:gd name="csY9" fmla="*/ 2434513 h 3231654"/>
              <a:gd name="csX10" fmla="*/ 2003458 w 2003458"/>
              <a:gd name="csY10" fmla="*/ 3231654 h 3231654"/>
              <a:gd name="csX11" fmla="*/ 1522628 w 2003458"/>
              <a:gd name="csY11" fmla="*/ 3231654 h 3231654"/>
              <a:gd name="csX12" fmla="*/ 1001729 w 2003458"/>
              <a:gd name="csY12" fmla="*/ 3231654 h 3231654"/>
              <a:gd name="csX13" fmla="*/ 560968 w 2003458"/>
              <a:gd name="csY13" fmla="*/ 3231654 h 3231654"/>
              <a:gd name="csX14" fmla="*/ 0 w 2003458"/>
              <a:gd name="csY14" fmla="*/ 3231654 h 3231654"/>
              <a:gd name="csX15" fmla="*/ 0 w 2003458"/>
              <a:gd name="csY15" fmla="*/ 2757678 h 3231654"/>
              <a:gd name="csX16" fmla="*/ 0 w 2003458"/>
              <a:gd name="csY16" fmla="*/ 2251386 h 3231654"/>
              <a:gd name="csX17" fmla="*/ 0 w 2003458"/>
              <a:gd name="csY17" fmla="*/ 1777410 h 3231654"/>
              <a:gd name="csX18" fmla="*/ 0 w 2003458"/>
              <a:gd name="csY18" fmla="*/ 1206484 h 3231654"/>
              <a:gd name="csX19" fmla="*/ 0 w 2003458"/>
              <a:gd name="csY19" fmla="*/ 635559 h 3231654"/>
              <a:gd name="csX20" fmla="*/ 0 w 2003458"/>
              <a:gd name="csY20" fmla="*/ 0 h 32316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003458" h="3231654" extrusionOk="0">
                <a:moveTo>
                  <a:pt x="0" y="0"/>
                </a:moveTo>
                <a:cubicBezTo>
                  <a:pt x="235984" y="-48912"/>
                  <a:pt x="272750" y="1078"/>
                  <a:pt x="500865" y="0"/>
                </a:cubicBezTo>
                <a:cubicBezTo>
                  <a:pt x="728980" y="-1078"/>
                  <a:pt x="748585" y="13973"/>
                  <a:pt x="961660" y="0"/>
                </a:cubicBezTo>
                <a:cubicBezTo>
                  <a:pt x="1174735" y="-13973"/>
                  <a:pt x="1266107" y="54908"/>
                  <a:pt x="1502594" y="0"/>
                </a:cubicBezTo>
                <a:cubicBezTo>
                  <a:pt x="1739081" y="-54908"/>
                  <a:pt x="1802936" y="37613"/>
                  <a:pt x="2003458" y="0"/>
                </a:cubicBezTo>
                <a:cubicBezTo>
                  <a:pt x="2020623" y="199058"/>
                  <a:pt x="1954319" y="240447"/>
                  <a:pt x="2003458" y="441659"/>
                </a:cubicBezTo>
                <a:cubicBezTo>
                  <a:pt x="2052597" y="642871"/>
                  <a:pt x="1947509" y="781632"/>
                  <a:pt x="2003458" y="947952"/>
                </a:cubicBezTo>
                <a:cubicBezTo>
                  <a:pt x="2059407" y="1114272"/>
                  <a:pt x="1957054" y="1314902"/>
                  <a:pt x="2003458" y="1421928"/>
                </a:cubicBezTo>
                <a:cubicBezTo>
                  <a:pt x="2049862" y="1528954"/>
                  <a:pt x="1996585" y="1819724"/>
                  <a:pt x="2003458" y="1992853"/>
                </a:cubicBezTo>
                <a:cubicBezTo>
                  <a:pt x="2010331" y="2165983"/>
                  <a:pt x="1951267" y="2252396"/>
                  <a:pt x="2003458" y="2434513"/>
                </a:cubicBezTo>
                <a:cubicBezTo>
                  <a:pt x="2055649" y="2616630"/>
                  <a:pt x="1936793" y="2852964"/>
                  <a:pt x="2003458" y="3231654"/>
                </a:cubicBezTo>
                <a:cubicBezTo>
                  <a:pt x="1845649" y="3261693"/>
                  <a:pt x="1753681" y="3177125"/>
                  <a:pt x="1522628" y="3231654"/>
                </a:cubicBezTo>
                <a:cubicBezTo>
                  <a:pt x="1291575" y="3286183"/>
                  <a:pt x="1242866" y="3207757"/>
                  <a:pt x="1001729" y="3231654"/>
                </a:cubicBezTo>
                <a:cubicBezTo>
                  <a:pt x="760592" y="3255551"/>
                  <a:pt x="738303" y="3224573"/>
                  <a:pt x="560968" y="3231654"/>
                </a:cubicBezTo>
                <a:cubicBezTo>
                  <a:pt x="383633" y="3238735"/>
                  <a:pt x="243853" y="3221944"/>
                  <a:pt x="0" y="3231654"/>
                </a:cubicBezTo>
                <a:cubicBezTo>
                  <a:pt x="-3749" y="3133987"/>
                  <a:pt x="28889" y="2983782"/>
                  <a:pt x="0" y="2757678"/>
                </a:cubicBezTo>
                <a:cubicBezTo>
                  <a:pt x="-28889" y="2531574"/>
                  <a:pt x="2466" y="2425040"/>
                  <a:pt x="0" y="2251386"/>
                </a:cubicBezTo>
                <a:cubicBezTo>
                  <a:pt x="-2466" y="2077732"/>
                  <a:pt x="20826" y="1897915"/>
                  <a:pt x="0" y="1777410"/>
                </a:cubicBezTo>
                <a:cubicBezTo>
                  <a:pt x="-20826" y="1656905"/>
                  <a:pt x="58588" y="1467939"/>
                  <a:pt x="0" y="1206484"/>
                </a:cubicBezTo>
                <a:cubicBezTo>
                  <a:pt x="-58588" y="945029"/>
                  <a:pt x="34714" y="835885"/>
                  <a:pt x="0" y="635559"/>
                </a:cubicBezTo>
                <a:cubicBezTo>
                  <a:pt x="-34714" y="435234"/>
                  <a:pt x="14878" y="177054"/>
                  <a:pt x="0" y="0"/>
                </a:cubicBezTo>
                <a:close/>
              </a:path>
            </a:pathLst>
          </a:custGeom>
          <a:noFill/>
          <a:ln w="12700">
            <a:noFill/>
            <a:extLst>
              <a:ext uri="{C807C97D-BFC1-408E-A445-0C87EB9F89A2}">
                <ask:lineSketchStyleProps xmlns:ask="http://schemas.microsoft.com/office/drawing/2018/sketchyshapes" sd="2339778197">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dirty="0">
                <a:latin typeface="Century Gothic"/>
              </a:rPr>
              <a:t>Wind Turbines</a:t>
            </a:r>
            <a:endParaRPr lang="en-US" sz="1200" dirty="0">
              <a:latin typeface="Century Gothic"/>
            </a:endParaRPr>
          </a:p>
          <a:p>
            <a:r>
              <a:rPr lang="en-US" sz="1200" dirty="0">
                <a:latin typeface="Century Gothic"/>
              </a:rPr>
              <a:t>Germany has plans to wind energy production of around 6500 MW by 2020. Whilst some were originally against the idea, changing attitudes and new better technology  has seen planning barriers removed in Baden-Wurttemberg to allow installation of turbines on hillsides and forests. By 2014, 8% of it’s electricity came from wind power. </a:t>
            </a:r>
          </a:p>
        </p:txBody>
      </p:sp>
      <p:cxnSp>
        <p:nvCxnSpPr>
          <p:cNvPr id="36" name="Connector: Curved 35">
            <a:extLst>
              <a:ext uri="{FF2B5EF4-FFF2-40B4-BE49-F238E27FC236}">
                <a16:creationId xmlns:a16="http://schemas.microsoft.com/office/drawing/2014/main" id="{A4144188-7C3D-0D58-728A-E525F67424D9}"/>
              </a:ext>
            </a:extLst>
          </p:cNvPr>
          <p:cNvCxnSpPr/>
          <p:nvPr/>
        </p:nvCxnSpPr>
        <p:spPr>
          <a:xfrm>
            <a:off x="6139321" y="4602055"/>
            <a:ext cx="1452627" cy="660974"/>
          </a:xfrm>
          <a:prstGeom prst="curvedConnector3">
            <a:avLst/>
          </a:prstGeom>
          <a:ln w="28575">
            <a:solidFill>
              <a:srgbClr val="F16F55"/>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ctor: Curved 36">
            <a:extLst>
              <a:ext uri="{FF2B5EF4-FFF2-40B4-BE49-F238E27FC236}">
                <a16:creationId xmlns:a16="http://schemas.microsoft.com/office/drawing/2014/main" id="{A1934615-562B-5B3E-8404-C188BBC7294E}"/>
              </a:ext>
            </a:extLst>
          </p:cNvPr>
          <p:cNvCxnSpPr/>
          <p:nvPr/>
        </p:nvCxnSpPr>
        <p:spPr>
          <a:xfrm flipH="1" flipV="1">
            <a:off x="3564754" y="3687915"/>
            <a:ext cx="2048443" cy="518250"/>
          </a:xfrm>
          <a:prstGeom prst="curvedConnector3">
            <a:avLst/>
          </a:prstGeom>
          <a:ln w="28575">
            <a:solidFill>
              <a:srgbClr val="E8E5A9"/>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A qr code with a black and white background&#10;&#10;Description automatically generated">
            <a:extLst>
              <a:ext uri="{FF2B5EF4-FFF2-40B4-BE49-F238E27FC236}">
                <a16:creationId xmlns:a16="http://schemas.microsoft.com/office/drawing/2014/main" id="{DFC80FB2-8008-4ECB-65E0-7BC1E0CCBE7A}"/>
              </a:ext>
            </a:extLst>
          </p:cNvPr>
          <p:cNvPicPr>
            <a:picLocks noChangeAspect="1"/>
          </p:cNvPicPr>
          <p:nvPr/>
        </p:nvPicPr>
        <p:blipFill>
          <a:blip r:embed="rId4"/>
          <a:stretch>
            <a:fillRect/>
          </a:stretch>
        </p:blipFill>
        <p:spPr>
          <a:xfrm>
            <a:off x="8336115" y="1536523"/>
            <a:ext cx="1256919" cy="1257300"/>
          </a:xfrm>
          <a:prstGeom prst="rect">
            <a:avLst/>
          </a:prstGeom>
        </p:spPr>
      </p:pic>
      <p:pic>
        <p:nvPicPr>
          <p:cNvPr id="20" name="Graphic 19" descr="Power Plant with solid fill">
            <a:extLst>
              <a:ext uri="{FF2B5EF4-FFF2-40B4-BE49-F238E27FC236}">
                <a16:creationId xmlns:a16="http://schemas.microsoft.com/office/drawing/2014/main" id="{05528EB6-47F5-4FD9-B921-4088F8CC13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301915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AFAB-B079-4CEC-5ECE-7621BED3DCDD}"/>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25332B8D-4F88-338C-9A85-6CB2E634D36F}"/>
              </a:ext>
            </a:extLst>
          </p:cNvPr>
          <p:cNvGraphicFramePr>
            <a:graphicFrameLocks noGrp="1"/>
          </p:cNvGraphicFramePr>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6337581">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a:solidFill>
                            <a:schemeClr val="tx1"/>
                          </a:solidFill>
                          <a:latin typeface="Century Gothic"/>
                        </a:rPr>
                        <a:t>2</a:t>
                      </a:r>
                    </a:p>
                    <a:p>
                      <a:pPr lvl="0">
                        <a:buNone/>
                      </a:pPr>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bl>
          </a:graphicData>
        </a:graphic>
      </p:graphicFrame>
      <p:sp>
        <p:nvSpPr>
          <p:cNvPr id="10" name="TextBox 9">
            <a:extLst>
              <a:ext uri="{FF2B5EF4-FFF2-40B4-BE49-F238E27FC236}">
                <a16:creationId xmlns:a16="http://schemas.microsoft.com/office/drawing/2014/main" id="{D68C51F5-4D16-EB17-A26E-96C1BE80A2D5}"/>
              </a:ext>
            </a:extLst>
          </p:cNvPr>
          <p:cNvSpPr txBox="1"/>
          <p:nvPr/>
        </p:nvSpPr>
        <p:spPr>
          <a:xfrm>
            <a:off x="3792468" y="827842"/>
            <a:ext cx="57484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545763AC-8CFC-4236-2D89-F56AC96B8431}"/>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4</a:t>
            </a:r>
          </a:p>
        </p:txBody>
      </p:sp>
      <p:sp>
        <p:nvSpPr>
          <p:cNvPr id="2" name="TextBox 1">
            <a:extLst>
              <a:ext uri="{FF2B5EF4-FFF2-40B4-BE49-F238E27FC236}">
                <a16:creationId xmlns:a16="http://schemas.microsoft.com/office/drawing/2014/main" id="{03E8BFC1-FC4F-C405-6F0B-B2A75BA48210}"/>
              </a:ext>
            </a:extLst>
          </p:cNvPr>
          <p:cNvSpPr txBox="1"/>
          <p:nvPr/>
        </p:nvSpPr>
        <p:spPr>
          <a:xfrm>
            <a:off x="466627" y="465364"/>
            <a:ext cx="322318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First let's plan this answer.</a:t>
            </a:r>
            <a:endParaRPr lang="en-US" sz="1100" dirty="0"/>
          </a:p>
          <a:p>
            <a:endParaRPr lang="en-US" sz="1100" kern="0">
              <a:latin typeface="Century Gothic"/>
              <a:cs typeface="Arial"/>
            </a:endParaRPr>
          </a:p>
          <a:p>
            <a:r>
              <a:rPr lang="en-US" sz="1100" kern="0" dirty="0">
                <a:latin typeface="Century Gothic"/>
                <a:cs typeface="Arial"/>
              </a:rPr>
              <a:t>Assess the following statement.</a:t>
            </a:r>
          </a:p>
          <a:p>
            <a:endParaRPr lang="en-US" sz="1100" kern="0" dirty="0">
              <a:latin typeface="Century Gothic"/>
              <a:cs typeface="Arial"/>
            </a:endParaRPr>
          </a:p>
          <a:p>
            <a:r>
              <a:rPr lang="en-US" sz="1100" kern="0" dirty="0">
                <a:latin typeface="Century Gothic"/>
                <a:cs typeface="Arial"/>
              </a:rPr>
              <a:t>The aim of reducing greenhouse gas emissions is the main reason why countries are developing renewable resources</a:t>
            </a:r>
          </a:p>
        </p:txBody>
      </p:sp>
      <p:sp>
        <p:nvSpPr>
          <p:cNvPr id="3" name="TextBox 2">
            <a:extLst>
              <a:ext uri="{FF2B5EF4-FFF2-40B4-BE49-F238E27FC236}">
                <a16:creationId xmlns:a16="http://schemas.microsoft.com/office/drawing/2014/main" id="{FA3A3E4B-3DB4-50AC-50F3-3E1126D3C1EA}"/>
              </a:ext>
            </a:extLst>
          </p:cNvPr>
          <p:cNvSpPr txBox="1"/>
          <p:nvPr/>
        </p:nvSpPr>
        <p:spPr>
          <a:xfrm>
            <a:off x="3958839" y="577623"/>
            <a:ext cx="5490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Now answer it.</a:t>
            </a:r>
            <a:endParaRPr lang="en-US"/>
          </a:p>
        </p:txBody>
      </p:sp>
      <p:sp>
        <p:nvSpPr>
          <p:cNvPr id="14" name="Rectangle 13">
            <a:extLst>
              <a:ext uri="{FF2B5EF4-FFF2-40B4-BE49-F238E27FC236}">
                <a16:creationId xmlns:a16="http://schemas.microsoft.com/office/drawing/2014/main" id="{AAE48CED-67CF-F696-A073-8D2E3731693C}"/>
              </a:ext>
            </a:extLst>
          </p:cNvPr>
          <p:cNvSpPr/>
          <p:nvPr/>
        </p:nvSpPr>
        <p:spPr>
          <a:xfrm>
            <a:off x="311322" y="1740872"/>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rgbClr val="000000"/>
                </a:solidFill>
                <a:latin typeface="Century Gothic"/>
              </a:rPr>
              <a:t>Reasons why </a:t>
            </a:r>
          </a:p>
          <a:p>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p:txBody>
      </p:sp>
      <p:sp>
        <p:nvSpPr>
          <p:cNvPr id="15" name="Rectangle 14">
            <a:extLst>
              <a:ext uri="{FF2B5EF4-FFF2-40B4-BE49-F238E27FC236}">
                <a16:creationId xmlns:a16="http://schemas.microsoft.com/office/drawing/2014/main" id="{50A18754-6283-2828-5FC8-ABB3DF0807AB}"/>
              </a:ext>
            </a:extLst>
          </p:cNvPr>
          <p:cNvSpPr/>
          <p:nvPr/>
        </p:nvSpPr>
        <p:spPr>
          <a:xfrm>
            <a:off x="311003" y="3990579"/>
            <a:ext cx="3258206" cy="19149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rgbClr val="000000"/>
                </a:solidFill>
                <a:latin typeface="Century Gothic"/>
              </a:rPr>
              <a:t>The significance </a:t>
            </a: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p:txBody>
      </p:sp>
      <p:sp>
        <p:nvSpPr>
          <p:cNvPr id="16" name="TextBox 15">
            <a:extLst>
              <a:ext uri="{FF2B5EF4-FFF2-40B4-BE49-F238E27FC236}">
                <a16:creationId xmlns:a16="http://schemas.microsoft.com/office/drawing/2014/main" id="{65E8B87C-4B50-8AC3-6907-1DB1A15B7947}"/>
              </a:ext>
            </a:extLst>
          </p:cNvPr>
          <p:cNvSpPr txBox="1"/>
          <p:nvPr/>
        </p:nvSpPr>
        <p:spPr>
          <a:xfrm>
            <a:off x="312348" y="5898775"/>
            <a:ext cx="14967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latin typeface="Century Gothic"/>
              </a:rPr>
              <a:t>Feedback</a:t>
            </a:r>
          </a:p>
        </p:txBody>
      </p:sp>
    </p:spTree>
    <p:extLst>
      <p:ext uri="{BB962C8B-B14F-4D97-AF65-F5344CB8AC3E}">
        <p14:creationId xmlns:p14="http://schemas.microsoft.com/office/powerpoint/2010/main" val="388601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3915282451"/>
              </p:ext>
            </p:extLst>
          </p:nvPr>
        </p:nvGraphicFramePr>
        <p:xfrm>
          <a:off x="438410" y="1315231"/>
          <a:ext cx="9356996" cy="5406341"/>
        </p:xfrm>
        <a:graphic>
          <a:graphicData uri="http://schemas.openxmlformats.org/drawingml/2006/table">
            <a:tbl>
              <a:tblPr firstRow="1" bandRow="1">
                <a:tableStyleId>{5C22544A-7EE6-4342-B048-85BDC9FD1C3A}</a:tableStyleId>
              </a:tblPr>
              <a:tblGrid>
                <a:gridCol w="3453527">
                  <a:extLst>
                    <a:ext uri="{9D8B030D-6E8A-4147-A177-3AD203B41FA5}">
                      <a16:colId xmlns:a16="http://schemas.microsoft.com/office/drawing/2014/main" val="2312803921"/>
                    </a:ext>
                  </a:extLst>
                </a:gridCol>
                <a:gridCol w="2872114">
                  <a:extLst>
                    <a:ext uri="{9D8B030D-6E8A-4147-A177-3AD203B41FA5}">
                      <a16:colId xmlns:a16="http://schemas.microsoft.com/office/drawing/2014/main" val="3904202172"/>
                    </a:ext>
                  </a:extLst>
                </a:gridCol>
                <a:gridCol w="3031355">
                  <a:extLst>
                    <a:ext uri="{9D8B030D-6E8A-4147-A177-3AD203B41FA5}">
                      <a16:colId xmlns:a16="http://schemas.microsoft.com/office/drawing/2014/main" val="3761829643"/>
                    </a:ext>
                  </a:extLst>
                </a:gridCol>
              </a:tblGrid>
              <a:tr h="2525829">
                <a:tc>
                  <a:txBody>
                    <a:bodyPr/>
                    <a:lstStyle/>
                    <a:p>
                      <a:pPr algn="ctr"/>
                      <a:r>
                        <a:rPr lang="en-GB" sz="1200" b="1" dirty="0">
                          <a:solidFill>
                            <a:schemeClr val="tx1"/>
                          </a:solidFill>
                          <a:latin typeface="Century Gothic"/>
                        </a:rPr>
                        <a:t>Task 7</a:t>
                      </a:r>
                    </a:p>
                    <a:p>
                      <a:pPr lvl="0" algn="ctr">
                        <a:buNone/>
                      </a:pPr>
                      <a:endParaRPr lang="en-GB" sz="1200" b="1" dirty="0">
                        <a:solidFill>
                          <a:schemeClr val="tx1"/>
                        </a:solidFill>
                        <a:latin typeface="Century Gothic"/>
                      </a:endParaRPr>
                    </a:p>
                    <a:p>
                      <a:pPr marL="228600" lvl="0" indent="-228600" algn="l">
                        <a:buAutoNum type="arabicPeriod"/>
                      </a:pPr>
                      <a:r>
                        <a:rPr lang="en-GB" sz="1200" b="0" i="0" u="none" strike="noStrike" noProof="0" dirty="0">
                          <a:solidFill>
                            <a:srgbClr val="000000"/>
                          </a:solidFill>
                          <a:latin typeface="Century Gothic"/>
                        </a:rPr>
                        <a:t>Why is the use of non- renewable energy declining? Name 3 reasons. </a:t>
                      </a:r>
                    </a:p>
                    <a:p>
                      <a:pPr marL="228600" lvl="0" indent="-228600" algn="l">
                        <a:buAutoNum type="arabicPeriod"/>
                      </a:pPr>
                      <a:r>
                        <a:rPr lang="en-GB" sz="1200" b="0" i="0" u="none" strike="noStrike" noProof="0" dirty="0">
                          <a:solidFill>
                            <a:srgbClr val="000000"/>
                          </a:solidFill>
                          <a:latin typeface="Century Gothic"/>
                        </a:rPr>
                        <a:t>What is oil extraction? Name 1 advantage and 1 disadvantage. </a:t>
                      </a:r>
                    </a:p>
                    <a:p>
                      <a:pPr marL="228600" lvl="0" indent="-228600" algn="l">
                        <a:buAutoNum type="arabicPeriod"/>
                      </a:pPr>
                      <a:r>
                        <a:rPr lang="en-GB" sz="1200" b="0" i="0" u="none" strike="noStrike" noProof="0" dirty="0">
                          <a:solidFill>
                            <a:srgbClr val="000000"/>
                          </a:solidFill>
                          <a:latin typeface="Century Gothic"/>
                        </a:rPr>
                        <a:t>What is nuclear power? Name 1 advantage and 1 disadvantage. </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8</a:t>
                      </a:r>
                    </a:p>
                    <a:p>
                      <a:pPr lvl="0" algn="ctr">
                        <a:buNone/>
                      </a:pPr>
                      <a:endParaRPr lang="en-GB" sz="1200" b="1">
                        <a:solidFill>
                          <a:schemeClr val="tx1"/>
                        </a:solidFill>
                        <a:latin typeface="Century Gothic"/>
                      </a:endParaRPr>
                    </a:p>
                    <a:p>
                      <a:pPr marL="228600" lvl="0" indent="-228600" algn="l">
                        <a:buAutoNum type="arabicPeriod"/>
                      </a:pPr>
                      <a:r>
                        <a:rPr lang="en-GB" sz="1200" b="0" dirty="0">
                          <a:solidFill>
                            <a:schemeClr val="tx1"/>
                          </a:solidFill>
                          <a:latin typeface="Century Gothic"/>
                        </a:rPr>
                        <a:t>What is fracking?</a:t>
                      </a:r>
                    </a:p>
                    <a:p>
                      <a:pPr marL="228600" lvl="0" indent="-228600" algn="l">
                        <a:buAutoNum type="arabicPeriod"/>
                      </a:pPr>
                      <a:r>
                        <a:rPr lang="en-GB" sz="1200" b="0" dirty="0">
                          <a:solidFill>
                            <a:schemeClr val="tx1"/>
                          </a:solidFill>
                          <a:latin typeface="Century Gothic"/>
                        </a:rPr>
                        <a:t>Can you describe the process of fracking? (Try and break it down into 5 steps)</a:t>
                      </a:r>
                    </a:p>
                    <a:p>
                      <a:pPr marL="228600" lvl="0" indent="-228600" algn="l">
                        <a:buAutoNum type="arabicPeriod"/>
                      </a:pPr>
                      <a:r>
                        <a:rPr lang="en-GB" sz="1200" b="0" dirty="0">
                          <a:solidFill>
                            <a:schemeClr val="tx1"/>
                          </a:solidFill>
                          <a:latin typeface="Century Gothic"/>
                        </a:rPr>
                        <a:t>Name 3 advantages of fracking. </a:t>
                      </a:r>
                    </a:p>
                    <a:p>
                      <a:pPr marL="228600" lvl="0" indent="-228600" algn="l">
                        <a:buAutoNum type="arabicPeriod"/>
                      </a:pPr>
                      <a:r>
                        <a:rPr lang="en-GB" sz="1200" b="0" dirty="0">
                          <a:solidFill>
                            <a:schemeClr val="tx1"/>
                          </a:solidFill>
                          <a:latin typeface="Century Gothic"/>
                        </a:rPr>
                        <a:t>Name 3 disadvantages of fracking. </a:t>
                      </a:r>
                    </a:p>
                    <a:p>
                      <a:pPr marL="228600" lvl="0" indent="-228600" algn="l">
                        <a:buAutoNum type="arabicPeriod"/>
                      </a:pPr>
                      <a:endParaRPr lang="en-GB" sz="1200" b="0" dirty="0">
                        <a:solidFill>
                          <a:schemeClr val="tx1"/>
                        </a:solidFill>
                        <a:latin typeface="Century Gothic"/>
                      </a:endParaRPr>
                    </a:p>
                    <a:p>
                      <a:pPr marL="228600" lvl="0" indent="-228600" algn="l">
                        <a:lnSpc>
                          <a:spcPct val="150000"/>
                        </a:lnSpc>
                        <a:buAutoNum type="arabicPeriod"/>
                      </a:pPr>
                      <a:endParaRPr lang="en-GB" sz="1200" b="0" i="0" u="none" strike="noStrike" noProof="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9</a:t>
                      </a:r>
                      <a:endParaRPr lang="en-US" sz="1200" dirty="0"/>
                    </a:p>
                    <a:p>
                      <a:pPr lvl="0" algn="ctr">
                        <a:buNone/>
                      </a:pPr>
                      <a:endParaRPr lang="en-GB" sz="1200" b="1">
                        <a:solidFill>
                          <a:schemeClr val="tx1"/>
                        </a:solidFill>
                        <a:latin typeface="Century Gothic"/>
                      </a:endParaRPr>
                    </a:p>
                    <a:p>
                      <a:pPr marL="228600" lvl="0" indent="-228600" algn="l">
                        <a:buAutoNum type="arabicPeriod"/>
                      </a:pPr>
                      <a:r>
                        <a:rPr lang="en-GB" sz="1200" b="0" dirty="0">
                          <a:solidFill>
                            <a:schemeClr val="tx1"/>
                          </a:solidFill>
                          <a:latin typeface="Century Gothic"/>
                        </a:rPr>
                        <a:t>What is a carbon footprint?</a:t>
                      </a:r>
                    </a:p>
                    <a:p>
                      <a:pPr marL="228600" lvl="0" indent="-228600" algn="l">
                        <a:buAutoNum type="arabicPeriod"/>
                      </a:pPr>
                      <a:r>
                        <a:rPr lang="en-GB" sz="1200" b="0" dirty="0">
                          <a:solidFill>
                            <a:schemeClr val="tx1"/>
                          </a:solidFill>
                          <a:latin typeface="Century Gothic"/>
                        </a:rPr>
                        <a:t>What is an ecological footprint?</a:t>
                      </a:r>
                    </a:p>
                    <a:p>
                      <a:pPr marL="228600" lvl="0" indent="-228600" algn="l">
                        <a:buAutoNum type="arabicPeriod"/>
                      </a:pPr>
                      <a:r>
                        <a:rPr lang="en-GB" sz="1200" b="0" dirty="0">
                          <a:solidFill>
                            <a:schemeClr val="tx1"/>
                          </a:solidFill>
                          <a:latin typeface="Century Gothic"/>
                        </a:rPr>
                        <a:t>Who are stakeholders and why dop they matter?</a:t>
                      </a:r>
                    </a:p>
                    <a:p>
                      <a:pPr marL="228600" lvl="0" indent="-228600" algn="l">
                        <a:buAutoNum type="arabicPeriod"/>
                      </a:pPr>
                      <a:r>
                        <a:rPr lang="en-GB" sz="1200" b="0" dirty="0">
                          <a:solidFill>
                            <a:schemeClr val="tx1"/>
                          </a:solidFill>
                          <a:latin typeface="Century Gothic"/>
                        </a:rPr>
                        <a:t>What is the UK government doing to try and increase sustainability in the UK?</a:t>
                      </a:r>
                    </a:p>
                    <a:p>
                      <a:pPr marL="228600" lvl="0" indent="-228600" algn="l">
                        <a:buAutoNum type="arabicPeriod"/>
                      </a:pPr>
                      <a:r>
                        <a:rPr lang="en-GB" sz="1200" b="0" dirty="0">
                          <a:solidFill>
                            <a:schemeClr val="tx1"/>
                          </a:solidFill>
                          <a:latin typeface="Century Gothic"/>
                        </a:rPr>
                        <a:t>What can individuals do to save energy?</a:t>
                      </a:r>
                    </a:p>
                    <a:p>
                      <a:pPr marL="228600" lvl="0" indent="-228600" algn="l">
                        <a:buAutoNum type="arabicPeriod"/>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880512">
                <a:tc>
                  <a:txBody>
                    <a:bodyPr/>
                    <a:lstStyle/>
                    <a:p>
                      <a:pPr marL="0" indent="0" algn="ctr">
                        <a:lnSpc>
                          <a:spcPct val="100000"/>
                        </a:lnSpc>
                        <a:buClr>
                          <a:srgbClr val="000000"/>
                        </a:buClr>
                        <a:buNone/>
                      </a:pPr>
                      <a:r>
                        <a:rPr lang="en-GB" sz="1200" b="1" dirty="0">
                          <a:solidFill>
                            <a:schemeClr val="tx1"/>
                          </a:solidFill>
                          <a:latin typeface="Century Gothic"/>
                        </a:rPr>
                        <a:t>Task 10</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a dam and how can it provide us with resources?</a:t>
                      </a:r>
                    </a:p>
                    <a:p>
                      <a:pPr marL="228600" lvl="0" indent="-228600" algn="l">
                        <a:lnSpc>
                          <a:spcPct val="100000"/>
                        </a:lnSpc>
                        <a:buAutoNum type="arabicPeriod"/>
                      </a:pPr>
                      <a:r>
                        <a:rPr lang="en-GB" sz="1200" b="0" dirty="0">
                          <a:solidFill>
                            <a:schemeClr val="tx1"/>
                          </a:solidFill>
                          <a:latin typeface="Century Gothic"/>
                        </a:rPr>
                        <a:t>Name an example of a dam in a developing country. </a:t>
                      </a:r>
                    </a:p>
                    <a:p>
                      <a:pPr marL="228600" lvl="0" indent="-228600" algn="l">
                        <a:lnSpc>
                          <a:spcPct val="100000"/>
                        </a:lnSpc>
                        <a:buAutoNum type="arabicPeriod"/>
                      </a:pPr>
                      <a:r>
                        <a:rPr lang="en-GB" sz="1200" b="0" dirty="0">
                          <a:solidFill>
                            <a:schemeClr val="tx1"/>
                          </a:solidFill>
                          <a:latin typeface="Century Gothic"/>
                        </a:rPr>
                        <a:t>What are some advantages of this dam?</a:t>
                      </a:r>
                    </a:p>
                    <a:p>
                      <a:pPr marL="228600" lvl="0" indent="-228600" algn="l">
                        <a:lnSpc>
                          <a:spcPct val="100000"/>
                        </a:lnSpc>
                        <a:buAutoNum type="arabicPeriod"/>
                      </a:pPr>
                      <a:r>
                        <a:rPr lang="en-GB" sz="1200" b="0" dirty="0">
                          <a:solidFill>
                            <a:schemeClr val="tx1"/>
                          </a:solidFill>
                          <a:latin typeface="Century Gothic"/>
                        </a:rPr>
                        <a:t>What are some disadvantages of this dam?</a:t>
                      </a:r>
                    </a:p>
                    <a:p>
                      <a:pPr marL="228600" lvl="0" indent="-228600" algn="l">
                        <a:lnSpc>
                          <a:spcPct val="100000"/>
                        </a:lnSpc>
                        <a:buAutoNum type="arabicPeriod"/>
                      </a:pPr>
                      <a:r>
                        <a:rPr lang="en-GB" sz="1200" b="0" dirty="0">
                          <a:solidFill>
                            <a:schemeClr val="tx1"/>
                          </a:solidFill>
                          <a:latin typeface="Century Gothic"/>
                        </a:rPr>
                        <a:t>What are the different opinions amongst stakeholders? Who has positive views and who has negative views?</a:t>
                      </a:r>
                    </a:p>
                    <a:p>
                      <a:pPr marL="228600" lvl="0" indent="-228600" algn="l">
                        <a:lnSpc>
                          <a:spcPct val="100000"/>
                        </a:lnSpc>
                        <a:buAutoNum type="arabicPeriod"/>
                      </a:pPr>
                      <a:endParaRPr lang="en-GB" sz="1200" b="0" dirty="0">
                        <a:solidFill>
                          <a:schemeClr val="tx1"/>
                        </a:solidFill>
                        <a:latin typeface="Century Gothic"/>
                      </a:endParaRPr>
                    </a:p>
                    <a:p>
                      <a:pPr marL="228600" lvl="0" indent="-228600" algn="l">
                        <a:lnSpc>
                          <a:spcPct val="100000"/>
                        </a:lnSpc>
                        <a:buAutoNum type="arabicPeriod"/>
                      </a:pPr>
                      <a:endParaRPr lang="en-GB" sz="1200" b="0" dirty="0">
                        <a:solidFill>
                          <a:schemeClr val="tx1"/>
                        </a:solidFill>
                        <a:latin typeface="Century Gothic"/>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lnSpc>
                          <a:spcPct val="100000"/>
                        </a:lnSpc>
                      </a:pPr>
                      <a:r>
                        <a:rPr lang="en-GB" sz="1200" b="1" dirty="0">
                          <a:solidFill>
                            <a:schemeClr val="tx1"/>
                          </a:solidFill>
                          <a:latin typeface="Century Gothic"/>
                        </a:rPr>
                        <a:t>Task 11</a:t>
                      </a:r>
                    </a:p>
                    <a:p>
                      <a:pPr lvl="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Which developing country is increasing investment and use of solar and wind energy?</a:t>
                      </a:r>
                    </a:p>
                    <a:p>
                      <a:pPr marL="228600" lvl="0" indent="-228600" algn="l">
                        <a:lnSpc>
                          <a:spcPct val="100000"/>
                        </a:lnSpc>
                        <a:buAutoNum type="arabicPeriod"/>
                      </a:pPr>
                      <a:r>
                        <a:rPr lang="en-GB" sz="1200" b="0" dirty="0">
                          <a:solidFill>
                            <a:schemeClr val="tx1"/>
                          </a:solidFill>
                          <a:latin typeface="Century Gothic"/>
                        </a:rPr>
                        <a:t>Name some facts about solar energy in this country. </a:t>
                      </a:r>
                    </a:p>
                    <a:p>
                      <a:pPr marL="228600" lvl="0" indent="-228600" algn="l">
                        <a:lnSpc>
                          <a:spcPct val="100000"/>
                        </a:lnSpc>
                        <a:buAutoNum type="arabicPeriod"/>
                      </a:pPr>
                      <a:r>
                        <a:rPr lang="en-GB" sz="1200" b="0" i="0" u="none" strike="noStrike" noProof="0" dirty="0">
                          <a:solidFill>
                            <a:schemeClr val="tx1"/>
                          </a:solidFill>
                          <a:latin typeface="Century Gothic"/>
                        </a:rPr>
                        <a:t>Name some facts about wind energy in this country. </a:t>
                      </a:r>
                    </a:p>
                    <a:p>
                      <a:pPr marL="228600" lvl="0" indent="-228600" algn="l">
                        <a:lnSpc>
                          <a:spcPct val="100000"/>
                        </a:lnSpc>
                        <a:buAutoNum type="arabicPeriod"/>
                      </a:pPr>
                      <a:r>
                        <a:rPr lang="en-GB" sz="1200" b="0" i="0" u="none" strike="noStrike" noProof="0" dirty="0">
                          <a:solidFill>
                            <a:schemeClr val="tx1"/>
                          </a:solidFill>
                          <a:latin typeface="Century Gothic"/>
                        </a:rPr>
                        <a:t>How many nuclear plants have been closed in this country?</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lnSpc>
                          <a:spcPct val="100000"/>
                        </a:lnSpc>
                        <a:buNone/>
                      </a:pPr>
                      <a:endParaRPr lang="en-GB" sz="1200" b="1" dirty="0">
                        <a:solidFill>
                          <a:schemeClr val="tx1"/>
                        </a:solidFill>
                        <a:latin typeface="Century Gothic"/>
                      </a:endParaRPr>
                    </a:p>
                    <a:p>
                      <a:pPr lvl="0" algn="ctr">
                        <a:lnSpc>
                          <a:spcPct val="100000"/>
                        </a:lnSpc>
                        <a:buNone/>
                      </a:pPr>
                      <a:endParaRPr lang="en-GB" sz="1200" b="1"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sp>
        <p:nvSpPr>
          <p:cNvPr id="7" name="Rectangle 6">
            <a:extLst>
              <a:ext uri="{FF2B5EF4-FFF2-40B4-BE49-F238E27FC236}">
                <a16:creationId xmlns:a16="http://schemas.microsoft.com/office/drawing/2014/main" id="{860CC049-CD84-4C2E-819F-175DD0AAB2E8}"/>
              </a:ext>
            </a:extLst>
          </p:cNvPr>
          <p:cNvSpPr/>
          <p:nvPr/>
        </p:nvSpPr>
        <p:spPr>
          <a:xfrm>
            <a:off x="1272701" y="705019"/>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pic>
        <p:nvPicPr>
          <p:cNvPr id="8" name="Graphic 7" descr="Power Plant with solid fill">
            <a:extLst>
              <a:ext uri="{FF2B5EF4-FFF2-40B4-BE49-F238E27FC236}">
                <a16:creationId xmlns:a16="http://schemas.microsoft.com/office/drawing/2014/main" id="{9564C551-DF76-418C-83D9-438A2AADD7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404" y="136427"/>
            <a:ext cx="732929" cy="732929"/>
          </a:xfrm>
          <a:prstGeom prst="rect">
            <a:avLst/>
          </a:prstGeom>
        </p:spPr>
      </p:pic>
    </p:spTree>
    <p:extLst>
      <p:ext uri="{BB962C8B-B14F-4D97-AF65-F5344CB8AC3E}">
        <p14:creationId xmlns:p14="http://schemas.microsoft.com/office/powerpoint/2010/main" val="141434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137224" y="1127296"/>
            <a:ext cx="528" cy="557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a:off x="4310118" y="5283508"/>
            <a:ext cx="1681359" cy="6857"/>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5460317" y="984854"/>
            <a:ext cx="277430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4264129" y="5345804"/>
            <a:ext cx="17894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 </a:t>
            </a:r>
            <a:endParaRPr lang="en-US" sz="1200" b="1">
              <a:latin typeface="Aptos" panose="020B0004020202020204"/>
            </a:endParaRPr>
          </a:p>
          <a:p>
            <a:pPr algn="ctr"/>
            <a:r>
              <a:rPr lang="en-GB" sz="1200" b="1">
                <a:latin typeface="Century Gothic"/>
              </a:rPr>
              <a:t>How do we classify and use resources?</a:t>
            </a:r>
            <a:endParaRPr lang="en-US" sz="12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Organiser</a:t>
            </a:r>
          </a:p>
        </p:txBody>
      </p:sp>
      <p:sp>
        <p:nvSpPr>
          <p:cNvPr id="3" name="TextBox 2">
            <a:extLst>
              <a:ext uri="{FF2B5EF4-FFF2-40B4-BE49-F238E27FC236}">
                <a16:creationId xmlns:a16="http://schemas.microsoft.com/office/drawing/2014/main" id="{3FAB7F63-B072-4F3E-2FCC-C436971BA038}"/>
              </a:ext>
            </a:extLst>
          </p:cNvPr>
          <p:cNvSpPr txBox="1"/>
          <p:nvPr/>
        </p:nvSpPr>
        <p:spPr>
          <a:xfrm>
            <a:off x="6853983" y="1275936"/>
            <a:ext cx="3060486" cy="769441"/>
          </a:xfrm>
          <a:prstGeom prst="rect">
            <a:avLst/>
          </a:prstGeom>
          <a:noFill/>
        </p:spPr>
        <p:txBody>
          <a:bodyPr wrap="square" rtlCol="0">
            <a:spAutoFit/>
          </a:bodyPr>
          <a:lstStyle/>
          <a:p>
            <a:r>
              <a:rPr lang="en-GB" sz="1100" b="1">
                <a:latin typeface="Century Gothic" panose="020B0502020202020204" pitchFamily="34" charset="0"/>
              </a:rPr>
              <a:t>Abiotic Resources- </a:t>
            </a:r>
            <a:r>
              <a:rPr lang="en-GB" sz="1100">
                <a:latin typeface="Century Gothic" panose="020B0502020202020204" pitchFamily="34" charset="0"/>
              </a:rPr>
              <a:t>obtained from the lithosphere, atmosphere and hydrosphere, E.g., minerals, soil, sunlight, precipitation and fresh water. </a:t>
            </a:r>
          </a:p>
        </p:txBody>
      </p:sp>
      <p:pic>
        <p:nvPicPr>
          <p:cNvPr id="6" name="Graphic 5" descr="Partial sun with solid fill">
            <a:extLst>
              <a:ext uri="{FF2B5EF4-FFF2-40B4-BE49-F238E27FC236}">
                <a16:creationId xmlns:a16="http://schemas.microsoft.com/office/drawing/2014/main" id="{6EAE3560-1A38-D86E-1D1D-0A11D893D1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4664" y="1328272"/>
            <a:ext cx="701334" cy="647331"/>
          </a:xfrm>
          <a:prstGeom prst="rect">
            <a:avLst/>
          </a:prstGeom>
        </p:spPr>
      </p:pic>
      <p:sp>
        <p:nvSpPr>
          <p:cNvPr id="7" name="TextBox 6">
            <a:extLst>
              <a:ext uri="{FF2B5EF4-FFF2-40B4-BE49-F238E27FC236}">
                <a16:creationId xmlns:a16="http://schemas.microsoft.com/office/drawing/2014/main" id="{1A566018-959C-A711-99E0-51BD2868BB53}"/>
              </a:ext>
            </a:extLst>
          </p:cNvPr>
          <p:cNvSpPr txBox="1"/>
          <p:nvPr/>
        </p:nvSpPr>
        <p:spPr>
          <a:xfrm>
            <a:off x="6843053" y="2106001"/>
            <a:ext cx="3064785" cy="600164"/>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Biotic Resources- </a:t>
            </a:r>
            <a:r>
              <a:rPr lang="en-GB" sz="1100">
                <a:latin typeface="Century Gothic" panose="020B0502020202020204" pitchFamily="34" charset="0"/>
              </a:rPr>
              <a:t>obtained from the biosphere. These are living things that can reproduce: plants, animals, fungi, etc.</a:t>
            </a:r>
            <a:endParaRPr lang="en-US" sz="1600">
              <a:latin typeface="Century Gothic" panose="020B0502020202020204" pitchFamily="34" charset="0"/>
            </a:endParaRPr>
          </a:p>
        </p:txBody>
      </p:sp>
      <p:pic>
        <p:nvPicPr>
          <p:cNvPr id="19" name="Graphic 18" descr="Plant with solid fill">
            <a:extLst>
              <a:ext uri="{FF2B5EF4-FFF2-40B4-BE49-F238E27FC236}">
                <a16:creationId xmlns:a16="http://schemas.microsoft.com/office/drawing/2014/main" id="{D0AB056E-9DC2-458B-8803-CDD9FB9B53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2396" y="2083678"/>
            <a:ext cx="702490" cy="648495"/>
          </a:xfrm>
          <a:prstGeom prst="rect">
            <a:avLst/>
          </a:prstGeom>
        </p:spPr>
      </p:pic>
      <p:sp>
        <p:nvSpPr>
          <p:cNvPr id="20" name="TextBox 19">
            <a:extLst>
              <a:ext uri="{FF2B5EF4-FFF2-40B4-BE49-F238E27FC236}">
                <a16:creationId xmlns:a16="http://schemas.microsoft.com/office/drawing/2014/main" id="{F75DFA44-8E33-E523-64DC-77C4232C459C}"/>
              </a:ext>
            </a:extLst>
          </p:cNvPr>
          <p:cNvSpPr txBox="1"/>
          <p:nvPr/>
        </p:nvSpPr>
        <p:spPr>
          <a:xfrm>
            <a:off x="6843052" y="2754085"/>
            <a:ext cx="3172225" cy="938719"/>
          </a:xfrm>
          <a:prstGeom prst="rect">
            <a:avLst/>
          </a:prstGeom>
          <a:noFill/>
        </p:spPr>
        <p:txBody>
          <a:bodyPr wrap="square" rtlCol="0">
            <a:spAutoFit/>
          </a:bodyPr>
          <a:lstStyle/>
          <a:p>
            <a:r>
              <a:rPr lang="en-GB" sz="1100" b="1">
                <a:latin typeface="Century Gothic" panose="020B0502020202020204" pitchFamily="34" charset="0"/>
              </a:rPr>
              <a:t>Non-renewable Resources- </a:t>
            </a:r>
            <a:r>
              <a:rPr lang="en-GB" sz="1100">
                <a:latin typeface="Century Gothic" panose="020B0502020202020204" pitchFamily="34" charset="0"/>
              </a:rPr>
              <a:t>those that cannot be ‘remade’, because it takes millions of years for them to form. They are finite and will run out, e.g. coal, oil, natural gas. </a:t>
            </a:r>
          </a:p>
        </p:txBody>
      </p:sp>
      <p:pic>
        <p:nvPicPr>
          <p:cNvPr id="23" name="Graphic 22" descr="Fuel with solid fill">
            <a:extLst>
              <a:ext uri="{FF2B5EF4-FFF2-40B4-BE49-F238E27FC236}">
                <a16:creationId xmlns:a16="http://schemas.microsoft.com/office/drawing/2014/main" id="{0B1D0F67-6E6C-53E2-AAB8-245A7B9C65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5659" y="2834675"/>
            <a:ext cx="702125" cy="729135"/>
          </a:xfrm>
          <a:prstGeom prst="rect">
            <a:avLst/>
          </a:prstGeom>
        </p:spPr>
      </p:pic>
      <p:sp>
        <p:nvSpPr>
          <p:cNvPr id="24" name="TextBox 23">
            <a:extLst>
              <a:ext uri="{FF2B5EF4-FFF2-40B4-BE49-F238E27FC236}">
                <a16:creationId xmlns:a16="http://schemas.microsoft.com/office/drawing/2014/main" id="{F5AFEF50-A120-669E-8480-FE0B699B63A2}"/>
              </a:ext>
            </a:extLst>
          </p:cNvPr>
          <p:cNvSpPr txBox="1"/>
          <p:nvPr/>
        </p:nvSpPr>
        <p:spPr>
          <a:xfrm>
            <a:off x="6852579" y="3598015"/>
            <a:ext cx="3018669" cy="769441"/>
          </a:xfrm>
          <a:prstGeom prst="rect">
            <a:avLst/>
          </a:prstGeom>
          <a:noFill/>
        </p:spPr>
        <p:txBody>
          <a:bodyPr wrap="square" rtlCol="0">
            <a:spAutoFit/>
          </a:bodyPr>
          <a:lstStyle/>
          <a:p>
            <a:r>
              <a:rPr lang="en-GB" sz="1100" b="1">
                <a:latin typeface="Century Gothic" panose="020B0502020202020204" pitchFamily="34" charset="0"/>
              </a:rPr>
              <a:t>Renewable Resources- </a:t>
            </a:r>
            <a:r>
              <a:rPr lang="en-GB" sz="1100">
                <a:latin typeface="Century Gothic" panose="020B0502020202020204" pitchFamily="34" charset="0"/>
              </a:rPr>
              <a:t>those that are infinite and will not run out, e.g. renewable energy sources such as wind, solar and hydro-electric power (HEP).</a:t>
            </a:r>
          </a:p>
        </p:txBody>
      </p:sp>
      <p:pic>
        <p:nvPicPr>
          <p:cNvPr id="26" name="Graphic 25" descr="Wind Turbines with solid fill">
            <a:extLst>
              <a:ext uri="{FF2B5EF4-FFF2-40B4-BE49-F238E27FC236}">
                <a16:creationId xmlns:a16="http://schemas.microsoft.com/office/drawing/2014/main" id="{8763DFAC-42B0-9D7B-F408-A8347F745D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6920" y="3639878"/>
            <a:ext cx="695600" cy="722619"/>
          </a:xfrm>
          <a:prstGeom prst="rect">
            <a:avLst/>
          </a:prstGeom>
        </p:spPr>
      </p:pic>
      <p:graphicFrame>
        <p:nvGraphicFramePr>
          <p:cNvPr id="18" name="Table 17">
            <a:extLst>
              <a:ext uri="{FF2B5EF4-FFF2-40B4-BE49-F238E27FC236}">
                <a16:creationId xmlns:a16="http://schemas.microsoft.com/office/drawing/2014/main" id="{8BCF3BBD-008A-84E2-66FE-546F384D7264}"/>
              </a:ext>
            </a:extLst>
          </p:cNvPr>
          <p:cNvGraphicFramePr>
            <a:graphicFrameLocks noGrp="1"/>
          </p:cNvGraphicFramePr>
          <p:nvPr>
            <p:extLst>
              <p:ext uri="{D42A27DB-BD31-4B8C-83A1-F6EECF244321}">
                <p14:modId xmlns:p14="http://schemas.microsoft.com/office/powerpoint/2010/main" val="3837489778"/>
              </p:ext>
            </p:extLst>
          </p:nvPr>
        </p:nvGraphicFramePr>
        <p:xfrm>
          <a:off x="352204" y="1215000"/>
          <a:ext cx="5665433" cy="1064651"/>
        </p:xfrm>
        <a:graphic>
          <a:graphicData uri="http://schemas.openxmlformats.org/drawingml/2006/table">
            <a:tbl>
              <a:tblPr bandRow="1">
                <a:tableStyleId>{5C22544A-7EE6-4342-B048-85BDC9FD1C3A}</a:tableStyleId>
              </a:tblPr>
              <a:tblGrid>
                <a:gridCol w="985512">
                  <a:extLst>
                    <a:ext uri="{9D8B030D-6E8A-4147-A177-3AD203B41FA5}">
                      <a16:colId xmlns:a16="http://schemas.microsoft.com/office/drawing/2014/main" val="2237085336"/>
                    </a:ext>
                  </a:extLst>
                </a:gridCol>
                <a:gridCol w="1677707">
                  <a:extLst>
                    <a:ext uri="{9D8B030D-6E8A-4147-A177-3AD203B41FA5}">
                      <a16:colId xmlns:a16="http://schemas.microsoft.com/office/drawing/2014/main" val="1854331348"/>
                    </a:ext>
                  </a:extLst>
                </a:gridCol>
                <a:gridCol w="3002214">
                  <a:extLst>
                    <a:ext uri="{9D8B030D-6E8A-4147-A177-3AD203B41FA5}">
                      <a16:colId xmlns:a16="http://schemas.microsoft.com/office/drawing/2014/main" val="1058944829"/>
                    </a:ext>
                  </a:extLst>
                </a:gridCol>
              </a:tblGrid>
              <a:tr h="326895">
                <a:tc>
                  <a:txBody>
                    <a:bodyPr/>
                    <a:lstStyle/>
                    <a:p>
                      <a:pPr algn="l" fontAlgn="auto">
                        <a:lnSpc>
                          <a:spcPts val="2175"/>
                        </a:lnSpc>
                      </a:pPr>
                      <a:endParaRPr lang="en-GB" sz="1000" b="0" i="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000" b="1" i="0">
                          <a:solidFill>
                            <a:srgbClr val="000000"/>
                          </a:solidFill>
                          <a:effectLst/>
                          <a:latin typeface="Century Gothic"/>
                        </a:rPr>
                        <a:t>Abiotic</a:t>
                      </a:r>
                      <a:endParaRPr lang="en-GB" sz="1000" b="0" i="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000" b="1" i="0">
                          <a:solidFill>
                            <a:srgbClr val="000000"/>
                          </a:solidFill>
                          <a:effectLst/>
                          <a:latin typeface="Century Gothic"/>
                        </a:rPr>
                        <a:t>Biotic</a:t>
                      </a:r>
                      <a:endParaRPr lang="en-GB" sz="1000" b="0" i="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70582"/>
                  </a:ext>
                </a:extLst>
              </a:tr>
              <a:tr h="326895">
                <a:tc>
                  <a:txBody>
                    <a:bodyPr/>
                    <a:lstStyle/>
                    <a:p>
                      <a:pPr algn="ctr" fontAlgn="base">
                        <a:lnSpc>
                          <a:spcPts val="2175"/>
                        </a:lnSpc>
                      </a:pPr>
                      <a:r>
                        <a:rPr lang="en-GB" sz="1000" b="1" i="0">
                          <a:solidFill>
                            <a:srgbClr val="000000"/>
                          </a:solidFill>
                          <a:effectLst/>
                          <a:latin typeface="Century Gothic"/>
                        </a:rPr>
                        <a:t>Renewable</a:t>
                      </a:r>
                      <a:endParaRPr lang="en-GB" sz="1000" b="0" i="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tc>
                  <a:txBody>
                    <a:bodyPr/>
                    <a:lstStyle/>
                    <a:p>
                      <a:pPr algn="l" fontAlgn="auto">
                        <a:lnSpc>
                          <a:spcPts val="2175"/>
                        </a:lnSpc>
                      </a:pPr>
                      <a:r>
                        <a:rPr lang="en-GB" sz="1000" b="0" i="0" u="none" strike="noStrike" dirty="0">
                          <a:solidFill>
                            <a:srgbClr val="000000"/>
                          </a:solidFill>
                          <a:effectLst/>
                          <a:latin typeface="Century Gothic"/>
                        </a:rPr>
                        <a:t>Solar, Wind, HEP, Wave</a:t>
                      </a:r>
                      <a:endParaRPr lang="en-GB" sz="1000" b="0" i="0" dirty="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tc>
                  <a:txBody>
                    <a:bodyPr/>
                    <a:lstStyle/>
                    <a:p>
                      <a:pPr algn="l" fontAlgn="auto">
                        <a:lnSpc>
                          <a:spcPts val="2175"/>
                        </a:lnSpc>
                      </a:pPr>
                      <a:r>
                        <a:rPr lang="en-GB" sz="1000" b="0" i="0" u="none" strike="noStrike">
                          <a:solidFill>
                            <a:srgbClr val="000000"/>
                          </a:solidFill>
                          <a:effectLst/>
                          <a:latin typeface="Century Gothic"/>
                        </a:rPr>
                        <a:t>Dung, Biogas</a:t>
                      </a:r>
                      <a:endParaRPr lang="en-GB" sz="1000" b="0" i="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486908"/>
                  </a:ext>
                </a:extLst>
              </a:tr>
              <a:tr h="406409">
                <a:tc>
                  <a:txBody>
                    <a:bodyPr/>
                    <a:lstStyle/>
                    <a:p>
                      <a:pPr algn="ctr" fontAlgn="base">
                        <a:lnSpc>
                          <a:spcPct val="100000"/>
                        </a:lnSpc>
                      </a:pPr>
                      <a:r>
                        <a:rPr lang="en-GB" sz="1000" b="1" i="0">
                          <a:solidFill>
                            <a:srgbClr val="000000"/>
                          </a:solidFill>
                          <a:effectLst/>
                          <a:latin typeface="Century Gothic"/>
                        </a:rPr>
                        <a:t>Non-renewable</a:t>
                      </a:r>
                      <a:endParaRPr lang="en-GB" sz="1000" b="0" i="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tc>
                  <a:txBody>
                    <a:bodyPr/>
                    <a:lstStyle/>
                    <a:p>
                      <a:pPr algn="l" fontAlgn="auto">
                        <a:lnSpc>
                          <a:spcPts val="2175"/>
                        </a:lnSpc>
                      </a:pPr>
                      <a:r>
                        <a:rPr lang="en-GB" sz="1000" b="0" i="0" u="none" strike="noStrike" dirty="0">
                          <a:solidFill>
                            <a:srgbClr val="000000"/>
                          </a:solidFill>
                          <a:effectLst/>
                          <a:latin typeface="Century Gothic"/>
                        </a:rPr>
                        <a:t>Uranium</a:t>
                      </a:r>
                      <a:endParaRPr lang="en-GB" sz="1000" b="0" i="0" dirty="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tc>
                  <a:txBody>
                    <a:bodyPr/>
                    <a:lstStyle/>
                    <a:p>
                      <a:pPr algn="l" fontAlgn="auto">
                        <a:lnSpc>
                          <a:spcPct val="100000"/>
                        </a:lnSpc>
                      </a:pPr>
                      <a:r>
                        <a:rPr lang="en-GB" sz="1000" b="0" i="0" u="none" strike="noStrike" dirty="0">
                          <a:solidFill>
                            <a:srgbClr val="000000"/>
                          </a:solidFill>
                          <a:effectLst/>
                          <a:latin typeface="Century Gothic"/>
                        </a:rPr>
                        <a:t>Coal, Oil, Natural gas (all come from decay of organic materials over millions of years)</a:t>
                      </a:r>
                      <a:endParaRPr lang="en-GB" sz="1000" b="0" i="0" dirty="0">
                        <a:solidFill>
                          <a:srgbClr val="000000"/>
                        </a:solidFill>
                        <a:effectLst/>
                        <a:latin typeface="Century Gothic"/>
                      </a:endParaRPr>
                    </a:p>
                  </a:txBody>
                  <a:tcPr anchor="ctr">
                    <a:lnL w="12221" cap="flat" cmpd="sng" algn="ctr">
                      <a:solidFill>
                        <a:srgbClr val="000000"/>
                      </a:solidFill>
                      <a:prstDash val="solid"/>
                      <a:round/>
                      <a:headEnd type="none" w="med" len="med"/>
                      <a:tailEnd type="none" w="med" len="med"/>
                    </a:lnL>
                    <a:lnR w="12221" cap="flat" cmpd="sng" algn="ctr">
                      <a:solidFill>
                        <a:srgbClr val="000000"/>
                      </a:solidFill>
                      <a:prstDash val="solid"/>
                      <a:round/>
                      <a:headEnd type="none" w="med" len="med"/>
                      <a:tailEnd type="none" w="med" len="med"/>
                    </a:lnR>
                    <a:lnT w="12221" cap="flat" cmpd="sng" algn="ctr">
                      <a:solidFill>
                        <a:srgbClr val="000000"/>
                      </a:solidFill>
                      <a:prstDash val="solid"/>
                      <a:round/>
                      <a:headEnd type="none" w="med" len="med"/>
                      <a:tailEnd type="none" w="med" len="med"/>
                    </a:lnT>
                    <a:lnB w="12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3404232"/>
                  </a:ext>
                </a:extLst>
              </a:tr>
            </a:tbl>
          </a:graphicData>
        </a:graphic>
      </p:graphicFrame>
      <p:sp>
        <p:nvSpPr>
          <p:cNvPr id="22" name="TextBox 21">
            <a:extLst>
              <a:ext uri="{FF2B5EF4-FFF2-40B4-BE49-F238E27FC236}">
                <a16:creationId xmlns:a16="http://schemas.microsoft.com/office/drawing/2014/main" id="{F9B61BA7-39B9-7F9D-A660-0F22A42DA20A}"/>
              </a:ext>
            </a:extLst>
          </p:cNvPr>
          <p:cNvSpPr txBox="1"/>
          <p:nvPr/>
        </p:nvSpPr>
        <p:spPr>
          <a:xfrm>
            <a:off x="358018" y="2415518"/>
            <a:ext cx="5658090" cy="553998"/>
          </a:xfrm>
          <a:custGeom>
            <a:avLst/>
            <a:gdLst>
              <a:gd name="csX0" fmla="*/ 0 w 5658090"/>
              <a:gd name="csY0" fmla="*/ 0 h 553998"/>
              <a:gd name="csX1" fmla="*/ 572096 w 5658090"/>
              <a:gd name="csY1" fmla="*/ 0 h 553998"/>
              <a:gd name="csX2" fmla="*/ 1087611 w 5658090"/>
              <a:gd name="csY2" fmla="*/ 0 h 553998"/>
              <a:gd name="csX3" fmla="*/ 1603126 w 5658090"/>
              <a:gd name="csY3" fmla="*/ 0 h 553998"/>
              <a:gd name="csX4" fmla="*/ 2062059 w 5658090"/>
              <a:gd name="csY4" fmla="*/ 0 h 553998"/>
              <a:gd name="csX5" fmla="*/ 2520993 w 5658090"/>
              <a:gd name="csY5" fmla="*/ 0 h 553998"/>
              <a:gd name="csX6" fmla="*/ 2979927 w 5658090"/>
              <a:gd name="csY6" fmla="*/ 0 h 553998"/>
              <a:gd name="csX7" fmla="*/ 3665185 w 5658090"/>
              <a:gd name="csY7" fmla="*/ 0 h 553998"/>
              <a:gd name="csX8" fmla="*/ 4124119 w 5658090"/>
              <a:gd name="csY8" fmla="*/ 0 h 553998"/>
              <a:gd name="csX9" fmla="*/ 4639634 w 5658090"/>
              <a:gd name="csY9" fmla="*/ 0 h 553998"/>
              <a:gd name="csX10" fmla="*/ 5658090 w 5658090"/>
              <a:gd name="csY10" fmla="*/ 0 h 553998"/>
              <a:gd name="csX11" fmla="*/ 5658090 w 5658090"/>
              <a:gd name="csY11" fmla="*/ 553998 h 553998"/>
              <a:gd name="csX12" fmla="*/ 5142575 w 5658090"/>
              <a:gd name="csY12" fmla="*/ 553998 h 553998"/>
              <a:gd name="csX13" fmla="*/ 4627060 w 5658090"/>
              <a:gd name="csY13" fmla="*/ 553998 h 553998"/>
              <a:gd name="csX14" fmla="*/ 3941803 w 5658090"/>
              <a:gd name="csY14" fmla="*/ 553998 h 553998"/>
              <a:gd name="csX15" fmla="*/ 3256545 w 5658090"/>
              <a:gd name="csY15" fmla="*/ 553998 h 553998"/>
              <a:gd name="csX16" fmla="*/ 2684449 w 5658090"/>
              <a:gd name="csY16" fmla="*/ 553998 h 553998"/>
              <a:gd name="csX17" fmla="*/ 1942611 w 5658090"/>
              <a:gd name="csY17" fmla="*/ 553998 h 553998"/>
              <a:gd name="csX18" fmla="*/ 1427096 w 5658090"/>
              <a:gd name="csY18" fmla="*/ 553998 h 553998"/>
              <a:gd name="csX19" fmla="*/ 855000 w 5658090"/>
              <a:gd name="csY19" fmla="*/ 553998 h 553998"/>
              <a:gd name="csX20" fmla="*/ 0 w 5658090"/>
              <a:gd name="csY20" fmla="*/ 553998 h 553998"/>
              <a:gd name="csX21" fmla="*/ 0 w 5658090"/>
              <a:gd name="csY21" fmla="*/ 0 h 5539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658090" h="553998" extrusionOk="0">
                <a:moveTo>
                  <a:pt x="0" y="0"/>
                </a:moveTo>
                <a:cubicBezTo>
                  <a:pt x="131180" y="-21620"/>
                  <a:pt x="286450" y="25482"/>
                  <a:pt x="572096" y="0"/>
                </a:cubicBezTo>
                <a:cubicBezTo>
                  <a:pt x="857742" y="-25482"/>
                  <a:pt x="840867" y="5846"/>
                  <a:pt x="1087611" y="0"/>
                </a:cubicBezTo>
                <a:cubicBezTo>
                  <a:pt x="1334356" y="-5846"/>
                  <a:pt x="1353963" y="-23188"/>
                  <a:pt x="1603126" y="0"/>
                </a:cubicBezTo>
                <a:cubicBezTo>
                  <a:pt x="1852289" y="23188"/>
                  <a:pt x="1893129" y="-3001"/>
                  <a:pt x="2062059" y="0"/>
                </a:cubicBezTo>
                <a:cubicBezTo>
                  <a:pt x="2230989" y="3001"/>
                  <a:pt x="2298791" y="9023"/>
                  <a:pt x="2520993" y="0"/>
                </a:cubicBezTo>
                <a:cubicBezTo>
                  <a:pt x="2743195" y="-9023"/>
                  <a:pt x="2837785" y="-11113"/>
                  <a:pt x="2979927" y="0"/>
                </a:cubicBezTo>
                <a:cubicBezTo>
                  <a:pt x="3122069" y="11113"/>
                  <a:pt x="3454557" y="17413"/>
                  <a:pt x="3665185" y="0"/>
                </a:cubicBezTo>
                <a:cubicBezTo>
                  <a:pt x="3875813" y="-17413"/>
                  <a:pt x="3977537" y="-18463"/>
                  <a:pt x="4124119" y="0"/>
                </a:cubicBezTo>
                <a:cubicBezTo>
                  <a:pt x="4270701" y="18463"/>
                  <a:pt x="4466720" y="-7938"/>
                  <a:pt x="4639634" y="0"/>
                </a:cubicBezTo>
                <a:cubicBezTo>
                  <a:pt x="4812549" y="7938"/>
                  <a:pt x="5226328" y="-3155"/>
                  <a:pt x="5658090" y="0"/>
                </a:cubicBezTo>
                <a:cubicBezTo>
                  <a:pt x="5673230" y="208876"/>
                  <a:pt x="5644588" y="411149"/>
                  <a:pt x="5658090" y="553998"/>
                </a:cubicBezTo>
                <a:cubicBezTo>
                  <a:pt x="5552619" y="554011"/>
                  <a:pt x="5382278" y="551900"/>
                  <a:pt x="5142575" y="553998"/>
                </a:cubicBezTo>
                <a:cubicBezTo>
                  <a:pt x="4902873" y="556096"/>
                  <a:pt x="4823445" y="574042"/>
                  <a:pt x="4627060" y="553998"/>
                </a:cubicBezTo>
                <a:cubicBezTo>
                  <a:pt x="4430675" y="533954"/>
                  <a:pt x="4213356" y="531527"/>
                  <a:pt x="3941803" y="553998"/>
                </a:cubicBezTo>
                <a:cubicBezTo>
                  <a:pt x="3670250" y="576469"/>
                  <a:pt x="3469638" y="534360"/>
                  <a:pt x="3256545" y="553998"/>
                </a:cubicBezTo>
                <a:cubicBezTo>
                  <a:pt x="3043452" y="573636"/>
                  <a:pt x="2913246" y="541267"/>
                  <a:pt x="2684449" y="553998"/>
                </a:cubicBezTo>
                <a:cubicBezTo>
                  <a:pt x="2455652" y="566729"/>
                  <a:pt x="2149257" y="559881"/>
                  <a:pt x="1942611" y="553998"/>
                </a:cubicBezTo>
                <a:cubicBezTo>
                  <a:pt x="1735965" y="548115"/>
                  <a:pt x="1659353" y="578606"/>
                  <a:pt x="1427096" y="553998"/>
                </a:cubicBezTo>
                <a:cubicBezTo>
                  <a:pt x="1194839" y="529390"/>
                  <a:pt x="1103220" y="554741"/>
                  <a:pt x="855000" y="553998"/>
                </a:cubicBezTo>
                <a:cubicBezTo>
                  <a:pt x="606780" y="553255"/>
                  <a:pt x="218649" y="545856"/>
                  <a:pt x="0" y="553998"/>
                </a:cubicBezTo>
                <a:cubicBezTo>
                  <a:pt x="-24564" y="354475"/>
                  <a:pt x="-9797" y="114726"/>
                  <a:pt x="0" y="0"/>
                </a:cubicBezTo>
                <a:close/>
              </a:path>
            </a:pathLst>
          </a:custGeom>
          <a:noFill/>
          <a:ln w="12700">
            <a:noFill/>
            <a:extLst>
              <a:ext uri="{C807C97D-BFC1-408E-A445-0C87EB9F89A2}">
                <ask:lineSketchStyleProps xmlns:ask="http://schemas.microsoft.com/office/drawing/2018/sketchyshapes" sd="3499211612">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latin typeface="Century Gothic"/>
                <a:cs typeface="Arial"/>
              </a:rPr>
              <a:t>What do we use natural resources for? </a:t>
            </a:r>
            <a:endParaRPr lang="en-US">
              <a:latin typeface="Aptos" panose="020B0004020202020204"/>
              <a:cs typeface="Arial"/>
            </a:endParaRPr>
          </a:p>
          <a:p>
            <a:pPr algn="ctr"/>
            <a:r>
              <a:rPr lang="en-US" sz="1000">
                <a:latin typeface="Century Gothic"/>
                <a:cs typeface="Arial"/>
              </a:rPr>
              <a:t>Fuel for transportation, Energy/power, Water for agriculture, Materials for production and technology</a:t>
            </a:r>
            <a:endParaRPr lang="en-US">
              <a:latin typeface="Aptos" panose="020B0004020202020204"/>
              <a:cs typeface="Arial"/>
            </a:endParaRPr>
          </a:p>
        </p:txBody>
      </p:sp>
      <p:sp>
        <p:nvSpPr>
          <p:cNvPr id="28" name="TextBox 27">
            <a:extLst>
              <a:ext uri="{FF2B5EF4-FFF2-40B4-BE49-F238E27FC236}">
                <a16:creationId xmlns:a16="http://schemas.microsoft.com/office/drawing/2014/main" id="{CD7C092D-F159-A4FD-AD21-47525AF4FDC7}"/>
              </a:ext>
            </a:extLst>
          </p:cNvPr>
          <p:cNvSpPr txBox="1"/>
          <p:nvPr/>
        </p:nvSpPr>
        <p:spPr>
          <a:xfrm>
            <a:off x="355185" y="3096874"/>
            <a:ext cx="3678688" cy="3631763"/>
          </a:xfrm>
          <a:custGeom>
            <a:avLst/>
            <a:gdLst>
              <a:gd name="csX0" fmla="*/ 0 w 3678688"/>
              <a:gd name="csY0" fmla="*/ 0 h 3631763"/>
              <a:gd name="csX1" fmla="*/ 576328 w 3678688"/>
              <a:gd name="csY1" fmla="*/ 0 h 3631763"/>
              <a:gd name="csX2" fmla="*/ 1115869 w 3678688"/>
              <a:gd name="csY2" fmla="*/ 0 h 3631763"/>
              <a:gd name="csX3" fmla="*/ 1655410 w 3678688"/>
              <a:gd name="csY3" fmla="*/ 0 h 3631763"/>
              <a:gd name="csX4" fmla="*/ 2158164 w 3678688"/>
              <a:gd name="csY4" fmla="*/ 0 h 3631763"/>
              <a:gd name="csX5" fmla="*/ 2660918 w 3678688"/>
              <a:gd name="csY5" fmla="*/ 0 h 3631763"/>
              <a:gd name="csX6" fmla="*/ 3678688 w 3678688"/>
              <a:gd name="csY6" fmla="*/ 0 h 3631763"/>
              <a:gd name="csX7" fmla="*/ 3678688 w 3678688"/>
              <a:gd name="csY7" fmla="*/ 641611 h 3631763"/>
              <a:gd name="csX8" fmla="*/ 3678688 w 3678688"/>
              <a:gd name="csY8" fmla="*/ 1137952 h 3631763"/>
              <a:gd name="csX9" fmla="*/ 3678688 w 3678688"/>
              <a:gd name="csY9" fmla="*/ 1779564 h 3631763"/>
              <a:gd name="csX10" fmla="*/ 3678688 w 3678688"/>
              <a:gd name="csY10" fmla="*/ 2312222 h 3631763"/>
              <a:gd name="csX11" fmla="*/ 3678688 w 3678688"/>
              <a:gd name="csY11" fmla="*/ 2844881 h 3631763"/>
              <a:gd name="csX12" fmla="*/ 3678688 w 3678688"/>
              <a:gd name="csY12" fmla="*/ 3631763 h 3631763"/>
              <a:gd name="csX13" fmla="*/ 3065573 w 3678688"/>
              <a:gd name="csY13" fmla="*/ 3631763 h 3631763"/>
              <a:gd name="csX14" fmla="*/ 2415672 w 3678688"/>
              <a:gd name="csY14" fmla="*/ 3631763 h 3631763"/>
              <a:gd name="csX15" fmla="*/ 1765770 w 3678688"/>
              <a:gd name="csY15" fmla="*/ 3631763 h 3631763"/>
              <a:gd name="csX16" fmla="*/ 1189442 w 3678688"/>
              <a:gd name="csY16" fmla="*/ 3631763 h 3631763"/>
              <a:gd name="csX17" fmla="*/ 0 w 3678688"/>
              <a:gd name="csY17" fmla="*/ 3631763 h 3631763"/>
              <a:gd name="csX18" fmla="*/ 0 w 3678688"/>
              <a:gd name="csY18" fmla="*/ 3099104 h 3631763"/>
              <a:gd name="csX19" fmla="*/ 0 w 3678688"/>
              <a:gd name="csY19" fmla="*/ 2493811 h 3631763"/>
              <a:gd name="csX20" fmla="*/ 0 w 3678688"/>
              <a:gd name="csY20" fmla="*/ 1997470 h 3631763"/>
              <a:gd name="csX21" fmla="*/ 0 w 3678688"/>
              <a:gd name="csY21" fmla="*/ 1501129 h 3631763"/>
              <a:gd name="csX22" fmla="*/ 0 w 3678688"/>
              <a:gd name="csY22" fmla="*/ 968470 h 3631763"/>
              <a:gd name="csX23" fmla="*/ 0 w 3678688"/>
              <a:gd name="csY23" fmla="*/ 0 h 36317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3678688" h="3631763" extrusionOk="0">
                <a:moveTo>
                  <a:pt x="0" y="0"/>
                </a:moveTo>
                <a:cubicBezTo>
                  <a:pt x="226836" y="-22167"/>
                  <a:pt x="427107" y="3920"/>
                  <a:pt x="576328" y="0"/>
                </a:cubicBezTo>
                <a:cubicBezTo>
                  <a:pt x="725549" y="-3920"/>
                  <a:pt x="949112" y="6851"/>
                  <a:pt x="1115869" y="0"/>
                </a:cubicBezTo>
                <a:cubicBezTo>
                  <a:pt x="1282626" y="-6851"/>
                  <a:pt x="1406942" y="22761"/>
                  <a:pt x="1655410" y="0"/>
                </a:cubicBezTo>
                <a:cubicBezTo>
                  <a:pt x="1903878" y="-22761"/>
                  <a:pt x="2016048" y="-17683"/>
                  <a:pt x="2158164" y="0"/>
                </a:cubicBezTo>
                <a:cubicBezTo>
                  <a:pt x="2300280" y="17683"/>
                  <a:pt x="2438160" y="-14529"/>
                  <a:pt x="2660918" y="0"/>
                </a:cubicBezTo>
                <a:cubicBezTo>
                  <a:pt x="2883676" y="14529"/>
                  <a:pt x="3451642" y="10247"/>
                  <a:pt x="3678688" y="0"/>
                </a:cubicBezTo>
                <a:cubicBezTo>
                  <a:pt x="3677434" y="180904"/>
                  <a:pt x="3654990" y="338600"/>
                  <a:pt x="3678688" y="641611"/>
                </a:cubicBezTo>
                <a:cubicBezTo>
                  <a:pt x="3702386" y="944622"/>
                  <a:pt x="3692125" y="1035359"/>
                  <a:pt x="3678688" y="1137952"/>
                </a:cubicBezTo>
                <a:cubicBezTo>
                  <a:pt x="3665251" y="1240545"/>
                  <a:pt x="3709097" y="1528621"/>
                  <a:pt x="3678688" y="1779564"/>
                </a:cubicBezTo>
                <a:cubicBezTo>
                  <a:pt x="3648279" y="2030507"/>
                  <a:pt x="3662368" y="2144800"/>
                  <a:pt x="3678688" y="2312222"/>
                </a:cubicBezTo>
                <a:cubicBezTo>
                  <a:pt x="3695008" y="2479644"/>
                  <a:pt x="3685546" y="2619083"/>
                  <a:pt x="3678688" y="2844881"/>
                </a:cubicBezTo>
                <a:cubicBezTo>
                  <a:pt x="3671830" y="3070679"/>
                  <a:pt x="3705208" y="3339311"/>
                  <a:pt x="3678688" y="3631763"/>
                </a:cubicBezTo>
                <a:cubicBezTo>
                  <a:pt x="3474932" y="3634295"/>
                  <a:pt x="3226776" y="3605939"/>
                  <a:pt x="3065573" y="3631763"/>
                </a:cubicBezTo>
                <a:cubicBezTo>
                  <a:pt x="2904371" y="3657587"/>
                  <a:pt x="2689973" y="3634047"/>
                  <a:pt x="2415672" y="3631763"/>
                </a:cubicBezTo>
                <a:cubicBezTo>
                  <a:pt x="2141371" y="3629479"/>
                  <a:pt x="1904338" y="3621688"/>
                  <a:pt x="1765770" y="3631763"/>
                </a:cubicBezTo>
                <a:cubicBezTo>
                  <a:pt x="1627202" y="3641838"/>
                  <a:pt x="1435060" y="3637630"/>
                  <a:pt x="1189442" y="3631763"/>
                </a:cubicBezTo>
                <a:cubicBezTo>
                  <a:pt x="943824" y="3625896"/>
                  <a:pt x="421574" y="3660351"/>
                  <a:pt x="0" y="3631763"/>
                </a:cubicBezTo>
                <a:cubicBezTo>
                  <a:pt x="8045" y="3452615"/>
                  <a:pt x="-5252" y="3344116"/>
                  <a:pt x="0" y="3099104"/>
                </a:cubicBezTo>
                <a:cubicBezTo>
                  <a:pt x="5252" y="2854092"/>
                  <a:pt x="-6120" y="2665898"/>
                  <a:pt x="0" y="2493811"/>
                </a:cubicBezTo>
                <a:cubicBezTo>
                  <a:pt x="6120" y="2321724"/>
                  <a:pt x="21140" y="2190968"/>
                  <a:pt x="0" y="1997470"/>
                </a:cubicBezTo>
                <a:cubicBezTo>
                  <a:pt x="-21140" y="1803972"/>
                  <a:pt x="18713" y="1724910"/>
                  <a:pt x="0" y="1501129"/>
                </a:cubicBezTo>
                <a:cubicBezTo>
                  <a:pt x="-18713" y="1277348"/>
                  <a:pt x="23998" y="1186573"/>
                  <a:pt x="0" y="968470"/>
                </a:cubicBezTo>
                <a:cubicBezTo>
                  <a:pt x="-23998" y="750367"/>
                  <a:pt x="-11860" y="412150"/>
                  <a:pt x="0" y="0"/>
                </a:cubicBezTo>
                <a:close/>
              </a:path>
            </a:pathLst>
          </a:custGeom>
          <a:noFill/>
          <a:ln w="12700">
            <a:noFill/>
            <a:extLst>
              <a:ext uri="{C807C97D-BFC1-408E-A445-0C87EB9F89A2}">
                <ask:lineSketchStyleProps xmlns:ask="http://schemas.microsoft.com/office/drawing/2018/sketchyshapes" sd="3499211612">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71450" indent="-171450">
              <a:buFont typeface="Arial"/>
              <a:buChar char="•"/>
            </a:pPr>
            <a:r>
              <a:rPr lang="en-US" sz="1000" b="1">
                <a:latin typeface="Century Gothic"/>
                <a:cs typeface="Arial"/>
              </a:rPr>
              <a:t>Overfishing</a:t>
            </a:r>
            <a:r>
              <a:rPr lang="en-US" sz="1000">
                <a:latin typeface="Century Gothic"/>
                <a:cs typeface="Arial"/>
              </a:rPr>
              <a:t>- Millions of people rely on fish for a source of food or form of employment, but in the last 50 years unsustainable fishing practices have resulted in critical fish population levels. Decades of overfishing in the North Sea have led to a severe decline in cod numbers. Catches of 300,000 </a:t>
            </a:r>
            <a:r>
              <a:rPr lang="en-US" sz="1000" err="1">
                <a:latin typeface="Century Gothic"/>
                <a:cs typeface="Arial"/>
              </a:rPr>
              <a:t>tonnes</a:t>
            </a:r>
            <a:r>
              <a:rPr lang="en-US" sz="1000">
                <a:latin typeface="Century Gothic"/>
                <a:cs typeface="Arial"/>
              </a:rPr>
              <a:t> in the 1970s fell to 20,000 </a:t>
            </a:r>
            <a:r>
              <a:rPr lang="en-US" sz="1000" err="1">
                <a:latin typeface="Century Gothic"/>
                <a:cs typeface="Arial"/>
              </a:rPr>
              <a:t>tonnes</a:t>
            </a:r>
            <a:r>
              <a:rPr lang="en-US" sz="1000">
                <a:latin typeface="Century Gothic"/>
                <a:cs typeface="Arial"/>
              </a:rPr>
              <a:t> in 2006, recovering to 70,000 </a:t>
            </a:r>
            <a:r>
              <a:rPr lang="en-US" sz="1000" err="1">
                <a:latin typeface="Century Gothic"/>
                <a:cs typeface="Arial"/>
              </a:rPr>
              <a:t>tonnes</a:t>
            </a:r>
            <a:r>
              <a:rPr lang="en-US" sz="1000">
                <a:latin typeface="Century Gothic"/>
                <a:cs typeface="Arial"/>
              </a:rPr>
              <a:t> in 2015.</a:t>
            </a:r>
            <a:endParaRPr lang="en-US"/>
          </a:p>
          <a:p>
            <a:pPr marL="171450" indent="-171450">
              <a:buFont typeface="Arial"/>
              <a:buChar char="•"/>
            </a:pPr>
            <a:r>
              <a:rPr lang="en-US" sz="1000" b="1">
                <a:latin typeface="Century Gothic"/>
                <a:cs typeface="Arial"/>
              </a:rPr>
              <a:t>Deforestation (Cameroon)-</a:t>
            </a:r>
            <a:r>
              <a:rPr lang="en-US" sz="1000">
                <a:latin typeface="Century Gothic"/>
                <a:cs typeface="Arial"/>
              </a:rPr>
              <a:t> Palm oil, a versatile vegetable oil, is a key ingredient in many foods and non-food products. Cameroon's rainforests, a biodiversity hotspot, are being rapidly deforested for palm oil plantations, threatening thousands of species. Deforestation causes soil erosion, which costs developing countries billions a year in damages.</a:t>
            </a:r>
            <a:endParaRPr lang="en-US" sz="1000">
              <a:latin typeface="Century Gothic"/>
              <a:ea typeface="+mn-lt"/>
              <a:cs typeface="Arial"/>
            </a:endParaRPr>
          </a:p>
          <a:p>
            <a:pPr marL="171450" indent="-171450">
              <a:buFont typeface="Arial"/>
              <a:buChar char="•"/>
            </a:pPr>
            <a:r>
              <a:rPr lang="en-US" sz="1000" b="1">
                <a:latin typeface="Century Gothic"/>
                <a:cs typeface="Arial"/>
              </a:rPr>
              <a:t>Oil Extraction (Ecuador)</a:t>
            </a:r>
            <a:r>
              <a:rPr lang="en-US" sz="1000">
                <a:latin typeface="Century Gothic"/>
                <a:cs typeface="Arial"/>
              </a:rPr>
              <a:t>- Indigenous people and wildlife depend on the Amazon rainforest in Ecuador. However, oil extraction in the region threatens both the environment and the communities that rely on it for survival. Oil spills and pollution, that happen as a result of oil extraction, can contaminate water sources and harm wildlife, endangering the delicate balance of this vital ecosystem.</a:t>
            </a:r>
          </a:p>
        </p:txBody>
      </p:sp>
      <p:sp>
        <p:nvSpPr>
          <p:cNvPr id="29" name="TextBox 28">
            <a:extLst>
              <a:ext uri="{FF2B5EF4-FFF2-40B4-BE49-F238E27FC236}">
                <a16:creationId xmlns:a16="http://schemas.microsoft.com/office/drawing/2014/main" id="{4C5A1BA5-49D3-B80C-8490-A12BE16D56DF}"/>
              </a:ext>
            </a:extLst>
          </p:cNvPr>
          <p:cNvSpPr txBox="1"/>
          <p:nvPr/>
        </p:nvSpPr>
        <p:spPr>
          <a:xfrm>
            <a:off x="6845700" y="4417014"/>
            <a:ext cx="3072652" cy="1107996"/>
          </a:xfrm>
          <a:prstGeom prst="rect">
            <a:avLst/>
          </a:prstGeom>
          <a:noFill/>
        </p:spPr>
        <p:txBody>
          <a:bodyPr wrap="square" lIns="91440" tIns="45720" rIns="91440" bIns="45720" rtlCol="0" anchor="t">
            <a:spAutoFit/>
          </a:bodyPr>
          <a:lstStyle/>
          <a:p>
            <a:r>
              <a:rPr lang="en-GB" sz="1100" b="1" dirty="0">
                <a:latin typeface="Century Gothic" panose="020B0502020202020204" pitchFamily="34" charset="0"/>
              </a:rPr>
              <a:t>Overfishing- </a:t>
            </a:r>
            <a:r>
              <a:rPr lang="en-GB" sz="1100" dirty="0">
                <a:latin typeface="Century Gothic" panose="020B0502020202020204" pitchFamily="34" charset="0"/>
              </a:rPr>
              <a:t>Overfishing is the removal of fish from a body of water at a rate greater than the species can replenish its population naturally. It results in the species becoming increasingly underpopulated in that area. </a:t>
            </a:r>
          </a:p>
        </p:txBody>
      </p:sp>
      <p:pic>
        <p:nvPicPr>
          <p:cNvPr id="30" name="Graphic 29" descr="Fishing with solid fill">
            <a:extLst>
              <a:ext uri="{FF2B5EF4-FFF2-40B4-BE49-F238E27FC236}">
                <a16:creationId xmlns:a16="http://schemas.microsoft.com/office/drawing/2014/main" id="{029CEAE9-D919-60A7-345E-B4DE92052D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94924" y="4499289"/>
            <a:ext cx="698189" cy="896400"/>
          </a:xfrm>
          <a:prstGeom prst="rect">
            <a:avLst/>
          </a:prstGeom>
        </p:spPr>
      </p:pic>
      <p:sp>
        <p:nvSpPr>
          <p:cNvPr id="31" name="TextBox 30">
            <a:extLst>
              <a:ext uri="{FF2B5EF4-FFF2-40B4-BE49-F238E27FC236}">
                <a16:creationId xmlns:a16="http://schemas.microsoft.com/office/drawing/2014/main" id="{DA6B4359-E0D3-8E7D-3574-DCC57EE55B38}"/>
              </a:ext>
            </a:extLst>
          </p:cNvPr>
          <p:cNvSpPr txBox="1"/>
          <p:nvPr/>
        </p:nvSpPr>
        <p:spPr>
          <a:xfrm>
            <a:off x="6852050" y="5580001"/>
            <a:ext cx="3163755" cy="600164"/>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Deforestation- </a:t>
            </a:r>
            <a:r>
              <a:rPr lang="en-GB" sz="1100">
                <a:latin typeface="Century Gothic" panose="020B0502020202020204" pitchFamily="34" charset="0"/>
              </a:rPr>
              <a:t>Deforestation, clearing or thinning of forests by humans to make the land available for other uses.</a:t>
            </a:r>
          </a:p>
        </p:txBody>
      </p:sp>
      <p:pic>
        <p:nvPicPr>
          <p:cNvPr id="33" name="Graphic 32" descr="Tree Stump with solid fill">
            <a:extLst>
              <a:ext uri="{FF2B5EF4-FFF2-40B4-BE49-F238E27FC236}">
                <a16:creationId xmlns:a16="http://schemas.microsoft.com/office/drawing/2014/main" id="{34EACDB2-A894-3071-62BD-C4D8A0874E6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75900" y="5572568"/>
            <a:ext cx="581224" cy="626400"/>
          </a:xfrm>
          <a:prstGeom prst="rect">
            <a:avLst/>
          </a:prstGeom>
        </p:spPr>
      </p:pic>
      <p:sp>
        <p:nvSpPr>
          <p:cNvPr id="34" name="TextBox 33">
            <a:extLst>
              <a:ext uri="{FF2B5EF4-FFF2-40B4-BE49-F238E27FC236}">
                <a16:creationId xmlns:a16="http://schemas.microsoft.com/office/drawing/2014/main" id="{E80798EF-184B-A121-9B53-F9B31FBFED3C}"/>
              </a:ext>
            </a:extLst>
          </p:cNvPr>
          <p:cNvSpPr txBox="1"/>
          <p:nvPr/>
        </p:nvSpPr>
        <p:spPr>
          <a:xfrm>
            <a:off x="6854169" y="6273000"/>
            <a:ext cx="3064785" cy="430887"/>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Oil Extraction- </a:t>
            </a:r>
            <a:r>
              <a:rPr lang="en-GB" sz="1100">
                <a:latin typeface="Century Gothic" panose="020B0502020202020204" pitchFamily="34" charset="0"/>
              </a:rPr>
              <a:t>Refers to the process of removing crude oil from the Earth.</a:t>
            </a:r>
          </a:p>
        </p:txBody>
      </p:sp>
      <p:pic>
        <p:nvPicPr>
          <p:cNvPr id="35" name="Graphic 34" descr="Oil Rig with solid fill">
            <a:extLst>
              <a:ext uri="{FF2B5EF4-FFF2-40B4-BE49-F238E27FC236}">
                <a16:creationId xmlns:a16="http://schemas.microsoft.com/office/drawing/2014/main" id="{851A7B50-2CDA-BEDF-B8B2-C274399EFD0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66902" y="6112568"/>
            <a:ext cx="599219" cy="644400"/>
          </a:xfrm>
          <a:prstGeom prst="rect">
            <a:avLst/>
          </a:prstGeom>
        </p:spPr>
      </p:pic>
      <p:grpSp>
        <p:nvGrpSpPr>
          <p:cNvPr id="40" name="Group 39">
            <a:extLst>
              <a:ext uri="{FF2B5EF4-FFF2-40B4-BE49-F238E27FC236}">
                <a16:creationId xmlns:a16="http://schemas.microsoft.com/office/drawing/2014/main" id="{1465A6F0-7839-BCE1-CF0E-19E9FCA4807D}"/>
              </a:ext>
            </a:extLst>
          </p:cNvPr>
          <p:cNvGrpSpPr/>
          <p:nvPr/>
        </p:nvGrpSpPr>
        <p:grpSpPr>
          <a:xfrm>
            <a:off x="4121304" y="3005922"/>
            <a:ext cx="2166078" cy="2259609"/>
            <a:chOff x="3086617" y="2753922"/>
            <a:chExt cx="2166078" cy="2259609"/>
          </a:xfrm>
        </p:grpSpPr>
        <p:sp>
          <p:nvSpPr>
            <p:cNvPr id="37" name="TextBox 36">
              <a:extLst>
                <a:ext uri="{FF2B5EF4-FFF2-40B4-BE49-F238E27FC236}">
                  <a16:creationId xmlns:a16="http://schemas.microsoft.com/office/drawing/2014/main" id="{AE75F24E-6CD1-A209-447C-42EEC1F3EED7}"/>
                </a:ext>
              </a:extLst>
            </p:cNvPr>
            <p:cNvSpPr txBox="1"/>
            <p:nvPr/>
          </p:nvSpPr>
          <p:spPr>
            <a:xfrm>
              <a:off x="3086617" y="4751921"/>
              <a:ext cx="779826"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rPr>
                <a:t>Ecuador</a:t>
              </a:r>
            </a:p>
          </p:txBody>
        </p:sp>
        <p:grpSp>
          <p:nvGrpSpPr>
            <p:cNvPr id="27" name="Group 26">
              <a:extLst>
                <a:ext uri="{FF2B5EF4-FFF2-40B4-BE49-F238E27FC236}">
                  <a16:creationId xmlns:a16="http://schemas.microsoft.com/office/drawing/2014/main" id="{DBE47C8E-1CD6-6462-8C3B-6E4994435ECE}"/>
                </a:ext>
              </a:extLst>
            </p:cNvPr>
            <p:cNvGrpSpPr/>
            <p:nvPr/>
          </p:nvGrpSpPr>
          <p:grpSpPr>
            <a:xfrm>
              <a:off x="3105172" y="2981412"/>
              <a:ext cx="1937248" cy="1791001"/>
              <a:chOff x="3618017" y="2963412"/>
              <a:chExt cx="1937248" cy="1791001"/>
            </a:xfrm>
          </p:grpSpPr>
          <p:pic>
            <p:nvPicPr>
              <p:cNvPr id="39" name="Picture 38" descr="Map&#10;&#10;Description automatically generated">
                <a:extLst>
                  <a:ext uri="{FF2B5EF4-FFF2-40B4-BE49-F238E27FC236}">
                    <a16:creationId xmlns:a16="http://schemas.microsoft.com/office/drawing/2014/main" id="{028095B7-B70C-4C28-BCC2-F6EE9A45F8EC}"/>
                  </a:ext>
                </a:extLst>
              </p:cNvPr>
              <p:cNvPicPr>
                <a:picLocks noChangeAspect="1"/>
              </p:cNvPicPr>
              <p:nvPr/>
            </p:nvPicPr>
            <p:blipFill>
              <a:blip r:embed="rId17"/>
              <a:srcRect t="171" r="-939"/>
              <a:stretch/>
            </p:blipFill>
            <p:spPr>
              <a:xfrm>
                <a:off x="3618017" y="3151169"/>
                <a:ext cx="1937248" cy="1483443"/>
              </a:xfrm>
              <a:prstGeom prst="rect">
                <a:avLst/>
              </a:prstGeom>
            </p:spPr>
          </p:pic>
          <p:cxnSp>
            <p:nvCxnSpPr>
              <p:cNvPr id="12" name="Straight Arrow Connector 11">
                <a:extLst>
                  <a:ext uri="{FF2B5EF4-FFF2-40B4-BE49-F238E27FC236}">
                    <a16:creationId xmlns:a16="http://schemas.microsoft.com/office/drawing/2014/main" id="{D92EFAF2-F1FE-0B16-80B4-CD4815B837A1}"/>
                  </a:ext>
                </a:extLst>
              </p:cNvPr>
              <p:cNvCxnSpPr>
                <a:cxnSpLocks/>
              </p:cNvCxnSpPr>
              <p:nvPr/>
            </p:nvCxnSpPr>
            <p:spPr>
              <a:xfrm flipH="1" flipV="1">
                <a:off x="4622229" y="3847269"/>
                <a:ext cx="455331" cy="8351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E6932D-7772-8E41-C15D-2665B23740FB}"/>
                  </a:ext>
                </a:extLst>
              </p:cNvPr>
              <p:cNvCxnSpPr>
                <a:cxnSpLocks/>
              </p:cNvCxnSpPr>
              <p:nvPr/>
            </p:nvCxnSpPr>
            <p:spPr>
              <a:xfrm flipH="1">
                <a:off x="4586284" y="2963412"/>
                <a:ext cx="23462" cy="4068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F088739-162F-450D-89C3-067B77BFD3D2}"/>
                  </a:ext>
                </a:extLst>
              </p:cNvPr>
              <p:cNvCxnSpPr>
                <a:cxnSpLocks/>
              </p:cNvCxnSpPr>
              <p:nvPr/>
            </p:nvCxnSpPr>
            <p:spPr>
              <a:xfrm flipV="1">
                <a:off x="3879864" y="3991270"/>
                <a:ext cx="282446" cy="7631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D585997C-5E9E-464B-730C-7F8CA27982A0}"/>
                </a:ext>
              </a:extLst>
            </p:cNvPr>
            <p:cNvSpPr txBox="1"/>
            <p:nvPr/>
          </p:nvSpPr>
          <p:spPr>
            <a:xfrm>
              <a:off x="3517347" y="2753922"/>
              <a:ext cx="126567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rPr>
                <a:t>The North Sea</a:t>
              </a:r>
            </a:p>
          </p:txBody>
        </p:sp>
        <p:sp>
          <p:nvSpPr>
            <p:cNvPr id="38" name="TextBox 37">
              <a:extLst>
                <a:ext uri="{FF2B5EF4-FFF2-40B4-BE49-F238E27FC236}">
                  <a16:creationId xmlns:a16="http://schemas.microsoft.com/office/drawing/2014/main" id="{99BA4FDE-C98A-77A1-D16B-6466126B6171}"/>
                </a:ext>
              </a:extLst>
            </p:cNvPr>
            <p:cNvSpPr txBox="1"/>
            <p:nvPr/>
          </p:nvSpPr>
          <p:spPr>
            <a:xfrm>
              <a:off x="4139971" y="4688920"/>
              <a:ext cx="111272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rPr>
                <a:t>Cameroon</a:t>
              </a:r>
            </a:p>
          </p:txBody>
        </p:sp>
      </p:grpSp>
      <p:cxnSp>
        <p:nvCxnSpPr>
          <p:cNvPr id="41" name="Straight Arrow Connector 40">
            <a:extLst>
              <a:ext uri="{FF2B5EF4-FFF2-40B4-BE49-F238E27FC236}">
                <a16:creationId xmlns:a16="http://schemas.microsoft.com/office/drawing/2014/main" id="{C7544F65-D049-FB5D-0FE4-F472792659F7}"/>
              </a:ext>
            </a:extLst>
          </p:cNvPr>
          <p:cNvCxnSpPr>
            <a:cxnSpLocks/>
          </p:cNvCxnSpPr>
          <p:nvPr/>
        </p:nvCxnSpPr>
        <p:spPr>
          <a:xfrm>
            <a:off x="4167492" y="5353365"/>
            <a:ext cx="7865" cy="1320857"/>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44" name="Picture 43" descr="A qr code on a white background&#10;&#10;Description automatically generated">
            <a:extLst>
              <a:ext uri="{FF2B5EF4-FFF2-40B4-BE49-F238E27FC236}">
                <a16:creationId xmlns:a16="http://schemas.microsoft.com/office/drawing/2014/main" id="{8DF698EE-D80C-ACF9-8E03-6561C2BDFA94}"/>
              </a:ext>
            </a:extLst>
          </p:cNvPr>
          <p:cNvPicPr>
            <a:picLocks noChangeAspect="1"/>
          </p:cNvPicPr>
          <p:nvPr/>
        </p:nvPicPr>
        <p:blipFill>
          <a:blip r:embed="rId18"/>
          <a:stretch>
            <a:fillRect/>
          </a:stretch>
        </p:blipFill>
        <p:spPr>
          <a:xfrm>
            <a:off x="4260660" y="5644950"/>
            <a:ext cx="904826" cy="851100"/>
          </a:xfrm>
          <a:prstGeom prst="rect">
            <a:avLst/>
          </a:prstGeom>
        </p:spPr>
      </p:pic>
      <p:pic>
        <p:nvPicPr>
          <p:cNvPr id="45" name="Picture 44" descr="A qr code on a white background&#10;&#10;Description automatically generated">
            <a:extLst>
              <a:ext uri="{FF2B5EF4-FFF2-40B4-BE49-F238E27FC236}">
                <a16:creationId xmlns:a16="http://schemas.microsoft.com/office/drawing/2014/main" id="{A38608B3-916F-F04E-1B10-D96430667D38}"/>
              </a:ext>
            </a:extLst>
          </p:cNvPr>
          <p:cNvPicPr>
            <a:picLocks noChangeAspect="1"/>
          </p:cNvPicPr>
          <p:nvPr/>
        </p:nvPicPr>
        <p:blipFill>
          <a:blip r:embed="rId19"/>
          <a:stretch>
            <a:fillRect/>
          </a:stretch>
        </p:blipFill>
        <p:spPr>
          <a:xfrm>
            <a:off x="5160387" y="5644950"/>
            <a:ext cx="904826" cy="851100"/>
          </a:xfrm>
          <a:prstGeom prst="rect">
            <a:avLst/>
          </a:prstGeom>
        </p:spPr>
      </p:pic>
      <p:sp>
        <p:nvSpPr>
          <p:cNvPr id="25" name="TextBox 24">
            <a:extLst>
              <a:ext uri="{FF2B5EF4-FFF2-40B4-BE49-F238E27FC236}">
                <a16:creationId xmlns:a16="http://schemas.microsoft.com/office/drawing/2014/main" id="{FDA33C84-0430-13A6-03B7-C56C90EA684A}"/>
              </a:ext>
            </a:extLst>
          </p:cNvPr>
          <p:cNvSpPr txBox="1"/>
          <p:nvPr/>
        </p:nvSpPr>
        <p:spPr>
          <a:xfrm>
            <a:off x="4342093" y="6598840"/>
            <a:ext cx="780815" cy="114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2" name="TextBox 41">
            <a:extLst>
              <a:ext uri="{FF2B5EF4-FFF2-40B4-BE49-F238E27FC236}">
                <a16:creationId xmlns:a16="http://schemas.microsoft.com/office/drawing/2014/main" id="{00A2AC8E-3230-AC48-C313-7D20E3516C23}"/>
              </a:ext>
            </a:extLst>
          </p:cNvPr>
          <p:cNvSpPr txBox="1"/>
          <p:nvPr/>
        </p:nvSpPr>
        <p:spPr>
          <a:xfrm>
            <a:off x="4195715" y="6483996"/>
            <a:ext cx="997888" cy="368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Deforestation (Cameroon)</a:t>
            </a:r>
          </a:p>
        </p:txBody>
      </p:sp>
      <p:sp>
        <p:nvSpPr>
          <p:cNvPr id="43" name="TextBox 42">
            <a:extLst>
              <a:ext uri="{FF2B5EF4-FFF2-40B4-BE49-F238E27FC236}">
                <a16:creationId xmlns:a16="http://schemas.microsoft.com/office/drawing/2014/main" id="{20D41EC9-5193-90A7-B94A-B7F9B9B5613E}"/>
              </a:ext>
            </a:extLst>
          </p:cNvPr>
          <p:cNvSpPr txBox="1"/>
          <p:nvPr/>
        </p:nvSpPr>
        <p:spPr>
          <a:xfrm>
            <a:off x="4951673" y="6483996"/>
            <a:ext cx="13611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Oil extraction</a:t>
            </a:r>
            <a:endParaRPr lang="en-US" dirty="0"/>
          </a:p>
          <a:p>
            <a:pPr algn="ctr"/>
            <a:r>
              <a:rPr lang="en-US" sz="900" dirty="0">
                <a:latin typeface="Century Gothic"/>
              </a:rPr>
              <a:t>(Ecuador)</a:t>
            </a:r>
            <a:endParaRPr lang="en-US" dirty="0"/>
          </a:p>
        </p:txBody>
      </p:sp>
      <p:pic>
        <p:nvPicPr>
          <p:cNvPr id="46" name="Graphic 45" descr="Power Plant with solid fill">
            <a:extLst>
              <a:ext uri="{FF2B5EF4-FFF2-40B4-BE49-F238E27FC236}">
                <a16:creationId xmlns:a16="http://schemas.microsoft.com/office/drawing/2014/main" id="{0733197A-3EB4-4863-AD6C-76DC741A388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F10DE-7F89-69C2-1692-5562F46C3CFC}"/>
            </a:ext>
          </a:extLst>
        </p:cNvPr>
        <p:cNvGrpSpPr/>
        <p:nvPr/>
      </p:nvGrpSpPr>
      <p:grpSpPr>
        <a:xfrm>
          <a:off x="0" y="0"/>
          <a:ext cx="0" cy="0"/>
          <a:chOff x="0" y="0"/>
          <a:chExt cx="0" cy="0"/>
        </a:xfrm>
      </p:grpSpPr>
      <p:pic>
        <p:nvPicPr>
          <p:cNvPr id="33" name="Picture 32" descr="A map of england with green and blue rectangles&#10;&#10;Description automatically generated">
            <a:extLst>
              <a:ext uri="{FF2B5EF4-FFF2-40B4-BE49-F238E27FC236}">
                <a16:creationId xmlns:a16="http://schemas.microsoft.com/office/drawing/2014/main" id="{69DF7848-4CB5-0483-239F-A46756B57824}"/>
              </a:ext>
            </a:extLst>
          </p:cNvPr>
          <p:cNvPicPr>
            <a:picLocks noChangeAspect="1"/>
          </p:cNvPicPr>
          <p:nvPr/>
        </p:nvPicPr>
        <p:blipFill>
          <a:blip r:embed="rId2"/>
          <a:srcRect r="-81" b="130"/>
          <a:stretch/>
        </p:blipFill>
        <p:spPr>
          <a:xfrm>
            <a:off x="2863559" y="2738138"/>
            <a:ext cx="3362086" cy="2359661"/>
          </a:xfrm>
          <a:prstGeom prst="rect">
            <a:avLst/>
          </a:prstGeom>
        </p:spPr>
      </p:pic>
      <p:sp>
        <p:nvSpPr>
          <p:cNvPr id="4" name="TextBox 3">
            <a:extLst>
              <a:ext uri="{FF2B5EF4-FFF2-40B4-BE49-F238E27FC236}">
                <a16:creationId xmlns:a16="http://schemas.microsoft.com/office/drawing/2014/main" id="{DD954E6C-0DF8-9524-747E-406433331572}"/>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9F4ED636-681F-8AA6-5C85-D8A4DB487576}"/>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01BA6F2-F9D0-C184-5C92-C825F923EA62}"/>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C2BCE5A-9AFD-E910-88CC-BF52C3125C3D}"/>
              </a:ext>
            </a:extLst>
          </p:cNvPr>
          <p:cNvCxnSpPr>
            <a:cxnSpLocks/>
          </p:cNvCxnSpPr>
          <p:nvPr/>
        </p:nvCxnSpPr>
        <p:spPr>
          <a:xfrm flipV="1">
            <a:off x="561929" y="5144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BE40B95-791A-48B0-FE98-4C013CA78123}"/>
              </a:ext>
            </a:extLst>
          </p:cNvPr>
          <p:cNvSpPr txBox="1"/>
          <p:nvPr/>
        </p:nvSpPr>
        <p:spPr>
          <a:xfrm>
            <a:off x="330783" y="902336"/>
            <a:ext cx="37107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CE082C8D-2071-E46B-67A0-D63E63D0141E}"/>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B13B22D0-B0E1-A6D0-04FE-0EBA0AE1122E}"/>
              </a:ext>
            </a:extLst>
          </p:cNvPr>
          <p:cNvSpPr txBox="1"/>
          <p:nvPr/>
        </p:nvSpPr>
        <p:spPr>
          <a:xfrm>
            <a:off x="1528958" y="5165471"/>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70C8FBCF-AEB9-CD48-A708-5723DF97D830}"/>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2 </a:t>
            </a:r>
            <a:endParaRPr lang="en-US" sz="1200" b="1">
              <a:latin typeface="Aptos" panose="020B0004020202020204"/>
            </a:endParaRPr>
          </a:p>
          <a:p>
            <a:pPr algn="ctr"/>
            <a:r>
              <a:rPr lang="en-GB" sz="1200" b="1">
                <a:latin typeface="Century Gothic"/>
              </a:rPr>
              <a:t>Resource Management</a:t>
            </a:r>
            <a:endParaRPr lang="en-US" sz="1200" b="1"/>
          </a:p>
        </p:txBody>
      </p:sp>
      <p:pic>
        <p:nvPicPr>
          <p:cNvPr id="50" name="Picture 49">
            <a:extLst>
              <a:ext uri="{FF2B5EF4-FFF2-40B4-BE49-F238E27FC236}">
                <a16:creationId xmlns:a16="http://schemas.microsoft.com/office/drawing/2014/main" id="{8BF7E346-A556-4FDA-AA80-5F0EDE32ED33}"/>
              </a:ext>
            </a:extLst>
          </p:cNvPr>
          <p:cNvPicPr>
            <a:picLocks noChangeAspect="1"/>
          </p:cNvPicPr>
          <p:nvPr/>
        </p:nvPicPr>
        <p:blipFill>
          <a:blip r:embed="rId3"/>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7F62B6BF-91E6-71F2-1B64-F888C063EA29}"/>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C0D6F873-86ED-9988-E60C-7B26726B58D3}"/>
              </a:ext>
            </a:extLst>
          </p:cNvPr>
          <p:cNvSpPr txBox="1"/>
          <p:nvPr/>
        </p:nvSpPr>
        <p:spPr>
          <a:xfrm>
            <a:off x="6853983" y="1311936"/>
            <a:ext cx="3060486" cy="769441"/>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Agriculture- </a:t>
            </a:r>
            <a:r>
              <a:rPr lang="en-GB" sz="1100">
                <a:latin typeface="Century Gothic" panose="020B0502020202020204" pitchFamily="34" charset="0"/>
              </a:rPr>
              <a:t>The practice of farming, including growing crops, and raising livestock, which will produce food and other products using plants and animals.  </a:t>
            </a:r>
            <a:endParaRPr lang="en-GB" sz="1600">
              <a:latin typeface="Century Gothic" panose="020B0502020202020204" pitchFamily="34" charset="0"/>
            </a:endParaRPr>
          </a:p>
        </p:txBody>
      </p:sp>
      <p:pic>
        <p:nvPicPr>
          <p:cNvPr id="7" name="Graphic 6" descr="Crops with solid fill">
            <a:extLst>
              <a:ext uri="{FF2B5EF4-FFF2-40B4-BE49-F238E27FC236}">
                <a16:creationId xmlns:a16="http://schemas.microsoft.com/office/drawing/2014/main" id="{C62301D4-16C5-4F17-4655-F4C33A01D9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1889" y="1414800"/>
            <a:ext cx="545235" cy="536400"/>
          </a:xfrm>
          <a:prstGeom prst="rect">
            <a:avLst/>
          </a:prstGeom>
        </p:spPr>
      </p:pic>
      <p:sp>
        <p:nvSpPr>
          <p:cNvPr id="18" name="TextBox 17">
            <a:extLst>
              <a:ext uri="{FF2B5EF4-FFF2-40B4-BE49-F238E27FC236}">
                <a16:creationId xmlns:a16="http://schemas.microsoft.com/office/drawing/2014/main" id="{9E6FCAB3-A6BA-EB07-424D-9A12EA3A2AEB}"/>
              </a:ext>
            </a:extLst>
          </p:cNvPr>
          <p:cNvSpPr txBox="1"/>
          <p:nvPr/>
        </p:nvSpPr>
        <p:spPr>
          <a:xfrm>
            <a:off x="6847106" y="2139936"/>
            <a:ext cx="3060486" cy="1123384"/>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Water Resources- </a:t>
            </a:r>
            <a:r>
              <a:rPr lang="en-GB" sz="1100">
                <a:latin typeface="Century Gothic" panose="020B0502020202020204" pitchFamily="34" charset="0"/>
              </a:rPr>
              <a:t>Water resources are essential for human life and are used for a variety of purposes, including drinking water, irrigation, industry, hydropower and recreation.</a:t>
            </a:r>
            <a:endParaRPr lang="en-GB" sz="1600">
              <a:latin typeface="Century Gothic" panose="020B0502020202020204" pitchFamily="34" charset="0"/>
            </a:endParaRPr>
          </a:p>
          <a:p>
            <a:endParaRPr lang="en-GB" sz="1100">
              <a:latin typeface="Century Gothic" panose="020B0502020202020204" pitchFamily="34" charset="0"/>
            </a:endParaRPr>
          </a:p>
        </p:txBody>
      </p:sp>
      <p:sp>
        <p:nvSpPr>
          <p:cNvPr id="19" name="TextBox 18">
            <a:extLst>
              <a:ext uri="{FF2B5EF4-FFF2-40B4-BE49-F238E27FC236}">
                <a16:creationId xmlns:a16="http://schemas.microsoft.com/office/drawing/2014/main" id="{5EF4AA2E-1D17-AA3B-BA9B-2FD82C08E2BF}"/>
              </a:ext>
            </a:extLst>
          </p:cNvPr>
          <p:cNvSpPr txBox="1"/>
          <p:nvPr/>
        </p:nvSpPr>
        <p:spPr>
          <a:xfrm>
            <a:off x="6840228" y="3120936"/>
            <a:ext cx="3060486" cy="1277273"/>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Minerals Resources- </a:t>
            </a:r>
            <a:r>
              <a:rPr lang="en-GB" sz="1100">
                <a:latin typeface="Century Gothic" panose="020B0502020202020204" pitchFamily="34" charset="0"/>
              </a:rPr>
              <a:t>Mineral resources are naturally occurring substances found in the Earth's crust that can be extracted and used for various purposes, e.g. used to produce a wide range of products, from building materials and electronics to jewellery and medicine.</a:t>
            </a:r>
            <a:endParaRPr lang="en-GB" sz="1600">
              <a:latin typeface="Century Gothic" panose="020B0502020202020204" pitchFamily="34" charset="0"/>
            </a:endParaRPr>
          </a:p>
        </p:txBody>
      </p:sp>
      <p:pic>
        <p:nvPicPr>
          <p:cNvPr id="20" name="Graphic 19" descr="Crystals with solid fill">
            <a:extLst>
              <a:ext uri="{FF2B5EF4-FFF2-40B4-BE49-F238E27FC236}">
                <a16:creationId xmlns:a16="http://schemas.microsoft.com/office/drawing/2014/main" id="{F17E8B8E-F2A2-255B-0CD0-8587CD7D3E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20886" y="3421800"/>
            <a:ext cx="599219" cy="599400"/>
          </a:xfrm>
          <a:prstGeom prst="rect">
            <a:avLst/>
          </a:prstGeom>
        </p:spPr>
      </p:pic>
      <p:pic>
        <p:nvPicPr>
          <p:cNvPr id="22" name="Graphic 21" descr="Leaky Tap with solid fill">
            <a:extLst>
              <a:ext uri="{FF2B5EF4-FFF2-40B4-BE49-F238E27FC236}">
                <a16:creationId xmlns:a16="http://schemas.microsoft.com/office/drawing/2014/main" id="{ECDCC1B3-0093-8BE1-BBE0-0B49AB413A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19762" y="2304675"/>
            <a:ext cx="599219" cy="599400"/>
          </a:xfrm>
          <a:prstGeom prst="rect">
            <a:avLst/>
          </a:prstGeom>
        </p:spPr>
      </p:pic>
      <p:pic>
        <p:nvPicPr>
          <p:cNvPr id="23" name="Graphic 22" descr="Globe outline">
            <a:extLst>
              <a:ext uri="{FF2B5EF4-FFF2-40B4-BE49-F238E27FC236}">
                <a16:creationId xmlns:a16="http://schemas.microsoft.com/office/drawing/2014/main" id="{C102DFC4-4775-B645-9BF4-581FBCFA79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20886" y="4573800"/>
            <a:ext cx="590222" cy="590400"/>
          </a:xfrm>
          <a:prstGeom prst="rect">
            <a:avLst/>
          </a:prstGeom>
        </p:spPr>
      </p:pic>
      <p:sp>
        <p:nvSpPr>
          <p:cNvPr id="24" name="TextBox 23">
            <a:extLst>
              <a:ext uri="{FF2B5EF4-FFF2-40B4-BE49-F238E27FC236}">
                <a16:creationId xmlns:a16="http://schemas.microsoft.com/office/drawing/2014/main" id="{829494AF-B297-907D-92BD-92D7B13C9558}"/>
              </a:ext>
            </a:extLst>
          </p:cNvPr>
          <p:cNvSpPr txBox="1"/>
          <p:nvPr/>
        </p:nvSpPr>
        <p:spPr>
          <a:xfrm>
            <a:off x="6833351" y="4470936"/>
            <a:ext cx="3060486" cy="769441"/>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Global Distribution- </a:t>
            </a:r>
            <a:r>
              <a:rPr lang="en-GB" sz="1100">
                <a:latin typeface="Century Gothic" panose="020B0502020202020204" pitchFamily="34" charset="0"/>
              </a:rPr>
              <a:t>Global distribution is how spread out something is across the world. It can refer to the spread of people, ideas, goods, or services.</a:t>
            </a:r>
          </a:p>
        </p:txBody>
      </p:sp>
      <p:sp>
        <p:nvSpPr>
          <p:cNvPr id="26" name="TextBox 25">
            <a:extLst>
              <a:ext uri="{FF2B5EF4-FFF2-40B4-BE49-F238E27FC236}">
                <a16:creationId xmlns:a16="http://schemas.microsoft.com/office/drawing/2014/main" id="{518911D6-125B-242B-1163-96DDCB57C53D}"/>
              </a:ext>
            </a:extLst>
          </p:cNvPr>
          <p:cNvSpPr txBox="1"/>
          <p:nvPr/>
        </p:nvSpPr>
        <p:spPr>
          <a:xfrm>
            <a:off x="6835464" y="5280936"/>
            <a:ext cx="3060486" cy="600164"/>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Fossil Fuels- </a:t>
            </a:r>
            <a:r>
              <a:rPr lang="en-GB" sz="1100">
                <a:latin typeface="Century Gothic" panose="020B0502020202020204" pitchFamily="34" charset="0"/>
              </a:rPr>
              <a:t>Fossil fuels are non-renewable energy sources formed from the remains of prehistoric plants and animals.</a:t>
            </a:r>
          </a:p>
        </p:txBody>
      </p:sp>
      <p:pic>
        <p:nvPicPr>
          <p:cNvPr id="28" name="Graphic 27" descr="Fuel with solid fill">
            <a:extLst>
              <a:ext uri="{FF2B5EF4-FFF2-40B4-BE49-F238E27FC236}">
                <a16:creationId xmlns:a16="http://schemas.microsoft.com/office/drawing/2014/main" id="{DC20AF43-C1F5-3780-B207-0ED388794D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38880" y="5374800"/>
            <a:ext cx="590222" cy="554400"/>
          </a:xfrm>
          <a:prstGeom prst="rect">
            <a:avLst/>
          </a:prstGeom>
        </p:spPr>
      </p:pic>
      <p:sp>
        <p:nvSpPr>
          <p:cNvPr id="29" name="TextBox 28">
            <a:extLst>
              <a:ext uri="{FF2B5EF4-FFF2-40B4-BE49-F238E27FC236}">
                <a16:creationId xmlns:a16="http://schemas.microsoft.com/office/drawing/2014/main" id="{66C20584-D067-1C8A-EBB9-01BA5B3D4605}"/>
              </a:ext>
            </a:extLst>
          </p:cNvPr>
          <p:cNvSpPr txBox="1"/>
          <p:nvPr/>
        </p:nvSpPr>
        <p:spPr>
          <a:xfrm>
            <a:off x="6855572" y="5910936"/>
            <a:ext cx="3060486" cy="769441"/>
          </a:xfrm>
          <a:prstGeom prst="rect">
            <a:avLst/>
          </a:prstGeom>
          <a:noFill/>
        </p:spPr>
        <p:txBody>
          <a:bodyPr wrap="square" lIns="91440" tIns="45720" rIns="91440" bIns="45720" rtlCol="0" anchor="t">
            <a:spAutoFit/>
          </a:bodyPr>
          <a:lstStyle/>
          <a:p>
            <a:r>
              <a:rPr lang="en-GB" sz="1100" b="1">
                <a:latin typeface="Century Gothic" panose="020B0502020202020204" pitchFamily="34" charset="0"/>
              </a:rPr>
              <a:t>Resource Management- </a:t>
            </a:r>
            <a:r>
              <a:rPr lang="en-GB" sz="1100">
                <a:latin typeface="Century Gothic" panose="020B0502020202020204" pitchFamily="34" charset="0"/>
              </a:rPr>
              <a:t>Resource management is the process of planning, scheduling, and allocating resources to reach demands. </a:t>
            </a:r>
          </a:p>
        </p:txBody>
      </p:sp>
      <p:pic>
        <p:nvPicPr>
          <p:cNvPr id="31" name="Graphic 30" descr="Board Of Directors with solid fill">
            <a:extLst>
              <a:ext uri="{FF2B5EF4-FFF2-40B4-BE49-F238E27FC236}">
                <a16:creationId xmlns:a16="http://schemas.microsoft.com/office/drawing/2014/main" id="{BD5110DF-E556-C083-BACB-CCD2DE3E15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83867" y="6103800"/>
            <a:ext cx="473257" cy="545400"/>
          </a:xfrm>
          <a:prstGeom prst="rect">
            <a:avLst/>
          </a:prstGeom>
        </p:spPr>
      </p:pic>
      <p:pic>
        <p:nvPicPr>
          <p:cNvPr id="34" name="Picture 33" descr="Map&#10;&#10;Description automatically generated">
            <a:extLst>
              <a:ext uri="{FF2B5EF4-FFF2-40B4-BE49-F238E27FC236}">
                <a16:creationId xmlns:a16="http://schemas.microsoft.com/office/drawing/2014/main" id="{20B58C15-076C-4919-C80D-7D6E0F3CC13A}"/>
              </a:ext>
            </a:extLst>
          </p:cNvPr>
          <p:cNvPicPr>
            <a:picLocks noChangeAspect="1"/>
          </p:cNvPicPr>
          <p:nvPr/>
        </p:nvPicPr>
        <p:blipFill>
          <a:blip r:embed="rId16"/>
          <a:stretch>
            <a:fillRect/>
          </a:stretch>
        </p:blipFill>
        <p:spPr>
          <a:xfrm>
            <a:off x="355506" y="1249837"/>
            <a:ext cx="2767937" cy="1901325"/>
          </a:xfrm>
          <a:prstGeom prst="rect">
            <a:avLst/>
          </a:prstGeom>
        </p:spPr>
      </p:pic>
      <p:sp>
        <p:nvSpPr>
          <p:cNvPr id="35" name="TextBox 34">
            <a:extLst>
              <a:ext uri="{FF2B5EF4-FFF2-40B4-BE49-F238E27FC236}">
                <a16:creationId xmlns:a16="http://schemas.microsoft.com/office/drawing/2014/main" id="{234F085F-5E0B-82A4-D43F-3B1F167277F9}"/>
              </a:ext>
            </a:extLst>
          </p:cNvPr>
          <p:cNvSpPr txBox="1"/>
          <p:nvPr/>
        </p:nvSpPr>
        <p:spPr>
          <a:xfrm>
            <a:off x="3211944" y="1013410"/>
            <a:ext cx="2902992" cy="1631216"/>
          </a:xfrm>
          <a:custGeom>
            <a:avLst/>
            <a:gdLst>
              <a:gd name="csX0" fmla="*/ 0 w 2902992"/>
              <a:gd name="csY0" fmla="*/ 0 h 1631216"/>
              <a:gd name="csX1" fmla="*/ 551568 w 2902992"/>
              <a:gd name="csY1" fmla="*/ 0 h 1631216"/>
              <a:gd name="csX2" fmla="*/ 1190227 w 2902992"/>
              <a:gd name="csY2" fmla="*/ 0 h 1631216"/>
              <a:gd name="csX3" fmla="*/ 1828885 w 2902992"/>
              <a:gd name="csY3" fmla="*/ 0 h 1631216"/>
              <a:gd name="csX4" fmla="*/ 2380453 w 2902992"/>
              <a:gd name="csY4" fmla="*/ 0 h 1631216"/>
              <a:gd name="csX5" fmla="*/ 2902992 w 2902992"/>
              <a:gd name="csY5" fmla="*/ 0 h 1631216"/>
              <a:gd name="csX6" fmla="*/ 2902992 w 2902992"/>
              <a:gd name="csY6" fmla="*/ 494802 h 1631216"/>
              <a:gd name="csX7" fmla="*/ 2902992 w 2902992"/>
              <a:gd name="csY7" fmla="*/ 1071165 h 1631216"/>
              <a:gd name="csX8" fmla="*/ 2902992 w 2902992"/>
              <a:gd name="csY8" fmla="*/ 1631216 h 1631216"/>
              <a:gd name="csX9" fmla="*/ 2293364 w 2902992"/>
              <a:gd name="csY9" fmla="*/ 1631216 h 1631216"/>
              <a:gd name="csX10" fmla="*/ 1770825 w 2902992"/>
              <a:gd name="csY10" fmla="*/ 1631216 h 1631216"/>
              <a:gd name="csX11" fmla="*/ 1190227 w 2902992"/>
              <a:gd name="csY11" fmla="*/ 1631216 h 1631216"/>
              <a:gd name="csX12" fmla="*/ 638658 w 2902992"/>
              <a:gd name="csY12" fmla="*/ 1631216 h 1631216"/>
              <a:gd name="csX13" fmla="*/ 0 w 2902992"/>
              <a:gd name="csY13" fmla="*/ 1631216 h 1631216"/>
              <a:gd name="csX14" fmla="*/ 0 w 2902992"/>
              <a:gd name="csY14" fmla="*/ 1136414 h 1631216"/>
              <a:gd name="csX15" fmla="*/ 0 w 2902992"/>
              <a:gd name="csY15" fmla="*/ 560051 h 1631216"/>
              <a:gd name="csX16" fmla="*/ 0 w 2902992"/>
              <a:gd name="csY16"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902992" h="1631216" extrusionOk="0">
                <a:moveTo>
                  <a:pt x="0" y="0"/>
                </a:moveTo>
                <a:cubicBezTo>
                  <a:pt x="228726" y="-57495"/>
                  <a:pt x="425856" y="6773"/>
                  <a:pt x="551568" y="0"/>
                </a:cubicBezTo>
                <a:cubicBezTo>
                  <a:pt x="677280" y="-6773"/>
                  <a:pt x="903577" y="6108"/>
                  <a:pt x="1190227" y="0"/>
                </a:cubicBezTo>
                <a:cubicBezTo>
                  <a:pt x="1476877" y="-6108"/>
                  <a:pt x="1582287" y="74651"/>
                  <a:pt x="1828885" y="0"/>
                </a:cubicBezTo>
                <a:cubicBezTo>
                  <a:pt x="2075483" y="-74651"/>
                  <a:pt x="2131362" y="64188"/>
                  <a:pt x="2380453" y="0"/>
                </a:cubicBezTo>
                <a:cubicBezTo>
                  <a:pt x="2629544" y="-64188"/>
                  <a:pt x="2743441" y="50922"/>
                  <a:pt x="2902992" y="0"/>
                </a:cubicBezTo>
                <a:cubicBezTo>
                  <a:pt x="2936318" y="192813"/>
                  <a:pt x="2864976" y="276393"/>
                  <a:pt x="2902992" y="494802"/>
                </a:cubicBezTo>
                <a:cubicBezTo>
                  <a:pt x="2941008" y="713211"/>
                  <a:pt x="2894060" y="850721"/>
                  <a:pt x="2902992" y="1071165"/>
                </a:cubicBezTo>
                <a:cubicBezTo>
                  <a:pt x="2911924" y="1291609"/>
                  <a:pt x="2865281" y="1463344"/>
                  <a:pt x="2902992" y="1631216"/>
                </a:cubicBezTo>
                <a:cubicBezTo>
                  <a:pt x="2756198" y="1663855"/>
                  <a:pt x="2588245" y="1629950"/>
                  <a:pt x="2293364" y="1631216"/>
                </a:cubicBezTo>
                <a:cubicBezTo>
                  <a:pt x="1998483" y="1632482"/>
                  <a:pt x="1969323" y="1616646"/>
                  <a:pt x="1770825" y="1631216"/>
                </a:cubicBezTo>
                <a:cubicBezTo>
                  <a:pt x="1572327" y="1645786"/>
                  <a:pt x="1357391" y="1630365"/>
                  <a:pt x="1190227" y="1631216"/>
                </a:cubicBezTo>
                <a:cubicBezTo>
                  <a:pt x="1023063" y="1632067"/>
                  <a:pt x="819738" y="1587233"/>
                  <a:pt x="638658" y="1631216"/>
                </a:cubicBezTo>
                <a:cubicBezTo>
                  <a:pt x="457578" y="1675199"/>
                  <a:pt x="287818" y="1625555"/>
                  <a:pt x="0" y="1631216"/>
                </a:cubicBezTo>
                <a:cubicBezTo>
                  <a:pt x="-38997" y="1446970"/>
                  <a:pt x="47810" y="1256475"/>
                  <a:pt x="0" y="1136414"/>
                </a:cubicBezTo>
                <a:cubicBezTo>
                  <a:pt x="-47810" y="1016353"/>
                  <a:pt x="33270" y="718811"/>
                  <a:pt x="0" y="560051"/>
                </a:cubicBezTo>
                <a:cubicBezTo>
                  <a:pt x="-33270" y="401291"/>
                  <a:pt x="66488" y="279521"/>
                  <a:pt x="0" y="0"/>
                </a:cubicBezTo>
                <a:close/>
              </a:path>
            </a:pathLst>
          </a:custGeom>
          <a:noFill/>
          <a:ln w="12700">
            <a:noFill/>
            <a:extLst>
              <a:ext uri="{C807C97D-BFC1-408E-A445-0C87EB9F89A2}">
                <ask:lineSketchStyleProps xmlns:ask="http://schemas.microsoft.com/office/drawing/2018/sketchyshapes" sd="21211720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latin typeface="Century Gothic"/>
              </a:rPr>
              <a:t>Global Distribution: </a:t>
            </a:r>
            <a:endParaRPr lang="en-US" sz="1000"/>
          </a:p>
          <a:p>
            <a:r>
              <a:rPr lang="en-US" sz="1000" b="1">
                <a:latin typeface="Century Gothic"/>
              </a:rPr>
              <a:t>Highs</a:t>
            </a:r>
            <a:r>
              <a:rPr lang="en-US" sz="1000">
                <a:latin typeface="Century Gothic"/>
              </a:rPr>
              <a:t>- North America has a very large and wide range of resources.</a:t>
            </a:r>
          </a:p>
          <a:p>
            <a:r>
              <a:rPr lang="en-US" sz="1000" b="1">
                <a:latin typeface="Century Gothic"/>
              </a:rPr>
              <a:t>Lows</a:t>
            </a:r>
            <a:r>
              <a:rPr lang="en-US" sz="1000">
                <a:latin typeface="Century Gothic"/>
              </a:rPr>
              <a:t>- Central and Eastern Africa have low resource distribution. </a:t>
            </a:r>
          </a:p>
          <a:p>
            <a:r>
              <a:rPr lang="en-US" sz="1000" b="1">
                <a:latin typeface="Century Gothic"/>
              </a:rPr>
              <a:t>Trends</a:t>
            </a:r>
            <a:r>
              <a:rPr lang="en-US" sz="1000">
                <a:latin typeface="Century Gothic"/>
              </a:rPr>
              <a:t>- Majority of resources are in the Northern hemisphere. </a:t>
            </a:r>
          </a:p>
          <a:p>
            <a:r>
              <a:rPr lang="en-US" sz="1000" b="1">
                <a:latin typeface="Century Gothic"/>
              </a:rPr>
              <a:t>Anomalies</a:t>
            </a:r>
            <a:r>
              <a:rPr lang="en-US" sz="1000">
                <a:latin typeface="Century Gothic"/>
              </a:rPr>
              <a:t>-West coast of South America and Australian coasts have a lot of resources, both in the southern hemisphere. </a:t>
            </a:r>
          </a:p>
        </p:txBody>
      </p:sp>
      <p:sp>
        <p:nvSpPr>
          <p:cNvPr id="36" name="TextBox 35">
            <a:extLst>
              <a:ext uri="{FF2B5EF4-FFF2-40B4-BE49-F238E27FC236}">
                <a16:creationId xmlns:a16="http://schemas.microsoft.com/office/drawing/2014/main" id="{A4C08DD2-6F7C-FCD5-20FE-CF8ADE698BBD}"/>
              </a:ext>
            </a:extLst>
          </p:cNvPr>
          <p:cNvSpPr txBox="1"/>
          <p:nvPr/>
        </p:nvSpPr>
        <p:spPr>
          <a:xfrm>
            <a:off x="377719" y="3308258"/>
            <a:ext cx="2427257" cy="1615827"/>
          </a:xfrm>
          <a:custGeom>
            <a:avLst/>
            <a:gdLst>
              <a:gd name="csX0" fmla="*/ 0 w 2427257"/>
              <a:gd name="csY0" fmla="*/ 0 h 1615827"/>
              <a:gd name="csX1" fmla="*/ 461179 w 2427257"/>
              <a:gd name="csY1" fmla="*/ 0 h 1615827"/>
              <a:gd name="csX2" fmla="*/ 995175 w 2427257"/>
              <a:gd name="csY2" fmla="*/ 0 h 1615827"/>
              <a:gd name="csX3" fmla="*/ 1529172 w 2427257"/>
              <a:gd name="csY3" fmla="*/ 0 h 1615827"/>
              <a:gd name="csX4" fmla="*/ 1990351 w 2427257"/>
              <a:gd name="csY4" fmla="*/ 0 h 1615827"/>
              <a:gd name="csX5" fmla="*/ 2427257 w 2427257"/>
              <a:gd name="csY5" fmla="*/ 0 h 1615827"/>
              <a:gd name="csX6" fmla="*/ 2427257 w 2427257"/>
              <a:gd name="csY6" fmla="*/ 490134 h 1615827"/>
              <a:gd name="csX7" fmla="*/ 2427257 w 2427257"/>
              <a:gd name="csY7" fmla="*/ 1061060 h 1615827"/>
              <a:gd name="csX8" fmla="*/ 2427257 w 2427257"/>
              <a:gd name="csY8" fmla="*/ 1615827 h 1615827"/>
              <a:gd name="csX9" fmla="*/ 1917533 w 2427257"/>
              <a:gd name="csY9" fmla="*/ 1615827 h 1615827"/>
              <a:gd name="csX10" fmla="*/ 1480627 w 2427257"/>
              <a:gd name="csY10" fmla="*/ 1615827 h 1615827"/>
              <a:gd name="csX11" fmla="*/ 995175 w 2427257"/>
              <a:gd name="csY11" fmla="*/ 1615827 h 1615827"/>
              <a:gd name="csX12" fmla="*/ 533997 w 2427257"/>
              <a:gd name="csY12" fmla="*/ 1615827 h 1615827"/>
              <a:gd name="csX13" fmla="*/ 0 w 2427257"/>
              <a:gd name="csY13" fmla="*/ 1615827 h 1615827"/>
              <a:gd name="csX14" fmla="*/ 0 w 2427257"/>
              <a:gd name="csY14" fmla="*/ 1125693 h 1615827"/>
              <a:gd name="csX15" fmla="*/ 0 w 2427257"/>
              <a:gd name="csY15" fmla="*/ 554767 h 1615827"/>
              <a:gd name="csX16" fmla="*/ 0 w 2427257"/>
              <a:gd name="csY16" fmla="*/ 0 h 16158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427257" h="1615827" extrusionOk="0">
                <a:moveTo>
                  <a:pt x="0" y="0"/>
                </a:moveTo>
                <a:cubicBezTo>
                  <a:pt x="196481" y="-11114"/>
                  <a:pt x="337737" y="12336"/>
                  <a:pt x="461179" y="0"/>
                </a:cubicBezTo>
                <a:cubicBezTo>
                  <a:pt x="584621" y="-12336"/>
                  <a:pt x="741444" y="10571"/>
                  <a:pt x="995175" y="0"/>
                </a:cubicBezTo>
                <a:cubicBezTo>
                  <a:pt x="1248906" y="-10571"/>
                  <a:pt x="1386916" y="42445"/>
                  <a:pt x="1529172" y="0"/>
                </a:cubicBezTo>
                <a:cubicBezTo>
                  <a:pt x="1671428" y="-42445"/>
                  <a:pt x="1866530" y="28937"/>
                  <a:pt x="1990351" y="0"/>
                </a:cubicBezTo>
                <a:cubicBezTo>
                  <a:pt x="2114172" y="-28937"/>
                  <a:pt x="2323896" y="9318"/>
                  <a:pt x="2427257" y="0"/>
                </a:cubicBezTo>
                <a:cubicBezTo>
                  <a:pt x="2458003" y="144394"/>
                  <a:pt x="2422757" y="319035"/>
                  <a:pt x="2427257" y="490134"/>
                </a:cubicBezTo>
                <a:cubicBezTo>
                  <a:pt x="2431757" y="661233"/>
                  <a:pt x="2405363" y="860199"/>
                  <a:pt x="2427257" y="1061060"/>
                </a:cubicBezTo>
                <a:cubicBezTo>
                  <a:pt x="2449151" y="1261921"/>
                  <a:pt x="2421072" y="1370998"/>
                  <a:pt x="2427257" y="1615827"/>
                </a:cubicBezTo>
                <a:cubicBezTo>
                  <a:pt x="2252078" y="1627796"/>
                  <a:pt x="2153775" y="1599340"/>
                  <a:pt x="1917533" y="1615827"/>
                </a:cubicBezTo>
                <a:cubicBezTo>
                  <a:pt x="1681291" y="1632314"/>
                  <a:pt x="1670461" y="1590405"/>
                  <a:pt x="1480627" y="1615827"/>
                </a:cubicBezTo>
                <a:cubicBezTo>
                  <a:pt x="1290793" y="1641249"/>
                  <a:pt x="1121540" y="1612097"/>
                  <a:pt x="995175" y="1615827"/>
                </a:cubicBezTo>
                <a:cubicBezTo>
                  <a:pt x="868810" y="1619557"/>
                  <a:pt x="753047" y="1565832"/>
                  <a:pt x="533997" y="1615827"/>
                </a:cubicBezTo>
                <a:cubicBezTo>
                  <a:pt x="314947" y="1665822"/>
                  <a:pt x="170170" y="1601915"/>
                  <a:pt x="0" y="1615827"/>
                </a:cubicBezTo>
                <a:cubicBezTo>
                  <a:pt x="-47026" y="1486930"/>
                  <a:pt x="53053" y="1369318"/>
                  <a:pt x="0" y="1125693"/>
                </a:cubicBezTo>
                <a:cubicBezTo>
                  <a:pt x="-53053" y="882068"/>
                  <a:pt x="31007" y="718415"/>
                  <a:pt x="0" y="554767"/>
                </a:cubicBezTo>
                <a:cubicBezTo>
                  <a:pt x="-31007" y="391119"/>
                  <a:pt x="27" y="237344"/>
                  <a:pt x="0" y="0"/>
                </a:cubicBezTo>
                <a:close/>
              </a:path>
            </a:pathLst>
          </a:custGeom>
          <a:noFill/>
          <a:ln w="12700">
            <a:noFill/>
            <a:extLst>
              <a:ext uri="{C807C97D-BFC1-408E-A445-0C87EB9F89A2}">
                <ask:lineSketchStyleProps xmlns:ask="http://schemas.microsoft.com/office/drawing/2018/sketchyshapes" sd="21211720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100" b="1">
                <a:latin typeface="Century Gothic"/>
              </a:rPr>
              <a:t>UK Distribution: </a:t>
            </a:r>
            <a:endParaRPr lang="en-US"/>
          </a:p>
          <a:p>
            <a:pPr marL="171450" indent="-171450">
              <a:buFont typeface="Arial"/>
              <a:buChar char="•"/>
            </a:pPr>
            <a:r>
              <a:rPr lang="en-US" sz="1100">
                <a:latin typeface="Century Gothic"/>
              </a:rPr>
              <a:t>The North of the UK has water surplus (supply is higher than their demand). </a:t>
            </a:r>
          </a:p>
          <a:p>
            <a:pPr marL="171450" indent="-171450">
              <a:buFont typeface="Arial"/>
              <a:buChar char="•"/>
            </a:pPr>
            <a:r>
              <a:rPr lang="en-US" sz="1100">
                <a:latin typeface="Century Gothic"/>
              </a:rPr>
              <a:t>South of the Uk has water deficit (demand higher than their supply).</a:t>
            </a:r>
          </a:p>
          <a:p>
            <a:pPr marL="171450" indent="-171450">
              <a:buFont typeface="Arial"/>
              <a:buChar char="•"/>
            </a:pPr>
            <a:r>
              <a:rPr lang="en-US" sz="1100">
                <a:latin typeface="Century Gothic"/>
              </a:rPr>
              <a:t>Oil and gas supply from the North Sea is decreasing. </a:t>
            </a:r>
          </a:p>
        </p:txBody>
      </p:sp>
      <p:pic>
        <p:nvPicPr>
          <p:cNvPr id="3" name="Picture 2" descr="A qr code with black squares&#10;&#10;Description automatically generated">
            <a:extLst>
              <a:ext uri="{FF2B5EF4-FFF2-40B4-BE49-F238E27FC236}">
                <a16:creationId xmlns:a16="http://schemas.microsoft.com/office/drawing/2014/main" id="{6CC92E8E-4739-83F4-4EB6-65CB677099DC}"/>
              </a:ext>
            </a:extLst>
          </p:cNvPr>
          <p:cNvPicPr>
            <a:picLocks noChangeAspect="1"/>
          </p:cNvPicPr>
          <p:nvPr/>
        </p:nvPicPr>
        <p:blipFill>
          <a:blip r:embed="rId17"/>
          <a:stretch>
            <a:fillRect/>
          </a:stretch>
        </p:blipFill>
        <p:spPr>
          <a:xfrm>
            <a:off x="832005" y="5590352"/>
            <a:ext cx="1004996" cy="1014300"/>
          </a:xfrm>
          <a:prstGeom prst="rect">
            <a:avLst/>
          </a:prstGeom>
        </p:spPr>
      </p:pic>
      <p:pic>
        <p:nvPicPr>
          <p:cNvPr id="5" name="Picture 4" descr="A qr code with a few black squares&#10;&#10;Description automatically generated">
            <a:extLst>
              <a:ext uri="{FF2B5EF4-FFF2-40B4-BE49-F238E27FC236}">
                <a16:creationId xmlns:a16="http://schemas.microsoft.com/office/drawing/2014/main" id="{AA920313-C211-C65C-5C61-A02B92BEAB33}"/>
              </a:ext>
            </a:extLst>
          </p:cNvPr>
          <p:cNvPicPr>
            <a:picLocks noChangeAspect="1"/>
          </p:cNvPicPr>
          <p:nvPr/>
        </p:nvPicPr>
        <p:blipFill>
          <a:blip r:embed="rId18"/>
          <a:stretch>
            <a:fillRect/>
          </a:stretch>
        </p:blipFill>
        <p:spPr>
          <a:xfrm>
            <a:off x="3440793" y="5608350"/>
            <a:ext cx="1004996" cy="996300"/>
          </a:xfrm>
          <a:prstGeom prst="rect">
            <a:avLst/>
          </a:prstGeom>
        </p:spPr>
      </p:pic>
      <p:cxnSp>
        <p:nvCxnSpPr>
          <p:cNvPr id="16" name="Straight Arrow Connector 15">
            <a:extLst>
              <a:ext uri="{FF2B5EF4-FFF2-40B4-BE49-F238E27FC236}">
                <a16:creationId xmlns:a16="http://schemas.microsoft.com/office/drawing/2014/main" id="{2E4DA8A6-3B60-55D3-625D-35A4871E2855}"/>
              </a:ext>
            </a:extLst>
          </p:cNvPr>
          <p:cNvCxnSpPr>
            <a:cxnSpLocks/>
          </p:cNvCxnSpPr>
          <p:nvPr/>
        </p:nvCxnSpPr>
        <p:spPr>
          <a:xfrm flipH="1" flipV="1">
            <a:off x="6227197" y="1127296"/>
            <a:ext cx="528" cy="55771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D71572B-2DAE-BC80-8E6E-4243F7061A4F}"/>
              </a:ext>
            </a:extLst>
          </p:cNvPr>
          <p:cNvSpPr txBox="1"/>
          <p:nvPr/>
        </p:nvSpPr>
        <p:spPr>
          <a:xfrm>
            <a:off x="1982989" y="5782209"/>
            <a:ext cx="1231816" cy="707886"/>
          </a:xfrm>
          <a:custGeom>
            <a:avLst/>
            <a:gdLst>
              <a:gd name="csX0" fmla="*/ 0 w 1231816"/>
              <a:gd name="csY0" fmla="*/ 0 h 707886"/>
              <a:gd name="csX1" fmla="*/ 373651 w 1231816"/>
              <a:gd name="csY1" fmla="*/ 0 h 707886"/>
              <a:gd name="csX2" fmla="*/ 759620 w 1231816"/>
              <a:gd name="csY2" fmla="*/ 0 h 707886"/>
              <a:gd name="csX3" fmla="*/ 1231816 w 1231816"/>
              <a:gd name="csY3" fmla="*/ 0 h 707886"/>
              <a:gd name="csX4" fmla="*/ 1231816 w 1231816"/>
              <a:gd name="csY4" fmla="*/ 332706 h 707886"/>
              <a:gd name="csX5" fmla="*/ 1231816 w 1231816"/>
              <a:gd name="csY5" fmla="*/ 707886 h 707886"/>
              <a:gd name="csX6" fmla="*/ 808893 w 1231816"/>
              <a:gd name="csY6" fmla="*/ 707886 h 707886"/>
              <a:gd name="csX7" fmla="*/ 435242 w 1231816"/>
              <a:gd name="csY7" fmla="*/ 707886 h 707886"/>
              <a:gd name="csX8" fmla="*/ 0 w 1231816"/>
              <a:gd name="csY8" fmla="*/ 707886 h 707886"/>
              <a:gd name="csX9" fmla="*/ 0 w 1231816"/>
              <a:gd name="csY9" fmla="*/ 375180 h 707886"/>
              <a:gd name="csX10" fmla="*/ 0 w 1231816"/>
              <a:gd name="csY10" fmla="*/ 0 h 707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31816" h="707886" extrusionOk="0">
                <a:moveTo>
                  <a:pt x="0" y="0"/>
                </a:moveTo>
                <a:cubicBezTo>
                  <a:pt x="154854" y="-10532"/>
                  <a:pt x="199808" y="21026"/>
                  <a:pt x="373651" y="0"/>
                </a:cubicBezTo>
                <a:cubicBezTo>
                  <a:pt x="547494" y="-21026"/>
                  <a:pt x="675638" y="35920"/>
                  <a:pt x="759620" y="0"/>
                </a:cubicBezTo>
                <a:cubicBezTo>
                  <a:pt x="843602" y="-35920"/>
                  <a:pt x="1070681" y="5060"/>
                  <a:pt x="1231816" y="0"/>
                </a:cubicBezTo>
                <a:cubicBezTo>
                  <a:pt x="1233386" y="145407"/>
                  <a:pt x="1229201" y="227192"/>
                  <a:pt x="1231816" y="332706"/>
                </a:cubicBezTo>
                <a:cubicBezTo>
                  <a:pt x="1234431" y="438220"/>
                  <a:pt x="1207517" y="588909"/>
                  <a:pt x="1231816" y="707886"/>
                </a:cubicBezTo>
                <a:cubicBezTo>
                  <a:pt x="1127824" y="742450"/>
                  <a:pt x="970695" y="675986"/>
                  <a:pt x="808893" y="707886"/>
                </a:cubicBezTo>
                <a:cubicBezTo>
                  <a:pt x="647091" y="739786"/>
                  <a:pt x="576802" y="670439"/>
                  <a:pt x="435242" y="707886"/>
                </a:cubicBezTo>
                <a:cubicBezTo>
                  <a:pt x="293682" y="745333"/>
                  <a:pt x="164857" y="657287"/>
                  <a:pt x="0" y="707886"/>
                </a:cubicBezTo>
                <a:cubicBezTo>
                  <a:pt x="-1209" y="588154"/>
                  <a:pt x="7456" y="473027"/>
                  <a:pt x="0" y="375180"/>
                </a:cubicBezTo>
                <a:cubicBezTo>
                  <a:pt x="-7456" y="277333"/>
                  <a:pt x="26070" y="167572"/>
                  <a:pt x="0" y="0"/>
                </a:cubicBezTo>
                <a:close/>
              </a:path>
            </a:pathLst>
          </a:custGeom>
          <a:noFill/>
          <a:ln>
            <a:noFill/>
            <a:extLst>
              <a:ext uri="{C807C97D-BFC1-408E-A445-0C87EB9F89A2}">
                <ask:lineSketchStyleProps xmlns:ask="http://schemas.microsoft.com/office/drawing/2018/sketchyshapes" sd="2556813918">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latin typeface="Century Gothic"/>
              </a:rPr>
              <a:t>This video shows:</a:t>
            </a:r>
          </a:p>
          <a:p>
            <a:pPr algn="ctr"/>
            <a:r>
              <a:rPr lang="en-US" sz="1000" dirty="0">
                <a:latin typeface="Century Gothic"/>
              </a:rPr>
              <a:t>Distribution of Natural Resources</a:t>
            </a:r>
            <a:endParaRPr lang="en-US"/>
          </a:p>
        </p:txBody>
      </p:sp>
      <p:sp>
        <p:nvSpPr>
          <p:cNvPr id="25" name="TextBox 24">
            <a:extLst>
              <a:ext uri="{FF2B5EF4-FFF2-40B4-BE49-F238E27FC236}">
                <a16:creationId xmlns:a16="http://schemas.microsoft.com/office/drawing/2014/main" id="{FAC89233-E06E-DD59-6833-9BC083A295C5}"/>
              </a:ext>
            </a:extLst>
          </p:cNvPr>
          <p:cNvSpPr txBox="1"/>
          <p:nvPr/>
        </p:nvSpPr>
        <p:spPr>
          <a:xfrm>
            <a:off x="4663375" y="5701255"/>
            <a:ext cx="1321789" cy="861774"/>
          </a:xfrm>
          <a:custGeom>
            <a:avLst/>
            <a:gdLst>
              <a:gd name="csX0" fmla="*/ 0 w 1321789"/>
              <a:gd name="csY0" fmla="*/ 0 h 861774"/>
              <a:gd name="csX1" fmla="*/ 440596 w 1321789"/>
              <a:gd name="csY1" fmla="*/ 0 h 861774"/>
              <a:gd name="csX2" fmla="*/ 907628 w 1321789"/>
              <a:gd name="csY2" fmla="*/ 0 h 861774"/>
              <a:gd name="csX3" fmla="*/ 1321789 w 1321789"/>
              <a:gd name="csY3" fmla="*/ 0 h 861774"/>
              <a:gd name="csX4" fmla="*/ 1321789 w 1321789"/>
              <a:gd name="csY4" fmla="*/ 430887 h 861774"/>
              <a:gd name="csX5" fmla="*/ 1321789 w 1321789"/>
              <a:gd name="csY5" fmla="*/ 861774 h 861774"/>
              <a:gd name="csX6" fmla="*/ 920846 w 1321789"/>
              <a:gd name="csY6" fmla="*/ 861774 h 861774"/>
              <a:gd name="csX7" fmla="*/ 480250 w 1321789"/>
              <a:gd name="csY7" fmla="*/ 861774 h 861774"/>
              <a:gd name="csX8" fmla="*/ 0 w 1321789"/>
              <a:gd name="csY8" fmla="*/ 861774 h 861774"/>
              <a:gd name="csX9" fmla="*/ 0 w 1321789"/>
              <a:gd name="csY9" fmla="*/ 413652 h 861774"/>
              <a:gd name="csX10" fmla="*/ 0 w 1321789"/>
              <a:gd name="csY10" fmla="*/ 0 h 861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21789" h="861774" extrusionOk="0">
                <a:moveTo>
                  <a:pt x="0" y="0"/>
                </a:moveTo>
                <a:cubicBezTo>
                  <a:pt x="103349" y="-17306"/>
                  <a:pt x="316435" y="25477"/>
                  <a:pt x="440596" y="0"/>
                </a:cubicBezTo>
                <a:cubicBezTo>
                  <a:pt x="564757" y="-25477"/>
                  <a:pt x="691041" y="10881"/>
                  <a:pt x="907628" y="0"/>
                </a:cubicBezTo>
                <a:cubicBezTo>
                  <a:pt x="1124215" y="-10881"/>
                  <a:pt x="1189335" y="19141"/>
                  <a:pt x="1321789" y="0"/>
                </a:cubicBezTo>
                <a:cubicBezTo>
                  <a:pt x="1328094" y="169594"/>
                  <a:pt x="1287088" y="258696"/>
                  <a:pt x="1321789" y="430887"/>
                </a:cubicBezTo>
                <a:cubicBezTo>
                  <a:pt x="1356490" y="603078"/>
                  <a:pt x="1293826" y="686954"/>
                  <a:pt x="1321789" y="861774"/>
                </a:cubicBezTo>
                <a:cubicBezTo>
                  <a:pt x="1234037" y="888240"/>
                  <a:pt x="1114693" y="817010"/>
                  <a:pt x="920846" y="861774"/>
                </a:cubicBezTo>
                <a:cubicBezTo>
                  <a:pt x="726999" y="906538"/>
                  <a:pt x="601911" y="821991"/>
                  <a:pt x="480250" y="861774"/>
                </a:cubicBezTo>
                <a:cubicBezTo>
                  <a:pt x="358589" y="901557"/>
                  <a:pt x="124105" y="836759"/>
                  <a:pt x="0" y="861774"/>
                </a:cubicBezTo>
                <a:cubicBezTo>
                  <a:pt x="-52245" y="643565"/>
                  <a:pt x="34531" y="557423"/>
                  <a:pt x="0" y="413652"/>
                </a:cubicBezTo>
                <a:cubicBezTo>
                  <a:pt x="-34531" y="269881"/>
                  <a:pt x="4115" y="194677"/>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latin typeface="Century Gothic"/>
              </a:rPr>
              <a:t>This video shows:</a:t>
            </a:r>
          </a:p>
          <a:p>
            <a:pPr algn="ctr"/>
            <a:r>
              <a:rPr lang="en-US" sz="1000" dirty="0">
                <a:latin typeface="Century Gothic"/>
              </a:rPr>
              <a:t>Resource Distribution/ Management (energy)</a:t>
            </a:r>
            <a:endParaRPr lang="en-US"/>
          </a:p>
        </p:txBody>
      </p:sp>
      <p:pic>
        <p:nvPicPr>
          <p:cNvPr id="37" name="Graphic 36" descr="Power Plant with solid fill">
            <a:extLst>
              <a:ext uri="{FF2B5EF4-FFF2-40B4-BE49-F238E27FC236}">
                <a16:creationId xmlns:a16="http://schemas.microsoft.com/office/drawing/2014/main" id="{ECA7673D-B3B5-4902-B412-CCA8AB7038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138019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06E7-0D98-36A3-7506-1B23F22CC146}"/>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33A214D-5C42-98A8-A899-782D74B4F3CD}"/>
              </a:ext>
            </a:extLst>
          </p:cNvPr>
          <p:cNvGraphicFramePr>
            <a:graphicFrameLocks noGrp="1"/>
          </p:cNvGraphicFramePr>
          <p:nvPr>
            <p:extLst>
              <p:ext uri="{D42A27DB-BD31-4B8C-83A1-F6EECF244321}">
                <p14:modId xmlns:p14="http://schemas.microsoft.com/office/powerpoint/2010/main" val="1980327778"/>
              </p:ext>
            </p:extLst>
          </p:nvPr>
        </p:nvGraphicFramePr>
        <p:xfrm>
          <a:off x="224672" y="469446"/>
          <a:ext cx="9572416" cy="6224953"/>
        </p:xfrm>
        <a:graphic>
          <a:graphicData uri="http://schemas.openxmlformats.org/drawingml/2006/table">
            <a:tbl>
              <a:tblPr firstRow="1" bandRow="1">
                <a:tableStyleId>{5C22544A-7EE6-4342-B048-85BDC9FD1C3A}</a:tableStyleId>
              </a:tblPr>
              <a:tblGrid>
                <a:gridCol w="3656751">
                  <a:extLst>
                    <a:ext uri="{9D8B030D-6E8A-4147-A177-3AD203B41FA5}">
                      <a16:colId xmlns:a16="http://schemas.microsoft.com/office/drawing/2014/main" val="3880288432"/>
                    </a:ext>
                  </a:extLst>
                </a:gridCol>
                <a:gridCol w="5915665">
                  <a:extLst>
                    <a:ext uri="{9D8B030D-6E8A-4147-A177-3AD203B41FA5}">
                      <a16:colId xmlns:a16="http://schemas.microsoft.com/office/drawing/2014/main" val="1611723772"/>
                    </a:ext>
                  </a:extLst>
                </a:gridCol>
              </a:tblGrid>
              <a:tr h="2321169">
                <a:tc>
                  <a:txBody>
                    <a:bodyPr/>
                    <a:lstStyle/>
                    <a:p>
                      <a:pPr algn="l"/>
                      <a:r>
                        <a:rPr lang="en-US" sz="1200" b="1" dirty="0">
                          <a:solidFill>
                            <a:schemeClr val="tx1"/>
                          </a:solidFill>
                          <a:latin typeface="Century Gothic"/>
                        </a:rPr>
                        <a:t>1 </a:t>
                      </a:r>
                    </a:p>
                  </a:txBody>
                  <a:tcP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algn="l"/>
                      <a:r>
                        <a:rPr lang="en-US" sz="1200" b="1" dirty="0">
                          <a:solidFill>
                            <a:schemeClr val="tx1"/>
                          </a:solidFill>
                          <a:latin typeface="Century Gothic"/>
                        </a:rPr>
                        <a:t>3</a:t>
                      </a:r>
                    </a:p>
                    <a:p>
                      <a:pPr lvl="0">
                        <a:buNone/>
                      </a:pPr>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2331720">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1186774"/>
                  </a:ext>
                </a:extLst>
              </a:tr>
              <a:tr h="1572064">
                <a:tc>
                  <a:txBody>
                    <a:bodyPr/>
                    <a:lstStyle/>
                    <a:p>
                      <a:pPr lvl="0" algn="l">
                        <a:buNone/>
                      </a:pPr>
                      <a:r>
                        <a:rPr lang="en-US" sz="1200" b="1" dirty="0">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1" dirty="0">
                          <a:solidFill>
                            <a:schemeClr val="tx1"/>
                          </a:solidFill>
                          <a:latin typeface="Century Gothic"/>
                        </a:rPr>
                        <a:t>4</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81208809"/>
                  </a:ext>
                </a:extLst>
              </a:tr>
            </a:tbl>
          </a:graphicData>
        </a:graphic>
      </p:graphicFrame>
      <p:sp>
        <p:nvSpPr>
          <p:cNvPr id="4" name="TextBox 3">
            <a:extLst>
              <a:ext uri="{FF2B5EF4-FFF2-40B4-BE49-F238E27FC236}">
                <a16:creationId xmlns:a16="http://schemas.microsoft.com/office/drawing/2014/main" id="{C5E7F816-E2BE-9081-9E2B-B01E16418452}"/>
              </a:ext>
            </a:extLst>
          </p:cNvPr>
          <p:cNvSpPr txBox="1"/>
          <p:nvPr/>
        </p:nvSpPr>
        <p:spPr>
          <a:xfrm>
            <a:off x="445880" y="2843820"/>
            <a:ext cx="32854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Explain </a:t>
            </a:r>
            <a:r>
              <a:rPr lang="en-US" sz="1100" b="1" kern="0" dirty="0">
                <a:solidFill>
                  <a:srgbClr val="000000"/>
                </a:solidFill>
                <a:latin typeface="Century Gothic"/>
                <a:ea typeface="Verdana"/>
                <a:cs typeface="Arial"/>
              </a:rPr>
              <a:t>one </a:t>
            </a:r>
            <a:r>
              <a:rPr lang="en-US" sz="1100" kern="0" dirty="0">
                <a:solidFill>
                  <a:srgbClr val="000000"/>
                </a:solidFill>
                <a:latin typeface="Century Gothic"/>
                <a:ea typeface="Verdana"/>
                <a:cs typeface="Arial"/>
              </a:rPr>
              <a:t>reason why fossil fuels are non-renewable</a:t>
            </a:r>
            <a:r>
              <a:rPr lang="en-US" sz="1100" kern="0" dirty="0">
                <a:latin typeface="Century Gothic"/>
                <a:cs typeface="Arial"/>
              </a:rPr>
              <a:t>.(2)</a:t>
            </a:r>
            <a:endParaRPr lang="en-US" dirty="0"/>
          </a:p>
        </p:txBody>
      </p:sp>
      <p:sp>
        <p:nvSpPr>
          <p:cNvPr id="7" name="TextBox 6">
            <a:extLst>
              <a:ext uri="{FF2B5EF4-FFF2-40B4-BE49-F238E27FC236}">
                <a16:creationId xmlns:a16="http://schemas.microsoft.com/office/drawing/2014/main" id="{0DBCE0AB-6F11-2689-B415-10F9D416152B}"/>
              </a:ext>
            </a:extLst>
          </p:cNvPr>
          <p:cNvSpPr txBox="1"/>
          <p:nvPr/>
        </p:nvSpPr>
        <p:spPr>
          <a:xfrm>
            <a:off x="4142147" y="5189587"/>
            <a:ext cx="448313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Identify the </a:t>
            </a:r>
            <a:r>
              <a:rPr lang="en-US" sz="1100" b="1" kern="0" dirty="0">
                <a:solidFill>
                  <a:srgbClr val="000000"/>
                </a:solidFill>
                <a:latin typeface="Century Gothic"/>
                <a:ea typeface="Verdana"/>
                <a:cs typeface="Arial"/>
              </a:rPr>
              <a:t>two</a:t>
            </a:r>
            <a:r>
              <a:rPr lang="en-US" sz="1100" kern="0" dirty="0">
                <a:solidFill>
                  <a:srgbClr val="000000"/>
                </a:solidFill>
                <a:latin typeface="Century Gothic"/>
                <a:ea typeface="Verdana"/>
                <a:cs typeface="Arial"/>
              </a:rPr>
              <a:t> correct statements about soya farming. (2)</a:t>
            </a:r>
          </a:p>
          <a:p>
            <a:endParaRPr lang="en-US" sz="1100" kern="0" dirty="0">
              <a:latin typeface="Century Gothic"/>
              <a:ea typeface="Verdana"/>
              <a:cs typeface="Arial"/>
            </a:endParaRPr>
          </a:p>
          <a:p>
            <a:pPr marL="171450" indent="-171450">
              <a:buFont typeface="Wingdings"/>
              <a:buChar char="q"/>
            </a:pPr>
            <a:r>
              <a:rPr lang="en-US" sz="1100" kern="0" dirty="0">
                <a:latin typeface="Century Gothic"/>
                <a:ea typeface="Verdana"/>
                <a:cs typeface="Arial"/>
              </a:rPr>
              <a:t>The UK imports soya from Argentina</a:t>
            </a:r>
          </a:p>
          <a:p>
            <a:pPr marL="171450" indent="-171450">
              <a:buFont typeface="Wingdings"/>
              <a:buChar char="q"/>
            </a:pPr>
            <a:r>
              <a:rPr lang="en-US" sz="1100" kern="0" dirty="0">
                <a:solidFill>
                  <a:srgbClr val="333333"/>
                </a:solidFill>
                <a:latin typeface="Century Gothic"/>
                <a:ea typeface="Verdana"/>
                <a:cs typeface="Arial"/>
              </a:rPr>
              <a:t>Soya is low in protein and vegetable oils</a:t>
            </a:r>
          </a:p>
          <a:p>
            <a:pPr marL="171450" indent="-171450">
              <a:buFont typeface="Wingdings"/>
              <a:buChar char="q"/>
            </a:pPr>
            <a:r>
              <a:rPr lang="en-US" sz="1100" kern="0" dirty="0">
                <a:solidFill>
                  <a:srgbClr val="333333"/>
                </a:solidFill>
                <a:latin typeface="Century Gothic"/>
                <a:ea typeface="Verdana"/>
                <a:cs typeface="Arial"/>
              </a:rPr>
              <a:t>The demand for soya in the UK is falling</a:t>
            </a:r>
          </a:p>
          <a:p>
            <a:pPr marL="171450" indent="-171450">
              <a:buFont typeface="Wingdings"/>
              <a:buChar char="q"/>
            </a:pPr>
            <a:r>
              <a:rPr lang="en-US" sz="1100" kern="0" dirty="0">
                <a:solidFill>
                  <a:srgbClr val="333333"/>
                </a:solidFill>
                <a:latin typeface="Century Gothic"/>
                <a:ea typeface="Verdana"/>
                <a:cs typeface="Arial"/>
              </a:rPr>
              <a:t>Soya is only used in the production of food for people</a:t>
            </a:r>
          </a:p>
          <a:p>
            <a:pPr marL="171450" indent="-171450">
              <a:buFont typeface="Wingdings"/>
              <a:buChar char="q"/>
            </a:pPr>
            <a:r>
              <a:rPr lang="en-US" sz="1100" kern="0" dirty="0">
                <a:solidFill>
                  <a:srgbClr val="333333"/>
                </a:solidFill>
                <a:latin typeface="Century Gothic"/>
                <a:ea typeface="Verdana"/>
                <a:cs typeface="Arial"/>
              </a:rPr>
              <a:t> Large areas of flat land are needed for soya farming</a:t>
            </a:r>
          </a:p>
        </p:txBody>
      </p:sp>
      <p:sp>
        <p:nvSpPr>
          <p:cNvPr id="11" name="TextBox 10">
            <a:extLst>
              <a:ext uri="{FF2B5EF4-FFF2-40B4-BE49-F238E27FC236}">
                <a16:creationId xmlns:a16="http://schemas.microsoft.com/office/drawing/2014/main" id="{DEBFBAAE-4467-F0A8-513C-740340DA8748}"/>
              </a:ext>
            </a:extLst>
          </p:cNvPr>
          <p:cNvSpPr txBox="1"/>
          <p:nvPr/>
        </p:nvSpPr>
        <p:spPr>
          <a:xfrm>
            <a:off x="441307" y="3281701"/>
            <a:ext cx="32883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a:t>
            </a:r>
          </a:p>
        </p:txBody>
      </p:sp>
      <p:sp>
        <p:nvSpPr>
          <p:cNvPr id="12" name="TextBox 11">
            <a:extLst>
              <a:ext uri="{FF2B5EF4-FFF2-40B4-BE49-F238E27FC236}">
                <a16:creationId xmlns:a16="http://schemas.microsoft.com/office/drawing/2014/main" id="{F8C89811-7BF0-D4D7-A101-BE7AA16223F3}"/>
              </a:ext>
            </a:extLst>
          </p:cNvPr>
          <p:cNvSpPr txBox="1"/>
          <p:nvPr/>
        </p:nvSpPr>
        <p:spPr>
          <a:xfrm>
            <a:off x="3962264" y="4436370"/>
            <a:ext cx="153567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______ </a:t>
            </a:r>
            <a:r>
              <a:rPr lang="en-US" sz="1100" dirty="0" err="1">
                <a:latin typeface="Century Gothic"/>
              </a:rPr>
              <a:t>tonnes</a:t>
            </a:r>
          </a:p>
        </p:txBody>
      </p:sp>
      <p:sp>
        <p:nvSpPr>
          <p:cNvPr id="13" name="TextBox 12">
            <a:extLst>
              <a:ext uri="{FF2B5EF4-FFF2-40B4-BE49-F238E27FC236}">
                <a16:creationId xmlns:a16="http://schemas.microsoft.com/office/drawing/2014/main" id="{A84AA4B9-C5A3-A7A8-536E-DD9C96B9888A}"/>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1</a:t>
            </a:r>
          </a:p>
        </p:txBody>
      </p:sp>
      <p:sp>
        <p:nvSpPr>
          <p:cNvPr id="2" name="TextBox 1">
            <a:extLst>
              <a:ext uri="{FF2B5EF4-FFF2-40B4-BE49-F238E27FC236}">
                <a16:creationId xmlns:a16="http://schemas.microsoft.com/office/drawing/2014/main" id="{7C2239EC-4E75-83F4-AEE5-D9B21351A5B0}"/>
              </a:ext>
            </a:extLst>
          </p:cNvPr>
          <p:cNvSpPr txBox="1"/>
          <p:nvPr/>
        </p:nvSpPr>
        <p:spPr>
          <a:xfrm>
            <a:off x="444851" y="495242"/>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latin typeface="Century Gothic"/>
                <a:ea typeface="Verdana"/>
              </a:rPr>
              <a:t>Define the term </a:t>
            </a:r>
            <a:r>
              <a:rPr lang="en-US" sz="1100" b="1" dirty="0">
                <a:solidFill>
                  <a:srgbClr val="333333"/>
                </a:solidFill>
                <a:latin typeface="Century Gothic"/>
                <a:ea typeface="Verdana"/>
              </a:rPr>
              <a:t>abiotic</a:t>
            </a:r>
            <a:r>
              <a:rPr lang="en-US" sz="1100" dirty="0">
                <a:solidFill>
                  <a:srgbClr val="333333"/>
                </a:solidFill>
                <a:latin typeface="Century Gothic"/>
                <a:ea typeface="Verdana"/>
              </a:rPr>
              <a:t>. (1)</a:t>
            </a:r>
            <a:endParaRPr lang="en-US" sz="1100" dirty="0">
              <a:latin typeface="Century Gothic"/>
            </a:endParaRPr>
          </a:p>
        </p:txBody>
      </p:sp>
      <p:sp>
        <p:nvSpPr>
          <p:cNvPr id="3" name="TextBox 2">
            <a:extLst>
              <a:ext uri="{FF2B5EF4-FFF2-40B4-BE49-F238E27FC236}">
                <a16:creationId xmlns:a16="http://schemas.microsoft.com/office/drawing/2014/main" id="{8CFC3CA0-516B-494F-7277-B8D01A643061}"/>
              </a:ext>
            </a:extLst>
          </p:cNvPr>
          <p:cNvSpPr txBox="1"/>
          <p:nvPr/>
        </p:nvSpPr>
        <p:spPr>
          <a:xfrm>
            <a:off x="307562" y="1562512"/>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latin typeface="Century Gothic"/>
                <a:ea typeface="Verdana"/>
              </a:rPr>
              <a:t>Identify </a:t>
            </a:r>
            <a:r>
              <a:rPr lang="en-US" sz="1100" b="1" dirty="0">
                <a:solidFill>
                  <a:srgbClr val="333333"/>
                </a:solidFill>
                <a:latin typeface="Century Gothic"/>
                <a:ea typeface="Verdana"/>
              </a:rPr>
              <a:t>one</a:t>
            </a:r>
            <a:r>
              <a:rPr lang="en-US" sz="1100" dirty="0">
                <a:solidFill>
                  <a:srgbClr val="333333"/>
                </a:solidFill>
                <a:latin typeface="Century Gothic"/>
                <a:ea typeface="Verdana"/>
              </a:rPr>
              <a:t> abiotic resource. (1)</a:t>
            </a:r>
          </a:p>
          <a:p>
            <a:endParaRPr lang="en-US" sz="1100" dirty="0">
              <a:solidFill>
                <a:srgbClr val="333333"/>
              </a:solidFill>
              <a:latin typeface="Century Gothic"/>
              <a:ea typeface="Verdana"/>
            </a:endParaRPr>
          </a:p>
          <a:p>
            <a:pPr marL="171450" indent="-171450">
              <a:buFont typeface="Wingdings"/>
              <a:buChar char="q"/>
            </a:pPr>
            <a:r>
              <a:rPr lang="en-US" sz="1100" dirty="0">
                <a:solidFill>
                  <a:srgbClr val="333333"/>
                </a:solidFill>
                <a:latin typeface="Century Gothic"/>
                <a:ea typeface="Verdana"/>
              </a:rPr>
              <a:t>Animals</a:t>
            </a:r>
          </a:p>
          <a:p>
            <a:pPr marL="171450" indent="-171450">
              <a:buFont typeface="Wingdings"/>
              <a:buChar char="q"/>
            </a:pPr>
            <a:r>
              <a:rPr lang="en-US" sz="1100" dirty="0">
                <a:solidFill>
                  <a:srgbClr val="333333"/>
                </a:solidFill>
                <a:latin typeface="Century Gothic"/>
                <a:ea typeface="Verdana"/>
              </a:rPr>
              <a:t>Birds</a:t>
            </a:r>
          </a:p>
          <a:p>
            <a:pPr marL="171450" indent="-171450">
              <a:buFont typeface="Wingdings"/>
              <a:buChar char="q"/>
            </a:pPr>
            <a:r>
              <a:rPr lang="en-US" sz="1100" dirty="0">
                <a:solidFill>
                  <a:srgbClr val="333333"/>
                </a:solidFill>
                <a:latin typeface="Century Gothic"/>
                <a:ea typeface="Verdana"/>
              </a:rPr>
              <a:t>Plants</a:t>
            </a:r>
          </a:p>
          <a:p>
            <a:pPr marL="171450" indent="-171450">
              <a:buFont typeface="Wingdings"/>
              <a:buChar char="q"/>
            </a:pPr>
            <a:r>
              <a:rPr lang="en-US" sz="1100" dirty="0">
                <a:solidFill>
                  <a:srgbClr val="333333"/>
                </a:solidFill>
                <a:latin typeface="Century Gothic"/>
                <a:ea typeface="Verdana"/>
              </a:rPr>
              <a:t>Oxygen</a:t>
            </a:r>
          </a:p>
        </p:txBody>
      </p:sp>
      <p:sp>
        <p:nvSpPr>
          <p:cNvPr id="14" name="TextBox 13">
            <a:extLst>
              <a:ext uri="{FF2B5EF4-FFF2-40B4-BE49-F238E27FC236}">
                <a16:creationId xmlns:a16="http://schemas.microsoft.com/office/drawing/2014/main" id="{34751BA5-CD45-7575-63D0-EAFEDE76123F}"/>
              </a:ext>
            </a:extLst>
          </p:cNvPr>
          <p:cNvSpPr txBox="1"/>
          <p:nvPr/>
        </p:nvSpPr>
        <p:spPr>
          <a:xfrm>
            <a:off x="307562" y="622046"/>
            <a:ext cx="33557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__________________________________________________________________________________________</a:t>
            </a:r>
            <a:endParaRPr lang="en-US" dirty="0"/>
          </a:p>
        </p:txBody>
      </p:sp>
      <p:pic>
        <p:nvPicPr>
          <p:cNvPr id="15" name="Picture 14" descr="A screenshot of a video&#10;&#10;AI-generated content may be incorrect.">
            <a:extLst>
              <a:ext uri="{FF2B5EF4-FFF2-40B4-BE49-F238E27FC236}">
                <a16:creationId xmlns:a16="http://schemas.microsoft.com/office/drawing/2014/main" id="{E74B931F-0AD7-45A2-27BA-85B075741F47}"/>
              </a:ext>
            </a:extLst>
          </p:cNvPr>
          <p:cNvPicPr>
            <a:picLocks noChangeAspect="1"/>
          </p:cNvPicPr>
          <p:nvPr/>
        </p:nvPicPr>
        <p:blipFill>
          <a:blip r:embed="rId2"/>
          <a:srcRect t="82" b="8725"/>
          <a:stretch>
            <a:fillRect/>
          </a:stretch>
        </p:blipFill>
        <p:spPr>
          <a:xfrm>
            <a:off x="5506026" y="616769"/>
            <a:ext cx="4185548" cy="4297836"/>
          </a:xfrm>
          <a:prstGeom prst="rect">
            <a:avLst/>
          </a:prstGeom>
          <a:ln>
            <a:noFill/>
          </a:ln>
        </p:spPr>
      </p:pic>
      <p:sp>
        <p:nvSpPr>
          <p:cNvPr id="16" name="TextBox 15">
            <a:extLst>
              <a:ext uri="{FF2B5EF4-FFF2-40B4-BE49-F238E27FC236}">
                <a16:creationId xmlns:a16="http://schemas.microsoft.com/office/drawing/2014/main" id="{A0D654EC-5434-39EC-B65F-E696716053E4}"/>
              </a:ext>
            </a:extLst>
          </p:cNvPr>
          <p:cNvSpPr txBox="1"/>
          <p:nvPr/>
        </p:nvSpPr>
        <p:spPr>
          <a:xfrm>
            <a:off x="4056634" y="495241"/>
            <a:ext cx="1444225"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latin typeface="Century Gothic"/>
                <a:ea typeface="Verdana"/>
              </a:rPr>
              <a:t>Calculate the number of </a:t>
            </a:r>
            <a:r>
              <a:rPr lang="en-US" sz="1100" dirty="0" err="1">
                <a:solidFill>
                  <a:srgbClr val="333333"/>
                </a:solidFill>
                <a:latin typeface="Century Gothic"/>
                <a:ea typeface="Verdana"/>
              </a:rPr>
              <a:t>tonnes</a:t>
            </a:r>
            <a:r>
              <a:rPr lang="en-US" sz="1100" dirty="0">
                <a:solidFill>
                  <a:srgbClr val="333333"/>
                </a:solidFill>
                <a:latin typeface="Century Gothic"/>
                <a:ea typeface="Verdana"/>
              </a:rPr>
              <a:t> of soya imported by the UK from South America last year, using the data in Figure 3.</a:t>
            </a:r>
          </a:p>
          <a:p>
            <a:r>
              <a:rPr lang="en-US" sz="1100" dirty="0">
                <a:solidFill>
                  <a:srgbClr val="333333"/>
                </a:solidFill>
                <a:latin typeface="Century Gothic"/>
                <a:ea typeface="Verdana"/>
              </a:rPr>
              <a:t>You must show your working in the space below. (2)</a:t>
            </a:r>
          </a:p>
        </p:txBody>
      </p:sp>
    </p:spTree>
    <p:extLst>
      <p:ext uri="{BB962C8B-B14F-4D97-AF65-F5344CB8AC3E}">
        <p14:creationId xmlns:p14="http://schemas.microsoft.com/office/powerpoint/2010/main" val="58135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327A3D8A-0989-FAB5-2295-2026334C816E}"/>
              </a:ext>
            </a:extLst>
          </p:cNvPr>
          <p:cNvSpPr txBox="1"/>
          <p:nvPr/>
        </p:nvSpPr>
        <p:spPr>
          <a:xfrm>
            <a:off x="352274" y="1162399"/>
            <a:ext cx="5853174"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Century Gothic"/>
              </a:rPr>
              <a:t>People in developed countries use more natural resources than people in developing countries. This is due to a combination of factors, including economic development and population growth. As countries like China, India, and Brazil become more developed, their resource consumption is increasing. This is putting a strain on the planet's resources and causing problems for everyone.</a:t>
            </a:r>
          </a:p>
        </p:txBody>
      </p:sp>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6406583" y="4877494"/>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5705882" y="505202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3 </a:t>
            </a:r>
            <a:endParaRPr lang="en-US" sz="1200" b="1">
              <a:latin typeface="Aptos" panose="020B0004020202020204"/>
            </a:endParaRPr>
          </a:p>
          <a:p>
            <a:pPr algn="ctr"/>
            <a:r>
              <a:rPr lang="en-GB" sz="1200" b="1">
                <a:latin typeface="Century Gothic"/>
              </a:rPr>
              <a:t>Consumption of Resources</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5" name="Picture 4" descr="A qr code with black squares&#10;&#10;Description automatically generated">
            <a:extLst>
              <a:ext uri="{FF2B5EF4-FFF2-40B4-BE49-F238E27FC236}">
                <a16:creationId xmlns:a16="http://schemas.microsoft.com/office/drawing/2014/main" id="{6E8730E2-7E75-52AC-6882-6A6CACE3E265}"/>
              </a:ext>
            </a:extLst>
          </p:cNvPr>
          <p:cNvPicPr>
            <a:picLocks noChangeAspect="1"/>
          </p:cNvPicPr>
          <p:nvPr/>
        </p:nvPicPr>
        <p:blipFill>
          <a:blip r:embed="rId3"/>
          <a:stretch>
            <a:fillRect/>
          </a:stretch>
        </p:blipFill>
        <p:spPr>
          <a:xfrm>
            <a:off x="6360922" y="5498133"/>
            <a:ext cx="1020006" cy="1009650"/>
          </a:xfrm>
          <a:prstGeom prst="rect">
            <a:avLst/>
          </a:prstGeom>
        </p:spPr>
      </p:pic>
      <p:sp>
        <p:nvSpPr>
          <p:cNvPr id="6" name="TextBox 5">
            <a:extLst>
              <a:ext uri="{FF2B5EF4-FFF2-40B4-BE49-F238E27FC236}">
                <a16:creationId xmlns:a16="http://schemas.microsoft.com/office/drawing/2014/main" id="{4858D967-9EBE-F9D3-7C32-CFBE9F113BD5}"/>
              </a:ext>
            </a:extLst>
          </p:cNvPr>
          <p:cNvSpPr txBox="1"/>
          <p:nvPr/>
        </p:nvSpPr>
        <p:spPr>
          <a:xfrm>
            <a:off x="6822063" y="1091296"/>
            <a:ext cx="3051127"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ea typeface="Calibri"/>
                <a:cs typeface="Calibri"/>
              </a:rPr>
              <a:t>Distribution-</a:t>
            </a:r>
            <a:r>
              <a:rPr lang="en-US" sz="1000" dirty="0">
                <a:latin typeface="Century Gothic"/>
                <a:ea typeface="Calibri"/>
                <a:cs typeface="Calibri"/>
              </a:rPr>
              <a:t> The location of a resource.</a:t>
            </a:r>
          </a:p>
          <a:p>
            <a:endParaRPr lang="en-US" sz="1200" dirty="0"/>
          </a:p>
          <a:p>
            <a:r>
              <a:rPr lang="en-US" sz="1000" b="1" dirty="0">
                <a:latin typeface="Century Gothic"/>
                <a:ea typeface="Calibri"/>
                <a:cs typeface="Calibri"/>
              </a:rPr>
              <a:t>Consumption-</a:t>
            </a:r>
            <a:r>
              <a:rPr lang="en-US" sz="1000" dirty="0">
                <a:latin typeface="Century Gothic"/>
                <a:ea typeface="Calibri"/>
                <a:cs typeface="Calibri"/>
              </a:rPr>
              <a:t> The use of a resource.</a:t>
            </a:r>
          </a:p>
          <a:p>
            <a:endParaRPr lang="en-US" sz="1000" dirty="0">
              <a:latin typeface="Century Gothic"/>
            </a:endParaRPr>
          </a:p>
          <a:p>
            <a:r>
              <a:rPr lang="en-US" sz="1000" b="1" dirty="0">
                <a:latin typeface="Century Gothic"/>
                <a:ea typeface="Calibri"/>
                <a:cs typeface="Calibri"/>
              </a:rPr>
              <a:t>Energy Security</a:t>
            </a:r>
            <a:r>
              <a:rPr lang="en-US" sz="1000" dirty="0">
                <a:latin typeface="Century Gothic"/>
                <a:ea typeface="Calibri"/>
                <a:cs typeface="Calibri"/>
              </a:rPr>
              <a:t>- Energy security refers to the ability of a country to ensure an adequate, affordable, and consistent supply of energy.</a:t>
            </a:r>
          </a:p>
          <a:p>
            <a:endParaRPr lang="en-US" sz="1000" dirty="0">
              <a:latin typeface="Century Gothic"/>
            </a:endParaRPr>
          </a:p>
          <a:p>
            <a:r>
              <a:rPr lang="en-US" sz="1000" b="1" dirty="0">
                <a:latin typeface="Century Gothic"/>
                <a:ea typeface="Calibri"/>
                <a:cs typeface="Calibri"/>
              </a:rPr>
              <a:t>Water Security</a:t>
            </a:r>
            <a:r>
              <a:rPr lang="en-US" sz="1000" dirty="0">
                <a:latin typeface="Century Gothic"/>
                <a:ea typeface="Calibri"/>
                <a:cs typeface="Calibri"/>
              </a:rPr>
              <a:t>- Water security refers to the ability of a country to ensure an adequate, affordable, and consistent supply of water.</a:t>
            </a:r>
          </a:p>
          <a:p>
            <a:endParaRPr lang="en-US" sz="1000" dirty="0"/>
          </a:p>
          <a:p>
            <a:r>
              <a:rPr lang="en-US" sz="1000" b="1" dirty="0">
                <a:latin typeface="Century Gothic"/>
                <a:ea typeface="Calibri"/>
                <a:cs typeface="Calibri"/>
              </a:rPr>
              <a:t>Water Surplus</a:t>
            </a:r>
            <a:r>
              <a:rPr lang="en-US" sz="1000" dirty="0">
                <a:latin typeface="Century Gothic"/>
                <a:ea typeface="Calibri"/>
                <a:cs typeface="Calibri"/>
              </a:rPr>
              <a:t>- Water supply is higher than the demand. (have too much)</a:t>
            </a:r>
          </a:p>
          <a:p>
            <a:endParaRPr lang="en-US" sz="1000" dirty="0">
              <a:latin typeface="Century Gothic"/>
              <a:ea typeface="Calibri"/>
              <a:cs typeface="Calibri"/>
            </a:endParaRPr>
          </a:p>
          <a:p>
            <a:r>
              <a:rPr lang="en-US" sz="1000" b="1" dirty="0">
                <a:latin typeface="Century Gothic"/>
                <a:ea typeface="Calibri"/>
                <a:cs typeface="Calibri"/>
              </a:rPr>
              <a:t>Water Deficit</a:t>
            </a:r>
            <a:r>
              <a:rPr lang="en-US" sz="1000" dirty="0">
                <a:latin typeface="Century Gothic"/>
                <a:ea typeface="Calibri"/>
                <a:cs typeface="Calibri"/>
              </a:rPr>
              <a:t>- Water demand is higher than the supply. (don’t have enough)</a:t>
            </a:r>
          </a:p>
          <a:p>
            <a:endParaRPr lang="en-US" sz="1000" dirty="0">
              <a:latin typeface="Century Gothic"/>
              <a:ea typeface="Calibri"/>
              <a:cs typeface="Calibri"/>
            </a:endParaRPr>
          </a:p>
          <a:p>
            <a:r>
              <a:rPr lang="en-US" sz="1000" b="1" dirty="0">
                <a:latin typeface="Century Gothic"/>
                <a:ea typeface="Calibri"/>
                <a:cs typeface="Calibri"/>
              </a:rPr>
              <a:t>Food Security</a:t>
            </a:r>
            <a:r>
              <a:rPr lang="en-US" sz="1000" dirty="0">
                <a:latin typeface="Century Gothic"/>
                <a:ea typeface="Calibri"/>
                <a:cs typeface="Calibri"/>
              </a:rPr>
              <a:t>- Food security refers to the ability of a country to ensure an adequate, affordable, and consistent supply of food.</a:t>
            </a:r>
          </a:p>
        </p:txBody>
      </p:sp>
      <p:sp>
        <p:nvSpPr>
          <p:cNvPr id="20" name="TextBox 19">
            <a:extLst>
              <a:ext uri="{FF2B5EF4-FFF2-40B4-BE49-F238E27FC236}">
                <a16:creationId xmlns:a16="http://schemas.microsoft.com/office/drawing/2014/main" id="{60464106-8797-662F-D7D0-25B5AE8A7981}"/>
              </a:ext>
            </a:extLst>
          </p:cNvPr>
          <p:cNvSpPr txBox="1"/>
          <p:nvPr/>
        </p:nvSpPr>
        <p:spPr>
          <a:xfrm>
            <a:off x="415255" y="2116399"/>
            <a:ext cx="5646237" cy="4662815"/>
          </a:xfrm>
          <a:custGeom>
            <a:avLst/>
            <a:gdLst>
              <a:gd name="csX0" fmla="*/ 0 w 5646237"/>
              <a:gd name="csY0" fmla="*/ 0 h 4662815"/>
              <a:gd name="csX1" fmla="*/ 508161 w 5646237"/>
              <a:gd name="csY1" fmla="*/ 0 h 4662815"/>
              <a:gd name="csX2" fmla="*/ 1016323 w 5646237"/>
              <a:gd name="csY2" fmla="*/ 0 h 4662815"/>
              <a:gd name="csX3" fmla="*/ 1411559 w 5646237"/>
              <a:gd name="csY3" fmla="*/ 0 h 4662815"/>
              <a:gd name="csX4" fmla="*/ 2089108 w 5646237"/>
              <a:gd name="csY4" fmla="*/ 0 h 4662815"/>
              <a:gd name="csX5" fmla="*/ 2597269 w 5646237"/>
              <a:gd name="csY5" fmla="*/ 0 h 4662815"/>
              <a:gd name="csX6" fmla="*/ 3048968 w 5646237"/>
              <a:gd name="csY6" fmla="*/ 0 h 4662815"/>
              <a:gd name="csX7" fmla="*/ 3557129 w 5646237"/>
              <a:gd name="csY7" fmla="*/ 0 h 4662815"/>
              <a:gd name="csX8" fmla="*/ 4121753 w 5646237"/>
              <a:gd name="csY8" fmla="*/ 0 h 4662815"/>
              <a:gd name="csX9" fmla="*/ 4516990 w 5646237"/>
              <a:gd name="csY9" fmla="*/ 0 h 4662815"/>
              <a:gd name="csX10" fmla="*/ 5138076 w 5646237"/>
              <a:gd name="csY10" fmla="*/ 0 h 4662815"/>
              <a:gd name="csX11" fmla="*/ 5646237 w 5646237"/>
              <a:gd name="csY11" fmla="*/ 0 h 4662815"/>
              <a:gd name="csX12" fmla="*/ 5646237 w 5646237"/>
              <a:gd name="csY12" fmla="*/ 629480 h 4662815"/>
              <a:gd name="csX13" fmla="*/ 5646237 w 5646237"/>
              <a:gd name="csY13" fmla="*/ 1119076 h 4662815"/>
              <a:gd name="csX14" fmla="*/ 5646237 w 5646237"/>
              <a:gd name="csY14" fmla="*/ 1608671 h 4662815"/>
              <a:gd name="csX15" fmla="*/ 5646237 w 5646237"/>
              <a:gd name="csY15" fmla="*/ 2098267 h 4662815"/>
              <a:gd name="csX16" fmla="*/ 5646237 w 5646237"/>
              <a:gd name="csY16" fmla="*/ 2727747 h 4662815"/>
              <a:gd name="csX17" fmla="*/ 5646237 w 5646237"/>
              <a:gd name="csY17" fmla="*/ 3217342 h 4662815"/>
              <a:gd name="csX18" fmla="*/ 5646237 w 5646237"/>
              <a:gd name="csY18" fmla="*/ 3846822 h 4662815"/>
              <a:gd name="csX19" fmla="*/ 5646237 w 5646237"/>
              <a:gd name="csY19" fmla="*/ 4662815 h 4662815"/>
              <a:gd name="csX20" fmla="*/ 5138076 w 5646237"/>
              <a:gd name="csY20" fmla="*/ 4662815 h 4662815"/>
              <a:gd name="csX21" fmla="*/ 4460527 w 5646237"/>
              <a:gd name="csY21" fmla="*/ 4662815 h 4662815"/>
              <a:gd name="csX22" fmla="*/ 3952366 w 5646237"/>
              <a:gd name="csY22" fmla="*/ 4662815 h 4662815"/>
              <a:gd name="csX23" fmla="*/ 3331280 w 5646237"/>
              <a:gd name="csY23" fmla="*/ 4662815 h 4662815"/>
              <a:gd name="csX24" fmla="*/ 2936043 w 5646237"/>
              <a:gd name="csY24" fmla="*/ 4662815 h 4662815"/>
              <a:gd name="csX25" fmla="*/ 2427882 w 5646237"/>
              <a:gd name="csY25" fmla="*/ 4662815 h 4662815"/>
              <a:gd name="csX26" fmla="*/ 1806796 w 5646237"/>
              <a:gd name="csY26" fmla="*/ 4662815 h 4662815"/>
              <a:gd name="csX27" fmla="*/ 1129247 w 5646237"/>
              <a:gd name="csY27" fmla="*/ 4662815 h 4662815"/>
              <a:gd name="csX28" fmla="*/ 0 w 5646237"/>
              <a:gd name="csY28" fmla="*/ 4662815 h 4662815"/>
              <a:gd name="csX29" fmla="*/ 0 w 5646237"/>
              <a:gd name="csY29" fmla="*/ 3986707 h 4662815"/>
              <a:gd name="csX30" fmla="*/ 0 w 5646237"/>
              <a:gd name="csY30" fmla="*/ 3497111 h 4662815"/>
              <a:gd name="csX31" fmla="*/ 0 w 5646237"/>
              <a:gd name="csY31" fmla="*/ 2821003 h 4662815"/>
              <a:gd name="csX32" fmla="*/ 0 w 5646237"/>
              <a:gd name="csY32" fmla="*/ 2238151 h 4662815"/>
              <a:gd name="csX33" fmla="*/ 0 w 5646237"/>
              <a:gd name="csY33" fmla="*/ 1608671 h 4662815"/>
              <a:gd name="csX34" fmla="*/ 0 w 5646237"/>
              <a:gd name="csY34" fmla="*/ 1025819 h 4662815"/>
              <a:gd name="csX35" fmla="*/ 0 w 5646237"/>
              <a:gd name="csY35" fmla="*/ 0 h 46628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5646237" h="4662815" extrusionOk="0">
                <a:moveTo>
                  <a:pt x="0" y="0"/>
                </a:moveTo>
                <a:cubicBezTo>
                  <a:pt x="115716" y="-25397"/>
                  <a:pt x="318956" y="14653"/>
                  <a:pt x="508161" y="0"/>
                </a:cubicBezTo>
                <a:cubicBezTo>
                  <a:pt x="697366" y="-14653"/>
                  <a:pt x="824795" y="5425"/>
                  <a:pt x="1016323" y="0"/>
                </a:cubicBezTo>
                <a:cubicBezTo>
                  <a:pt x="1207851" y="-5425"/>
                  <a:pt x="1294635" y="34636"/>
                  <a:pt x="1411559" y="0"/>
                </a:cubicBezTo>
                <a:cubicBezTo>
                  <a:pt x="1528483" y="-34636"/>
                  <a:pt x="1868776" y="51745"/>
                  <a:pt x="2089108" y="0"/>
                </a:cubicBezTo>
                <a:cubicBezTo>
                  <a:pt x="2309440" y="-51745"/>
                  <a:pt x="2455893" y="24641"/>
                  <a:pt x="2597269" y="0"/>
                </a:cubicBezTo>
                <a:cubicBezTo>
                  <a:pt x="2738645" y="-24641"/>
                  <a:pt x="2838626" y="11766"/>
                  <a:pt x="3048968" y="0"/>
                </a:cubicBezTo>
                <a:cubicBezTo>
                  <a:pt x="3259310" y="-11766"/>
                  <a:pt x="3398802" y="20505"/>
                  <a:pt x="3557129" y="0"/>
                </a:cubicBezTo>
                <a:cubicBezTo>
                  <a:pt x="3715456" y="-20505"/>
                  <a:pt x="3966528" y="5023"/>
                  <a:pt x="4121753" y="0"/>
                </a:cubicBezTo>
                <a:cubicBezTo>
                  <a:pt x="4276978" y="-5023"/>
                  <a:pt x="4359883" y="36525"/>
                  <a:pt x="4516990" y="0"/>
                </a:cubicBezTo>
                <a:cubicBezTo>
                  <a:pt x="4674097" y="-36525"/>
                  <a:pt x="4941511" y="73889"/>
                  <a:pt x="5138076" y="0"/>
                </a:cubicBezTo>
                <a:cubicBezTo>
                  <a:pt x="5334641" y="-73889"/>
                  <a:pt x="5541852" y="44485"/>
                  <a:pt x="5646237" y="0"/>
                </a:cubicBezTo>
                <a:cubicBezTo>
                  <a:pt x="5660798" y="310865"/>
                  <a:pt x="5641822" y="364328"/>
                  <a:pt x="5646237" y="629480"/>
                </a:cubicBezTo>
                <a:cubicBezTo>
                  <a:pt x="5650652" y="894632"/>
                  <a:pt x="5602630" y="951631"/>
                  <a:pt x="5646237" y="1119076"/>
                </a:cubicBezTo>
                <a:cubicBezTo>
                  <a:pt x="5689844" y="1286521"/>
                  <a:pt x="5594874" y="1433052"/>
                  <a:pt x="5646237" y="1608671"/>
                </a:cubicBezTo>
                <a:cubicBezTo>
                  <a:pt x="5697600" y="1784290"/>
                  <a:pt x="5595613" y="1930637"/>
                  <a:pt x="5646237" y="2098267"/>
                </a:cubicBezTo>
                <a:cubicBezTo>
                  <a:pt x="5696861" y="2265897"/>
                  <a:pt x="5624542" y="2446703"/>
                  <a:pt x="5646237" y="2727747"/>
                </a:cubicBezTo>
                <a:cubicBezTo>
                  <a:pt x="5667932" y="3008791"/>
                  <a:pt x="5631696" y="3098237"/>
                  <a:pt x="5646237" y="3217342"/>
                </a:cubicBezTo>
                <a:cubicBezTo>
                  <a:pt x="5660778" y="3336448"/>
                  <a:pt x="5633304" y="3701077"/>
                  <a:pt x="5646237" y="3846822"/>
                </a:cubicBezTo>
                <a:cubicBezTo>
                  <a:pt x="5659170" y="3992567"/>
                  <a:pt x="5552691" y="4432375"/>
                  <a:pt x="5646237" y="4662815"/>
                </a:cubicBezTo>
                <a:cubicBezTo>
                  <a:pt x="5437467" y="4696931"/>
                  <a:pt x="5383733" y="4660786"/>
                  <a:pt x="5138076" y="4662815"/>
                </a:cubicBezTo>
                <a:cubicBezTo>
                  <a:pt x="4892419" y="4664844"/>
                  <a:pt x="4737099" y="4662722"/>
                  <a:pt x="4460527" y="4662815"/>
                </a:cubicBezTo>
                <a:cubicBezTo>
                  <a:pt x="4183955" y="4662908"/>
                  <a:pt x="4095281" y="4649583"/>
                  <a:pt x="3952366" y="4662815"/>
                </a:cubicBezTo>
                <a:cubicBezTo>
                  <a:pt x="3809451" y="4676047"/>
                  <a:pt x="3465090" y="4621414"/>
                  <a:pt x="3331280" y="4662815"/>
                </a:cubicBezTo>
                <a:cubicBezTo>
                  <a:pt x="3197470" y="4704216"/>
                  <a:pt x="3130537" y="4659008"/>
                  <a:pt x="2936043" y="4662815"/>
                </a:cubicBezTo>
                <a:cubicBezTo>
                  <a:pt x="2741549" y="4666622"/>
                  <a:pt x="2548278" y="4641576"/>
                  <a:pt x="2427882" y="4662815"/>
                </a:cubicBezTo>
                <a:cubicBezTo>
                  <a:pt x="2307486" y="4684054"/>
                  <a:pt x="1953417" y="4647678"/>
                  <a:pt x="1806796" y="4662815"/>
                </a:cubicBezTo>
                <a:cubicBezTo>
                  <a:pt x="1660175" y="4677952"/>
                  <a:pt x="1446531" y="4627468"/>
                  <a:pt x="1129247" y="4662815"/>
                </a:cubicBezTo>
                <a:cubicBezTo>
                  <a:pt x="811963" y="4698162"/>
                  <a:pt x="244221" y="4539721"/>
                  <a:pt x="0" y="4662815"/>
                </a:cubicBezTo>
                <a:cubicBezTo>
                  <a:pt x="-75305" y="4329643"/>
                  <a:pt x="23099" y="4239866"/>
                  <a:pt x="0" y="3986707"/>
                </a:cubicBezTo>
                <a:cubicBezTo>
                  <a:pt x="-23099" y="3733548"/>
                  <a:pt x="18037" y="3700304"/>
                  <a:pt x="0" y="3497111"/>
                </a:cubicBezTo>
                <a:cubicBezTo>
                  <a:pt x="-18037" y="3293918"/>
                  <a:pt x="60681" y="3138917"/>
                  <a:pt x="0" y="2821003"/>
                </a:cubicBezTo>
                <a:cubicBezTo>
                  <a:pt x="-60681" y="2503089"/>
                  <a:pt x="47453" y="2397012"/>
                  <a:pt x="0" y="2238151"/>
                </a:cubicBezTo>
                <a:cubicBezTo>
                  <a:pt x="-47453" y="2079290"/>
                  <a:pt x="32688" y="1824456"/>
                  <a:pt x="0" y="1608671"/>
                </a:cubicBezTo>
                <a:cubicBezTo>
                  <a:pt x="-32688" y="1392886"/>
                  <a:pt x="42169" y="1276796"/>
                  <a:pt x="0" y="1025819"/>
                </a:cubicBezTo>
                <a:cubicBezTo>
                  <a:pt x="-42169" y="774842"/>
                  <a:pt x="78445" y="414013"/>
                  <a:pt x="0" y="0"/>
                </a:cubicBezTo>
                <a:close/>
              </a:path>
            </a:pathLst>
          </a:custGeom>
          <a:noFill/>
          <a:ln w="28575">
            <a:noFill/>
            <a:extLst>
              <a:ext uri="{C807C97D-BFC1-408E-A445-0C87EB9F89A2}">
                <ask:lineSketchStyleProps xmlns:ask="http://schemas.microsoft.com/office/drawing/2018/sketchyshapes" sd="2906644860">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Century Gothic"/>
              </a:rPr>
              <a:t>Energy Consumption</a:t>
            </a:r>
          </a:p>
          <a:p>
            <a:r>
              <a:rPr lang="en-US" sz="1100" dirty="0">
                <a:latin typeface="Century Gothic"/>
              </a:rPr>
              <a:t>The global distribution of energy is influenced by the location of fossil fuel reserves and the ability to harness renewable energy resources. Coal and oil reserves are located in places like the Middle East, where government instability can affect supply. Renewable energy availability depends on sunlight and wind patterns. Global energy consumption is expected to increase by 35% in the next 35 years, driven by economic development in Asia, particularly China and India.</a:t>
            </a:r>
            <a:endParaRPr lang="en-US" dirty="0"/>
          </a:p>
          <a:p>
            <a:endParaRPr lang="en-US" sz="1100" dirty="0">
              <a:latin typeface="Century Gothic"/>
            </a:endParaRPr>
          </a:p>
          <a:p>
            <a:r>
              <a:rPr lang="en-US" sz="1100" b="1" dirty="0">
                <a:latin typeface="Century Gothic"/>
              </a:rPr>
              <a:t>Water Consumption</a:t>
            </a:r>
          </a:p>
          <a:p>
            <a:r>
              <a:rPr lang="en-US" sz="1100" dirty="0">
                <a:latin typeface="Century Gothic"/>
              </a:rPr>
              <a:t>3% of Earth's water is freshwater, and it is unevenly distributed due to differences in meteorological processes and hydrological stores. This can cause different locations to experience either water surplus or water deficit. For example, North America and a large portion of South America have water surplus, and these areas have a lot of mountains and rainforests, which are areas with high levels of precipitation. Whereas a lot of countries in Africa, such as Ethiopia, are facing water deficit, largely due to the desert environments. </a:t>
            </a:r>
          </a:p>
          <a:p>
            <a:endParaRPr lang="en-US" sz="1100" dirty="0">
              <a:latin typeface="Century Gothic"/>
            </a:endParaRPr>
          </a:p>
          <a:p>
            <a:r>
              <a:rPr lang="en-US" sz="1100" b="1" dirty="0">
                <a:latin typeface="Century Gothic"/>
              </a:rPr>
              <a:t>Food Consumption</a:t>
            </a:r>
          </a:p>
          <a:p>
            <a:r>
              <a:rPr lang="en-US" sz="1100" dirty="0">
                <a:latin typeface="Century Gothic"/>
              </a:rPr>
              <a:t>The world has enough food to feed all its inhabitants, however food is unevenly distributed across the globe. Average food consumption is less than 2000 calories per day, and some countries have access to over double this, such as North America, which can be linked to higher obesity levels in </a:t>
            </a:r>
            <a:r>
              <a:rPr lang="en-US" sz="1100" dirty="0" err="1">
                <a:latin typeface="Century Gothic"/>
              </a:rPr>
              <a:t>westernised</a:t>
            </a:r>
            <a:r>
              <a:rPr lang="en-US" sz="1100" dirty="0">
                <a:latin typeface="Century Gothic"/>
              </a:rPr>
              <a:t> countries. Obesity is when calories are stored in the body as fat in excessive amounts, causing a person to become overweight. Whereas countries in Africa, such as Ethiopia, have less than half the needed calories (or less!!), leading to people becoming malnourished, where the bodies don’t have the nutrients they need. </a:t>
            </a:r>
          </a:p>
        </p:txBody>
      </p:sp>
      <p:pic>
        <p:nvPicPr>
          <p:cNvPr id="18" name="Graphic 17" descr="Food Safety with solid fill">
            <a:extLst>
              <a:ext uri="{FF2B5EF4-FFF2-40B4-BE49-F238E27FC236}">
                <a16:creationId xmlns:a16="http://schemas.microsoft.com/office/drawing/2014/main" id="{EE826E9A-1A38-DC50-4B2C-246E5BCFB9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4716" y="4197866"/>
            <a:ext cx="626211" cy="617400"/>
          </a:xfrm>
          <a:prstGeom prst="rect">
            <a:avLst/>
          </a:prstGeom>
        </p:spPr>
      </p:pic>
      <p:pic>
        <p:nvPicPr>
          <p:cNvPr id="22" name="Graphic 21" descr="Leaky Tap with solid fill">
            <a:extLst>
              <a:ext uri="{FF2B5EF4-FFF2-40B4-BE49-F238E27FC236}">
                <a16:creationId xmlns:a16="http://schemas.microsoft.com/office/drawing/2014/main" id="{CA25133E-2AB5-1563-6E56-9CA679C566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20792" y="2655675"/>
            <a:ext cx="671196" cy="563400"/>
          </a:xfrm>
          <a:prstGeom prst="rect">
            <a:avLst/>
          </a:prstGeom>
        </p:spPr>
      </p:pic>
      <p:pic>
        <p:nvPicPr>
          <p:cNvPr id="23" name="Graphic 22" descr="Battery charging with solid fill">
            <a:extLst>
              <a:ext uri="{FF2B5EF4-FFF2-40B4-BE49-F238E27FC236}">
                <a16:creationId xmlns:a16="http://schemas.microsoft.com/office/drawing/2014/main" id="{0761E914-B030-A068-E5E3-DA29FF8024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1558" y="1852414"/>
            <a:ext cx="554232" cy="554400"/>
          </a:xfrm>
          <a:prstGeom prst="rect">
            <a:avLst/>
          </a:prstGeom>
        </p:spPr>
      </p:pic>
      <p:pic>
        <p:nvPicPr>
          <p:cNvPr id="3" name="Graphic 2" descr="Rain with solid fill">
            <a:extLst>
              <a:ext uri="{FF2B5EF4-FFF2-40B4-BE49-F238E27FC236}">
                <a16:creationId xmlns:a16="http://schemas.microsoft.com/office/drawing/2014/main" id="{B22A9EC1-AE91-BE8F-2FF7-6D721C17CC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74730" y="3211663"/>
            <a:ext cx="608216" cy="554400"/>
          </a:xfrm>
          <a:prstGeom prst="rect">
            <a:avLst/>
          </a:prstGeom>
        </p:spPr>
      </p:pic>
      <p:pic>
        <p:nvPicPr>
          <p:cNvPr id="11" name="Graphic 10" descr="Cloud with solid fill">
            <a:extLst>
              <a:ext uri="{FF2B5EF4-FFF2-40B4-BE49-F238E27FC236}">
                <a16:creationId xmlns:a16="http://schemas.microsoft.com/office/drawing/2014/main" id="{168C46A5-5460-208B-293E-AAD5CC6598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28759" y="3691255"/>
            <a:ext cx="473257" cy="482400"/>
          </a:xfrm>
          <a:prstGeom prst="rect">
            <a:avLst/>
          </a:prstGeom>
        </p:spPr>
      </p:pic>
      <p:pic>
        <p:nvPicPr>
          <p:cNvPr id="24" name="Graphic 23" descr="Restaurant with solid fill">
            <a:extLst>
              <a:ext uri="{FF2B5EF4-FFF2-40B4-BE49-F238E27FC236}">
                <a16:creationId xmlns:a16="http://schemas.microsoft.com/office/drawing/2014/main" id="{AA48C27C-45EC-EE3A-2CAC-14D8DC262E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83772" y="1389787"/>
            <a:ext cx="563229" cy="446400"/>
          </a:xfrm>
          <a:prstGeom prst="rect">
            <a:avLst/>
          </a:prstGeom>
        </p:spPr>
      </p:pic>
      <p:pic>
        <p:nvPicPr>
          <p:cNvPr id="25" name="Graphic 24" descr="Delivery with solid fill">
            <a:extLst>
              <a:ext uri="{FF2B5EF4-FFF2-40B4-BE49-F238E27FC236}">
                <a16:creationId xmlns:a16="http://schemas.microsoft.com/office/drawing/2014/main" id="{31E9F6CA-DDA1-6BBA-108E-3C3E875681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19761" y="1074248"/>
            <a:ext cx="491252" cy="446400"/>
          </a:xfrm>
          <a:prstGeom prst="rect">
            <a:avLst/>
          </a:prstGeom>
        </p:spPr>
      </p:pic>
      <p:sp>
        <p:nvSpPr>
          <p:cNvPr id="16" name="TextBox 15">
            <a:extLst>
              <a:ext uri="{FF2B5EF4-FFF2-40B4-BE49-F238E27FC236}">
                <a16:creationId xmlns:a16="http://schemas.microsoft.com/office/drawing/2014/main" id="{52DFBD58-693D-B587-99A3-0715A04E5842}"/>
              </a:ext>
            </a:extLst>
          </p:cNvPr>
          <p:cNvSpPr txBox="1"/>
          <p:nvPr/>
        </p:nvSpPr>
        <p:spPr>
          <a:xfrm>
            <a:off x="8615315" y="4989242"/>
            <a:ext cx="1178863" cy="1785104"/>
          </a:xfrm>
          <a:custGeom>
            <a:avLst/>
            <a:gdLst>
              <a:gd name="csX0" fmla="*/ 0 w 1178863"/>
              <a:gd name="csY0" fmla="*/ 0 h 1785104"/>
              <a:gd name="csX1" fmla="*/ 589432 w 1178863"/>
              <a:gd name="csY1" fmla="*/ 0 h 1785104"/>
              <a:gd name="csX2" fmla="*/ 1178863 w 1178863"/>
              <a:gd name="csY2" fmla="*/ 0 h 1785104"/>
              <a:gd name="csX3" fmla="*/ 1178863 w 1178863"/>
              <a:gd name="csY3" fmla="*/ 577184 h 1785104"/>
              <a:gd name="csX4" fmla="*/ 1178863 w 1178863"/>
              <a:gd name="csY4" fmla="*/ 1136516 h 1785104"/>
              <a:gd name="csX5" fmla="*/ 1178863 w 1178863"/>
              <a:gd name="csY5" fmla="*/ 1785104 h 1785104"/>
              <a:gd name="csX6" fmla="*/ 624797 w 1178863"/>
              <a:gd name="csY6" fmla="*/ 1785104 h 1785104"/>
              <a:gd name="csX7" fmla="*/ 0 w 1178863"/>
              <a:gd name="csY7" fmla="*/ 1785104 h 1785104"/>
              <a:gd name="csX8" fmla="*/ 0 w 1178863"/>
              <a:gd name="csY8" fmla="*/ 1243622 h 1785104"/>
              <a:gd name="csX9" fmla="*/ 0 w 1178863"/>
              <a:gd name="csY9" fmla="*/ 630737 h 1785104"/>
              <a:gd name="csX10" fmla="*/ 0 w 1178863"/>
              <a:gd name="csY10" fmla="*/ 0 h 17851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78863" h="1785104" extrusionOk="0">
                <a:moveTo>
                  <a:pt x="0" y="0"/>
                </a:moveTo>
                <a:cubicBezTo>
                  <a:pt x="157398" y="-42988"/>
                  <a:pt x="403982" y="65054"/>
                  <a:pt x="589432" y="0"/>
                </a:cubicBezTo>
                <a:cubicBezTo>
                  <a:pt x="774882" y="-65054"/>
                  <a:pt x="965258" y="63099"/>
                  <a:pt x="1178863" y="0"/>
                </a:cubicBezTo>
                <a:cubicBezTo>
                  <a:pt x="1206202" y="269238"/>
                  <a:pt x="1117036" y="316507"/>
                  <a:pt x="1178863" y="577184"/>
                </a:cubicBezTo>
                <a:cubicBezTo>
                  <a:pt x="1240690" y="837861"/>
                  <a:pt x="1163526" y="875062"/>
                  <a:pt x="1178863" y="1136516"/>
                </a:cubicBezTo>
                <a:cubicBezTo>
                  <a:pt x="1194200" y="1397970"/>
                  <a:pt x="1108722" y="1515738"/>
                  <a:pt x="1178863" y="1785104"/>
                </a:cubicBezTo>
                <a:cubicBezTo>
                  <a:pt x="905089" y="1839079"/>
                  <a:pt x="880452" y="1768554"/>
                  <a:pt x="624797" y="1785104"/>
                </a:cubicBezTo>
                <a:cubicBezTo>
                  <a:pt x="369142" y="1801654"/>
                  <a:pt x="193149" y="1774116"/>
                  <a:pt x="0" y="1785104"/>
                </a:cubicBezTo>
                <a:cubicBezTo>
                  <a:pt x="-44045" y="1605544"/>
                  <a:pt x="55908" y="1513377"/>
                  <a:pt x="0" y="1243622"/>
                </a:cubicBezTo>
                <a:cubicBezTo>
                  <a:pt x="-55908" y="973867"/>
                  <a:pt x="8533" y="879073"/>
                  <a:pt x="0" y="630737"/>
                </a:cubicBezTo>
                <a:cubicBezTo>
                  <a:pt x="-8533" y="382401"/>
                  <a:pt x="65752" y="179859"/>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show: </a:t>
            </a:r>
            <a:endParaRPr lang="en-US" sz="1400" b="1" dirty="0">
              <a:latin typeface="Aptos" panose="020B0004020202020204"/>
            </a:endParaRPr>
          </a:p>
          <a:p>
            <a:pPr algn="ctr"/>
            <a:r>
              <a:rPr lang="en-US" sz="1000" dirty="0">
                <a:latin typeface="Century Gothic"/>
              </a:rPr>
              <a:t>How we consume resources.</a:t>
            </a:r>
            <a:endParaRPr lang="en-US" sz="1400" dirty="0"/>
          </a:p>
          <a:p>
            <a:pPr algn="ctr"/>
            <a:r>
              <a:rPr lang="en-US" sz="1000" dirty="0">
                <a:latin typeface="Century Gothic"/>
              </a:rPr>
              <a:t>The connection between energy, water and food. </a:t>
            </a:r>
          </a:p>
          <a:p>
            <a:pPr algn="ctr"/>
            <a:r>
              <a:rPr lang="en-US" sz="1000" dirty="0">
                <a:latin typeface="Century Gothic"/>
              </a:rPr>
              <a:t>Energy supply and demand.</a:t>
            </a:r>
          </a:p>
        </p:txBody>
      </p:sp>
      <p:pic>
        <p:nvPicPr>
          <p:cNvPr id="26" name="Picture 25" descr="A qr code with a black and white background&#10;&#10;Description automatically generated">
            <a:extLst>
              <a:ext uri="{FF2B5EF4-FFF2-40B4-BE49-F238E27FC236}">
                <a16:creationId xmlns:a16="http://schemas.microsoft.com/office/drawing/2014/main" id="{2206F6C5-1D6A-F61F-0D48-5B0CB3305CFC}"/>
              </a:ext>
            </a:extLst>
          </p:cNvPr>
          <p:cNvPicPr>
            <a:picLocks noChangeAspect="1"/>
          </p:cNvPicPr>
          <p:nvPr/>
        </p:nvPicPr>
        <p:blipFill>
          <a:blip r:embed="rId18"/>
          <a:stretch>
            <a:fillRect/>
          </a:stretch>
        </p:blipFill>
        <p:spPr>
          <a:xfrm>
            <a:off x="7496175" y="5495925"/>
            <a:ext cx="1019175" cy="1009650"/>
          </a:xfrm>
          <a:prstGeom prst="rect">
            <a:avLst/>
          </a:prstGeom>
        </p:spPr>
      </p:pic>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209202"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7" name="Graphic 26" descr="Power Plant with solid fill">
            <a:extLst>
              <a:ext uri="{FF2B5EF4-FFF2-40B4-BE49-F238E27FC236}">
                <a16:creationId xmlns:a16="http://schemas.microsoft.com/office/drawing/2014/main" id="{D4B40EBE-5358-4BAC-BAD2-10431F14304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72644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4F257-EF5E-06E8-C7E0-7E8E51F4B6D4}"/>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43C57C9F-E990-7033-95B6-AD9EF9F75515}"/>
              </a:ext>
            </a:extLst>
          </p:cNvPr>
          <p:cNvGraphicFramePr>
            <a:graphicFrameLocks noGrp="1"/>
          </p:cNvGraphicFramePr>
          <p:nvPr>
            <p:extLst>
              <p:ext uri="{D42A27DB-BD31-4B8C-83A1-F6EECF244321}">
                <p14:modId xmlns:p14="http://schemas.microsoft.com/office/powerpoint/2010/main" val="513286759"/>
              </p:ext>
            </p:extLst>
          </p:nvPr>
        </p:nvGraphicFramePr>
        <p:xfrm>
          <a:off x="413874" y="2241000"/>
          <a:ext cx="5725660" cy="4472940"/>
        </p:xfrm>
        <a:graphic>
          <a:graphicData uri="http://schemas.openxmlformats.org/drawingml/2006/table">
            <a:tbl>
              <a:tblPr firstRow="1" bandRow="1">
                <a:tableStyleId>{5C22544A-7EE6-4342-B048-85BDC9FD1C3A}</a:tableStyleId>
              </a:tblPr>
              <a:tblGrid>
                <a:gridCol w="1076325">
                  <a:extLst>
                    <a:ext uri="{9D8B030D-6E8A-4147-A177-3AD203B41FA5}">
                      <a16:colId xmlns:a16="http://schemas.microsoft.com/office/drawing/2014/main" val="921155829"/>
                    </a:ext>
                  </a:extLst>
                </a:gridCol>
                <a:gridCol w="2489785">
                  <a:extLst>
                    <a:ext uri="{9D8B030D-6E8A-4147-A177-3AD203B41FA5}">
                      <a16:colId xmlns:a16="http://schemas.microsoft.com/office/drawing/2014/main" val="3218065859"/>
                    </a:ext>
                  </a:extLst>
                </a:gridCol>
                <a:gridCol w="2159550">
                  <a:extLst>
                    <a:ext uri="{9D8B030D-6E8A-4147-A177-3AD203B41FA5}">
                      <a16:colId xmlns:a16="http://schemas.microsoft.com/office/drawing/2014/main" val="1904940015"/>
                    </a:ext>
                  </a:extLst>
                </a:gridCol>
              </a:tblGrid>
              <a:tr h="266700">
                <a:tc>
                  <a:txBody>
                    <a:bodyPr/>
                    <a:lstStyle/>
                    <a:p>
                      <a:endParaRPr lang="en-US" sz="110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100" dirty="0">
                          <a:solidFill>
                            <a:schemeClr val="tx1"/>
                          </a:solidFill>
                          <a:latin typeface="Century Gothic"/>
                        </a:rPr>
                        <a:t>Advantages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1100" dirty="0">
                          <a:solidFill>
                            <a:schemeClr val="tx1"/>
                          </a:solidFill>
                          <a:latin typeface="Century Gothic"/>
                        </a:rPr>
                        <a:t>Disadvantages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2601980"/>
                  </a:ext>
                </a:extLst>
              </a:tr>
              <a:tr h="1925400">
                <a:tc>
                  <a:txBody>
                    <a:bodyPr/>
                    <a:lstStyle/>
                    <a:p>
                      <a:r>
                        <a:rPr lang="en-US" sz="1100" dirty="0">
                          <a:solidFill>
                            <a:schemeClr val="tx1"/>
                          </a:solidFill>
                          <a:latin typeface="Century Gothic"/>
                        </a:rPr>
                        <a:t>Burning Coal </a:t>
                      </a:r>
                    </a:p>
                    <a:p>
                      <a:pPr lvl="0">
                        <a:buNone/>
                      </a:pPr>
                      <a:r>
                        <a:rPr lang="en-US" sz="1100" dirty="0">
                          <a:solidFill>
                            <a:schemeClr val="tx1"/>
                          </a:solidFill>
                          <a:latin typeface="Century Gothic"/>
                        </a:rPr>
                        <a:t>(Non- </a:t>
                      </a:r>
                    </a:p>
                    <a:p>
                      <a:pPr lvl="0">
                        <a:buNone/>
                      </a:pPr>
                      <a:r>
                        <a:rPr lang="en-US" sz="1100" dirty="0">
                          <a:solidFill>
                            <a:schemeClr val="tx1"/>
                          </a:solidFill>
                          <a:latin typeface="Century Gothic"/>
                        </a:rPr>
                        <a:t>Renewable)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71450" indent="-171450">
                        <a:buFont typeface="Arial"/>
                        <a:buChar char="•"/>
                      </a:pPr>
                      <a:r>
                        <a:rPr lang="en-US" sz="1100" dirty="0">
                          <a:solidFill>
                            <a:schemeClr val="tx1"/>
                          </a:solidFill>
                          <a:latin typeface="Century Gothic"/>
                        </a:rPr>
                        <a:t>Still large quantities of coal available in 70 countries worldwide. Global coal supplies should last for another 200+ years.</a:t>
                      </a:r>
                    </a:p>
                    <a:p>
                      <a:pPr marL="171450" lvl="0" indent="-171450">
                        <a:buFont typeface="Arial"/>
                        <a:buChar char="•"/>
                      </a:pPr>
                      <a:r>
                        <a:rPr lang="en-GB" sz="1100" b="0" i="0" u="none" strike="noStrike" noProof="0" dirty="0">
                          <a:solidFill>
                            <a:srgbClr val="000000"/>
                          </a:solidFill>
                          <a:latin typeface="Century Gothic"/>
                        </a:rPr>
                        <a:t>Coal is used in power stations. It's an efficient resource for generating large amounts of electricity.</a:t>
                      </a:r>
                    </a:p>
                    <a:p>
                      <a:pPr marL="171450" lvl="0" indent="-171450">
                        <a:buFont typeface="Arial"/>
                        <a:buChar char="•"/>
                      </a:pPr>
                      <a:r>
                        <a:rPr lang="en-GB" sz="1100" b="0" i="0" u="none" strike="noStrike" noProof="0" dirty="0">
                          <a:solidFill>
                            <a:srgbClr val="000000"/>
                          </a:solidFill>
                          <a:latin typeface="Century Gothic"/>
                        </a:rPr>
                        <a:t>Mining coal is technically relatively easy and cheap.</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71450" indent="-171450">
                        <a:buFont typeface="Arial"/>
                        <a:buChar char="•"/>
                      </a:pPr>
                      <a:r>
                        <a:rPr lang="en-GB" sz="1100" b="0" i="0" u="none" strike="noStrike" noProof="0" dirty="0">
                          <a:solidFill>
                            <a:srgbClr val="000000"/>
                          </a:solidFill>
                          <a:latin typeface="Century Gothic"/>
                        </a:rPr>
                        <a:t>Mining of coal is dangerous and can cause death.</a:t>
                      </a:r>
                    </a:p>
                    <a:p>
                      <a:pPr marL="171450" lvl="0" indent="-171450">
                        <a:buFont typeface="Arial"/>
                        <a:buChar char="•"/>
                      </a:pPr>
                      <a:r>
                        <a:rPr lang="en-GB" sz="1100" b="0" i="0" u="none" strike="noStrike" noProof="0" dirty="0">
                          <a:solidFill>
                            <a:srgbClr val="000000"/>
                          </a:solidFill>
                          <a:latin typeface="Century Gothic"/>
                        </a:rPr>
                        <a:t>Open-cast mining of coal significantly impact the environment and habitats.</a:t>
                      </a:r>
                    </a:p>
                    <a:p>
                      <a:pPr marL="171450" lvl="0" indent="-171450">
                        <a:buFont typeface="Arial"/>
                        <a:buChar char="•"/>
                      </a:pPr>
                      <a:r>
                        <a:rPr lang="en-GB" sz="1100" b="0" i="0" u="none" strike="noStrike" noProof="0" dirty="0">
                          <a:solidFill>
                            <a:srgbClr val="000000"/>
                          </a:solidFill>
                          <a:latin typeface="Century Gothic"/>
                        </a:rPr>
                        <a:t>Burning coal releases harmful greenhouse gases into the atmosphere, causing air pollution.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7858857"/>
                  </a:ext>
                </a:extLst>
              </a:tr>
              <a:tr h="2181432">
                <a:tc>
                  <a:txBody>
                    <a:bodyPr/>
                    <a:lstStyle/>
                    <a:p>
                      <a:r>
                        <a:rPr lang="en-US" sz="1100" dirty="0">
                          <a:solidFill>
                            <a:schemeClr val="tx1"/>
                          </a:solidFill>
                          <a:latin typeface="Century Gothic"/>
                        </a:rPr>
                        <a:t>Wind Energy</a:t>
                      </a:r>
                    </a:p>
                    <a:p>
                      <a:pPr lvl="0">
                        <a:buNone/>
                      </a:pPr>
                      <a:r>
                        <a:rPr lang="en-US" sz="1100" dirty="0">
                          <a:solidFill>
                            <a:schemeClr val="tx1"/>
                          </a:solidFill>
                          <a:latin typeface="Century Gothic"/>
                        </a:rPr>
                        <a:t>(Renewable)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71450" indent="-171450">
                        <a:buFont typeface="Arial"/>
                        <a:buChar char="•"/>
                      </a:pPr>
                      <a:r>
                        <a:rPr lang="en-GB" sz="1100" b="0" i="0" u="none" strike="noStrike" noProof="0" dirty="0">
                          <a:solidFill>
                            <a:srgbClr val="000000"/>
                          </a:solidFill>
                          <a:latin typeface="Century Gothic"/>
                        </a:rPr>
                        <a:t>Wind farms can be built on agricultural land, providing a source of income for the people who own the land.</a:t>
                      </a:r>
                    </a:p>
                    <a:p>
                      <a:pPr marL="171450" lvl="0" indent="-171450">
                        <a:buFont typeface="Arial"/>
                        <a:buChar char="•"/>
                      </a:pPr>
                      <a:r>
                        <a:rPr lang="en-GB" sz="1100" b="0" i="0" u="none" strike="noStrike" noProof="0" dirty="0">
                          <a:solidFill>
                            <a:srgbClr val="000000"/>
                          </a:solidFill>
                          <a:latin typeface="Century Gothic"/>
                        </a:rPr>
                        <a:t>It's a clean fuel and doesn't pollute or emit greenhouse gases.</a:t>
                      </a:r>
                    </a:p>
                    <a:p>
                      <a:pPr marL="171450" lvl="0" indent="-171450">
                        <a:buFont typeface="Arial"/>
                        <a:buChar char="•"/>
                      </a:pPr>
                      <a:r>
                        <a:rPr lang="en-GB" sz="1100" b="0" i="0" u="none" strike="noStrike" noProof="0" dirty="0">
                          <a:solidFill>
                            <a:srgbClr val="000000"/>
                          </a:solidFill>
                          <a:latin typeface="Century Gothic"/>
                        </a:rPr>
                        <a:t>It's one of the lowest priced renewable energy sources for the consumer.</a:t>
                      </a:r>
                    </a:p>
                    <a:p>
                      <a:pPr marL="171450" lvl="0" indent="-171450">
                        <a:buFont typeface="Arial"/>
                        <a:buChar char="•"/>
                      </a:pPr>
                      <a:r>
                        <a:rPr lang="en-GB" sz="1100" b="0" i="0" u="none" strike="noStrike" noProof="0" dirty="0">
                          <a:solidFill>
                            <a:srgbClr val="000000"/>
                          </a:solidFill>
                          <a:latin typeface="Century Gothic"/>
                        </a:rPr>
                        <a:t>New technology means turbines are more efficient and make less noise.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indent="-285750">
                        <a:buFont typeface="Arial"/>
                        <a:buChar char="•"/>
                      </a:pPr>
                      <a:r>
                        <a:rPr lang="en-GB" sz="1100" b="0" i="0" u="none" strike="noStrike" noProof="0" dirty="0">
                          <a:solidFill>
                            <a:srgbClr val="000000"/>
                          </a:solidFill>
                          <a:latin typeface="Century Gothic"/>
                        </a:rPr>
                        <a:t>Power can't be stored for calmer days</a:t>
                      </a:r>
                    </a:p>
                    <a:p>
                      <a:pPr marL="285750" lvl="0" indent="-285750">
                        <a:buFont typeface="Arial"/>
                        <a:buChar char="•"/>
                      </a:pPr>
                      <a:r>
                        <a:rPr lang="en-GB" sz="1100" b="0" i="0" u="none" strike="noStrike" noProof="0" dirty="0">
                          <a:solidFill>
                            <a:srgbClr val="000000"/>
                          </a:solidFill>
                          <a:latin typeface="Century Gothic"/>
                        </a:rPr>
                        <a:t>Visual Pollution.</a:t>
                      </a:r>
                    </a:p>
                    <a:p>
                      <a:pPr marL="285750" lvl="0" indent="-285750">
                        <a:buFont typeface="Arial"/>
                        <a:buChar char="•"/>
                      </a:pPr>
                      <a:r>
                        <a:rPr lang="en-GB" sz="1100" b="0" i="0" u="none" strike="noStrike" noProof="0" dirty="0">
                          <a:solidFill>
                            <a:srgbClr val="000000"/>
                          </a:solidFill>
                          <a:latin typeface="Century Gothic"/>
                        </a:rPr>
                        <a:t>Offshore wind farms are far from where the resource is needed, requiring expensive transmission lines.</a:t>
                      </a:r>
                    </a:p>
                    <a:p>
                      <a:pPr marL="285750" lvl="0" indent="-285750">
                        <a:buFont typeface="Arial"/>
                        <a:buChar char="•"/>
                      </a:pPr>
                      <a:r>
                        <a:rPr lang="en-GB" sz="1100" b="0" i="0" u="none" strike="noStrike" noProof="0" dirty="0">
                          <a:solidFill>
                            <a:srgbClr val="000000"/>
                          </a:solidFill>
                          <a:latin typeface="Century Gothic"/>
                        </a:rPr>
                        <a:t>Energy is only produced when it's sufficiently windy.</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63451245"/>
                  </a:ext>
                </a:extLst>
              </a:tr>
            </a:tbl>
          </a:graphicData>
        </a:graphic>
      </p:graphicFrame>
      <p:sp>
        <p:nvSpPr>
          <p:cNvPr id="4" name="TextBox 3">
            <a:extLst>
              <a:ext uri="{FF2B5EF4-FFF2-40B4-BE49-F238E27FC236}">
                <a16:creationId xmlns:a16="http://schemas.microsoft.com/office/drawing/2014/main" id="{2F90D1BE-8E06-18A8-F8DD-F28955AE3228}"/>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8956FE96-6380-6F80-00F5-9D20C3A92200}"/>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1337322-503E-9DFC-D693-59914F3F9C6C}"/>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4911D1E-9C35-131B-F5BE-5439AD32E5C3}"/>
              </a:ext>
            </a:extLst>
          </p:cNvPr>
          <p:cNvCxnSpPr>
            <a:cxnSpLocks/>
          </p:cNvCxnSpPr>
          <p:nvPr/>
        </p:nvCxnSpPr>
        <p:spPr>
          <a:xfrm flipH="1" flipV="1">
            <a:off x="6209202"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CF1A1D1-80FB-D4C6-648D-A5D8AA024F45}"/>
              </a:ext>
            </a:extLst>
          </p:cNvPr>
          <p:cNvCxnSpPr>
            <a:cxnSpLocks/>
          </p:cNvCxnSpPr>
          <p:nvPr/>
        </p:nvCxnSpPr>
        <p:spPr>
          <a:xfrm>
            <a:off x="6406583" y="4079098"/>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9D62255-226B-B88D-70AD-64734A86CE51}"/>
              </a:ext>
            </a:extLst>
          </p:cNvPr>
          <p:cNvSpPr txBox="1"/>
          <p:nvPr/>
        </p:nvSpPr>
        <p:spPr>
          <a:xfrm>
            <a:off x="984803" y="95123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754A6565-1E9E-C5C4-4231-46968985453A}"/>
              </a:ext>
            </a:extLst>
          </p:cNvPr>
          <p:cNvSpPr txBox="1"/>
          <p:nvPr/>
        </p:nvSpPr>
        <p:spPr>
          <a:xfrm>
            <a:off x="6081129" y="975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A5C2CAB3-B26C-6E31-7446-CCEAB8131ED8}"/>
              </a:ext>
            </a:extLst>
          </p:cNvPr>
          <p:cNvSpPr txBox="1"/>
          <p:nvPr/>
        </p:nvSpPr>
        <p:spPr>
          <a:xfrm>
            <a:off x="6153557" y="4148858"/>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7C20644-879A-3261-EF97-77AF5E1211F6}"/>
              </a:ext>
            </a:extLst>
          </p:cNvPr>
          <p:cNvSpPr txBox="1"/>
          <p:nvPr/>
        </p:nvSpPr>
        <p:spPr>
          <a:xfrm>
            <a:off x="6458192" y="200769"/>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4 </a:t>
            </a:r>
            <a:endParaRPr lang="en-US" sz="1600" b="1" dirty="0">
              <a:latin typeface="Aptos" panose="020B0004020202020204"/>
            </a:endParaRPr>
          </a:p>
          <a:p>
            <a:pPr algn="ctr"/>
            <a:r>
              <a:rPr lang="en-GB" sz="1600" b="1" dirty="0">
                <a:latin typeface="Century Gothic"/>
              </a:rPr>
              <a:t>Classifying Energy</a:t>
            </a:r>
            <a:endParaRPr lang="en-US" sz="1600" b="1" dirty="0"/>
          </a:p>
        </p:txBody>
      </p:sp>
      <p:pic>
        <p:nvPicPr>
          <p:cNvPr id="50" name="Picture 49">
            <a:extLst>
              <a:ext uri="{FF2B5EF4-FFF2-40B4-BE49-F238E27FC236}">
                <a16:creationId xmlns:a16="http://schemas.microsoft.com/office/drawing/2014/main" id="{591341CE-E3C9-0B59-EE18-BCD61303FEE6}"/>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7357BA84-3DE2-DF66-6E02-1DC507072634}"/>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7" name="TextBox 6">
            <a:extLst>
              <a:ext uri="{FF2B5EF4-FFF2-40B4-BE49-F238E27FC236}">
                <a16:creationId xmlns:a16="http://schemas.microsoft.com/office/drawing/2014/main" id="{7A8CDB35-91E5-A94C-9EB6-788BFABC81D9}"/>
              </a:ext>
            </a:extLst>
          </p:cNvPr>
          <p:cNvSpPr txBox="1"/>
          <p:nvPr/>
        </p:nvSpPr>
        <p:spPr>
          <a:xfrm>
            <a:off x="7194573" y="1446416"/>
            <a:ext cx="270116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entury Gothic"/>
              </a:rPr>
              <a:t>Non-Renewable energy</a:t>
            </a:r>
            <a:r>
              <a:rPr lang="en-US" sz="1200">
                <a:latin typeface="Century Gothic"/>
              </a:rPr>
              <a:t>- Can’t be remade, being used up, once gone they are gone, e.g. diamonds.</a:t>
            </a:r>
            <a:endParaRPr lang="en-US"/>
          </a:p>
          <a:p>
            <a:endParaRPr lang="en-US" sz="1200">
              <a:latin typeface="Century Gothic"/>
            </a:endParaRPr>
          </a:p>
          <a:p>
            <a:r>
              <a:rPr lang="en-US" sz="1200" b="1">
                <a:latin typeface="Century Gothic"/>
              </a:rPr>
              <a:t>Renewable sustainable energy</a:t>
            </a:r>
            <a:r>
              <a:rPr lang="en-US" sz="1200">
                <a:latin typeface="Century Gothic"/>
              </a:rPr>
              <a:t>- </a:t>
            </a:r>
            <a:r>
              <a:rPr lang="en-US" sz="1200" u="sng">
                <a:latin typeface="Century Gothic"/>
              </a:rPr>
              <a:t>Can </a:t>
            </a:r>
            <a:r>
              <a:rPr lang="en-US" sz="1200">
                <a:latin typeface="Century Gothic"/>
              </a:rPr>
              <a:t>be renewed by humans and therefore </a:t>
            </a:r>
            <a:r>
              <a:rPr lang="en-US" sz="1200" u="sng">
                <a:latin typeface="Century Gothic"/>
              </a:rPr>
              <a:t>might </a:t>
            </a:r>
            <a:r>
              <a:rPr lang="en-US" sz="1200">
                <a:latin typeface="Century Gothic"/>
              </a:rPr>
              <a:t>last, e.g. wood.</a:t>
            </a:r>
          </a:p>
          <a:p>
            <a:endParaRPr lang="en-US" sz="1200">
              <a:latin typeface="Century Gothic"/>
            </a:endParaRPr>
          </a:p>
          <a:p>
            <a:r>
              <a:rPr lang="en-US" sz="1200" b="1">
                <a:latin typeface="Century Gothic"/>
              </a:rPr>
              <a:t>Renewable energy</a:t>
            </a:r>
            <a:r>
              <a:rPr lang="en-US" sz="1200">
                <a:latin typeface="Century Gothic"/>
              </a:rPr>
              <a:t>- These will renew themselves and don’t need managing, e.g. solar energy. </a:t>
            </a:r>
          </a:p>
          <a:p>
            <a:endParaRPr lang="en-US" sz="1200">
              <a:latin typeface="Century Gothic"/>
            </a:endParaRPr>
          </a:p>
        </p:txBody>
      </p:sp>
      <p:sp>
        <p:nvSpPr>
          <p:cNvPr id="3" name="TextBox 2">
            <a:extLst>
              <a:ext uri="{FF2B5EF4-FFF2-40B4-BE49-F238E27FC236}">
                <a16:creationId xmlns:a16="http://schemas.microsoft.com/office/drawing/2014/main" id="{42214313-0AC5-BE42-B6F9-A00CAA7EF7EE}"/>
              </a:ext>
            </a:extLst>
          </p:cNvPr>
          <p:cNvSpPr txBox="1"/>
          <p:nvPr/>
        </p:nvSpPr>
        <p:spPr>
          <a:xfrm>
            <a:off x="321295" y="1262432"/>
            <a:ext cx="5900026"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rPr>
              <a:t>Energy can be classified in a few different ways, depending on whether it can be remade, used multiple times/ continually, how long it can last and whether it needs managing. Based on these factors we can </a:t>
            </a:r>
            <a:r>
              <a:rPr lang="en-US" sz="1100" err="1">
                <a:latin typeface="Century Gothic"/>
              </a:rPr>
              <a:t>categorise</a:t>
            </a:r>
            <a:r>
              <a:rPr lang="en-US" sz="1100">
                <a:latin typeface="Century Gothic"/>
              </a:rPr>
              <a:t> energy as renewable, non-renewable, or renewable sustainable energy sources. There are both advantages and disadvantages of each of these types of energy, with 2 examples given below. </a:t>
            </a:r>
          </a:p>
        </p:txBody>
      </p:sp>
      <p:pic>
        <p:nvPicPr>
          <p:cNvPr id="5" name="Graphic 4" descr="Fuel with solid fill">
            <a:extLst>
              <a:ext uri="{FF2B5EF4-FFF2-40B4-BE49-F238E27FC236}">
                <a16:creationId xmlns:a16="http://schemas.microsoft.com/office/drawing/2014/main" id="{82ADDD05-8826-488C-2F18-D955AEBFF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6876" y="1324800"/>
            <a:ext cx="914123" cy="914400"/>
          </a:xfrm>
          <a:prstGeom prst="rect">
            <a:avLst/>
          </a:prstGeom>
        </p:spPr>
      </p:pic>
      <p:pic>
        <p:nvPicPr>
          <p:cNvPr id="6" name="Graphic 5" descr="Solar Panels with solid fill">
            <a:extLst>
              <a:ext uri="{FF2B5EF4-FFF2-40B4-BE49-F238E27FC236}">
                <a16:creationId xmlns:a16="http://schemas.microsoft.com/office/drawing/2014/main" id="{A8B8EE4A-E370-ED49-C0CE-9BF11399A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4775" y="3033675"/>
            <a:ext cx="914123" cy="914400"/>
          </a:xfrm>
          <a:prstGeom prst="rect">
            <a:avLst/>
          </a:prstGeom>
        </p:spPr>
      </p:pic>
      <p:pic>
        <p:nvPicPr>
          <p:cNvPr id="19" name="Graphic 18" descr="Forest scene with solid fill">
            <a:extLst>
              <a:ext uri="{FF2B5EF4-FFF2-40B4-BE49-F238E27FC236}">
                <a16:creationId xmlns:a16="http://schemas.microsoft.com/office/drawing/2014/main" id="{BA21FEB0-7648-D020-27E3-8FC69BFB75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3650" y="2150550"/>
            <a:ext cx="914123" cy="914400"/>
          </a:xfrm>
          <a:prstGeom prst="rect">
            <a:avLst/>
          </a:prstGeom>
        </p:spPr>
      </p:pic>
      <p:pic>
        <p:nvPicPr>
          <p:cNvPr id="11" name="Picture 10" descr="A qr code with black squares&#10;&#10;Description automatically generated">
            <a:extLst>
              <a:ext uri="{FF2B5EF4-FFF2-40B4-BE49-F238E27FC236}">
                <a16:creationId xmlns:a16="http://schemas.microsoft.com/office/drawing/2014/main" id="{E9BD29A1-571B-A380-077A-90D983758FB6}"/>
              </a:ext>
            </a:extLst>
          </p:cNvPr>
          <p:cNvPicPr>
            <a:picLocks noChangeAspect="1"/>
          </p:cNvPicPr>
          <p:nvPr/>
        </p:nvPicPr>
        <p:blipFill>
          <a:blip r:embed="rId9"/>
          <a:stretch>
            <a:fillRect/>
          </a:stretch>
        </p:blipFill>
        <p:spPr>
          <a:xfrm>
            <a:off x="8190698" y="4464846"/>
            <a:ext cx="1256919" cy="1257300"/>
          </a:xfrm>
          <a:prstGeom prst="rect">
            <a:avLst/>
          </a:prstGeom>
        </p:spPr>
      </p:pic>
      <p:pic>
        <p:nvPicPr>
          <p:cNvPr id="13" name="Picture 12" descr="A qr code with black squares&#10;&#10;Description automatically generated">
            <a:extLst>
              <a:ext uri="{FF2B5EF4-FFF2-40B4-BE49-F238E27FC236}">
                <a16:creationId xmlns:a16="http://schemas.microsoft.com/office/drawing/2014/main" id="{AE931E2C-953E-4389-90E4-2C58C06C0737}"/>
              </a:ext>
            </a:extLst>
          </p:cNvPr>
          <p:cNvPicPr>
            <a:picLocks noChangeAspect="1"/>
          </p:cNvPicPr>
          <p:nvPr/>
        </p:nvPicPr>
        <p:blipFill>
          <a:blip r:embed="rId10"/>
          <a:stretch>
            <a:fillRect/>
          </a:stretch>
        </p:blipFill>
        <p:spPr>
          <a:xfrm>
            <a:off x="6670619" y="4464846"/>
            <a:ext cx="1256919" cy="1257300"/>
          </a:xfrm>
          <a:prstGeom prst="rect">
            <a:avLst/>
          </a:prstGeom>
        </p:spPr>
      </p:pic>
      <p:sp>
        <p:nvSpPr>
          <p:cNvPr id="20" name="TextBox 19">
            <a:extLst>
              <a:ext uri="{FF2B5EF4-FFF2-40B4-BE49-F238E27FC236}">
                <a16:creationId xmlns:a16="http://schemas.microsoft.com/office/drawing/2014/main" id="{20FA991E-E74B-EF6A-3E67-7DD5F6F9F738}"/>
              </a:ext>
            </a:extLst>
          </p:cNvPr>
          <p:cNvSpPr txBox="1"/>
          <p:nvPr/>
        </p:nvSpPr>
        <p:spPr>
          <a:xfrm>
            <a:off x="6357013" y="5842453"/>
            <a:ext cx="3419183" cy="861774"/>
          </a:xfrm>
          <a:custGeom>
            <a:avLst/>
            <a:gdLst>
              <a:gd name="csX0" fmla="*/ 0 w 3419183"/>
              <a:gd name="csY0" fmla="*/ 0 h 861774"/>
              <a:gd name="csX1" fmla="*/ 569864 w 3419183"/>
              <a:gd name="csY1" fmla="*/ 0 h 861774"/>
              <a:gd name="csX2" fmla="*/ 1208111 w 3419183"/>
              <a:gd name="csY2" fmla="*/ 0 h 861774"/>
              <a:gd name="csX3" fmla="*/ 1743783 w 3419183"/>
              <a:gd name="csY3" fmla="*/ 0 h 861774"/>
              <a:gd name="csX4" fmla="*/ 2313647 w 3419183"/>
              <a:gd name="csY4" fmla="*/ 0 h 861774"/>
              <a:gd name="csX5" fmla="*/ 2883511 w 3419183"/>
              <a:gd name="csY5" fmla="*/ 0 h 861774"/>
              <a:gd name="csX6" fmla="*/ 3419183 w 3419183"/>
              <a:gd name="csY6" fmla="*/ 0 h 861774"/>
              <a:gd name="csX7" fmla="*/ 3419183 w 3419183"/>
              <a:gd name="csY7" fmla="*/ 448122 h 861774"/>
              <a:gd name="csX8" fmla="*/ 3419183 w 3419183"/>
              <a:gd name="csY8" fmla="*/ 861774 h 861774"/>
              <a:gd name="csX9" fmla="*/ 2815127 w 3419183"/>
              <a:gd name="csY9" fmla="*/ 861774 h 861774"/>
              <a:gd name="csX10" fmla="*/ 2347839 w 3419183"/>
              <a:gd name="csY10" fmla="*/ 861774 h 861774"/>
              <a:gd name="csX11" fmla="*/ 1743783 w 3419183"/>
              <a:gd name="csY11" fmla="*/ 861774 h 861774"/>
              <a:gd name="csX12" fmla="*/ 1173919 w 3419183"/>
              <a:gd name="csY12" fmla="*/ 861774 h 861774"/>
              <a:gd name="csX13" fmla="*/ 672439 w 3419183"/>
              <a:gd name="csY13" fmla="*/ 861774 h 861774"/>
              <a:gd name="csX14" fmla="*/ 0 w 3419183"/>
              <a:gd name="csY14" fmla="*/ 861774 h 861774"/>
              <a:gd name="csX15" fmla="*/ 0 w 3419183"/>
              <a:gd name="csY15" fmla="*/ 413652 h 861774"/>
              <a:gd name="csX16" fmla="*/ 0 w 3419183"/>
              <a:gd name="csY16" fmla="*/ 0 h 861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419183" h="861774" extrusionOk="0">
                <a:moveTo>
                  <a:pt x="0" y="0"/>
                </a:moveTo>
                <a:cubicBezTo>
                  <a:pt x="175882" y="-33905"/>
                  <a:pt x="321541" y="48160"/>
                  <a:pt x="569864" y="0"/>
                </a:cubicBezTo>
                <a:cubicBezTo>
                  <a:pt x="818187" y="-48160"/>
                  <a:pt x="953219" y="53976"/>
                  <a:pt x="1208111" y="0"/>
                </a:cubicBezTo>
                <a:cubicBezTo>
                  <a:pt x="1463003" y="-53976"/>
                  <a:pt x="1598878" y="51099"/>
                  <a:pt x="1743783" y="0"/>
                </a:cubicBezTo>
                <a:cubicBezTo>
                  <a:pt x="1888688" y="-51099"/>
                  <a:pt x="2132944" y="61431"/>
                  <a:pt x="2313647" y="0"/>
                </a:cubicBezTo>
                <a:cubicBezTo>
                  <a:pt x="2494350" y="-61431"/>
                  <a:pt x="2709309" y="4972"/>
                  <a:pt x="2883511" y="0"/>
                </a:cubicBezTo>
                <a:cubicBezTo>
                  <a:pt x="3057713" y="-4972"/>
                  <a:pt x="3223632" y="22153"/>
                  <a:pt x="3419183" y="0"/>
                </a:cubicBezTo>
                <a:cubicBezTo>
                  <a:pt x="3458039" y="188863"/>
                  <a:pt x="3366295" y="285925"/>
                  <a:pt x="3419183" y="448122"/>
                </a:cubicBezTo>
                <a:cubicBezTo>
                  <a:pt x="3472071" y="610319"/>
                  <a:pt x="3377020" y="730684"/>
                  <a:pt x="3419183" y="861774"/>
                </a:cubicBezTo>
                <a:cubicBezTo>
                  <a:pt x="3214319" y="867478"/>
                  <a:pt x="3071991" y="860736"/>
                  <a:pt x="2815127" y="861774"/>
                </a:cubicBezTo>
                <a:cubicBezTo>
                  <a:pt x="2558263" y="862812"/>
                  <a:pt x="2524110" y="813729"/>
                  <a:pt x="2347839" y="861774"/>
                </a:cubicBezTo>
                <a:cubicBezTo>
                  <a:pt x="2171568" y="909819"/>
                  <a:pt x="1940325" y="814738"/>
                  <a:pt x="1743783" y="861774"/>
                </a:cubicBezTo>
                <a:cubicBezTo>
                  <a:pt x="1547241" y="908810"/>
                  <a:pt x="1363661" y="800929"/>
                  <a:pt x="1173919" y="861774"/>
                </a:cubicBezTo>
                <a:cubicBezTo>
                  <a:pt x="984177" y="922619"/>
                  <a:pt x="779430" y="859148"/>
                  <a:pt x="672439" y="861774"/>
                </a:cubicBezTo>
                <a:cubicBezTo>
                  <a:pt x="565448" y="864400"/>
                  <a:pt x="168844" y="790900"/>
                  <a:pt x="0" y="861774"/>
                </a:cubicBezTo>
                <a:cubicBezTo>
                  <a:pt x="-134" y="677007"/>
                  <a:pt x="52167" y="536269"/>
                  <a:pt x="0" y="413652"/>
                </a:cubicBezTo>
                <a:cubicBezTo>
                  <a:pt x="-52167" y="291035"/>
                  <a:pt x="35661" y="200715"/>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show: </a:t>
            </a:r>
            <a:endParaRPr lang="en-US" sz="1400" b="1" dirty="0">
              <a:latin typeface="Aptos" panose="020B0004020202020204"/>
            </a:endParaRPr>
          </a:p>
          <a:p>
            <a:pPr algn="ctr"/>
            <a:r>
              <a:rPr lang="en-US" sz="1000" dirty="0">
                <a:latin typeface="Century Gothic"/>
              </a:rPr>
              <a:t>How we classify renewable and non-renewable resources and shows the pros/cons of non-renewable energy. (Lesson 6 has a video for pros/cons of renewable energy).</a:t>
            </a:r>
            <a:endParaRPr lang="en-US" dirty="0"/>
          </a:p>
        </p:txBody>
      </p:sp>
      <p:pic>
        <p:nvPicPr>
          <p:cNvPr id="23" name="Graphic 22" descr="Power Plant with solid fill">
            <a:extLst>
              <a:ext uri="{FF2B5EF4-FFF2-40B4-BE49-F238E27FC236}">
                <a16:creationId xmlns:a16="http://schemas.microsoft.com/office/drawing/2014/main" id="{E255BF27-A069-4C2F-BD19-E0D1815AE9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0840" y="198625"/>
            <a:ext cx="667694" cy="667694"/>
          </a:xfrm>
          <a:prstGeom prst="rect">
            <a:avLst/>
          </a:prstGeom>
        </p:spPr>
      </p:pic>
    </p:spTree>
    <p:extLst>
      <p:ext uri="{BB962C8B-B14F-4D97-AF65-F5344CB8AC3E}">
        <p14:creationId xmlns:p14="http://schemas.microsoft.com/office/powerpoint/2010/main" val="316072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44E4-5BAF-12B7-5349-DC70B7C46520}"/>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6DB646B-40DD-F4DD-0CB6-70C9A4B2A722}"/>
              </a:ext>
            </a:extLst>
          </p:cNvPr>
          <p:cNvGraphicFramePr>
            <a:graphicFrameLocks noGrp="1"/>
          </p:cNvGraphicFramePr>
          <p:nvPr>
            <p:extLst>
              <p:ext uri="{D42A27DB-BD31-4B8C-83A1-F6EECF244321}">
                <p14:modId xmlns:p14="http://schemas.microsoft.com/office/powerpoint/2010/main" val="3153667628"/>
              </p:ext>
            </p:extLst>
          </p:nvPr>
        </p:nvGraphicFramePr>
        <p:xfrm>
          <a:off x="224672" y="411245"/>
          <a:ext cx="9445748" cy="6372664"/>
        </p:xfrm>
        <a:graphic>
          <a:graphicData uri="http://schemas.openxmlformats.org/drawingml/2006/table">
            <a:tbl>
              <a:tblPr firstRow="1" bandRow="1">
                <a:tableStyleId>{5C22544A-7EE6-4342-B048-85BDC9FD1C3A}</a:tableStyleId>
              </a:tblPr>
              <a:tblGrid>
                <a:gridCol w="5117122">
                  <a:extLst>
                    <a:ext uri="{9D8B030D-6E8A-4147-A177-3AD203B41FA5}">
                      <a16:colId xmlns:a16="http://schemas.microsoft.com/office/drawing/2014/main" val="3880288432"/>
                    </a:ext>
                  </a:extLst>
                </a:gridCol>
                <a:gridCol w="4328626">
                  <a:extLst>
                    <a:ext uri="{9D8B030D-6E8A-4147-A177-3AD203B41FA5}">
                      <a16:colId xmlns:a16="http://schemas.microsoft.com/office/drawing/2014/main" val="1611723772"/>
                    </a:ext>
                  </a:extLst>
                </a:gridCol>
              </a:tblGrid>
              <a:tr h="1097280">
                <a:tc>
                  <a:txBody>
                    <a:bodyPr/>
                    <a:lstStyle/>
                    <a:p>
                      <a:pPr algn="l"/>
                      <a:r>
                        <a:rPr lang="en-US" sz="1200" b="1" dirty="0">
                          <a:solidFill>
                            <a:schemeClr val="tx1"/>
                          </a:solidFill>
                          <a:latin typeface="Century Gothic"/>
                        </a:rPr>
                        <a:t>1</a:t>
                      </a:r>
                      <a:r>
                        <a:rPr lang="en-US" sz="1200" b="0" dirty="0">
                          <a:solidFill>
                            <a:schemeClr val="tx1"/>
                          </a:solidFill>
                          <a:latin typeface="Century Gothic"/>
                        </a:rPr>
                        <a:t> State one reason why the global demand for energy is increasing. (1) </a:t>
                      </a:r>
                    </a:p>
                    <a:p>
                      <a:pPr lvl="0" algn="l">
                        <a:lnSpc>
                          <a:spcPct val="100000"/>
                        </a:lnSpc>
                        <a:buNone/>
                      </a:pPr>
                      <a:r>
                        <a:rPr lang="en-US" sz="1800" b="1" dirty="0">
                          <a:solidFill>
                            <a:schemeClr val="tx1"/>
                          </a:solidFill>
                          <a:latin typeface="Century Gothic"/>
                        </a:rPr>
                        <a:t>______________________________________________________________________________________</a:t>
                      </a:r>
                    </a:p>
                  </a:txBody>
                  <a:tcP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algn="l"/>
                      <a:r>
                        <a:rPr lang="en-US" sz="1200" b="1" dirty="0">
                          <a:solidFill>
                            <a:schemeClr val="tx1"/>
                          </a:solidFill>
                          <a:latin typeface="Century Gothic"/>
                        </a:rPr>
                        <a:t>2</a:t>
                      </a:r>
                    </a:p>
                    <a:p>
                      <a:pPr lvl="0">
                        <a:buNone/>
                      </a:pPr>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3217984">
                <a:tc rowSpan="2">
                  <a:txBody>
                    <a:bodyPr/>
                    <a:lstStyle/>
                    <a:p>
                      <a:pPr algn="l"/>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86774"/>
                  </a:ext>
                </a:extLst>
              </a:tr>
              <a:tr h="2057400">
                <a:tc vMerge="1">
                  <a:txBody>
                    <a:bodyPr/>
                    <a:lstStyle/>
                    <a:p>
                      <a:pPr algn="l"/>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1" dirty="0">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4" name="TextBox 3">
            <a:extLst>
              <a:ext uri="{FF2B5EF4-FFF2-40B4-BE49-F238E27FC236}">
                <a16:creationId xmlns:a16="http://schemas.microsoft.com/office/drawing/2014/main" id="{376AA853-073F-93F6-357D-60433A98642C}"/>
              </a:ext>
            </a:extLst>
          </p:cNvPr>
          <p:cNvSpPr txBox="1"/>
          <p:nvPr/>
        </p:nvSpPr>
        <p:spPr>
          <a:xfrm>
            <a:off x="5673635" y="408038"/>
            <a:ext cx="389672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Explain </a:t>
            </a:r>
            <a:r>
              <a:rPr lang="en-US" sz="1100" b="1" kern="0" dirty="0">
                <a:latin typeface="Century Gothic"/>
                <a:cs typeface="Arial"/>
              </a:rPr>
              <a:t>one </a:t>
            </a:r>
            <a:r>
              <a:rPr lang="en-US" sz="1100" kern="0" dirty="0">
                <a:latin typeface="Century Gothic"/>
                <a:cs typeface="Arial"/>
              </a:rPr>
              <a:t>advantage of the development of a named non-renewable energy resource (3)</a:t>
            </a:r>
          </a:p>
          <a:p>
            <a:endParaRPr lang="en-US" sz="1100" kern="0" dirty="0">
              <a:latin typeface="Century Gothic"/>
              <a:cs typeface="Arial"/>
            </a:endParaRPr>
          </a:p>
          <a:p>
            <a:r>
              <a:rPr lang="en-US" sz="1100" kern="0" dirty="0">
                <a:latin typeface="Century Gothic"/>
                <a:cs typeface="Arial"/>
              </a:rPr>
              <a:t>Named non-renewable energy resource </a:t>
            </a:r>
          </a:p>
        </p:txBody>
      </p:sp>
      <p:sp>
        <p:nvSpPr>
          <p:cNvPr id="8" name="TextBox 7">
            <a:extLst>
              <a:ext uri="{FF2B5EF4-FFF2-40B4-BE49-F238E27FC236}">
                <a16:creationId xmlns:a16="http://schemas.microsoft.com/office/drawing/2014/main" id="{B35BF35D-F85E-8083-A91D-ACD97B155A91}"/>
              </a:ext>
            </a:extLst>
          </p:cNvPr>
          <p:cNvSpPr txBox="1"/>
          <p:nvPr/>
        </p:nvSpPr>
        <p:spPr>
          <a:xfrm>
            <a:off x="227341" y="3896703"/>
            <a:ext cx="50032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The photograph in Figure 4 provides some information about a renewable energy site. State </a:t>
            </a:r>
            <a:r>
              <a:rPr lang="en-US" sz="1100" b="1" kern="0" dirty="0">
                <a:latin typeface="Century Gothic"/>
                <a:cs typeface="Arial"/>
              </a:rPr>
              <a:t>two </a:t>
            </a:r>
            <a:r>
              <a:rPr lang="en-US" sz="1100" kern="0" dirty="0">
                <a:latin typeface="Century Gothic"/>
                <a:cs typeface="Arial"/>
              </a:rPr>
              <a:t>additional pieces of information that would help to investigate if this is a good location for the development of renewable energy (2)</a:t>
            </a:r>
            <a:endParaRPr lang="en-US" dirty="0"/>
          </a:p>
        </p:txBody>
      </p:sp>
      <p:sp>
        <p:nvSpPr>
          <p:cNvPr id="10" name="TextBox 9">
            <a:extLst>
              <a:ext uri="{FF2B5EF4-FFF2-40B4-BE49-F238E27FC236}">
                <a16:creationId xmlns:a16="http://schemas.microsoft.com/office/drawing/2014/main" id="{3B047A2B-E141-9521-D334-8F98EBA4BFB6}"/>
              </a:ext>
            </a:extLst>
          </p:cNvPr>
          <p:cNvSpPr txBox="1"/>
          <p:nvPr/>
        </p:nvSpPr>
        <p:spPr>
          <a:xfrm>
            <a:off x="5409614" y="1171388"/>
            <a:ext cx="415272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F87F841D-7003-EC90-3DD6-D39CDA788D0A}"/>
              </a:ext>
            </a:extLst>
          </p:cNvPr>
          <p:cNvSpPr txBox="1"/>
          <p:nvPr/>
        </p:nvSpPr>
        <p:spPr>
          <a:xfrm>
            <a:off x="241353" y="4391941"/>
            <a:ext cx="4996820" cy="2356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406703FF-9397-5B40-685C-90859FC2DEB6}"/>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2</a:t>
            </a:r>
          </a:p>
        </p:txBody>
      </p:sp>
      <p:pic>
        <p:nvPicPr>
          <p:cNvPr id="2" name="Picture 1" descr="A field of solar panels&#10;&#10;AI-generated content may be incorrect.">
            <a:extLst>
              <a:ext uri="{FF2B5EF4-FFF2-40B4-BE49-F238E27FC236}">
                <a16:creationId xmlns:a16="http://schemas.microsoft.com/office/drawing/2014/main" id="{78906F57-1CF2-C619-6A49-F100B52BBDE9}"/>
              </a:ext>
            </a:extLst>
          </p:cNvPr>
          <p:cNvPicPr>
            <a:picLocks noChangeAspect="1"/>
          </p:cNvPicPr>
          <p:nvPr/>
        </p:nvPicPr>
        <p:blipFill>
          <a:blip r:embed="rId2"/>
          <a:stretch>
            <a:fillRect/>
          </a:stretch>
        </p:blipFill>
        <p:spPr>
          <a:xfrm>
            <a:off x="930604" y="1640537"/>
            <a:ext cx="3621519" cy="2260678"/>
          </a:xfrm>
          <a:prstGeom prst="rect">
            <a:avLst/>
          </a:prstGeom>
        </p:spPr>
      </p:pic>
    </p:spTree>
    <p:extLst>
      <p:ext uri="{BB962C8B-B14F-4D97-AF65-F5344CB8AC3E}">
        <p14:creationId xmlns:p14="http://schemas.microsoft.com/office/powerpoint/2010/main" val="416523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8E071-BC76-F6D0-2162-65243E56D1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AC7C4C-74E0-53A6-C14B-4FCD532B841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Resource Management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D3C2D205-34FE-6CFB-7AB4-B2860284C3CD}"/>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8FFC1CC-316F-9BBA-30D0-AAC8D89FDCE8}"/>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977104D-10A4-6BF9-F9C9-8D0EFA2C5777}"/>
              </a:ext>
            </a:extLst>
          </p:cNvPr>
          <p:cNvCxnSpPr>
            <a:cxnSpLocks/>
          </p:cNvCxnSpPr>
          <p:nvPr/>
        </p:nvCxnSpPr>
        <p:spPr>
          <a:xfrm>
            <a:off x="6829455" y="2531044"/>
            <a:ext cx="292716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BF6C62-4E23-C8AD-DDCF-D9058F3B30AB}"/>
              </a:ext>
            </a:extLst>
          </p:cNvPr>
          <p:cNvSpPr txBox="1"/>
          <p:nvPr/>
        </p:nvSpPr>
        <p:spPr>
          <a:xfrm>
            <a:off x="2091468" y="957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11E323F6-F3FB-6985-B763-8412B2CF4C7A}"/>
              </a:ext>
            </a:extLst>
          </p:cNvPr>
          <p:cNvSpPr txBox="1"/>
          <p:nvPr/>
        </p:nvSpPr>
        <p:spPr>
          <a:xfrm>
            <a:off x="6584976"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65BA2282-6CE1-2BA0-C832-E761CCA890AF}"/>
              </a:ext>
            </a:extLst>
          </p:cNvPr>
          <p:cNvSpPr txBox="1"/>
          <p:nvPr/>
        </p:nvSpPr>
        <p:spPr>
          <a:xfrm>
            <a:off x="6576429" y="2627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B0FFED19-43C9-EE79-2802-08C3D294C176}"/>
              </a:ext>
            </a:extLst>
          </p:cNvPr>
          <p:cNvSpPr txBox="1"/>
          <p:nvPr/>
        </p:nvSpPr>
        <p:spPr>
          <a:xfrm>
            <a:off x="6509803" y="25870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5 </a:t>
            </a:r>
            <a:endParaRPr lang="en-US" sz="1600" b="1">
              <a:latin typeface="Aptos" panose="020B0004020202020204"/>
            </a:endParaRPr>
          </a:p>
          <a:p>
            <a:pPr algn="ctr"/>
            <a:r>
              <a:rPr lang="en-GB" sz="1600" b="1">
                <a:latin typeface="Century Gothic"/>
              </a:rPr>
              <a:t>The Energy Mix</a:t>
            </a:r>
            <a:endParaRPr lang="en-US" sz="1600" b="1"/>
          </a:p>
        </p:txBody>
      </p:sp>
      <p:pic>
        <p:nvPicPr>
          <p:cNvPr id="50" name="Picture 49">
            <a:extLst>
              <a:ext uri="{FF2B5EF4-FFF2-40B4-BE49-F238E27FC236}">
                <a16:creationId xmlns:a16="http://schemas.microsoft.com/office/drawing/2014/main" id="{95E96C8A-4D2F-CA73-549A-66713A2F90EE}"/>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49B9F762-6941-7AE3-EAE8-F5BA39C6EF08}"/>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5" name="Picture 4" descr="A graph showing the amount of energy consumption&#10;&#10;Description automatically generated">
            <a:extLst>
              <a:ext uri="{FF2B5EF4-FFF2-40B4-BE49-F238E27FC236}">
                <a16:creationId xmlns:a16="http://schemas.microsoft.com/office/drawing/2014/main" id="{3B831C87-8461-4916-1DB9-8D314BCF5FC7}"/>
              </a:ext>
            </a:extLst>
          </p:cNvPr>
          <p:cNvPicPr>
            <a:picLocks noChangeAspect="1"/>
          </p:cNvPicPr>
          <p:nvPr/>
        </p:nvPicPr>
        <p:blipFill>
          <a:blip r:embed="rId3"/>
          <a:srcRect l="224" t="1044" r="302" b="574"/>
          <a:stretch/>
        </p:blipFill>
        <p:spPr>
          <a:xfrm>
            <a:off x="2695484" y="1324582"/>
            <a:ext cx="3991128" cy="3218031"/>
          </a:xfrm>
          <a:prstGeom prst="rect">
            <a:avLst/>
          </a:prstGeom>
        </p:spPr>
      </p:pic>
      <p:cxnSp>
        <p:nvCxnSpPr>
          <p:cNvPr id="7" name="Straight Arrow Connector 6">
            <a:extLst>
              <a:ext uri="{FF2B5EF4-FFF2-40B4-BE49-F238E27FC236}">
                <a16:creationId xmlns:a16="http://schemas.microsoft.com/office/drawing/2014/main" id="{D07BFCC7-9757-8C8E-F1CA-7ADD2DCCA6B5}"/>
              </a:ext>
            </a:extLst>
          </p:cNvPr>
          <p:cNvCxnSpPr>
            <a:cxnSpLocks/>
          </p:cNvCxnSpPr>
          <p:nvPr/>
        </p:nvCxnSpPr>
        <p:spPr>
          <a:xfrm flipH="1" flipV="1">
            <a:off x="6686058" y="1091296"/>
            <a:ext cx="527" cy="34981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40C4839-3F8C-96E1-C85C-DBAC28E4E215}"/>
              </a:ext>
            </a:extLst>
          </p:cNvPr>
          <p:cNvSpPr txBox="1"/>
          <p:nvPr/>
        </p:nvSpPr>
        <p:spPr>
          <a:xfrm>
            <a:off x="293490" y="964547"/>
            <a:ext cx="248106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mn-lt"/>
                <a:cs typeface="+mn-lt"/>
              </a:rPr>
              <a:t>The global energy mix is the mix of different energy sources that are used around the world. It is constantly changing as new technologies are developed and as countries work to reduce their reliance on fossil fuels.</a:t>
            </a:r>
            <a:r>
              <a:rPr lang="en-US" sz="1100">
                <a:latin typeface="Century Gothic"/>
              </a:rPr>
              <a:t> Whilst the global energy mix continues to be dominated by non-renewable sources (80%), </a:t>
            </a:r>
            <a:r>
              <a:rPr lang="en-US" sz="1100">
                <a:latin typeface="Century Gothic"/>
                <a:ea typeface="+mn-lt"/>
                <a:cs typeface="+mn-lt"/>
              </a:rPr>
              <a:t>it is expected to change in the coming years. As renewable energy technologies become more efficient and affordable, they are expected to play an increasingly important role.</a:t>
            </a:r>
            <a:r>
              <a:rPr lang="en-US" sz="1100">
                <a:latin typeface="Century Gothic"/>
              </a:rPr>
              <a:t> It is predicted that the use of non-renewable resources could drop to approximately 62% by 2025. The current reliance on fossil fuels is a global concern for the future of our planet and human life.</a:t>
            </a:r>
            <a:endParaRPr lang="en-US"/>
          </a:p>
        </p:txBody>
      </p:sp>
      <p:sp>
        <p:nvSpPr>
          <p:cNvPr id="19" name="TextBox 18">
            <a:extLst>
              <a:ext uri="{FF2B5EF4-FFF2-40B4-BE49-F238E27FC236}">
                <a16:creationId xmlns:a16="http://schemas.microsoft.com/office/drawing/2014/main" id="{DAF74BCD-4E9C-8174-E4D6-92CDA5FB0572}"/>
              </a:ext>
            </a:extLst>
          </p:cNvPr>
          <p:cNvSpPr txBox="1"/>
          <p:nvPr/>
        </p:nvSpPr>
        <p:spPr>
          <a:xfrm>
            <a:off x="7458750" y="1415358"/>
            <a:ext cx="23691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entury Gothic"/>
              </a:rPr>
              <a:t>The global energy mix</a:t>
            </a:r>
            <a:r>
              <a:rPr lang="en-US" sz="1200">
                <a:latin typeface="Century Gothic"/>
              </a:rPr>
              <a:t>- </a:t>
            </a:r>
            <a:r>
              <a:rPr lang="en-US" sz="1200">
                <a:latin typeface="Century Gothic"/>
                <a:ea typeface="+mn-lt"/>
                <a:cs typeface="+mn-lt"/>
              </a:rPr>
              <a:t>This is the mix of different energy sources that are used around the world/ how much of each energy type is used. </a:t>
            </a:r>
            <a:endParaRPr lang="en-US" sz="1200">
              <a:latin typeface="Century Gothic"/>
            </a:endParaRPr>
          </a:p>
        </p:txBody>
      </p:sp>
      <p:pic>
        <p:nvPicPr>
          <p:cNvPr id="20" name="Picture 19">
            <a:extLst>
              <a:ext uri="{FF2B5EF4-FFF2-40B4-BE49-F238E27FC236}">
                <a16:creationId xmlns:a16="http://schemas.microsoft.com/office/drawing/2014/main" id="{76FB8E2B-CE6E-6509-57E2-5C672533DBA0}"/>
              </a:ext>
            </a:extLst>
          </p:cNvPr>
          <p:cNvPicPr>
            <a:picLocks noChangeAspect="1"/>
          </p:cNvPicPr>
          <p:nvPr/>
        </p:nvPicPr>
        <p:blipFill>
          <a:blip r:embed="rId4"/>
          <a:stretch>
            <a:fillRect/>
          </a:stretch>
        </p:blipFill>
        <p:spPr>
          <a:xfrm>
            <a:off x="384820" y="4784775"/>
            <a:ext cx="2709305" cy="2031450"/>
          </a:xfrm>
          <a:prstGeom prst="rect">
            <a:avLst/>
          </a:prstGeom>
        </p:spPr>
      </p:pic>
      <p:sp>
        <p:nvSpPr>
          <p:cNvPr id="22" name="TextBox 4">
            <a:extLst>
              <a:ext uri="{FF2B5EF4-FFF2-40B4-BE49-F238E27FC236}">
                <a16:creationId xmlns:a16="http://schemas.microsoft.com/office/drawing/2014/main" id="{E45E0D4D-A6A1-0B64-85F4-3340FB7C140A}"/>
              </a:ext>
            </a:extLst>
          </p:cNvPr>
          <p:cNvSpPr txBox="1"/>
          <p:nvPr/>
        </p:nvSpPr>
        <p:spPr>
          <a:xfrm>
            <a:off x="-143224" y="6561713"/>
            <a:ext cx="2307204" cy="25391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50" b="1">
                <a:latin typeface="Century Gothic"/>
              </a:rPr>
              <a:t>India (Developing)</a:t>
            </a:r>
          </a:p>
        </p:txBody>
      </p:sp>
      <p:sp>
        <p:nvSpPr>
          <p:cNvPr id="23" name="TextBox 7">
            <a:extLst>
              <a:ext uri="{FF2B5EF4-FFF2-40B4-BE49-F238E27FC236}">
                <a16:creationId xmlns:a16="http://schemas.microsoft.com/office/drawing/2014/main" id="{EEDAFF8F-54B7-B818-53A3-6ED386D5A31E}"/>
              </a:ext>
            </a:extLst>
          </p:cNvPr>
          <p:cNvSpPr txBox="1"/>
          <p:nvPr/>
        </p:nvSpPr>
        <p:spPr>
          <a:xfrm>
            <a:off x="1739831" y="6580637"/>
            <a:ext cx="1928199" cy="25391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b="1">
                <a:latin typeface="Century Gothic"/>
              </a:rPr>
              <a:t>Iceland (Developed)</a:t>
            </a:r>
          </a:p>
        </p:txBody>
      </p:sp>
      <p:sp>
        <p:nvSpPr>
          <p:cNvPr id="24" name="TextBox 23">
            <a:extLst>
              <a:ext uri="{FF2B5EF4-FFF2-40B4-BE49-F238E27FC236}">
                <a16:creationId xmlns:a16="http://schemas.microsoft.com/office/drawing/2014/main" id="{30309116-7566-473E-29A3-B3158A437D73}"/>
              </a:ext>
            </a:extLst>
          </p:cNvPr>
          <p:cNvSpPr txBox="1"/>
          <p:nvPr/>
        </p:nvSpPr>
        <p:spPr>
          <a:xfrm>
            <a:off x="3310574" y="4671804"/>
            <a:ext cx="6496382" cy="2353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entury Gothic"/>
                <a:ea typeface="+mn-lt"/>
                <a:cs typeface="+mn-lt"/>
              </a:rPr>
              <a:t>The energy mix of a country is influenced by its </a:t>
            </a:r>
            <a:r>
              <a:rPr lang="en-US" sz="1200" b="1">
                <a:latin typeface="Century Gothic"/>
                <a:ea typeface="+mn-lt"/>
                <a:cs typeface="+mn-lt"/>
              </a:rPr>
              <a:t>level of development</a:t>
            </a:r>
            <a:r>
              <a:rPr lang="en-US" sz="1200">
                <a:latin typeface="Century Gothic"/>
                <a:ea typeface="+mn-lt"/>
                <a:cs typeface="+mn-lt"/>
              </a:rPr>
              <a:t>. Developed countries with strong economies and </a:t>
            </a:r>
            <a:r>
              <a:rPr lang="en-US" sz="1200" b="1">
                <a:latin typeface="Century Gothic"/>
                <a:ea typeface="+mn-lt"/>
                <a:cs typeface="+mn-lt"/>
              </a:rPr>
              <a:t>incomes</a:t>
            </a:r>
            <a:r>
              <a:rPr lang="en-US" sz="1200">
                <a:latin typeface="Century Gothic"/>
                <a:ea typeface="+mn-lt"/>
                <a:cs typeface="+mn-lt"/>
              </a:rPr>
              <a:t>, like Iceland, can invest in renewable energy sources. Developing countries, like India, prioritize economic growth and may rely more on traditional energy sources. India also has a much</a:t>
            </a:r>
            <a:r>
              <a:rPr lang="en-US" sz="1200" b="1">
                <a:latin typeface="Century Gothic"/>
                <a:ea typeface="+mn-lt"/>
                <a:cs typeface="+mn-lt"/>
              </a:rPr>
              <a:t> </a:t>
            </a:r>
            <a:r>
              <a:rPr lang="en-US" sz="1200">
                <a:latin typeface="Century Gothic"/>
                <a:ea typeface="+mn-lt"/>
                <a:cs typeface="+mn-lt"/>
              </a:rPr>
              <a:t>larger </a:t>
            </a:r>
            <a:r>
              <a:rPr lang="en-US" sz="1200" b="1">
                <a:latin typeface="Century Gothic"/>
                <a:ea typeface="+mn-lt"/>
                <a:cs typeface="+mn-lt"/>
              </a:rPr>
              <a:t>population</a:t>
            </a:r>
            <a:r>
              <a:rPr lang="en-US" sz="1200">
                <a:latin typeface="Century Gothic"/>
                <a:ea typeface="+mn-lt"/>
                <a:cs typeface="+mn-lt"/>
              </a:rPr>
              <a:t> than Iceland, so it needs to produce more energy. India also has lower average incomes, so it needs to use cheaper energy sources. Iceland, on the other hand, has a smaller population and higher average incomes, so it can afford to use more expensive renewable energy sources. It may also depend on what is </a:t>
            </a:r>
            <a:r>
              <a:rPr lang="en-US" sz="1200" b="1">
                <a:latin typeface="Century Gothic"/>
                <a:ea typeface="+mn-lt"/>
                <a:cs typeface="+mn-lt"/>
              </a:rPr>
              <a:t>accessible </a:t>
            </a:r>
            <a:r>
              <a:rPr lang="en-US" sz="1200">
                <a:latin typeface="Century Gothic"/>
                <a:ea typeface="+mn-lt"/>
                <a:cs typeface="+mn-lt"/>
              </a:rPr>
              <a:t>in the location: India has large reserves of coal and oil, which are relatively cheap to extract. Iceland has no fossil fuels, so it relies on renewable energy sources like geothermal and hydroelectric power.</a:t>
            </a:r>
            <a:endParaRPr lang="en-US" sz="1200">
              <a:latin typeface="Century Gothic"/>
            </a:endParaRPr>
          </a:p>
          <a:p>
            <a:endParaRPr lang="en-US" sz="1200">
              <a:latin typeface="Century Gothic"/>
            </a:endParaRPr>
          </a:p>
        </p:txBody>
      </p:sp>
      <p:pic>
        <p:nvPicPr>
          <p:cNvPr id="3" name="Graphic 2" descr="Pie chart with solid fill">
            <a:extLst>
              <a:ext uri="{FF2B5EF4-FFF2-40B4-BE49-F238E27FC236}">
                <a16:creationId xmlns:a16="http://schemas.microsoft.com/office/drawing/2014/main" id="{CAB73D78-4C6F-9AC8-DBE0-32DFABCEAB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5763" y="1504800"/>
            <a:ext cx="797159" cy="833400"/>
          </a:xfrm>
          <a:prstGeom prst="rect">
            <a:avLst/>
          </a:prstGeom>
        </p:spPr>
      </p:pic>
      <p:cxnSp>
        <p:nvCxnSpPr>
          <p:cNvPr id="6" name="Straight Arrow Connector 5">
            <a:extLst>
              <a:ext uri="{FF2B5EF4-FFF2-40B4-BE49-F238E27FC236}">
                <a16:creationId xmlns:a16="http://schemas.microsoft.com/office/drawing/2014/main" id="{53662919-A8BD-7AEA-2C16-CCE9EBFC0F9F}"/>
              </a:ext>
            </a:extLst>
          </p:cNvPr>
          <p:cNvCxnSpPr>
            <a:cxnSpLocks/>
          </p:cNvCxnSpPr>
          <p:nvPr/>
        </p:nvCxnSpPr>
        <p:spPr>
          <a:xfrm flipV="1">
            <a:off x="6678635" y="4601043"/>
            <a:ext cx="3215081" cy="900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1" name="Picture 10" descr="A qr code with black squares&#10;&#10;Description automatically generated">
            <a:extLst>
              <a:ext uri="{FF2B5EF4-FFF2-40B4-BE49-F238E27FC236}">
                <a16:creationId xmlns:a16="http://schemas.microsoft.com/office/drawing/2014/main" id="{062943D0-4B7F-B08A-163C-9EE35A9092B3}"/>
              </a:ext>
            </a:extLst>
          </p:cNvPr>
          <p:cNvPicPr>
            <a:picLocks noChangeAspect="1"/>
          </p:cNvPicPr>
          <p:nvPr/>
        </p:nvPicPr>
        <p:blipFill>
          <a:blip r:embed="rId7"/>
          <a:stretch>
            <a:fillRect/>
          </a:stretch>
        </p:blipFill>
        <p:spPr>
          <a:xfrm>
            <a:off x="8401050" y="2962275"/>
            <a:ext cx="1257300" cy="1257300"/>
          </a:xfrm>
          <a:prstGeom prst="rect">
            <a:avLst/>
          </a:prstGeom>
        </p:spPr>
      </p:pic>
      <p:sp>
        <p:nvSpPr>
          <p:cNvPr id="26" name="TextBox 25">
            <a:extLst>
              <a:ext uri="{FF2B5EF4-FFF2-40B4-BE49-F238E27FC236}">
                <a16:creationId xmlns:a16="http://schemas.microsoft.com/office/drawing/2014/main" id="{037A33E7-40DC-4748-3B49-41E0F914B1EE}"/>
              </a:ext>
            </a:extLst>
          </p:cNvPr>
          <p:cNvSpPr txBox="1"/>
          <p:nvPr/>
        </p:nvSpPr>
        <p:spPr>
          <a:xfrm>
            <a:off x="8529590" y="4217046"/>
            <a:ext cx="997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Energy in Iceland</a:t>
            </a:r>
          </a:p>
        </p:txBody>
      </p:sp>
      <p:pic>
        <p:nvPicPr>
          <p:cNvPr id="27" name="Picture 26" descr="A qr code on a white background&#10;&#10;Description automatically generated">
            <a:extLst>
              <a:ext uri="{FF2B5EF4-FFF2-40B4-BE49-F238E27FC236}">
                <a16:creationId xmlns:a16="http://schemas.microsoft.com/office/drawing/2014/main" id="{602B5AFA-14A0-58DD-DBBD-825335737C9A}"/>
              </a:ext>
            </a:extLst>
          </p:cNvPr>
          <p:cNvPicPr>
            <a:picLocks noChangeAspect="1"/>
          </p:cNvPicPr>
          <p:nvPr/>
        </p:nvPicPr>
        <p:blipFill>
          <a:blip r:embed="rId8"/>
          <a:stretch>
            <a:fillRect/>
          </a:stretch>
        </p:blipFill>
        <p:spPr>
          <a:xfrm>
            <a:off x="6934200" y="2971800"/>
            <a:ext cx="1257300" cy="1257300"/>
          </a:xfrm>
          <a:prstGeom prst="rect">
            <a:avLst/>
          </a:prstGeom>
        </p:spPr>
      </p:pic>
      <p:sp>
        <p:nvSpPr>
          <p:cNvPr id="29" name="TextBox 28">
            <a:extLst>
              <a:ext uri="{FF2B5EF4-FFF2-40B4-BE49-F238E27FC236}">
                <a16:creationId xmlns:a16="http://schemas.microsoft.com/office/drawing/2014/main" id="{1C69F34F-43CD-81D3-D99D-550662124BDC}"/>
              </a:ext>
            </a:extLst>
          </p:cNvPr>
          <p:cNvSpPr txBox="1"/>
          <p:nvPr/>
        </p:nvSpPr>
        <p:spPr>
          <a:xfrm>
            <a:off x="7062739" y="4226571"/>
            <a:ext cx="99788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entury Gothic"/>
              </a:rPr>
              <a:t>Energy in India</a:t>
            </a:r>
          </a:p>
        </p:txBody>
      </p:sp>
      <p:pic>
        <p:nvPicPr>
          <p:cNvPr id="28" name="Graphic 27" descr="Power Plant with solid fill">
            <a:extLst>
              <a:ext uri="{FF2B5EF4-FFF2-40B4-BE49-F238E27FC236}">
                <a16:creationId xmlns:a16="http://schemas.microsoft.com/office/drawing/2014/main" id="{4932A042-B654-46F8-8876-291F93CD75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5694" y="127864"/>
            <a:ext cx="667694" cy="667694"/>
          </a:xfrm>
          <a:prstGeom prst="rect">
            <a:avLst/>
          </a:prstGeom>
        </p:spPr>
      </p:pic>
    </p:spTree>
    <p:extLst>
      <p:ext uri="{BB962C8B-B14F-4D97-AF65-F5344CB8AC3E}">
        <p14:creationId xmlns:p14="http://schemas.microsoft.com/office/powerpoint/2010/main" val="3732669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de5e0a0bb58568ac3d27638300cdf2b0">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08e647b43cd7cdbf27361a22a3e5be7"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442345-6E34-4EE9-912A-1DCEF3176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577E52-C56F-43C1-8CF0-11D1CE03CFF0}">
  <ds:schemaRefs>
    <ds:schemaRef ds:uri="8c196e67-583f-4cee-a71a-f7c16f1d0bdf"/>
    <ds:schemaRef ds:uri="f55e4e17-f17b-45d4-a783-b77bdb6702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E0CBF6-8DF7-4597-A56A-AFFC2A6437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5011</Words>
  <Application>Microsoft Office PowerPoint</Application>
  <PresentationFormat>A4 Paper (210x297 mm)</PresentationFormat>
  <Paragraphs>393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1538</cp:revision>
  <dcterms:created xsi:type="dcterms:W3CDTF">2024-03-05T11:58:30Z</dcterms:created>
  <dcterms:modified xsi:type="dcterms:W3CDTF">2026-01-14T12:45:05Z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