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9" r:id="rId6"/>
    <p:sldId id="260" r:id="rId7"/>
    <p:sldId id="258" r:id="rId8"/>
    <p:sldId id="286" r:id="rId9"/>
    <p:sldId id="261" r:id="rId10"/>
    <p:sldId id="287" r:id="rId11"/>
    <p:sldId id="262" r:id="rId12"/>
    <p:sldId id="288" r:id="rId13"/>
    <p:sldId id="269" r:id="rId14"/>
    <p:sldId id="270" r:id="rId15"/>
    <p:sldId id="289" r:id="rId16"/>
    <p:sldId id="264" r:id="rId17"/>
    <p:sldId id="290" r:id="rId18"/>
    <p:sldId id="263" r:id="rId19"/>
    <p:sldId id="268" r:id="rId20"/>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48940-8670-49CB-A2A4-95EEE526F27A}" v="763" dt="2025-08-01T10:28:15.546"/>
    <p1510:client id="{AD11A738-C57E-0CCE-B05C-C86DF579FD5D}" v="2" dt="2025-08-01T09:31:52.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8666"/>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93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741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70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085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8666"/>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3467">
                <a:solidFill>
                  <a:schemeClr val="tx1">
                    <a:tint val="82000"/>
                  </a:schemeClr>
                </a:solidFill>
              </a:defRPr>
            </a:lvl1pPr>
            <a:lvl2pPr marL="660380" indent="0">
              <a:buNone/>
              <a:defRPr sz="2889">
                <a:solidFill>
                  <a:schemeClr val="tx1">
                    <a:tint val="82000"/>
                  </a:schemeClr>
                </a:solidFill>
              </a:defRPr>
            </a:lvl2pPr>
            <a:lvl3pPr marL="1320759" indent="0">
              <a:buNone/>
              <a:defRPr sz="2600">
                <a:solidFill>
                  <a:schemeClr val="tx1">
                    <a:tint val="82000"/>
                  </a:schemeClr>
                </a:solidFill>
              </a:defRPr>
            </a:lvl3pPr>
            <a:lvl4pPr marL="1981139" indent="0">
              <a:buNone/>
              <a:defRPr sz="2311">
                <a:solidFill>
                  <a:schemeClr val="tx1">
                    <a:tint val="82000"/>
                  </a:schemeClr>
                </a:solidFill>
              </a:defRPr>
            </a:lvl4pPr>
            <a:lvl5pPr marL="2641519" indent="0">
              <a:buNone/>
              <a:defRPr sz="2311">
                <a:solidFill>
                  <a:schemeClr val="tx1">
                    <a:tint val="82000"/>
                  </a:schemeClr>
                </a:solidFill>
              </a:defRPr>
            </a:lvl5pPr>
            <a:lvl6pPr marL="3301898" indent="0">
              <a:buNone/>
              <a:defRPr sz="2311">
                <a:solidFill>
                  <a:schemeClr val="tx1">
                    <a:tint val="82000"/>
                  </a:schemeClr>
                </a:solidFill>
              </a:defRPr>
            </a:lvl6pPr>
            <a:lvl7pPr marL="3962278" indent="0">
              <a:buNone/>
              <a:defRPr sz="2311">
                <a:solidFill>
                  <a:schemeClr val="tx1">
                    <a:tint val="82000"/>
                  </a:schemeClr>
                </a:solidFill>
              </a:defRPr>
            </a:lvl7pPr>
            <a:lvl8pPr marL="4622658" indent="0">
              <a:buNone/>
              <a:defRPr sz="2311">
                <a:solidFill>
                  <a:schemeClr val="tx1">
                    <a:tint val="82000"/>
                  </a:schemeClr>
                </a:solidFill>
              </a:defRPr>
            </a:lvl8pPr>
            <a:lvl9pPr marL="5283037" indent="0">
              <a:buNone/>
              <a:defRPr sz="2311">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6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410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035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618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008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5773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217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733">
                <a:solidFill>
                  <a:schemeClr val="tx1">
                    <a:tint val="82000"/>
                  </a:schemeClr>
                </a:solidFill>
              </a:defRPr>
            </a:lvl1pPr>
          </a:lstStyle>
          <a:p>
            <a:fld id="{C764DE79-268F-4C1A-8933-263129D2AF90}" type="datetimeFigureOut">
              <a:rPr lang="en-US" dirty="0"/>
              <a:t>1/14/2026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73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733">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893419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22.png"/><Relationship Id="rId4" Type="http://schemas.openxmlformats.org/officeDocument/2006/relationships/image" Target="../media/image52.pn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3" Type="http://schemas.openxmlformats.org/officeDocument/2006/relationships/image" Target="../media/image2.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77.png"/><Relationship Id="rId5" Type="http://schemas.openxmlformats.org/officeDocument/2006/relationships/image" Target="../media/image73.png"/><Relationship Id="rId10" Type="http://schemas.openxmlformats.org/officeDocument/2006/relationships/image" Target="../media/image61.png"/><Relationship Id="rId4" Type="http://schemas.openxmlformats.org/officeDocument/2006/relationships/image" Target="../media/image72.png"/><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61218591"/>
              </p:ext>
            </p:extLst>
          </p:nvPr>
        </p:nvGraphicFramePr>
        <p:xfrm>
          <a:off x="438410" y="1315232"/>
          <a:ext cx="9357005" cy="5386254"/>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93127">
                <a:tc>
                  <a:txBody>
                    <a:bodyPr/>
                    <a:lstStyle/>
                    <a:p>
                      <a:pPr algn="ctr"/>
                      <a:r>
                        <a:rPr lang="en-GB" sz="1200" b="1">
                          <a:solidFill>
                            <a:schemeClr val="tx1"/>
                          </a:solidFill>
                          <a:latin typeface="Century Gothic"/>
                        </a:rPr>
                        <a:t>Task 1</a:t>
                      </a:r>
                    </a:p>
                    <a:p>
                      <a:pPr algn="ctr"/>
                      <a:endParaRPr lang="en-GB" sz="1200" b="1">
                        <a:solidFill>
                          <a:schemeClr val="tx1"/>
                        </a:solidFill>
                        <a:latin typeface="Century Gothic"/>
                      </a:endParaRPr>
                    </a:p>
                    <a:p>
                      <a:pPr marL="228600" indent="-228600" algn="l">
                        <a:buFont typeface="+mj-lt"/>
                        <a:buAutoNum type="arabicPeriod"/>
                      </a:pPr>
                      <a:r>
                        <a:rPr lang="en-GB" sz="1200" b="0">
                          <a:solidFill>
                            <a:schemeClr val="tx1"/>
                          </a:solidFill>
                          <a:latin typeface="Century Gothic"/>
                        </a:rPr>
                        <a:t>What are the different types of erosion?</a:t>
                      </a:r>
                      <a:br>
                        <a:rPr lang="en-GB" sz="1200" b="0">
                          <a:solidFill>
                            <a:schemeClr val="tx1"/>
                          </a:solidFill>
                          <a:latin typeface="Century Gothic"/>
                        </a:rPr>
                      </a:br>
                      <a:endParaRPr lang="en-GB" sz="1200" b="0">
                        <a:solidFill>
                          <a:schemeClr val="tx1"/>
                        </a:solidFill>
                        <a:latin typeface="Century Gothic"/>
                      </a:endParaRPr>
                    </a:p>
                    <a:p>
                      <a:pPr marL="228600" indent="-228600" algn="l">
                        <a:buFont typeface="+mj-lt"/>
                        <a:buAutoNum type="arabicPeriod"/>
                      </a:pPr>
                      <a:r>
                        <a:rPr lang="en-GB" sz="1200" b="0">
                          <a:solidFill>
                            <a:schemeClr val="tx1"/>
                          </a:solidFill>
                          <a:latin typeface="Century Gothic"/>
                        </a:rPr>
                        <a:t>How does lateral and vertical erosion differ?</a:t>
                      </a:r>
                      <a:br>
                        <a:rPr lang="en-GB" sz="1200" b="0">
                          <a:solidFill>
                            <a:schemeClr val="tx1"/>
                          </a:solidFill>
                          <a:latin typeface="Century Gothic"/>
                        </a:rPr>
                      </a:br>
                      <a:endParaRPr lang="en-GB" sz="1200" b="0">
                        <a:solidFill>
                          <a:schemeClr val="tx1"/>
                        </a:solidFill>
                        <a:latin typeface="Century Gothic"/>
                      </a:endParaRPr>
                    </a:p>
                    <a:p>
                      <a:pPr marL="228600" indent="-228600" algn="l">
                        <a:buFont typeface="+mj-lt"/>
                        <a:buAutoNum type="arabicPeriod"/>
                      </a:pPr>
                      <a:r>
                        <a:rPr lang="en-GB" sz="1200" b="0">
                          <a:solidFill>
                            <a:schemeClr val="tx1"/>
                          </a:solidFill>
                          <a:latin typeface="Century Gothic"/>
                        </a:rPr>
                        <a:t>How is sediment moved in a river?</a:t>
                      </a:r>
                      <a:br>
                        <a:rPr lang="en-GB" sz="1200" b="0">
                          <a:solidFill>
                            <a:schemeClr val="tx1"/>
                          </a:solidFill>
                          <a:latin typeface="Century Gothic"/>
                        </a:rPr>
                      </a:br>
                      <a:endParaRPr lang="en-GB" sz="1200" b="0">
                        <a:solidFill>
                          <a:schemeClr val="tx1"/>
                        </a:solidFill>
                        <a:latin typeface="Century Gothic"/>
                      </a:endParaRPr>
                    </a:p>
                    <a:p>
                      <a:pPr marL="228600" indent="-228600" algn="l">
                        <a:buFont typeface="+mj-lt"/>
                        <a:buAutoNum type="arabicPeriod"/>
                      </a:pPr>
                      <a:r>
                        <a:rPr lang="en-GB" sz="1200" b="0">
                          <a:solidFill>
                            <a:schemeClr val="tx1"/>
                          </a:solidFill>
                          <a:latin typeface="Century Gothic"/>
                        </a:rPr>
                        <a:t>Where does deposition occur and why?</a:t>
                      </a:r>
                      <a:endParaRPr lang="en-GB" sz="1200" b="0">
                        <a:solidFill>
                          <a:srgbClr val="000000"/>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latin typeface="Century Gothic"/>
                        </a:rPr>
                        <a:t>Task 2</a:t>
                      </a:r>
                    </a:p>
                    <a:p>
                      <a:pPr algn="ctr"/>
                      <a:endParaRPr lang="en-GB" sz="1200" b="1">
                        <a:solidFill>
                          <a:schemeClr val="tx1"/>
                        </a:solidFill>
                        <a:latin typeface="Century Gothic"/>
                      </a:endParaRPr>
                    </a:p>
                    <a:p>
                      <a:pPr marL="228600" indent="-228600" algn="l">
                        <a:buFont typeface="+mj-lt"/>
                        <a:buAutoNum type="arabicPeriod"/>
                      </a:pPr>
                      <a:r>
                        <a:rPr lang="en-GB" sz="1200" b="0">
                          <a:solidFill>
                            <a:schemeClr val="tx1"/>
                          </a:solidFill>
                          <a:latin typeface="Century Gothic"/>
                        </a:rPr>
                        <a:t>What is a cross profile?</a:t>
                      </a:r>
                      <a:br>
                        <a:rPr lang="en-GB" sz="1200" b="0">
                          <a:solidFill>
                            <a:schemeClr val="tx1"/>
                          </a:solidFill>
                          <a:latin typeface="Century Gothic"/>
                        </a:rPr>
                      </a:br>
                      <a:endParaRPr lang="en-US" sz="1200" b="0">
                        <a:solidFill>
                          <a:schemeClr val="tx1"/>
                        </a:solidFill>
                        <a:latin typeface="Century Gothic"/>
                      </a:endParaRPr>
                    </a:p>
                    <a:p>
                      <a:pPr marL="228600" indent="-228600" algn="l">
                        <a:buFont typeface="+mj-lt"/>
                        <a:buAutoNum type="arabicPeriod"/>
                      </a:pPr>
                      <a:r>
                        <a:rPr lang="en-US" sz="1200" b="0">
                          <a:solidFill>
                            <a:schemeClr val="tx1"/>
                          </a:solidFill>
                          <a:latin typeface="Century Gothic"/>
                        </a:rPr>
                        <a:t>What is a long profile?</a:t>
                      </a:r>
                      <a:br>
                        <a:rPr lang="en-US" sz="1200" b="0">
                          <a:solidFill>
                            <a:schemeClr val="tx1"/>
                          </a:solidFill>
                          <a:latin typeface="Century Gothic"/>
                        </a:rPr>
                      </a:br>
                      <a:endParaRPr lang="en-US" sz="1200" b="0">
                        <a:solidFill>
                          <a:schemeClr val="tx1"/>
                        </a:solidFill>
                        <a:latin typeface="Century Gothic"/>
                      </a:endParaRPr>
                    </a:p>
                    <a:p>
                      <a:pPr marL="228600" indent="-228600" algn="l">
                        <a:buFont typeface="+mj-lt"/>
                        <a:buAutoNum type="arabicPeriod"/>
                      </a:pPr>
                      <a:r>
                        <a:rPr lang="en-US" sz="1200" b="0">
                          <a:solidFill>
                            <a:schemeClr val="tx1"/>
                          </a:solidFill>
                          <a:latin typeface="Century Gothic"/>
                        </a:rPr>
                        <a:t>How does a river change as it moves from source to mouth?</a:t>
                      </a:r>
                      <a:br>
                        <a:rPr lang="en-US" sz="1200" b="0">
                          <a:solidFill>
                            <a:schemeClr val="tx1"/>
                          </a:solidFill>
                          <a:latin typeface="Century Gothic"/>
                        </a:rPr>
                      </a:br>
                      <a:endParaRPr lang="en-US" sz="1200" b="0">
                        <a:solidFill>
                          <a:schemeClr val="tx1"/>
                        </a:solidFill>
                        <a:latin typeface="Century Gothic"/>
                      </a:endParaRPr>
                    </a:p>
                    <a:p>
                      <a:pPr marL="228600" indent="-228600" algn="l">
                        <a:buFont typeface="+mj-lt"/>
                        <a:buAutoNum type="arabicPeriod"/>
                      </a:pPr>
                      <a:r>
                        <a:rPr lang="en-US" sz="1200" b="0">
                          <a:solidFill>
                            <a:schemeClr val="tx1"/>
                          </a:solidFill>
                          <a:latin typeface="Century Gothic"/>
                        </a:rPr>
                        <a:t>What are interlocking spurs? How are they formed?</a:t>
                      </a:r>
                      <a:endParaRPr lang="en-GB" sz="1200" b="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a:solidFill>
                            <a:schemeClr val="tx1"/>
                          </a:solidFill>
                          <a:latin typeface="Century Gothic"/>
                        </a:rPr>
                        <a:t>Task 3</a:t>
                      </a:r>
                    </a:p>
                    <a:p>
                      <a:pPr lvl="0" algn="ctr">
                        <a:buNone/>
                      </a:pPr>
                      <a:endParaRPr lang="en-US" sz="1200" b="0">
                        <a:solidFill>
                          <a:schemeClr val="tx1"/>
                        </a:solidFill>
                        <a:latin typeface="Century Gothic"/>
                      </a:endParaRPr>
                    </a:p>
                    <a:p>
                      <a:pPr marL="228600" lvl="0" indent="-228600" algn="l">
                        <a:buFont typeface="+mj-lt"/>
                        <a:buAutoNum type="arabicPeriod"/>
                      </a:pPr>
                      <a:r>
                        <a:rPr lang="en-US" sz="1200" b="0">
                          <a:solidFill>
                            <a:schemeClr val="tx1"/>
                          </a:solidFill>
                          <a:latin typeface="Century Gothic"/>
                        </a:rPr>
                        <a:t>How is a waterfall formed?</a:t>
                      </a:r>
                      <a:br>
                        <a:rPr lang="en-US" sz="1200" b="0">
                          <a:solidFill>
                            <a:schemeClr val="tx1"/>
                          </a:solidFill>
                          <a:latin typeface="Century Gothic"/>
                        </a:rPr>
                      </a:br>
                      <a:endParaRPr lang="en-US" sz="1200" b="0">
                        <a:solidFill>
                          <a:schemeClr val="tx1"/>
                        </a:solidFill>
                        <a:latin typeface="Century Gothic"/>
                      </a:endParaRPr>
                    </a:p>
                    <a:p>
                      <a:pPr marL="228600" lvl="0" indent="-228600" algn="l">
                        <a:buFont typeface="+mj-lt"/>
                        <a:buAutoNum type="arabicPeriod"/>
                      </a:pPr>
                      <a:r>
                        <a:rPr lang="en-US" sz="1200" b="0">
                          <a:solidFill>
                            <a:schemeClr val="tx1"/>
                          </a:solidFill>
                          <a:latin typeface="Century Gothic"/>
                        </a:rPr>
                        <a:t>How does this link to the formation of a gorge?</a:t>
                      </a:r>
                      <a:br>
                        <a:rPr lang="en-US" sz="1200" b="0">
                          <a:solidFill>
                            <a:schemeClr val="tx1"/>
                          </a:solidFill>
                          <a:latin typeface="Century Gothic"/>
                        </a:rPr>
                      </a:br>
                      <a:endParaRPr lang="en-US" sz="1200" b="0">
                        <a:solidFill>
                          <a:schemeClr val="tx1"/>
                        </a:solidFill>
                        <a:latin typeface="Century Gothic"/>
                      </a:endParaRPr>
                    </a:p>
                    <a:p>
                      <a:pPr marL="228600" lvl="0" indent="-228600" algn="l">
                        <a:buFont typeface="+mj-lt"/>
                        <a:buAutoNum type="arabicPeriod"/>
                      </a:pPr>
                      <a:r>
                        <a:rPr lang="en-US" sz="1200" b="0">
                          <a:solidFill>
                            <a:schemeClr val="tx1"/>
                          </a:solidFill>
                          <a:latin typeface="Century Gothic"/>
                        </a:rPr>
                        <a:t>What is a meander?</a:t>
                      </a:r>
                      <a:br>
                        <a:rPr lang="en-US" sz="1200" b="0">
                          <a:solidFill>
                            <a:schemeClr val="tx1"/>
                          </a:solidFill>
                          <a:latin typeface="Century Gothic"/>
                        </a:rPr>
                      </a:br>
                      <a:endParaRPr lang="en-US" sz="1200" b="0">
                        <a:solidFill>
                          <a:schemeClr val="tx1"/>
                        </a:solidFill>
                        <a:latin typeface="Century Gothic"/>
                      </a:endParaRPr>
                    </a:p>
                    <a:p>
                      <a:pPr marL="228600" lvl="0" indent="-228600" algn="l">
                        <a:buFont typeface="+mj-lt"/>
                        <a:buAutoNum type="arabicPeriod"/>
                      </a:pPr>
                      <a:r>
                        <a:rPr lang="en-US" sz="1200" b="0">
                          <a:solidFill>
                            <a:schemeClr val="tx1"/>
                          </a:solidFill>
                          <a:latin typeface="Century Gothic"/>
                        </a:rPr>
                        <a:t>What does the cross section of a meander look like?</a:t>
                      </a:r>
                      <a:br>
                        <a:rPr lang="en-US" sz="1200" b="0">
                          <a:solidFill>
                            <a:schemeClr val="tx1"/>
                          </a:solidFill>
                          <a:latin typeface="Century Gothic"/>
                        </a:rPr>
                      </a:br>
                      <a:endParaRPr lang="en-US" sz="1200" b="0">
                        <a:solidFill>
                          <a:schemeClr val="tx1"/>
                        </a:solidFill>
                        <a:latin typeface="Century Gothic"/>
                      </a:endParaRPr>
                    </a:p>
                    <a:p>
                      <a:pPr marL="228600" lvl="0" indent="-228600" algn="l">
                        <a:buFont typeface="+mj-lt"/>
                        <a:buAutoNum type="arabicPeriod"/>
                      </a:pPr>
                      <a:r>
                        <a:rPr lang="en-US" sz="1200" b="0">
                          <a:solidFill>
                            <a:schemeClr val="tx1"/>
                          </a:solidFill>
                          <a:latin typeface="Century Gothic"/>
                        </a:rPr>
                        <a:t>How is an ox bow lake formed?</a:t>
                      </a:r>
                      <a:endParaRPr lang="en-GB" sz="1200" b="1">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93127">
                <a:tc>
                  <a:txBody>
                    <a:bodyPr/>
                    <a:lstStyle/>
                    <a:p>
                      <a:pPr marL="0" indent="0" algn="ctr">
                        <a:lnSpc>
                          <a:spcPct val="150000"/>
                        </a:lnSpc>
                        <a:buClr>
                          <a:srgbClr val="000000"/>
                        </a:buClr>
                        <a:buNone/>
                      </a:pPr>
                      <a:r>
                        <a:rPr lang="en-GB" sz="1200" b="1">
                          <a:solidFill>
                            <a:schemeClr val="tx1"/>
                          </a:solidFill>
                          <a:latin typeface="Century Gothic"/>
                        </a:rPr>
                        <a:t>Task 4</a:t>
                      </a:r>
                      <a:br>
                        <a:rPr lang="en-GB" sz="1200" b="1">
                          <a:solidFill>
                            <a:schemeClr val="tx1"/>
                          </a:solidFill>
                          <a:latin typeface="Century Gothic"/>
                        </a:rPr>
                      </a:br>
                      <a:endParaRPr lang="en-US" sz="1200" b="1" i="0" u="none" strike="noStrike" noProof="0">
                        <a:solidFill>
                          <a:srgbClr val="FFFFFF"/>
                        </a:solidFill>
                        <a:latin typeface="Arial"/>
                      </a:endParaRPr>
                    </a:p>
                    <a:p>
                      <a:pPr marL="228600" lvl="0" indent="-228600" algn="l">
                        <a:lnSpc>
                          <a:spcPct val="100000"/>
                        </a:lnSpc>
                        <a:buClr>
                          <a:srgbClr val="000000"/>
                        </a:buClr>
                        <a:buAutoNum type="arabicPeriod"/>
                      </a:pPr>
                      <a:r>
                        <a:rPr lang="en-GB" sz="1200" b="0" i="0" u="none" strike="noStrike" noProof="0">
                          <a:solidFill>
                            <a:schemeClr val="tx1"/>
                          </a:solidFill>
                          <a:latin typeface="Century Gothic"/>
                        </a:rPr>
                        <a:t>What is a flood plain and how is it formed?</a:t>
                      </a:r>
                      <a:br>
                        <a:rPr lang="en-GB" sz="1200" b="0" i="0" u="none" strike="noStrike" noProof="0">
                          <a:solidFill>
                            <a:schemeClr val="tx1"/>
                          </a:solidFill>
                          <a:latin typeface="Century Gothic"/>
                        </a:rPr>
                      </a:br>
                      <a:endParaRPr lang="en-GB" sz="1200" b="0" i="0" u="none" strike="noStrike" noProof="0">
                        <a:solidFill>
                          <a:schemeClr val="tx1"/>
                        </a:solidFill>
                        <a:latin typeface="Century Gothic"/>
                      </a:endParaRPr>
                    </a:p>
                    <a:p>
                      <a:pPr marL="228600" lvl="0" indent="-228600" algn="l">
                        <a:lnSpc>
                          <a:spcPct val="100000"/>
                        </a:lnSpc>
                        <a:buClr>
                          <a:srgbClr val="000000"/>
                        </a:buClr>
                        <a:buAutoNum type="arabicPeriod"/>
                      </a:pPr>
                      <a:r>
                        <a:rPr lang="en-GB" sz="1200" b="0" i="0" u="none" strike="noStrike" noProof="0">
                          <a:solidFill>
                            <a:schemeClr val="tx1"/>
                          </a:solidFill>
                          <a:latin typeface="Century Gothic"/>
                        </a:rPr>
                        <a:t>How is a levee formed? How can they be beneficial?</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a:solidFill>
                            <a:schemeClr val="tx1"/>
                          </a:solidFill>
                          <a:latin typeface="Century Gothic"/>
                        </a:rPr>
                        <a:t>Task 5</a:t>
                      </a:r>
                      <a:br>
                        <a:rPr lang="en-GB" sz="1200" b="1">
                          <a:solidFill>
                            <a:schemeClr val="tx1"/>
                          </a:solidFill>
                          <a:latin typeface="Century Gothic"/>
                        </a:rPr>
                      </a:br>
                      <a:endParaRPr lang="en-GB" sz="1200" b="1">
                        <a:solidFill>
                          <a:schemeClr val="tx1"/>
                        </a:solidFill>
                        <a:latin typeface="Century Gothic"/>
                      </a:endParaRPr>
                    </a:p>
                    <a:p>
                      <a:pPr marL="228600" lvl="0" indent="-228600" algn="l">
                        <a:lnSpc>
                          <a:spcPct val="100000"/>
                        </a:lnSpc>
                        <a:buAutoNum type="arabicPeriod"/>
                      </a:pPr>
                      <a:r>
                        <a:rPr lang="en-GB" sz="1200" b="0">
                          <a:solidFill>
                            <a:schemeClr val="tx1"/>
                          </a:solidFill>
                          <a:latin typeface="Century Gothic"/>
                        </a:rPr>
                        <a:t>Can you explain the natural causes of flooding?</a:t>
                      </a:r>
                      <a:br>
                        <a:rPr lang="en-GB" sz="1200" b="0">
                          <a:solidFill>
                            <a:schemeClr val="tx1"/>
                          </a:solidFill>
                          <a:latin typeface="Century Gothic"/>
                        </a:rPr>
                      </a:br>
                      <a:endParaRPr lang="en-GB" sz="1200" b="0">
                        <a:solidFill>
                          <a:schemeClr val="tx1"/>
                        </a:solidFill>
                        <a:latin typeface="Century Gothic"/>
                      </a:endParaRPr>
                    </a:p>
                    <a:p>
                      <a:pPr marL="228600" lvl="0" indent="-228600" algn="l">
                        <a:lnSpc>
                          <a:spcPct val="100000"/>
                        </a:lnSpc>
                        <a:buAutoNum type="arabicPeriod"/>
                      </a:pPr>
                      <a:r>
                        <a:rPr lang="en-GB" sz="1200" b="0">
                          <a:solidFill>
                            <a:schemeClr val="tx1"/>
                          </a:solidFill>
                          <a:latin typeface="Century Gothic"/>
                        </a:rPr>
                        <a:t>Can you explain the human causes of flooding?</a:t>
                      </a:r>
                      <a:br>
                        <a:rPr lang="en-GB" sz="1200" b="0">
                          <a:solidFill>
                            <a:schemeClr val="tx1"/>
                          </a:solidFill>
                          <a:latin typeface="Century Gothic"/>
                        </a:rPr>
                      </a:br>
                      <a:endParaRPr lang="en-GB" sz="1200" b="0">
                        <a:solidFill>
                          <a:schemeClr val="tx1"/>
                        </a:solidFill>
                        <a:latin typeface="Century Gothic"/>
                      </a:endParaRPr>
                    </a:p>
                    <a:p>
                      <a:pPr marL="228600" lvl="0" indent="-228600" algn="l">
                        <a:lnSpc>
                          <a:spcPct val="100000"/>
                        </a:lnSpc>
                        <a:buAutoNum type="arabicPeriod"/>
                      </a:pPr>
                      <a:r>
                        <a:rPr lang="en-GB" sz="1200" b="0">
                          <a:solidFill>
                            <a:schemeClr val="tx1"/>
                          </a:solidFill>
                          <a:latin typeface="Century Gothic"/>
                        </a:rPr>
                        <a:t>What is a hydrograph?</a:t>
                      </a:r>
                      <a:br>
                        <a:rPr lang="en-GB" sz="1200" b="0">
                          <a:solidFill>
                            <a:schemeClr val="tx1"/>
                          </a:solidFill>
                          <a:latin typeface="Century Gothic"/>
                        </a:rPr>
                      </a:br>
                      <a:endParaRPr lang="en-GB" sz="1200" b="0">
                        <a:solidFill>
                          <a:schemeClr val="tx1"/>
                        </a:solidFill>
                        <a:latin typeface="Century Gothic"/>
                      </a:endParaRPr>
                    </a:p>
                    <a:p>
                      <a:pPr marL="228600" lvl="0" indent="-228600" algn="l">
                        <a:lnSpc>
                          <a:spcPct val="100000"/>
                        </a:lnSpc>
                        <a:buAutoNum type="arabicPeriod"/>
                      </a:pPr>
                      <a:r>
                        <a:rPr lang="en-GB" sz="1200" b="0">
                          <a:solidFill>
                            <a:schemeClr val="tx1"/>
                          </a:solidFill>
                          <a:latin typeface="Century Gothic"/>
                        </a:rPr>
                        <a:t>How can a drainage basin affect the shape of a hydrograph?</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a:solidFill>
                            <a:schemeClr val="tx1"/>
                          </a:solidFill>
                          <a:latin typeface="Century Gothic"/>
                        </a:rPr>
                        <a:t>Task 6</a:t>
                      </a:r>
                    </a:p>
                    <a:p>
                      <a:pPr lvl="0" algn="l">
                        <a:buNone/>
                      </a:pPr>
                      <a:endParaRPr lang="en-GB" sz="1200" b="0">
                        <a:solidFill>
                          <a:schemeClr val="tx1"/>
                        </a:solidFill>
                        <a:latin typeface="Century Gothic"/>
                      </a:endParaRPr>
                    </a:p>
                    <a:p>
                      <a:pPr marL="342900" indent="-342900" rtl="0" fontAlgn="base">
                        <a:buFont typeface="+mj-lt"/>
                        <a:buAutoNum type="arabicPeriod"/>
                      </a:pPr>
                      <a:r>
                        <a:rPr lang="en-GB" sz="1200" b="0" i="0" kern="1200">
                          <a:solidFill>
                            <a:schemeClr val="dk1"/>
                          </a:solidFill>
                          <a:effectLst/>
                          <a:latin typeface="Century Gothic" panose="020B0502020202020204" pitchFamily="34" charset="0"/>
                          <a:ea typeface="+mn-ea"/>
                          <a:cs typeface="+mn-cs"/>
                        </a:rPr>
                        <a:t>Explain the advantages of using hard and soft engineering methods.</a:t>
                      </a:r>
                      <a:r>
                        <a:rPr lang="en-US" sz="1200" b="0" i="0" kern="1200">
                          <a:solidFill>
                            <a:schemeClr val="dk1"/>
                          </a:solidFill>
                          <a:effectLst/>
                          <a:latin typeface="Century Gothic" panose="020B0502020202020204" pitchFamily="34" charset="0"/>
                          <a:ea typeface="+mn-ea"/>
                          <a:cs typeface="+mn-cs"/>
                        </a:rPr>
                        <a:t>​</a:t>
                      </a:r>
                    </a:p>
                    <a:p>
                      <a:pPr marL="342900" indent="-342900" rtl="0" fontAlgn="base">
                        <a:buFont typeface="+mj-lt"/>
                        <a:buAutoNum type="arabicPeriod"/>
                      </a:pPr>
                      <a:endParaRPr lang="en-US" sz="1200" b="0" i="0" kern="1200">
                        <a:solidFill>
                          <a:schemeClr val="dk1"/>
                        </a:solidFill>
                        <a:effectLst/>
                        <a:latin typeface="Century Gothic" panose="020B0502020202020204" pitchFamily="34" charset="0"/>
                        <a:ea typeface="+mn-ea"/>
                        <a:cs typeface="+mn-cs"/>
                      </a:endParaRPr>
                    </a:p>
                    <a:p>
                      <a:pPr marL="342900" indent="-342900" rtl="0" fontAlgn="base">
                        <a:buFont typeface="+mj-lt"/>
                        <a:buAutoNum type="arabicPeriod"/>
                      </a:pPr>
                      <a:r>
                        <a:rPr lang="en-GB" sz="1200" b="0" i="0" u="none" strike="noStrike" kern="1200">
                          <a:solidFill>
                            <a:schemeClr val="dk1"/>
                          </a:solidFill>
                          <a:effectLst/>
                          <a:latin typeface="Century Gothic" panose="020B0502020202020204" pitchFamily="34" charset="0"/>
                          <a:ea typeface="+mn-ea"/>
                          <a:cs typeface="+mn-cs"/>
                        </a:rPr>
                        <a:t>Explain the disadvantages of using hard and soft engineering methods.</a:t>
                      </a:r>
                      <a:endParaRPr lang="en-GB" sz="1200" b="0" i="0" kern="120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7828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 </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5" name="Picture 4">
            <a:extLst>
              <a:ext uri="{FF2B5EF4-FFF2-40B4-BE49-F238E27FC236}">
                <a16:creationId xmlns:a16="http://schemas.microsoft.com/office/drawing/2014/main" id="{E980BE28-DEBB-7847-8D69-2C18B8F87AB9}"/>
              </a:ext>
            </a:extLst>
          </p:cNvPr>
          <p:cNvPicPr>
            <a:picLocks noChangeAspect="1"/>
          </p:cNvPicPr>
          <p:nvPr/>
        </p:nvPicPr>
        <p:blipFill>
          <a:blip r:embed="rId3"/>
          <a:stretch>
            <a:fillRect/>
          </a:stretch>
        </p:blipFill>
        <p:spPr>
          <a:xfrm>
            <a:off x="438410" y="170382"/>
            <a:ext cx="745836" cy="74583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59321" y="5435883"/>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301848" y="219512"/>
            <a:ext cx="3770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6 </a:t>
            </a:r>
            <a:endParaRPr lang="en-US" sz="2000" b="1">
              <a:latin typeface="Aptos" panose="020B0004020202020204"/>
            </a:endParaRPr>
          </a:p>
          <a:p>
            <a:pPr algn="ctr"/>
            <a:r>
              <a:rPr lang="en-US" sz="1600" b="1">
                <a:latin typeface="Century Gothic"/>
              </a:rPr>
              <a:t>Landforms of deposition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377884" y="540654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1360153"/>
            <a:ext cx="5041074" cy="253916"/>
          </a:xfrm>
          <a:prstGeom prst="rect">
            <a:avLst/>
          </a:prstGeom>
          <a:noFill/>
        </p:spPr>
        <p:txBody>
          <a:bodyPr wrap="square">
            <a:spAutoFit/>
          </a:bodyPr>
          <a:lstStyle/>
          <a:p>
            <a:r>
              <a:rPr lang="en-GB" sz="1050" b="1">
                <a:latin typeface="Century Gothic" panose="020B0502020202020204" pitchFamily="34" charset="0"/>
              </a:rPr>
              <a:t>Levee formation</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126694" y="1360153"/>
            <a:ext cx="2468070" cy="253916"/>
          </a:xfrm>
          <a:prstGeom prst="rect">
            <a:avLst/>
          </a:prstGeom>
          <a:noFill/>
        </p:spPr>
        <p:txBody>
          <a:bodyPr wrap="square">
            <a:spAutoFit/>
          </a:bodyPr>
          <a:lstStyle/>
          <a:p>
            <a:r>
              <a:rPr lang="en-GB" sz="1050" b="1">
                <a:latin typeface="Century Gothic" panose="020B0502020202020204" pitchFamily="34" charset="0"/>
              </a:rPr>
              <a:t>Flood plain characteristics</a:t>
            </a:r>
          </a:p>
        </p:txBody>
      </p:sp>
      <p:sp>
        <p:nvSpPr>
          <p:cNvPr id="3" name="TextBox 2">
            <a:extLst>
              <a:ext uri="{FF2B5EF4-FFF2-40B4-BE49-F238E27FC236}">
                <a16:creationId xmlns:a16="http://schemas.microsoft.com/office/drawing/2014/main" id="{5AEE7FEE-4FB0-8127-FF0A-D4BD9426B31F}"/>
              </a:ext>
            </a:extLst>
          </p:cNvPr>
          <p:cNvSpPr txBox="1"/>
          <p:nvPr/>
        </p:nvSpPr>
        <p:spPr>
          <a:xfrm>
            <a:off x="7591114" y="2183473"/>
            <a:ext cx="2082878" cy="600164"/>
          </a:xfrm>
          <a:prstGeom prst="rect">
            <a:avLst/>
          </a:prstGeom>
          <a:noFill/>
        </p:spPr>
        <p:txBody>
          <a:bodyPr wrap="square" rtlCol="0">
            <a:spAutoFit/>
          </a:bodyPr>
          <a:lstStyle/>
          <a:p>
            <a:r>
              <a:rPr lang="en-GB" sz="1100" b="1">
                <a:latin typeface="Century Gothic" panose="020B0502020202020204" pitchFamily="34" charset="0"/>
              </a:rPr>
              <a:t>Estuary </a:t>
            </a:r>
            <a:r>
              <a:rPr lang="en-GB" sz="1100">
                <a:latin typeface="Century Gothic" panose="020B0502020202020204" pitchFamily="34" charset="0"/>
              </a:rPr>
              <a:t>– The tidal mouth of a river where it meets the sea. </a:t>
            </a:r>
            <a:endParaRPr lang="en-GB" sz="1400">
              <a:latin typeface="Century Gothic" panose="020B0502020202020204" pitchFamily="34" charset="0"/>
            </a:endParaRPr>
          </a:p>
        </p:txBody>
      </p:sp>
      <p:sp>
        <p:nvSpPr>
          <p:cNvPr id="8" name="TextBox 7">
            <a:extLst>
              <a:ext uri="{FF2B5EF4-FFF2-40B4-BE49-F238E27FC236}">
                <a16:creationId xmlns:a16="http://schemas.microsoft.com/office/drawing/2014/main" id="{8DA3C12A-4E20-85AA-6BF6-43AFCDAF063A}"/>
              </a:ext>
            </a:extLst>
          </p:cNvPr>
          <p:cNvSpPr txBox="1"/>
          <p:nvPr/>
        </p:nvSpPr>
        <p:spPr>
          <a:xfrm>
            <a:off x="7602360" y="2959822"/>
            <a:ext cx="2140171" cy="600164"/>
          </a:xfrm>
          <a:prstGeom prst="rect">
            <a:avLst/>
          </a:prstGeom>
          <a:noFill/>
        </p:spPr>
        <p:txBody>
          <a:bodyPr wrap="square" rtlCol="0">
            <a:spAutoFit/>
          </a:bodyPr>
          <a:lstStyle/>
          <a:p>
            <a:r>
              <a:rPr lang="en-GB" sz="1100" b="1">
                <a:latin typeface="Century Gothic" panose="020B0502020202020204" pitchFamily="34" charset="0"/>
              </a:rPr>
              <a:t>Flood plain </a:t>
            </a:r>
            <a:r>
              <a:rPr lang="en-GB" sz="1100">
                <a:latin typeface="Century Gothic" panose="020B0502020202020204" pitchFamily="34" charset="0"/>
              </a:rPr>
              <a:t>– The flat area forming the valley floor either side of a river. </a:t>
            </a:r>
            <a:endParaRPr lang="en-GB" sz="1400">
              <a:latin typeface="Century Gothic" panose="020B0502020202020204" pitchFamily="34" charset="0"/>
            </a:endParaRPr>
          </a:p>
        </p:txBody>
      </p:sp>
      <p:sp>
        <p:nvSpPr>
          <p:cNvPr id="11" name="TextBox 10">
            <a:extLst>
              <a:ext uri="{FF2B5EF4-FFF2-40B4-BE49-F238E27FC236}">
                <a16:creationId xmlns:a16="http://schemas.microsoft.com/office/drawing/2014/main" id="{EF0252DC-76BC-A823-A558-4BAB72E34B94}"/>
              </a:ext>
            </a:extLst>
          </p:cNvPr>
          <p:cNvSpPr txBox="1"/>
          <p:nvPr/>
        </p:nvSpPr>
        <p:spPr>
          <a:xfrm>
            <a:off x="7579310" y="1401680"/>
            <a:ext cx="2082878" cy="600164"/>
          </a:xfrm>
          <a:prstGeom prst="rect">
            <a:avLst/>
          </a:prstGeom>
          <a:noFill/>
        </p:spPr>
        <p:txBody>
          <a:bodyPr wrap="square" rtlCol="0">
            <a:spAutoFit/>
          </a:bodyPr>
          <a:lstStyle/>
          <a:p>
            <a:r>
              <a:rPr lang="en-GB" sz="1100" b="1">
                <a:latin typeface="Century Gothic" panose="020B0502020202020204" pitchFamily="34" charset="0"/>
              </a:rPr>
              <a:t>Deposition </a:t>
            </a:r>
            <a:r>
              <a:rPr lang="en-GB" sz="1100">
                <a:latin typeface="Century Gothic" panose="020B0502020202020204" pitchFamily="34" charset="0"/>
              </a:rPr>
              <a:t>– The process of transported material being dropped.</a:t>
            </a:r>
            <a:endParaRPr lang="en-GB" sz="1400">
              <a:latin typeface="Century Gothic" panose="020B0502020202020204" pitchFamily="34" charset="0"/>
            </a:endParaRPr>
          </a:p>
        </p:txBody>
      </p:sp>
      <p:sp>
        <p:nvSpPr>
          <p:cNvPr id="12" name="TextBox 11">
            <a:extLst>
              <a:ext uri="{FF2B5EF4-FFF2-40B4-BE49-F238E27FC236}">
                <a16:creationId xmlns:a16="http://schemas.microsoft.com/office/drawing/2014/main" id="{027C03B3-996E-A50A-F393-F2B233A50520}"/>
              </a:ext>
            </a:extLst>
          </p:cNvPr>
          <p:cNvSpPr txBox="1"/>
          <p:nvPr/>
        </p:nvSpPr>
        <p:spPr>
          <a:xfrm>
            <a:off x="7606646" y="3746326"/>
            <a:ext cx="2140171" cy="600164"/>
          </a:xfrm>
          <a:prstGeom prst="rect">
            <a:avLst/>
          </a:prstGeom>
          <a:noFill/>
        </p:spPr>
        <p:txBody>
          <a:bodyPr wrap="square" rtlCol="0">
            <a:spAutoFit/>
          </a:bodyPr>
          <a:lstStyle/>
          <a:p>
            <a:r>
              <a:rPr lang="en-GB" sz="1100" b="1" err="1">
                <a:latin typeface="Century Gothic" panose="020B0502020202020204" pitchFamily="34" charset="0"/>
              </a:rPr>
              <a:t>Levèe</a:t>
            </a:r>
            <a:r>
              <a:rPr lang="en-GB" sz="1100" b="1">
                <a:latin typeface="Century Gothic" panose="020B0502020202020204" pitchFamily="34" charset="0"/>
              </a:rPr>
              <a:t> </a:t>
            </a:r>
            <a:r>
              <a:rPr lang="en-GB" sz="1100">
                <a:latin typeface="Century Gothic" panose="020B0502020202020204" pitchFamily="34" charset="0"/>
              </a:rPr>
              <a:t>– An embankment of sediment along a river caused by flooding. </a:t>
            </a:r>
            <a:endParaRPr lang="en-GB" sz="1400">
              <a:latin typeface="Century Gothic" panose="020B0502020202020204" pitchFamily="34" charset="0"/>
            </a:endParaRPr>
          </a:p>
        </p:txBody>
      </p:sp>
      <p:sp>
        <p:nvSpPr>
          <p:cNvPr id="19" name="TextBox 18">
            <a:extLst>
              <a:ext uri="{FF2B5EF4-FFF2-40B4-BE49-F238E27FC236}">
                <a16:creationId xmlns:a16="http://schemas.microsoft.com/office/drawing/2014/main" id="{803CE490-F618-0753-1A66-447E261CEC9D}"/>
              </a:ext>
            </a:extLst>
          </p:cNvPr>
          <p:cNvSpPr txBox="1"/>
          <p:nvPr/>
        </p:nvSpPr>
        <p:spPr>
          <a:xfrm>
            <a:off x="7591114" y="4535558"/>
            <a:ext cx="2215709" cy="600164"/>
          </a:xfrm>
          <a:prstGeom prst="rect">
            <a:avLst/>
          </a:prstGeom>
          <a:noFill/>
        </p:spPr>
        <p:txBody>
          <a:bodyPr wrap="square" rtlCol="0">
            <a:spAutoFit/>
          </a:bodyPr>
          <a:lstStyle/>
          <a:p>
            <a:r>
              <a:rPr lang="en-GB" sz="1100" b="1">
                <a:latin typeface="Century Gothic" panose="020B0502020202020204" pitchFamily="34" charset="0"/>
              </a:rPr>
              <a:t>Silt </a:t>
            </a:r>
            <a:r>
              <a:rPr lang="en-GB" sz="1100">
                <a:latin typeface="Century Gothic" panose="020B0502020202020204" pitchFamily="34" charset="0"/>
              </a:rPr>
              <a:t>– fine sand and clay carried by a river and deposited as a sediment.</a:t>
            </a:r>
            <a:endParaRPr lang="en-GB" sz="1400">
              <a:latin typeface="Century Gothic" panose="020B0502020202020204" pitchFamily="34" charset="0"/>
            </a:endParaRPr>
          </a:p>
        </p:txBody>
      </p:sp>
      <p:pic>
        <p:nvPicPr>
          <p:cNvPr id="23" name="Picture 22" descr="A diagram of a river bed&#10;&#10;Description automatically generated">
            <a:extLst>
              <a:ext uri="{FF2B5EF4-FFF2-40B4-BE49-F238E27FC236}">
                <a16:creationId xmlns:a16="http://schemas.microsoft.com/office/drawing/2014/main" id="{40B7DF71-5D15-FF52-2D73-7C3CE69AA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1" y="1656211"/>
            <a:ext cx="2575694" cy="3618810"/>
          </a:xfrm>
          <a:prstGeom prst="rect">
            <a:avLst/>
          </a:prstGeom>
        </p:spPr>
      </p:pic>
      <p:pic>
        <p:nvPicPr>
          <p:cNvPr id="27" name="Picture 26" descr="Qr code&#10;&#10;Description automatically generated">
            <a:extLst>
              <a:ext uri="{FF2B5EF4-FFF2-40B4-BE49-F238E27FC236}">
                <a16:creationId xmlns:a16="http://schemas.microsoft.com/office/drawing/2014/main" id="{448304DC-E5FF-E44A-FD29-2F5B36AE63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04833" y="5768931"/>
            <a:ext cx="588270" cy="588270"/>
          </a:xfrm>
          <a:prstGeom prst="rect">
            <a:avLst/>
          </a:prstGeom>
        </p:spPr>
      </p:pic>
      <p:cxnSp>
        <p:nvCxnSpPr>
          <p:cNvPr id="28" name="Straight Arrow Connector 27">
            <a:extLst>
              <a:ext uri="{FF2B5EF4-FFF2-40B4-BE49-F238E27FC236}">
                <a16:creationId xmlns:a16="http://schemas.microsoft.com/office/drawing/2014/main" id="{F1EF7428-0A1B-1D9F-BACA-8B107D52F37E}"/>
              </a:ext>
            </a:extLst>
          </p:cNvPr>
          <p:cNvCxnSpPr>
            <a:cxnSpLocks/>
          </p:cNvCxnSpPr>
          <p:nvPr/>
        </p:nvCxnSpPr>
        <p:spPr>
          <a:xfrm flipV="1">
            <a:off x="616961" y="5427248"/>
            <a:ext cx="5383513" cy="911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2CF77DE-2251-D8BB-28E0-C086F244F1F2}"/>
              </a:ext>
            </a:extLst>
          </p:cNvPr>
          <p:cNvSpPr txBox="1"/>
          <p:nvPr/>
        </p:nvSpPr>
        <p:spPr>
          <a:xfrm>
            <a:off x="615837" y="5490251"/>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pic>
        <p:nvPicPr>
          <p:cNvPr id="30" name="Picture 29">
            <a:extLst>
              <a:ext uri="{FF2B5EF4-FFF2-40B4-BE49-F238E27FC236}">
                <a16:creationId xmlns:a16="http://schemas.microsoft.com/office/drawing/2014/main" id="{5BAD15A2-1D33-8BB0-6BBD-3F79CDDE0A2B}"/>
              </a:ext>
            </a:extLst>
          </p:cNvPr>
          <p:cNvPicPr>
            <a:picLocks noChangeAspect="1"/>
          </p:cNvPicPr>
          <p:nvPr/>
        </p:nvPicPr>
        <p:blipFill>
          <a:blip r:embed="rId6"/>
          <a:stretch>
            <a:fillRect/>
          </a:stretch>
        </p:blipFill>
        <p:spPr>
          <a:xfrm>
            <a:off x="401949" y="5774437"/>
            <a:ext cx="896957" cy="904135"/>
          </a:xfrm>
          <a:prstGeom prst="rect">
            <a:avLst/>
          </a:prstGeom>
        </p:spPr>
      </p:pic>
      <p:sp>
        <p:nvSpPr>
          <p:cNvPr id="35" name="TextBox 34">
            <a:extLst>
              <a:ext uri="{FF2B5EF4-FFF2-40B4-BE49-F238E27FC236}">
                <a16:creationId xmlns:a16="http://schemas.microsoft.com/office/drawing/2014/main" id="{B23AC6D1-629C-5CD3-AFC9-934121858A01}"/>
              </a:ext>
            </a:extLst>
          </p:cNvPr>
          <p:cNvSpPr txBox="1"/>
          <p:nvPr/>
        </p:nvSpPr>
        <p:spPr>
          <a:xfrm>
            <a:off x="1457003" y="6136516"/>
            <a:ext cx="45267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Levees can also be made artificially, not all levees are natural.</a:t>
            </a:r>
          </a:p>
        </p:txBody>
      </p:sp>
      <p:pic>
        <p:nvPicPr>
          <p:cNvPr id="39" name="Picture 38" descr="A diagram of a river&#10;&#10;Description automatically generated">
            <a:extLst>
              <a:ext uri="{FF2B5EF4-FFF2-40B4-BE49-F238E27FC236}">
                <a16:creationId xmlns:a16="http://schemas.microsoft.com/office/drawing/2014/main" id="{81A1EC18-CACC-0331-BB52-D7C5E8661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3157" y="1791875"/>
            <a:ext cx="2817317" cy="2855518"/>
          </a:xfrm>
          <a:prstGeom prst="rect">
            <a:avLst/>
          </a:prstGeom>
        </p:spPr>
      </p:pic>
      <p:pic>
        <p:nvPicPr>
          <p:cNvPr id="41" name="Picture 40">
            <a:extLst>
              <a:ext uri="{FF2B5EF4-FFF2-40B4-BE49-F238E27FC236}">
                <a16:creationId xmlns:a16="http://schemas.microsoft.com/office/drawing/2014/main" id="{FFBB4FD0-4652-08E3-783A-5FE706E0D4D9}"/>
              </a:ext>
            </a:extLst>
          </p:cNvPr>
          <p:cNvPicPr>
            <a:picLocks noChangeAspect="1"/>
          </p:cNvPicPr>
          <p:nvPr/>
        </p:nvPicPr>
        <p:blipFill>
          <a:blip r:embed="rId8"/>
          <a:stretch>
            <a:fillRect/>
          </a:stretch>
        </p:blipFill>
        <p:spPr>
          <a:xfrm rot="10800000">
            <a:off x="6631178" y="1463608"/>
            <a:ext cx="414879" cy="414879"/>
          </a:xfrm>
          <a:prstGeom prst="rect">
            <a:avLst/>
          </a:prstGeom>
        </p:spPr>
      </p:pic>
      <p:pic>
        <p:nvPicPr>
          <p:cNvPr id="44" name="Picture 43">
            <a:extLst>
              <a:ext uri="{FF2B5EF4-FFF2-40B4-BE49-F238E27FC236}">
                <a16:creationId xmlns:a16="http://schemas.microsoft.com/office/drawing/2014/main" id="{2C136596-7193-DAE3-758C-1A6ABC0A298F}"/>
              </a:ext>
            </a:extLst>
          </p:cNvPr>
          <p:cNvPicPr>
            <a:picLocks noChangeAspect="1"/>
          </p:cNvPicPr>
          <p:nvPr/>
        </p:nvPicPr>
        <p:blipFill>
          <a:blip r:embed="rId9"/>
          <a:stretch>
            <a:fillRect/>
          </a:stretch>
        </p:blipFill>
        <p:spPr>
          <a:xfrm>
            <a:off x="6201702" y="3859528"/>
            <a:ext cx="425344" cy="425344"/>
          </a:xfrm>
          <a:prstGeom prst="rect">
            <a:avLst/>
          </a:prstGeom>
        </p:spPr>
      </p:pic>
      <p:pic>
        <p:nvPicPr>
          <p:cNvPr id="46" name="Picture 45">
            <a:extLst>
              <a:ext uri="{FF2B5EF4-FFF2-40B4-BE49-F238E27FC236}">
                <a16:creationId xmlns:a16="http://schemas.microsoft.com/office/drawing/2014/main" id="{03D7E099-6DE2-E47B-49B5-91FFD9762F8D}"/>
              </a:ext>
            </a:extLst>
          </p:cNvPr>
          <p:cNvPicPr>
            <a:picLocks noChangeAspect="1"/>
          </p:cNvPicPr>
          <p:nvPr/>
        </p:nvPicPr>
        <p:blipFill>
          <a:blip r:embed="rId9"/>
          <a:stretch>
            <a:fillRect/>
          </a:stretch>
        </p:blipFill>
        <p:spPr>
          <a:xfrm>
            <a:off x="7079130" y="3859528"/>
            <a:ext cx="425344" cy="425344"/>
          </a:xfrm>
          <a:prstGeom prst="rect">
            <a:avLst/>
          </a:prstGeom>
        </p:spPr>
      </p:pic>
      <p:pic>
        <p:nvPicPr>
          <p:cNvPr id="49" name="Picture 48">
            <a:extLst>
              <a:ext uri="{FF2B5EF4-FFF2-40B4-BE49-F238E27FC236}">
                <a16:creationId xmlns:a16="http://schemas.microsoft.com/office/drawing/2014/main" id="{068DE156-C5DC-DE2D-47CF-B09647CEB330}"/>
              </a:ext>
            </a:extLst>
          </p:cNvPr>
          <p:cNvPicPr>
            <a:picLocks noChangeAspect="1"/>
          </p:cNvPicPr>
          <p:nvPr/>
        </p:nvPicPr>
        <p:blipFill>
          <a:blip r:embed="rId10"/>
          <a:stretch>
            <a:fillRect/>
          </a:stretch>
        </p:blipFill>
        <p:spPr>
          <a:xfrm>
            <a:off x="6568370" y="4500461"/>
            <a:ext cx="627083" cy="627083"/>
          </a:xfrm>
          <a:prstGeom prst="rect">
            <a:avLst/>
          </a:prstGeom>
        </p:spPr>
      </p:pic>
      <p:pic>
        <p:nvPicPr>
          <p:cNvPr id="51" name="Picture 50">
            <a:extLst>
              <a:ext uri="{FF2B5EF4-FFF2-40B4-BE49-F238E27FC236}">
                <a16:creationId xmlns:a16="http://schemas.microsoft.com/office/drawing/2014/main" id="{FE9D687A-5B4A-DCB3-2BBF-60381FBCF180}"/>
              </a:ext>
            </a:extLst>
          </p:cNvPr>
          <p:cNvPicPr>
            <a:picLocks noChangeAspect="1"/>
          </p:cNvPicPr>
          <p:nvPr/>
        </p:nvPicPr>
        <p:blipFill>
          <a:blip r:embed="rId11"/>
          <a:stretch>
            <a:fillRect/>
          </a:stretch>
        </p:blipFill>
        <p:spPr>
          <a:xfrm>
            <a:off x="6566270" y="2158465"/>
            <a:ext cx="627083" cy="627083"/>
          </a:xfrm>
          <a:prstGeom prst="rect">
            <a:avLst/>
          </a:prstGeom>
        </p:spPr>
      </p:pic>
      <p:pic>
        <p:nvPicPr>
          <p:cNvPr id="52" name="Picture 51">
            <a:extLst>
              <a:ext uri="{FF2B5EF4-FFF2-40B4-BE49-F238E27FC236}">
                <a16:creationId xmlns:a16="http://schemas.microsoft.com/office/drawing/2014/main" id="{0DF64A79-0AD3-819F-43BD-4BD211D8C46D}"/>
              </a:ext>
            </a:extLst>
          </p:cNvPr>
          <p:cNvPicPr>
            <a:picLocks noChangeAspect="1"/>
          </p:cNvPicPr>
          <p:nvPr/>
        </p:nvPicPr>
        <p:blipFill rotWithShape="1">
          <a:blip r:embed="rId12"/>
          <a:srcRect t="40520"/>
          <a:stretch/>
        </p:blipFill>
        <p:spPr>
          <a:xfrm>
            <a:off x="6431974" y="3080379"/>
            <a:ext cx="944517" cy="346818"/>
          </a:xfrm>
          <a:prstGeom prst="rect">
            <a:avLst/>
          </a:prstGeom>
        </p:spPr>
      </p:pic>
      <p:sp>
        <p:nvSpPr>
          <p:cNvPr id="53" name="TextBox 52">
            <a:extLst>
              <a:ext uri="{FF2B5EF4-FFF2-40B4-BE49-F238E27FC236}">
                <a16:creationId xmlns:a16="http://schemas.microsoft.com/office/drawing/2014/main" id="{F0D8D219-63FF-0FF0-5BD6-17D03EC3279A}"/>
              </a:ext>
            </a:extLst>
          </p:cNvPr>
          <p:cNvSpPr txBox="1"/>
          <p:nvPr/>
        </p:nvSpPr>
        <p:spPr>
          <a:xfrm>
            <a:off x="6589664" y="6310362"/>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Time for Geography</a:t>
            </a:r>
            <a:endParaRPr lang="en-US"/>
          </a:p>
        </p:txBody>
      </p:sp>
      <p:sp>
        <p:nvSpPr>
          <p:cNvPr id="54" name="TextBox 53">
            <a:extLst>
              <a:ext uri="{FF2B5EF4-FFF2-40B4-BE49-F238E27FC236}">
                <a16:creationId xmlns:a16="http://schemas.microsoft.com/office/drawing/2014/main" id="{6AD596FE-E046-3484-B05E-14D49975D159}"/>
              </a:ext>
            </a:extLst>
          </p:cNvPr>
          <p:cNvSpPr txBox="1"/>
          <p:nvPr/>
        </p:nvSpPr>
        <p:spPr>
          <a:xfrm>
            <a:off x="7976588" y="6310362"/>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56" name="Picture 55" descr="A qr code with a few black squares&#10;&#10;Description automatically generated">
            <a:extLst>
              <a:ext uri="{FF2B5EF4-FFF2-40B4-BE49-F238E27FC236}">
                <a16:creationId xmlns:a16="http://schemas.microsoft.com/office/drawing/2014/main" id="{78077FCE-1659-D098-D533-5DD73DBAD8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61844" y="5797868"/>
            <a:ext cx="570089" cy="559333"/>
          </a:xfrm>
          <a:prstGeom prst="rect">
            <a:avLst/>
          </a:prstGeom>
        </p:spPr>
      </p:pic>
    </p:spTree>
    <p:extLst>
      <p:ext uri="{BB962C8B-B14F-4D97-AF65-F5344CB8AC3E}">
        <p14:creationId xmlns:p14="http://schemas.microsoft.com/office/powerpoint/2010/main" val="66851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59321" y="5435883"/>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247818" y="182593"/>
            <a:ext cx="3770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7 </a:t>
            </a:r>
            <a:endParaRPr lang="en-US" sz="2000" b="1">
              <a:latin typeface="Aptos" panose="020B0004020202020204"/>
            </a:endParaRPr>
          </a:p>
          <a:p>
            <a:pPr algn="ctr"/>
            <a:r>
              <a:rPr lang="en-US" sz="1600" b="1">
                <a:latin typeface="Century Gothic"/>
              </a:rPr>
              <a:t>Flood Risk</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DA217DA1-E664-4C42-825D-B1B755E8094C}"/>
              </a:ext>
            </a:extLst>
          </p:cNvPr>
          <p:cNvSpPr txBox="1"/>
          <p:nvPr/>
        </p:nvSpPr>
        <p:spPr>
          <a:xfrm>
            <a:off x="6417075" y="6447845"/>
            <a:ext cx="16058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The Rivers Trust</a:t>
            </a:r>
            <a:endParaRPr lang="en-US"/>
          </a:p>
        </p:txBody>
      </p:sp>
      <p:sp>
        <p:nvSpPr>
          <p:cNvPr id="18" name="TextBox 17">
            <a:extLst>
              <a:ext uri="{FF2B5EF4-FFF2-40B4-BE49-F238E27FC236}">
                <a16:creationId xmlns:a16="http://schemas.microsoft.com/office/drawing/2014/main" id="{55FED63B-E373-BB1E-E13B-248F1FE18E5F}"/>
              </a:ext>
            </a:extLst>
          </p:cNvPr>
          <p:cNvSpPr txBox="1"/>
          <p:nvPr/>
        </p:nvSpPr>
        <p:spPr>
          <a:xfrm>
            <a:off x="8022877" y="6387384"/>
            <a:ext cx="15677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377884" y="540654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1360153"/>
            <a:ext cx="5041074" cy="253916"/>
          </a:xfrm>
          <a:prstGeom prst="rect">
            <a:avLst/>
          </a:prstGeom>
          <a:noFill/>
        </p:spPr>
        <p:txBody>
          <a:bodyPr wrap="square">
            <a:spAutoFit/>
          </a:bodyPr>
          <a:lstStyle/>
          <a:p>
            <a:r>
              <a:rPr lang="en-GB" sz="1050" b="1">
                <a:latin typeface="Century Gothic" panose="020B0502020202020204" pitchFamily="34" charset="0"/>
              </a:rPr>
              <a:t>Physical Causes</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42382" y="4054137"/>
            <a:ext cx="2468070" cy="253916"/>
          </a:xfrm>
          <a:prstGeom prst="rect">
            <a:avLst/>
          </a:prstGeom>
          <a:noFill/>
        </p:spPr>
        <p:txBody>
          <a:bodyPr wrap="square">
            <a:spAutoFit/>
          </a:bodyPr>
          <a:lstStyle/>
          <a:p>
            <a:r>
              <a:rPr lang="en-GB" sz="1050" b="1">
                <a:latin typeface="Century Gothic" panose="020B0502020202020204" pitchFamily="34" charset="0"/>
              </a:rPr>
              <a:t>Human Causes</a:t>
            </a:r>
          </a:p>
        </p:txBody>
      </p:sp>
      <p:sp>
        <p:nvSpPr>
          <p:cNvPr id="16" name="TextBox 15">
            <a:extLst>
              <a:ext uri="{FF2B5EF4-FFF2-40B4-BE49-F238E27FC236}">
                <a16:creationId xmlns:a16="http://schemas.microsoft.com/office/drawing/2014/main" id="{13939731-4E04-35DE-CA72-877CB2B9690F}"/>
              </a:ext>
            </a:extLst>
          </p:cNvPr>
          <p:cNvSpPr txBox="1"/>
          <p:nvPr/>
        </p:nvSpPr>
        <p:spPr>
          <a:xfrm>
            <a:off x="6974585" y="1297417"/>
            <a:ext cx="2835799" cy="430887"/>
          </a:xfrm>
          <a:prstGeom prst="rect">
            <a:avLst/>
          </a:prstGeom>
          <a:noFill/>
        </p:spPr>
        <p:txBody>
          <a:bodyPr wrap="square" rtlCol="0">
            <a:spAutoFit/>
          </a:bodyPr>
          <a:lstStyle/>
          <a:p>
            <a:r>
              <a:rPr lang="en-GB" sz="1100" b="1">
                <a:latin typeface="Century Gothic" panose="020B0502020202020204" pitchFamily="34" charset="0"/>
              </a:rPr>
              <a:t>Agriculture </a:t>
            </a:r>
            <a:r>
              <a:rPr lang="en-GB" sz="1100">
                <a:latin typeface="Century Gothic" panose="020B0502020202020204" pitchFamily="34" charset="0"/>
              </a:rPr>
              <a:t>– Farming, including growing crops and rearing animals.</a:t>
            </a:r>
            <a:endParaRPr lang="en-GB" sz="1400">
              <a:latin typeface="Century Gothic" panose="020B0502020202020204" pitchFamily="34" charset="0"/>
            </a:endParaRPr>
          </a:p>
        </p:txBody>
      </p:sp>
      <p:sp>
        <p:nvSpPr>
          <p:cNvPr id="22" name="TextBox 21">
            <a:extLst>
              <a:ext uri="{FF2B5EF4-FFF2-40B4-BE49-F238E27FC236}">
                <a16:creationId xmlns:a16="http://schemas.microsoft.com/office/drawing/2014/main" id="{877EABE3-431F-853C-B448-1CF2E4E8A168}"/>
              </a:ext>
            </a:extLst>
          </p:cNvPr>
          <p:cNvSpPr txBox="1"/>
          <p:nvPr/>
        </p:nvSpPr>
        <p:spPr>
          <a:xfrm>
            <a:off x="6982733" y="1857628"/>
            <a:ext cx="2759883" cy="430887"/>
          </a:xfrm>
          <a:prstGeom prst="rect">
            <a:avLst/>
          </a:prstGeom>
          <a:noFill/>
        </p:spPr>
        <p:txBody>
          <a:bodyPr wrap="square" rtlCol="0">
            <a:spAutoFit/>
          </a:bodyPr>
          <a:lstStyle/>
          <a:p>
            <a:r>
              <a:rPr lang="en-GB" sz="1100" b="1">
                <a:latin typeface="Century Gothic" panose="020B0502020202020204" pitchFamily="34" charset="0"/>
              </a:rPr>
              <a:t>Deforestation </a:t>
            </a:r>
            <a:r>
              <a:rPr lang="en-GB" sz="1100">
                <a:latin typeface="Century Gothic" panose="020B0502020202020204" pitchFamily="34" charset="0"/>
              </a:rPr>
              <a:t>– The action of clearing an area of trees.</a:t>
            </a:r>
            <a:endParaRPr lang="en-GB" sz="1400">
              <a:latin typeface="Century Gothic" panose="020B0502020202020204" pitchFamily="34" charset="0"/>
            </a:endParaRPr>
          </a:p>
        </p:txBody>
      </p:sp>
      <p:sp>
        <p:nvSpPr>
          <p:cNvPr id="24" name="TextBox 23">
            <a:extLst>
              <a:ext uri="{FF2B5EF4-FFF2-40B4-BE49-F238E27FC236}">
                <a16:creationId xmlns:a16="http://schemas.microsoft.com/office/drawing/2014/main" id="{726F52DC-3BC9-348E-E0F1-D15E0C2A6113}"/>
              </a:ext>
            </a:extLst>
          </p:cNvPr>
          <p:cNvSpPr txBox="1"/>
          <p:nvPr/>
        </p:nvSpPr>
        <p:spPr>
          <a:xfrm>
            <a:off x="6982376" y="2337836"/>
            <a:ext cx="2835799" cy="430887"/>
          </a:xfrm>
          <a:prstGeom prst="rect">
            <a:avLst/>
          </a:prstGeom>
          <a:noFill/>
        </p:spPr>
        <p:txBody>
          <a:bodyPr wrap="square" rtlCol="0">
            <a:spAutoFit/>
          </a:bodyPr>
          <a:lstStyle/>
          <a:p>
            <a:r>
              <a:rPr lang="en-GB" sz="1100" b="1">
                <a:latin typeface="Century Gothic" panose="020B0502020202020204" pitchFamily="34" charset="0"/>
              </a:rPr>
              <a:t>Flood risk </a:t>
            </a:r>
            <a:r>
              <a:rPr lang="en-GB" sz="1100">
                <a:latin typeface="Century Gothic" panose="020B0502020202020204" pitchFamily="34" charset="0"/>
              </a:rPr>
              <a:t>– The probability of flooding and the impact if it occurred. </a:t>
            </a:r>
            <a:endParaRPr lang="en-GB" sz="1400">
              <a:latin typeface="Century Gothic" panose="020B0502020202020204" pitchFamily="34" charset="0"/>
            </a:endParaRPr>
          </a:p>
        </p:txBody>
      </p:sp>
      <p:sp>
        <p:nvSpPr>
          <p:cNvPr id="25" name="TextBox 24">
            <a:extLst>
              <a:ext uri="{FF2B5EF4-FFF2-40B4-BE49-F238E27FC236}">
                <a16:creationId xmlns:a16="http://schemas.microsoft.com/office/drawing/2014/main" id="{9E4789FE-CA46-256D-E9F3-5488EAA1EFBB}"/>
              </a:ext>
            </a:extLst>
          </p:cNvPr>
          <p:cNvSpPr txBox="1"/>
          <p:nvPr/>
        </p:nvSpPr>
        <p:spPr>
          <a:xfrm>
            <a:off x="6982376" y="2814238"/>
            <a:ext cx="2759883" cy="430887"/>
          </a:xfrm>
          <a:prstGeom prst="rect">
            <a:avLst/>
          </a:prstGeom>
          <a:noFill/>
        </p:spPr>
        <p:txBody>
          <a:bodyPr wrap="square" rtlCol="0">
            <a:spAutoFit/>
          </a:bodyPr>
          <a:lstStyle/>
          <a:p>
            <a:r>
              <a:rPr lang="en-GB" sz="1100" b="1">
                <a:latin typeface="Century Gothic" panose="020B0502020202020204" pitchFamily="34" charset="0"/>
              </a:rPr>
              <a:t>Greenfield site </a:t>
            </a:r>
            <a:r>
              <a:rPr lang="en-GB" sz="1100">
                <a:latin typeface="Century Gothic" panose="020B0502020202020204" pitchFamily="34" charset="0"/>
              </a:rPr>
              <a:t>– Land that has not been built upon previously. </a:t>
            </a:r>
            <a:endParaRPr lang="en-GB" sz="1400">
              <a:latin typeface="Century Gothic" panose="020B0502020202020204" pitchFamily="34" charset="0"/>
            </a:endParaRPr>
          </a:p>
        </p:txBody>
      </p:sp>
      <p:sp>
        <p:nvSpPr>
          <p:cNvPr id="26" name="TextBox 25">
            <a:extLst>
              <a:ext uri="{FF2B5EF4-FFF2-40B4-BE49-F238E27FC236}">
                <a16:creationId xmlns:a16="http://schemas.microsoft.com/office/drawing/2014/main" id="{FAED384A-225E-535D-3A2F-88A6FEFE5616}"/>
              </a:ext>
            </a:extLst>
          </p:cNvPr>
          <p:cNvSpPr txBox="1"/>
          <p:nvPr/>
        </p:nvSpPr>
        <p:spPr>
          <a:xfrm>
            <a:off x="6983779" y="3232853"/>
            <a:ext cx="2835799" cy="430887"/>
          </a:xfrm>
          <a:prstGeom prst="rect">
            <a:avLst/>
          </a:prstGeom>
          <a:noFill/>
        </p:spPr>
        <p:txBody>
          <a:bodyPr wrap="square" rtlCol="0">
            <a:spAutoFit/>
          </a:bodyPr>
          <a:lstStyle/>
          <a:p>
            <a:r>
              <a:rPr lang="en-GB" sz="1100" b="1">
                <a:latin typeface="Century Gothic" panose="020B0502020202020204" pitchFamily="34" charset="0"/>
              </a:rPr>
              <a:t>Geology</a:t>
            </a:r>
            <a:r>
              <a:rPr lang="en-GB" sz="1100">
                <a:latin typeface="Century Gothic" panose="020B0502020202020204" pitchFamily="34" charset="0"/>
              </a:rPr>
              <a:t> – The composition and  structure of the Earth. </a:t>
            </a:r>
            <a:endParaRPr lang="en-GB" sz="1400">
              <a:latin typeface="Century Gothic" panose="020B0502020202020204" pitchFamily="34" charset="0"/>
            </a:endParaRPr>
          </a:p>
        </p:txBody>
      </p:sp>
      <p:sp>
        <p:nvSpPr>
          <p:cNvPr id="31" name="TextBox 30">
            <a:extLst>
              <a:ext uri="{FF2B5EF4-FFF2-40B4-BE49-F238E27FC236}">
                <a16:creationId xmlns:a16="http://schemas.microsoft.com/office/drawing/2014/main" id="{1CB0D21F-6B0C-6A0B-6860-DD09EB492E85}"/>
              </a:ext>
            </a:extLst>
          </p:cNvPr>
          <p:cNvSpPr txBox="1"/>
          <p:nvPr/>
        </p:nvSpPr>
        <p:spPr>
          <a:xfrm>
            <a:off x="6958471" y="3708864"/>
            <a:ext cx="2982624" cy="600164"/>
          </a:xfrm>
          <a:prstGeom prst="rect">
            <a:avLst/>
          </a:prstGeom>
          <a:noFill/>
        </p:spPr>
        <p:txBody>
          <a:bodyPr wrap="square" rtlCol="0">
            <a:spAutoFit/>
          </a:bodyPr>
          <a:lstStyle/>
          <a:p>
            <a:r>
              <a:rPr lang="en-GB" sz="1100" b="1">
                <a:latin typeface="Century Gothic" panose="020B0502020202020204" pitchFamily="34" charset="0"/>
              </a:rPr>
              <a:t>Infrastructure </a:t>
            </a:r>
            <a:r>
              <a:rPr lang="en-GB" sz="1100">
                <a:latin typeface="Century Gothic" panose="020B0502020202020204" pitchFamily="34" charset="0"/>
              </a:rPr>
              <a:t>– The built environment including transport, buildings and services.</a:t>
            </a:r>
            <a:endParaRPr lang="en-GB" sz="1400">
              <a:latin typeface="Century Gothic" panose="020B0502020202020204" pitchFamily="34" charset="0"/>
            </a:endParaRPr>
          </a:p>
        </p:txBody>
      </p:sp>
      <p:sp>
        <p:nvSpPr>
          <p:cNvPr id="32" name="TextBox 31">
            <a:extLst>
              <a:ext uri="{FF2B5EF4-FFF2-40B4-BE49-F238E27FC236}">
                <a16:creationId xmlns:a16="http://schemas.microsoft.com/office/drawing/2014/main" id="{E9F5B0F6-B1A3-7AA8-99B0-E6DC14343AE1}"/>
              </a:ext>
            </a:extLst>
          </p:cNvPr>
          <p:cNvSpPr txBox="1"/>
          <p:nvPr/>
        </p:nvSpPr>
        <p:spPr>
          <a:xfrm>
            <a:off x="6982376" y="4336625"/>
            <a:ext cx="2759883" cy="430887"/>
          </a:xfrm>
          <a:prstGeom prst="rect">
            <a:avLst/>
          </a:prstGeom>
          <a:noFill/>
        </p:spPr>
        <p:txBody>
          <a:bodyPr wrap="square" rtlCol="0">
            <a:spAutoFit/>
          </a:bodyPr>
          <a:lstStyle/>
          <a:p>
            <a:r>
              <a:rPr lang="en-GB" sz="1100" b="1">
                <a:latin typeface="Century Gothic" panose="020B0502020202020204" pitchFamily="34" charset="0"/>
              </a:rPr>
              <a:t>Relief </a:t>
            </a:r>
            <a:r>
              <a:rPr lang="en-GB" sz="1100">
                <a:latin typeface="Century Gothic" panose="020B0502020202020204" pitchFamily="34" charset="0"/>
              </a:rPr>
              <a:t>– The shape of the land including height and steepness. </a:t>
            </a:r>
            <a:endParaRPr lang="en-GB" sz="1400">
              <a:latin typeface="Century Gothic" panose="020B0502020202020204" pitchFamily="34" charset="0"/>
            </a:endParaRPr>
          </a:p>
        </p:txBody>
      </p:sp>
      <p:sp>
        <p:nvSpPr>
          <p:cNvPr id="33" name="TextBox 32">
            <a:extLst>
              <a:ext uri="{FF2B5EF4-FFF2-40B4-BE49-F238E27FC236}">
                <a16:creationId xmlns:a16="http://schemas.microsoft.com/office/drawing/2014/main" id="{9D8C6DBE-60EC-1915-2E90-7A3458DB6C57}"/>
              </a:ext>
            </a:extLst>
          </p:cNvPr>
          <p:cNvSpPr txBox="1"/>
          <p:nvPr/>
        </p:nvSpPr>
        <p:spPr>
          <a:xfrm>
            <a:off x="6974585" y="4858542"/>
            <a:ext cx="2835799" cy="430887"/>
          </a:xfrm>
          <a:prstGeom prst="rect">
            <a:avLst/>
          </a:prstGeom>
          <a:noFill/>
        </p:spPr>
        <p:txBody>
          <a:bodyPr wrap="square" rtlCol="0">
            <a:spAutoFit/>
          </a:bodyPr>
          <a:lstStyle/>
          <a:p>
            <a:r>
              <a:rPr lang="en-GB" sz="1100" b="1">
                <a:latin typeface="Century Gothic" panose="020B0502020202020204" pitchFamily="34" charset="0"/>
              </a:rPr>
              <a:t>Urban sprawl</a:t>
            </a:r>
            <a:r>
              <a:rPr lang="en-GB" sz="1100">
                <a:latin typeface="Century Gothic" panose="020B0502020202020204" pitchFamily="34" charset="0"/>
              </a:rPr>
              <a:t> – The growth of urban areas into rural surroundings. </a:t>
            </a:r>
            <a:endParaRPr lang="en-GB" sz="1400">
              <a:latin typeface="Century Gothic" panose="020B0502020202020204" pitchFamily="34" charset="0"/>
            </a:endParaRPr>
          </a:p>
        </p:txBody>
      </p:sp>
      <p:pic>
        <p:nvPicPr>
          <p:cNvPr id="38" name="Picture 37" descr="A diagram of a flood&#10;&#10;Description automatically generated">
            <a:extLst>
              <a:ext uri="{FF2B5EF4-FFF2-40B4-BE49-F238E27FC236}">
                <a16:creationId xmlns:a16="http://schemas.microsoft.com/office/drawing/2014/main" id="{01FA366D-3FA4-A910-67C4-1D719939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82" y="4309028"/>
            <a:ext cx="5576121" cy="2516054"/>
          </a:xfrm>
          <a:prstGeom prst="rect">
            <a:avLst/>
          </a:prstGeom>
        </p:spPr>
      </p:pic>
      <p:pic>
        <p:nvPicPr>
          <p:cNvPr id="41" name="Picture 40" descr="A diagram of a flooded area&#10;&#10;Description automatically generated">
            <a:extLst>
              <a:ext uri="{FF2B5EF4-FFF2-40B4-BE49-F238E27FC236}">
                <a16:creationId xmlns:a16="http://schemas.microsoft.com/office/drawing/2014/main" id="{E5D622AD-3131-27B4-734A-6A726E50B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46" y="1584495"/>
            <a:ext cx="5174497" cy="2360804"/>
          </a:xfrm>
          <a:prstGeom prst="rect">
            <a:avLst/>
          </a:prstGeom>
        </p:spPr>
      </p:pic>
      <p:pic>
        <p:nvPicPr>
          <p:cNvPr id="42" name="Picture 41">
            <a:extLst>
              <a:ext uri="{FF2B5EF4-FFF2-40B4-BE49-F238E27FC236}">
                <a16:creationId xmlns:a16="http://schemas.microsoft.com/office/drawing/2014/main" id="{B32095FB-2C92-119B-2D00-F7EA05752701}"/>
              </a:ext>
            </a:extLst>
          </p:cNvPr>
          <p:cNvPicPr>
            <a:picLocks noChangeAspect="1"/>
          </p:cNvPicPr>
          <p:nvPr/>
        </p:nvPicPr>
        <p:blipFill>
          <a:blip r:embed="rId6"/>
          <a:stretch>
            <a:fillRect/>
          </a:stretch>
        </p:blipFill>
        <p:spPr>
          <a:xfrm>
            <a:off x="6287178" y="2265151"/>
            <a:ext cx="562382" cy="562382"/>
          </a:xfrm>
          <a:prstGeom prst="rect">
            <a:avLst/>
          </a:prstGeom>
        </p:spPr>
      </p:pic>
      <p:pic>
        <p:nvPicPr>
          <p:cNvPr id="43" name="Picture 42">
            <a:extLst>
              <a:ext uri="{FF2B5EF4-FFF2-40B4-BE49-F238E27FC236}">
                <a16:creationId xmlns:a16="http://schemas.microsoft.com/office/drawing/2014/main" id="{5ADF44C9-6A54-874C-9AFE-DA59FB20677E}"/>
              </a:ext>
            </a:extLst>
          </p:cNvPr>
          <p:cNvPicPr>
            <a:picLocks noChangeAspect="1"/>
          </p:cNvPicPr>
          <p:nvPr/>
        </p:nvPicPr>
        <p:blipFill>
          <a:blip r:embed="rId7"/>
          <a:stretch>
            <a:fillRect/>
          </a:stretch>
        </p:blipFill>
        <p:spPr>
          <a:xfrm>
            <a:off x="6344371" y="1332043"/>
            <a:ext cx="447997" cy="447997"/>
          </a:xfrm>
          <a:prstGeom prst="rect">
            <a:avLst/>
          </a:prstGeom>
        </p:spPr>
      </p:pic>
      <p:pic>
        <p:nvPicPr>
          <p:cNvPr id="44" name="Picture 43">
            <a:extLst>
              <a:ext uri="{FF2B5EF4-FFF2-40B4-BE49-F238E27FC236}">
                <a16:creationId xmlns:a16="http://schemas.microsoft.com/office/drawing/2014/main" id="{8E58EFCA-CBF5-D41A-7028-FCF43AB244D2}"/>
              </a:ext>
            </a:extLst>
          </p:cNvPr>
          <p:cNvPicPr>
            <a:picLocks noChangeAspect="1"/>
          </p:cNvPicPr>
          <p:nvPr/>
        </p:nvPicPr>
        <p:blipFill>
          <a:blip r:embed="rId8"/>
          <a:stretch>
            <a:fillRect/>
          </a:stretch>
        </p:blipFill>
        <p:spPr>
          <a:xfrm>
            <a:off x="6367307" y="1868640"/>
            <a:ext cx="381843" cy="381843"/>
          </a:xfrm>
          <a:prstGeom prst="rect">
            <a:avLst/>
          </a:prstGeom>
        </p:spPr>
      </p:pic>
      <p:pic>
        <p:nvPicPr>
          <p:cNvPr id="46" name="Picture 45">
            <a:extLst>
              <a:ext uri="{FF2B5EF4-FFF2-40B4-BE49-F238E27FC236}">
                <a16:creationId xmlns:a16="http://schemas.microsoft.com/office/drawing/2014/main" id="{73959664-416C-884B-79DD-6ED8DDC47936}"/>
              </a:ext>
            </a:extLst>
          </p:cNvPr>
          <p:cNvPicPr>
            <a:picLocks noChangeAspect="1"/>
          </p:cNvPicPr>
          <p:nvPr/>
        </p:nvPicPr>
        <p:blipFill>
          <a:blip r:embed="rId9"/>
          <a:stretch>
            <a:fillRect/>
          </a:stretch>
        </p:blipFill>
        <p:spPr>
          <a:xfrm>
            <a:off x="6355290" y="2806480"/>
            <a:ext cx="437078" cy="437078"/>
          </a:xfrm>
          <a:prstGeom prst="rect">
            <a:avLst/>
          </a:prstGeom>
        </p:spPr>
      </p:pic>
      <p:pic>
        <p:nvPicPr>
          <p:cNvPr id="48" name="Picture 47">
            <a:extLst>
              <a:ext uri="{FF2B5EF4-FFF2-40B4-BE49-F238E27FC236}">
                <a16:creationId xmlns:a16="http://schemas.microsoft.com/office/drawing/2014/main" id="{18BB965D-CC5E-1EDA-E83E-1D8F73846EE5}"/>
              </a:ext>
            </a:extLst>
          </p:cNvPr>
          <p:cNvPicPr>
            <a:picLocks noChangeAspect="1"/>
          </p:cNvPicPr>
          <p:nvPr/>
        </p:nvPicPr>
        <p:blipFill>
          <a:blip r:embed="rId10"/>
          <a:stretch>
            <a:fillRect/>
          </a:stretch>
        </p:blipFill>
        <p:spPr>
          <a:xfrm>
            <a:off x="6321016" y="3279299"/>
            <a:ext cx="520205" cy="520205"/>
          </a:xfrm>
          <a:prstGeom prst="rect">
            <a:avLst/>
          </a:prstGeom>
        </p:spPr>
      </p:pic>
      <p:pic>
        <p:nvPicPr>
          <p:cNvPr id="49" name="Picture 48">
            <a:extLst>
              <a:ext uri="{FF2B5EF4-FFF2-40B4-BE49-F238E27FC236}">
                <a16:creationId xmlns:a16="http://schemas.microsoft.com/office/drawing/2014/main" id="{5C52E43B-F1FA-19FA-2CB7-9F9B5729E13E}"/>
              </a:ext>
            </a:extLst>
          </p:cNvPr>
          <p:cNvPicPr>
            <a:picLocks noChangeAspect="1"/>
          </p:cNvPicPr>
          <p:nvPr/>
        </p:nvPicPr>
        <p:blipFill>
          <a:blip r:embed="rId11"/>
          <a:stretch>
            <a:fillRect/>
          </a:stretch>
        </p:blipFill>
        <p:spPr>
          <a:xfrm>
            <a:off x="6319792" y="3800828"/>
            <a:ext cx="470725" cy="470725"/>
          </a:xfrm>
          <a:prstGeom prst="rect">
            <a:avLst/>
          </a:prstGeom>
        </p:spPr>
      </p:pic>
      <p:pic>
        <p:nvPicPr>
          <p:cNvPr id="51" name="Picture 50">
            <a:extLst>
              <a:ext uri="{FF2B5EF4-FFF2-40B4-BE49-F238E27FC236}">
                <a16:creationId xmlns:a16="http://schemas.microsoft.com/office/drawing/2014/main" id="{A62B6179-659B-D582-0B9E-D127AE391092}"/>
              </a:ext>
            </a:extLst>
          </p:cNvPr>
          <p:cNvPicPr>
            <a:picLocks noChangeAspect="1"/>
          </p:cNvPicPr>
          <p:nvPr/>
        </p:nvPicPr>
        <p:blipFill>
          <a:blip r:embed="rId12"/>
          <a:stretch>
            <a:fillRect/>
          </a:stretch>
        </p:blipFill>
        <p:spPr>
          <a:xfrm>
            <a:off x="6318051" y="4242269"/>
            <a:ext cx="520206" cy="520206"/>
          </a:xfrm>
          <a:prstGeom prst="rect">
            <a:avLst/>
          </a:prstGeom>
        </p:spPr>
      </p:pic>
      <p:pic>
        <p:nvPicPr>
          <p:cNvPr id="52" name="Picture 51">
            <a:extLst>
              <a:ext uri="{FF2B5EF4-FFF2-40B4-BE49-F238E27FC236}">
                <a16:creationId xmlns:a16="http://schemas.microsoft.com/office/drawing/2014/main" id="{094BE833-4F3E-12A7-94F4-1584139D6172}"/>
              </a:ext>
            </a:extLst>
          </p:cNvPr>
          <p:cNvPicPr>
            <a:picLocks noChangeAspect="1"/>
          </p:cNvPicPr>
          <p:nvPr/>
        </p:nvPicPr>
        <p:blipFill>
          <a:blip r:embed="rId13"/>
          <a:stretch>
            <a:fillRect/>
          </a:stretch>
        </p:blipFill>
        <p:spPr>
          <a:xfrm>
            <a:off x="6344371" y="4788805"/>
            <a:ext cx="485115" cy="485115"/>
          </a:xfrm>
          <a:prstGeom prst="rect">
            <a:avLst/>
          </a:prstGeom>
        </p:spPr>
      </p:pic>
      <p:pic>
        <p:nvPicPr>
          <p:cNvPr id="54" name="Picture 53" descr="A qr code on a white background&#10;&#10;Description automatically generated">
            <a:extLst>
              <a:ext uri="{FF2B5EF4-FFF2-40B4-BE49-F238E27FC236}">
                <a16:creationId xmlns:a16="http://schemas.microsoft.com/office/drawing/2014/main" id="{AD16AFDA-9725-DEF7-BC1B-1FEE75111D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90517" y="5740291"/>
            <a:ext cx="715292" cy="710736"/>
          </a:xfrm>
          <a:prstGeom prst="rect">
            <a:avLst/>
          </a:prstGeom>
        </p:spPr>
      </p:pic>
      <p:pic>
        <p:nvPicPr>
          <p:cNvPr id="56" name="Picture 55" descr="A qr code on a white background&#10;&#10;Description automatically generated">
            <a:extLst>
              <a:ext uri="{FF2B5EF4-FFF2-40B4-BE49-F238E27FC236}">
                <a16:creationId xmlns:a16="http://schemas.microsoft.com/office/drawing/2014/main" id="{6C43FD46-1A3A-F585-2CED-64559E6B3D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0787" y="5753495"/>
            <a:ext cx="715292" cy="715292"/>
          </a:xfrm>
          <a:prstGeom prst="rect">
            <a:avLst/>
          </a:prstGeom>
        </p:spPr>
      </p:pic>
    </p:spTree>
    <p:extLst>
      <p:ext uri="{BB962C8B-B14F-4D97-AF65-F5344CB8AC3E}">
        <p14:creationId xmlns:p14="http://schemas.microsoft.com/office/powerpoint/2010/main" val="92622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223F7-0175-B6A4-6515-E37D98F6BFEC}"/>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EF1D267-AB34-9E97-A0F2-6B28E6891E23}"/>
              </a:ext>
            </a:extLst>
          </p:cNvPr>
          <p:cNvGraphicFramePr>
            <a:graphicFrameLocks noGrp="1"/>
          </p:cNvGraphicFramePr>
          <p:nvPr>
            <p:extLst>
              <p:ext uri="{D42A27DB-BD31-4B8C-83A1-F6EECF244321}">
                <p14:modId xmlns:p14="http://schemas.microsoft.com/office/powerpoint/2010/main" val="1619802978"/>
              </p:ext>
            </p:extLst>
          </p:nvPr>
        </p:nvGraphicFramePr>
        <p:xfrm>
          <a:off x="224672" y="749808"/>
          <a:ext cx="9445749" cy="5989320"/>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1472184">
                <a:tc>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rowSpan="3">
                  <a:txBody>
                    <a:bodyPr/>
                    <a:lstStyle/>
                    <a:p>
                      <a:pPr algn="l"/>
                      <a:r>
                        <a:rPr lang="en-US" sz="1200" b="1" dirty="0">
                          <a:solidFill>
                            <a:schemeClr val="tx1"/>
                          </a:solidFill>
                          <a:latin typeface="Century Gothic"/>
                        </a:rPr>
                        <a:t>3</a:t>
                      </a: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r h="1417320">
                <a:tc>
                  <a:txBody>
                    <a:bodyPr/>
                    <a:lstStyle/>
                    <a:p>
                      <a:pPr algn="l"/>
                      <a:r>
                        <a:rPr lang="en-US" sz="1200" b="1" dirty="0">
                          <a:solidFill>
                            <a:schemeClr val="tx1"/>
                          </a:solidFill>
                          <a:latin typeface="Century Gothic"/>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470933449"/>
                  </a:ext>
                </a:extLst>
              </a:tr>
              <a:tr h="3099816">
                <a:tc>
                  <a:txBody>
                    <a:bodyPr/>
                    <a:lstStyle/>
                    <a:p>
                      <a:pPr algn="l"/>
                      <a:r>
                        <a:rPr lang="en-US" sz="1200" b="1" dirty="0">
                          <a:solidFill>
                            <a:schemeClr val="tx1"/>
                          </a:solidFill>
                          <a:latin typeface="Century Gothic"/>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85647722"/>
                  </a:ext>
                </a:extLst>
              </a:tr>
            </a:tbl>
          </a:graphicData>
        </a:graphic>
      </p:graphicFrame>
      <p:sp>
        <p:nvSpPr>
          <p:cNvPr id="13" name="TextBox 12">
            <a:extLst>
              <a:ext uri="{FF2B5EF4-FFF2-40B4-BE49-F238E27FC236}">
                <a16:creationId xmlns:a16="http://schemas.microsoft.com/office/drawing/2014/main" id="{FD1E111E-3F93-EF8E-5CE0-2C7C483CD836}"/>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4</a:t>
            </a:r>
          </a:p>
        </p:txBody>
      </p:sp>
      <p:sp>
        <p:nvSpPr>
          <p:cNvPr id="2" name="TextBox 1">
            <a:extLst>
              <a:ext uri="{FF2B5EF4-FFF2-40B4-BE49-F238E27FC236}">
                <a16:creationId xmlns:a16="http://schemas.microsoft.com/office/drawing/2014/main" id="{5AC6CA24-8892-A145-C401-302FDD463554}"/>
              </a:ext>
            </a:extLst>
          </p:cNvPr>
          <p:cNvSpPr txBox="1"/>
          <p:nvPr/>
        </p:nvSpPr>
        <p:spPr>
          <a:xfrm>
            <a:off x="224672" y="338380"/>
            <a:ext cx="944574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latin typeface="Century Gothic"/>
              </a:rPr>
              <a:t>Examine the causes of the river flooding shown in source.  You must use evidence from the source in your answer.</a:t>
            </a:r>
            <a:endParaRPr lang="en-US" sz="1100" dirty="0">
              <a:latin typeface="Century Gothic"/>
            </a:endParaRPr>
          </a:p>
        </p:txBody>
      </p:sp>
      <p:sp>
        <p:nvSpPr>
          <p:cNvPr id="3" name="TextBox 2">
            <a:extLst>
              <a:ext uri="{FF2B5EF4-FFF2-40B4-BE49-F238E27FC236}">
                <a16:creationId xmlns:a16="http://schemas.microsoft.com/office/drawing/2014/main" id="{7EEB536A-B6BE-1965-279D-095773EC04D8}"/>
              </a:ext>
            </a:extLst>
          </p:cNvPr>
          <p:cNvSpPr txBox="1"/>
          <p:nvPr/>
        </p:nvSpPr>
        <p:spPr>
          <a:xfrm>
            <a:off x="374498" y="647728"/>
            <a:ext cx="3223180" cy="13992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100" kern="0" dirty="0">
                <a:latin typeface="Century Gothic"/>
                <a:cs typeface="Arial"/>
              </a:rPr>
              <a:t>List three natural causes of flooding (3)</a:t>
            </a:r>
          </a:p>
          <a:p>
            <a:pPr marL="285750" indent="-285750">
              <a:lnSpc>
                <a:spcPct val="200000"/>
              </a:lnSpc>
              <a:buFont typeface="Wingdings" panose="05000000000000000000" pitchFamily="2" charset="2"/>
              <a:buChar char="Ø"/>
            </a:pPr>
            <a:r>
              <a:rPr lang="en-US" sz="1100" kern="0" dirty="0">
                <a:latin typeface="Century Gothic"/>
                <a:cs typeface="Arial"/>
              </a:rPr>
              <a:t>   </a:t>
            </a:r>
          </a:p>
          <a:p>
            <a:pPr marL="285750" indent="-285750">
              <a:lnSpc>
                <a:spcPct val="200000"/>
              </a:lnSpc>
              <a:buFont typeface="Wingdings" panose="05000000000000000000" pitchFamily="2" charset="2"/>
              <a:buChar char="Ø"/>
            </a:pPr>
            <a:r>
              <a:rPr lang="en-US" sz="1100" kern="0" dirty="0">
                <a:latin typeface="Century Gothic"/>
                <a:cs typeface="Arial"/>
              </a:rPr>
              <a:t>   </a:t>
            </a:r>
          </a:p>
          <a:p>
            <a:pPr marL="285750" indent="-285750">
              <a:lnSpc>
                <a:spcPct val="200000"/>
              </a:lnSpc>
              <a:buFont typeface="Wingdings" panose="05000000000000000000" pitchFamily="2" charset="2"/>
              <a:buChar char="Ø"/>
            </a:pPr>
            <a:r>
              <a:rPr lang="en-US" sz="1100" kern="0" dirty="0">
                <a:latin typeface="Century Gothic"/>
                <a:cs typeface="Arial"/>
              </a:rPr>
              <a:t>  </a:t>
            </a:r>
            <a:endParaRPr lang="en-US" dirty="0"/>
          </a:p>
        </p:txBody>
      </p:sp>
      <p:sp>
        <p:nvSpPr>
          <p:cNvPr id="16" name="TextBox 15">
            <a:extLst>
              <a:ext uri="{FF2B5EF4-FFF2-40B4-BE49-F238E27FC236}">
                <a16:creationId xmlns:a16="http://schemas.microsoft.com/office/drawing/2014/main" id="{53CF9E40-7579-DE7A-9D6D-C54F5C00489B}"/>
              </a:ext>
            </a:extLst>
          </p:cNvPr>
          <p:cNvSpPr txBox="1"/>
          <p:nvPr/>
        </p:nvSpPr>
        <p:spPr>
          <a:xfrm>
            <a:off x="374497" y="3662030"/>
            <a:ext cx="338813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latin typeface="Century Gothic"/>
              </a:rPr>
              <a:t>Write an opening paragraph for this answer that explains one cause of flooding shown in the source. (3)</a:t>
            </a:r>
          </a:p>
        </p:txBody>
      </p:sp>
      <p:pic>
        <p:nvPicPr>
          <p:cNvPr id="5" name="Picture 4">
            <a:extLst>
              <a:ext uri="{FF2B5EF4-FFF2-40B4-BE49-F238E27FC236}">
                <a16:creationId xmlns:a16="http://schemas.microsoft.com/office/drawing/2014/main" id="{8CE59E7F-01F6-4F48-535C-37382711AA18}"/>
              </a:ext>
            </a:extLst>
          </p:cNvPr>
          <p:cNvPicPr>
            <a:picLocks noChangeAspect="1"/>
          </p:cNvPicPr>
          <p:nvPr/>
        </p:nvPicPr>
        <p:blipFill>
          <a:blip r:embed="rId2"/>
          <a:stretch>
            <a:fillRect/>
          </a:stretch>
        </p:blipFill>
        <p:spPr>
          <a:xfrm>
            <a:off x="5043967" y="1695289"/>
            <a:ext cx="3159273" cy="3933482"/>
          </a:xfrm>
          <a:prstGeom prst="rect">
            <a:avLst/>
          </a:prstGeom>
        </p:spPr>
      </p:pic>
      <p:sp>
        <p:nvSpPr>
          <p:cNvPr id="7" name="TextBox 6">
            <a:extLst>
              <a:ext uri="{FF2B5EF4-FFF2-40B4-BE49-F238E27FC236}">
                <a16:creationId xmlns:a16="http://schemas.microsoft.com/office/drawing/2014/main" id="{F1C71402-8A63-5E3B-4307-8FCCEDE22CA7}"/>
              </a:ext>
            </a:extLst>
          </p:cNvPr>
          <p:cNvSpPr txBox="1"/>
          <p:nvPr/>
        </p:nvSpPr>
        <p:spPr>
          <a:xfrm>
            <a:off x="374498" y="2112983"/>
            <a:ext cx="3223180" cy="13992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100" kern="0" dirty="0">
                <a:latin typeface="Century Gothic"/>
                <a:cs typeface="Arial"/>
              </a:rPr>
              <a:t>List three human causes of flooding (3)</a:t>
            </a:r>
          </a:p>
          <a:p>
            <a:pPr marL="285750" indent="-285750">
              <a:lnSpc>
                <a:spcPct val="200000"/>
              </a:lnSpc>
              <a:buFont typeface="Wingdings" panose="05000000000000000000" pitchFamily="2" charset="2"/>
              <a:buChar char="Ø"/>
            </a:pPr>
            <a:r>
              <a:rPr lang="en-US" sz="1100" kern="0" dirty="0">
                <a:latin typeface="Century Gothic"/>
                <a:cs typeface="Arial"/>
              </a:rPr>
              <a:t>   </a:t>
            </a:r>
          </a:p>
          <a:p>
            <a:pPr marL="285750" indent="-285750">
              <a:lnSpc>
                <a:spcPct val="200000"/>
              </a:lnSpc>
              <a:buFont typeface="Wingdings" panose="05000000000000000000" pitchFamily="2" charset="2"/>
              <a:buChar char="Ø"/>
            </a:pPr>
            <a:r>
              <a:rPr lang="en-US" sz="1100" kern="0" dirty="0">
                <a:latin typeface="Century Gothic"/>
                <a:cs typeface="Arial"/>
              </a:rPr>
              <a:t>   </a:t>
            </a:r>
          </a:p>
          <a:p>
            <a:pPr marL="285750" indent="-285750">
              <a:lnSpc>
                <a:spcPct val="200000"/>
              </a:lnSpc>
              <a:buFont typeface="Wingdings" panose="05000000000000000000" pitchFamily="2" charset="2"/>
              <a:buChar char="Ø"/>
            </a:pPr>
            <a:r>
              <a:rPr lang="en-US" sz="1100" kern="0" dirty="0">
                <a:latin typeface="Century Gothic"/>
                <a:cs typeface="Arial"/>
              </a:rPr>
              <a:t>  </a:t>
            </a:r>
            <a:endParaRPr lang="en-US" dirty="0"/>
          </a:p>
        </p:txBody>
      </p:sp>
      <p:sp>
        <p:nvSpPr>
          <p:cNvPr id="11" name="TextBox 10">
            <a:extLst>
              <a:ext uri="{FF2B5EF4-FFF2-40B4-BE49-F238E27FC236}">
                <a16:creationId xmlns:a16="http://schemas.microsoft.com/office/drawing/2014/main" id="{77ED31F9-7A19-8966-6B89-F828F99C24D3}"/>
              </a:ext>
            </a:extLst>
          </p:cNvPr>
          <p:cNvSpPr txBox="1"/>
          <p:nvPr/>
        </p:nvSpPr>
        <p:spPr>
          <a:xfrm>
            <a:off x="235579" y="4072380"/>
            <a:ext cx="352705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Box 14">
            <a:extLst>
              <a:ext uri="{FF2B5EF4-FFF2-40B4-BE49-F238E27FC236}">
                <a16:creationId xmlns:a16="http://schemas.microsoft.com/office/drawing/2014/main" id="{6CC63B56-226F-E0A0-4E8F-F2C0096EBD5D}"/>
              </a:ext>
            </a:extLst>
          </p:cNvPr>
          <p:cNvSpPr txBox="1"/>
          <p:nvPr/>
        </p:nvSpPr>
        <p:spPr>
          <a:xfrm>
            <a:off x="3864457" y="749808"/>
            <a:ext cx="580596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latin typeface="Century Gothic"/>
              </a:rPr>
              <a:t>Annotate the source to explain the causes of flooding (6)</a:t>
            </a:r>
          </a:p>
        </p:txBody>
      </p:sp>
      <p:cxnSp>
        <p:nvCxnSpPr>
          <p:cNvPr id="18" name="Straight Arrow Connector 17">
            <a:extLst>
              <a:ext uri="{FF2B5EF4-FFF2-40B4-BE49-F238E27FC236}">
                <a16:creationId xmlns:a16="http://schemas.microsoft.com/office/drawing/2014/main" id="{9BBB221C-78E6-BA76-BA85-C227C5C1D6D1}"/>
              </a:ext>
            </a:extLst>
          </p:cNvPr>
          <p:cNvCxnSpPr/>
          <p:nvPr/>
        </p:nvCxnSpPr>
        <p:spPr>
          <a:xfrm>
            <a:off x="7344110" y="5376672"/>
            <a:ext cx="428290" cy="2520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1F909BD-7EEA-BC41-3A29-2DC1317EFD52}"/>
              </a:ext>
            </a:extLst>
          </p:cNvPr>
          <p:cNvSpPr txBox="1"/>
          <p:nvPr/>
        </p:nvSpPr>
        <p:spPr>
          <a:xfrm>
            <a:off x="6679459" y="5642040"/>
            <a:ext cx="3047561" cy="1015663"/>
          </a:xfrm>
          <a:prstGeom prst="rect">
            <a:avLst/>
          </a:prstGeom>
          <a:noFill/>
        </p:spPr>
        <p:txBody>
          <a:bodyPr wrap="square" rtlCol="0">
            <a:spAutoFit/>
          </a:bodyPr>
          <a:lstStyle/>
          <a:p>
            <a:r>
              <a:rPr lang="en-GB" sz="1000" i="1" dirty="0">
                <a:latin typeface="Century Gothic" panose="020B0502020202020204" pitchFamily="34" charset="0"/>
              </a:rPr>
              <a:t>Without flood defences houses are much more vulnerable to flooding. This means that if river levels were to rise there is nothing to protect the properties. This could result in loss of life, loss of precious possessions as well as high insurance claims.</a:t>
            </a:r>
          </a:p>
        </p:txBody>
      </p:sp>
    </p:spTree>
    <p:extLst>
      <p:ext uri="{BB962C8B-B14F-4D97-AF65-F5344CB8AC3E}">
        <p14:creationId xmlns:p14="http://schemas.microsoft.com/office/powerpoint/2010/main" val="231565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a:off x="6058293" y="1040189"/>
            <a:ext cx="50945" cy="4126288"/>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09238" y="5306249"/>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7600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8 </a:t>
            </a:r>
            <a:endParaRPr lang="en-US" sz="2000" b="1">
              <a:latin typeface="Aptos" panose="020B0004020202020204"/>
            </a:endParaRPr>
          </a:p>
          <a:p>
            <a:pPr algn="ctr"/>
            <a:r>
              <a:rPr lang="en-US" sz="1600" b="1">
                <a:latin typeface="Century Gothic"/>
              </a:rPr>
              <a:t>Hydrographs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B47959C8-8145-0667-18BA-DA21D2691934}"/>
              </a:ext>
            </a:extLst>
          </p:cNvPr>
          <p:cNvSpPr txBox="1"/>
          <p:nvPr/>
        </p:nvSpPr>
        <p:spPr>
          <a:xfrm>
            <a:off x="6490765" y="64600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D93A8573-23AC-C435-F60C-A0FA2195A5C5}"/>
              </a:ext>
            </a:extLst>
          </p:cNvPr>
          <p:cNvSpPr txBox="1"/>
          <p:nvPr/>
        </p:nvSpPr>
        <p:spPr>
          <a:xfrm>
            <a:off x="7804948"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cxnSp>
        <p:nvCxnSpPr>
          <p:cNvPr id="7" name="Straight Arrow Connector 6">
            <a:extLst>
              <a:ext uri="{FF2B5EF4-FFF2-40B4-BE49-F238E27FC236}">
                <a16:creationId xmlns:a16="http://schemas.microsoft.com/office/drawing/2014/main" id="{F483E497-46FF-6FB0-9DA7-C782F9F7E2AB}"/>
              </a:ext>
            </a:extLst>
          </p:cNvPr>
          <p:cNvCxnSpPr>
            <a:cxnSpLocks/>
          </p:cNvCxnSpPr>
          <p:nvPr/>
        </p:nvCxnSpPr>
        <p:spPr>
          <a:xfrm flipV="1">
            <a:off x="6406583" y="528554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20A30BA3-F25F-AE0D-EB0B-D17BD560183C}"/>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48101325-B478-D068-88A4-9081DE9ED2C1}"/>
              </a:ext>
            </a:extLst>
          </p:cNvPr>
          <p:cNvPicPr>
            <a:picLocks noChangeAspect="1"/>
          </p:cNvPicPr>
          <p:nvPr/>
        </p:nvPicPr>
        <p:blipFill>
          <a:blip r:embed="rId3"/>
          <a:stretch>
            <a:fillRect/>
          </a:stretch>
        </p:blipFill>
        <p:spPr>
          <a:xfrm>
            <a:off x="427010" y="324867"/>
            <a:ext cx="745836" cy="745836"/>
          </a:xfrm>
          <a:prstGeom prst="rect">
            <a:avLst/>
          </a:prstGeom>
        </p:spPr>
      </p:pic>
      <p:pic>
        <p:nvPicPr>
          <p:cNvPr id="12" name="Picture 11">
            <a:extLst>
              <a:ext uri="{FF2B5EF4-FFF2-40B4-BE49-F238E27FC236}">
                <a16:creationId xmlns:a16="http://schemas.microsoft.com/office/drawing/2014/main" id="{754486D1-AA17-6D55-26B1-1FBD7C6F7B79}"/>
              </a:ext>
            </a:extLst>
          </p:cNvPr>
          <p:cNvPicPr>
            <a:picLocks noChangeAspect="1"/>
          </p:cNvPicPr>
          <p:nvPr/>
        </p:nvPicPr>
        <p:blipFill rotWithShape="1">
          <a:blip r:embed="rId4"/>
          <a:srcRect t="4610"/>
          <a:stretch/>
        </p:blipFill>
        <p:spPr>
          <a:xfrm>
            <a:off x="482668" y="1410534"/>
            <a:ext cx="5413299" cy="4057227"/>
          </a:xfrm>
          <a:prstGeom prst="rect">
            <a:avLst/>
          </a:prstGeom>
        </p:spPr>
      </p:pic>
      <p:sp>
        <p:nvSpPr>
          <p:cNvPr id="20" name="TextBox 19">
            <a:extLst>
              <a:ext uri="{FF2B5EF4-FFF2-40B4-BE49-F238E27FC236}">
                <a16:creationId xmlns:a16="http://schemas.microsoft.com/office/drawing/2014/main" id="{51A48427-0E89-E297-83AE-583D4E025D8C}"/>
              </a:ext>
            </a:extLst>
          </p:cNvPr>
          <p:cNvSpPr txBox="1"/>
          <p:nvPr/>
        </p:nvSpPr>
        <p:spPr>
          <a:xfrm>
            <a:off x="7678831" y="936495"/>
            <a:ext cx="2027618" cy="600164"/>
          </a:xfrm>
          <a:prstGeom prst="rect">
            <a:avLst/>
          </a:prstGeom>
          <a:noFill/>
        </p:spPr>
        <p:txBody>
          <a:bodyPr wrap="square" rtlCol="0">
            <a:spAutoFit/>
          </a:bodyPr>
          <a:lstStyle/>
          <a:p>
            <a:r>
              <a:rPr lang="en-GB" sz="1100" b="1">
                <a:latin typeface="Century Gothic" panose="020B0502020202020204" pitchFamily="34" charset="0"/>
              </a:rPr>
              <a:t>Baseflow </a:t>
            </a:r>
            <a:r>
              <a:rPr lang="en-GB" sz="1100">
                <a:latin typeface="Century Gothic" panose="020B0502020202020204" pitchFamily="34" charset="0"/>
              </a:rPr>
              <a:t>– The normal flow of a river when sustained by groundwater flow. </a:t>
            </a:r>
            <a:endParaRPr lang="en-GB" sz="1400">
              <a:latin typeface="Century Gothic" panose="020B0502020202020204" pitchFamily="34" charset="0"/>
            </a:endParaRPr>
          </a:p>
        </p:txBody>
      </p:sp>
      <p:sp>
        <p:nvSpPr>
          <p:cNvPr id="24" name="TextBox 23">
            <a:extLst>
              <a:ext uri="{FF2B5EF4-FFF2-40B4-BE49-F238E27FC236}">
                <a16:creationId xmlns:a16="http://schemas.microsoft.com/office/drawing/2014/main" id="{F16BD3FD-0048-B2A2-9B7B-EF1722A255F6}"/>
              </a:ext>
            </a:extLst>
          </p:cNvPr>
          <p:cNvSpPr txBox="1"/>
          <p:nvPr/>
        </p:nvSpPr>
        <p:spPr>
          <a:xfrm>
            <a:off x="7678831" y="1549346"/>
            <a:ext cx="1973338" cy="600164"/>
          </a:xfrm>
          <a:prstGeom prst="rect">
            <a:avLst/>
          </a:prstGeom>
          <a:noFill/>
        </p:spPr>
        <p:txBody>
          <a:bodyPr wrap="square" rtlCol="0">
            <a:spAutoFit/>
          </a:bodyPr>
          <a:lstStyle/>
          <a:p>
            <a:r>
              <a:rPr lang="en-GB" sz="1100" b="1" err="1">
                <a:latin typeface="Century Gothic" panose="020B0502020202020204" pitchFamily="34" charset="0"/>
              </a:rPr>
              <a:t>Bankfull</a:t>
            </a:r>
            <a:r>
              <a:rPr lang="en-GB" sz="1100" b="1">
                <a:latin typeface="Century Gothic" panose="020B0502020202020204" pitchFamily="34" charset="0"/>
              </a:rPr>
              <a:t> discharge </a:t>
            </a:r>
            <a:r>
              <a:rPr lang="en-GB" sz="1100">
                <a:latin typeface="Century Gothic" panose="020B0502020202020204" pitchFamily="34" charset="0"/>
              </a:rPr>
              <a:t>– Level of discharge above which a flood will occur. </a:t>
            </a:r>
            <a:endParaRPr lang="en-GB" sz="1400">
              <a:latin typeface="Century Gothic" panose="020B0502020202020204" pitchFamily="34" charset="0"/>
            </a:endParaRPr>
          </a:p>
        </p:txBody>
      </p:sp>
      <p:sp>
        <p:nvSpPr>
          <p:cNvPr id="26" name="TextBox 25">
            <a:extLst>
              <a:ext uri="{FF2B5EF4-FFF2-40B4-BE49-F238E27FC236}">
                <a16:creationId xmlns:a16="http://schemas.microsoft.com/office/drawing/2014/main" id="{6135905C-5784-540B-EEED-FCE8905B72FD}"/>
              </a:ext>
            </a:extLst>
          </p:cNvPr>
          <p:cNvSpPr txBox="1"/>
          <p:nvPr/>
        </p:nvSpPr>
        <p:spPr>
          <a:xfrm>
            <a:off x="7678831" y="2104676"/>
            <a:ext cx="2027618" cy="600164"/>
          </a:xfrm>
          <a:prstGeom prst="rect">
            <a:avLst/>
          </a:prstGeom>
          <a:noFill/>
        </p:spPr>
        <p:txBody>
          <a:bodyPr wrap="square" rtlCol="0">
            <a:spAutoFit/>
          </a:bodyPr>
          <a:lstStyle/>
          <a:p>
            <a:r>
              <a:rPr lang="en-GB" sz="1100" b="1">
                <a:latin typeface="Century Gothic" panose="020B0502020202020204" pitchFamily="34" charset="0"/>
              </a:rPr>
              <a:t>Falling limb </a:t>
            </a:r>
            <a:r>
              <a:rPr lang="en-GB" sz="1100">
                <a:latin typeface="Century Gothic" panose="020B0502020202020204" pitchFamily="34" charset="0"/>
              </a:rPr>
              <a:t>– The reduced discharge following the peak discharge. </a:t>
            </a:r>
            <a:endParaRPr lang="en-GB" sz="1400">
              <a:latin typeface="Century Gothic" panose="020B0502020202020204" pitchFamily="34" charset="0"/>
            </a:endParaRPr>
          </a:p>
        </p:txBody>
      </p:sp>
      <p:sp>
        <p:nvSpPr>
          <p:cNvPr id="27" name="TextBox 26">
            <a:extLst>
              <a:ext uri="{FF2B5EF4-FFF2-40B4-BE49-F238E27FC236}">
                <a16:creationId xmlns:a16="http://schemas.microsoft.com/office/drawing/2014/main" id="{AC1D15AE-C74C-E0AB-48CB-692B28FB6392}"/>
              </a:ext>
            </a:extLst>
          </p:cNvPr>
          <p:cNvSpPr txBox="1"/>
          <p:nvPr/>
        </p:nvSpPr>
        <p:spPr>
          <a:xfrm>
            <a:off x="7660885" y="2669707"/>
            <a:ext cx="1973338" cy="769441"/>
          </a:xfrm>
          <a:prstGeom prst="rect">
            <a:avLst/>
          </a:prstGeom>
          <a:noFill/>
        </p:spPr>
        <p:txBody>
          <a:bodyPr wrap="square" rtlCol="0">
            <a:spAutoFit/>
          </a:bodyPr>
          <a:lstStyle/>
          <a:p>
            <a:r>
              <a:rPr lang="en-GB" sz="1100" b="1">
                <a:latin typeface="Century Gothic" panose="020B0502020202020204" pitchFamily="34" charset="0"/>
              </a:rPr>
              <a:t>Hydrograph </a:t>
            </a:r>
            <a:r>
              <a:rPr lang="en-GB" sz="1100">
                <a:latin typeface="Century Gothic" panose="020B0502020202020204" pitchFamily="34" charset="0"/>
              </a:rPr>
              <a:t>– A graph showing river discharge, related to rainfall, over time. </a:t>
            </a:r>
            <a:endParaRPr lang="en-GB" sz="1400">
              <a:latin typeface="Century Gothic" panose="020B0502020202020204" pitchFamily="34" charset="0"/>
            </a:endParaRPr>
          </a:p>
        </p:txBody>
      </p:sp>
      <p:sp>
        <p:nvSpPr>
          <p:cNvPr id="30" name="TextBox 29">
            <a:extLst>
              <a:ext uri="{FF2B5EF4-FFF2-40B4-BE49-F238E27FC236}">
                <a16:creationId xmlns:a16="http://schemas.microsoft.com/office/drawing/2014/main" id="{9455971C-62AE-025D-61DC-B00B53EEF2EE}"/>
              </a:ext>
            </a:extLst>
          </p:cNvPr>
          <p:cNvSpPr txBox="1"/>
          <p:nvPr/>
        </p:nvSpPr>
        <p:spPr>
          <a:xfrm>
            <a:off x="7660885" y="3370311"/>
            <a:ext cx="2027618" cy="769441"/>
          </a:xfrm>
          <a:prstGeom prst="rect">
            <a:avLst/>
          </a:prstGeom>
          <a:noFill/>
        </p:spPr>
        <p:txBody>
          <a:bodyPr wrap="square" rtlCol="0">
            <a:spAutoFit/>
          </a:bodyPr>
          <a:lstStyle/>
          <a:p>
            <a:r>
              <a:rPr lang="en-GB" sz="1100" b="1">
                <a:latin typeface="Century Gothic" panose="020B0502020202020204" pitchFamily="34" charset="0"/>
              </a:rPr>
              <a:t>Lag time</a:t>
            </a:r>
            <a:r>
              <a:rPr lang="en-GB" sz="1100">
                <a:latin typeface="Century Gothic" panose="020B0502020202020204" pitchFamily="34" charset="0"/>
              </a:rPr>
              <a:t> – The time difference between peak rainfall and peak discharge. </a:t>
            </a:r>
            <a:endParaRPr lang="en-GB" sz="1400">
              <a:latin typeface="Century Gothic" panose="020B0502020202020204" pitchFamily="34" charset="0"/>
            </a:endParaRPr>
          </a:p>
        </p:txBody>
      </p:sp>
      <p:sp>
        <p:nvSpPr>
          <p:cNvPr id="31" name="TextBox 30">
            <a:extLst>
              <a:ext uri="{FF2B5EF4-FFF2-40B4-BE49-F238E27FC236}">
                <a16:creationId xmlns:a16="http://schemas.microsoft.com/office/drawing/2014/main" id="{0F482BD4-54CC-9B23-4756-077A1BED7C47}"/>
              </a:ext>
            </a:extLst>
          </p:cNvPr>
          <p:cNvSpPr txBox="1"/>
          <p:nvPr/>
        </p:nvSpPr>
        <p:spPr>
          <a:xfrm>
            <a:off x="7678831" y="4080429"/>
            <a:ext cx="2132599" cy="600164"/>
          </a:xfrm>
          <a:prstGeom prst="rect">
            <a:avLst/>
          </a:prstGeom>
          <a:noFill/>
        </p:spPr>
        <p:txBody>
          <a:bodyPr wrap="square" rtlCol="0">
            <a:spAutoFit/>
          </a:bodyPr>
          <a:lstStyle/>
          <a:p>
            <a:r>
              <a:rPr lang="en-GB" sz="1100" b="1">
                <a:latin typeface="Century Gothic" panose="020B0502020202020204" pitchFamily="34" charset="0"/>
              </a:rPr>
              <a:t>Peak discharge </a:t>
            </a:r>
            <a:r>
              <a:rPr lang="en-GB" sz="1100">
                <a:latin typeface="Century Gothic" panose="020B0502020202020204" pitchFamily="34" charset="0"/>
              </a:rPr>
              <a:t>– The highest recorded discharge following a rainfall event. </a:t>
            </a:r>
            <a:endParaRPr lang="en-GB" sz="1400">
              <a:latin typeface="Century Gothic" panose="020B0502020202020204" pitchFamily="34" charset="0"/>
            </a:endParaRPr>
          </a:p>
        </p:txBody>
      </p:sp>
      <p:sp>
        <p:nvSpPr>
          <p:cNvPr id="32" name="TextBox 31">
            <a:extLst>
              <a:ext uri="{FF2B5EF4-FFF2-40B4-BE49-F238E27FC236}">
                <a16:creationId xmlns:a16="http://schemas.microsoft.com/office/drawing/2014/main" id="{37BA298A-44B9-65D3-9908-7EF2B1F198B3}"/>
              </a:ext>
            </a:extLst>
          </p:cNvPr>
          <p:cNvSpPr txBox="1"/>
          <p:nvPr/>
        </p:nvSpPr>
        <p:spPr>
          <a:xfrm>
            <a:off x="7688025" y="4657094"/>
            <a:ext cx="1973338" cy="600164"/>
          </a:xfrm>
          <a:prstGeom prst="rect">
            <a:avLst/>
          </a:prstGeom>
          <a:noFill/>
        </p:spPr>
        <p:txBody>
          <a:bodyPr wrap="square" rtlCol="0">
            <a:spAutoFit/>
          </a:bodyPr>
          <a:lstStyle/>
          <a:p>
            <a:r>
              <a:rPr lang="en-GB" sz="1100" b="1">
                <a:latin typeface="Century Gothic" panose="020B0502020202020204" pitchFamily="34" charset="0"/>
              </a:rPr>
              <a:t>Peak rainfall </a:t>
            </a:r>
            <a:r>
              <a:rPr lang="en-GB" sz="1100">
                <a:latin typeface="Century Gothic" panose="020B0502020202020204" pitchFamily="34" charset="0"/>
              </a:rPr>
              <a:t>– The highest amount of rainfall per time unit (highest bar). </a:t>
            </a:r>
            <a:endParaRPr lang="en-GB" sz="1400">
              <a:latin typeface="Century Gothic" panose="020B0502020202020204" pitchFamily="34" charset="0"/>
            </a:endParaRPr>
          </a:p>
        </p:txBody>
      </p:sp>
      <p:sp>
        <p:nvSpPr>
          <p:cNvPr id="35" name="TextBox 34">
            <a:extLst>
              <a:ext uri="{FF2B5EF4-FFF2-40B4-BE49-F238E27FC236}">
                <a16:creationId xmlns:a16="http://schemas.microsoft.com/office/drawing/2014/main" id="{26293E63-1BFB-9CDF-58D6-358402192C35}"/>
              </a:ext>
            </a:extLst>
          </p:cNvPr>
          <p:cNvSpPr txBox="1"/>
          <p:nvPr/>
        </p:nvSpPr>
        <p:spPr>
          <a:xfrm>
            <a:off x="483736" y="5533373"/>
            <a:ext cx="2731889" cy="1277273"/>
          </a:xfrm>
          <a:prstGeom prst="rect">
            <a:avLst/>
          </a:prstGeom>
          <a:noFill/>
        </p:spPr>
        <p:txBody>
          <a:bodyPr wrap="square">
            <a:spAutoFit/>
          </a:bodyPr>
          <a:lstStyle/>
          <a:p>
            <a:r>
              <a:rPr lang="en-GB" sz="1100" b="1">
                <a:latin typeface="Century Gothic" panose="020B0502020202020204" pitchFamily="34" charset="0"/>
              </a:rPr>
              <a:t>Flashy </a:t>
            </a:r>
            <a:r>
              <a:rPr lang="en-GB" sz="1100">
                <a:latin typeface="Century Gothic" panose="020B0502020202020204" pitchFamily="34" charset="0"/>
              </a:rPr>
              <a:t>– rapid response hydrograph posing a high flood risk. </a:t>
            </a:r>
          </a:p>
          <a:p>
            <a:pPr marL="171450" indent="-171450">
              <a:buFont typeface="Wingdings" pitchFamily="2" charset="2"/>
              <a:buChar char="Ø"/>
            </a:pPr>
            <a:r>
              <a:rPr lang="en-GB" sz="1100">
                <a:latin typeface="Century Gothic" panose="020B0502020202020204" pitchFamily="34" charset="0"/>
              </a:rPr>
              <a:t>Steep slopes</a:t>
            </a:r>
          </a:p>
          <a:p>
            <a:pPr marL="171450" indent="-171450">
              <a:buFont typeface="Wingdings" pitchFamily="2" charset="2"/>
              <a:buChar char="Ø"/>
            </a:pPr>
            <a:r>
              <a:rPr lang="en-GB" sz="1100">
                <a:latin typeface="Century Gothic" panose="020B0502020202020204" pitchFamily="34" charset="0"/>
              </a:rPr>
              <a:t>Impermeable rock</a:t>
            </a:r>
          </a:p>
          <a:p>
            <a:pPr marL="171450" indent="-171450">
              <a:buFont typeface="Wingdings" pitchFamily="2" charset="2"/>
              <a:buChar char="Ø"/>
            </a:pPr>
            <a:r>
              <a:rPr lang="en-GB" sz="1100">
                <a:latin typeface="Century Gothic" panose="020B0502020202020204" pitchFamily="34" charset="0"/>
              </a:rPr>
              <a:t>Heavy/prolonged rainfall</a:t>
            </a:r>
          </a:p>
          <a:p>
            <a:pPr marL="171450" indent="-171450">
              <a:buFont typeface="Wingdings" pitchFamily="2" charset="2"/>
              <a:buChar char="Ø"/>
            </a:pPr>
            <a:r>
              <a:rPr lang="en-GB" sz="1100">
                <a:latin typeface="Century Gothic" panose="020B0502020202020204" pitchFamily="34" charset="0"/>
              </a:rPr>
              <a:t>Urbanisation</a:t>
            </a:r>
          </a:p>
          <a:p>
            <a:pPr marL="171450" indent="-171450">
              <a:buFont typeface="Wingdings" pitchFamily="2" charset="2"/>
              <a:buChar char="Ø"/>
            </a:pPr>
            <a:r>
              <a:rPr lang="en-GB" sz="1100">
                <a:latin typeface="Century Gothic" panose="020B0502020202020204" pitchFamily="34" charset="0"/>
              </a:rPr>
              <a:t>Deforestation</a:t>
            </a:r>
          </a:p>
        </p:txBody>
      </p:sp>
      <p:sp>
        <p:nvSpPr>
          <p:cNvPr id="37" name="TextBox 36">
            <a:extLst>
              <a:ext uri="{FF2B5EF4-FFF2-40B4-BE49-F238E27FC236}">
                <a16:creationId xmlns:a16="http://schemas.microsoft.com/office/drawing/2014/main" id="{EB97FFD5-6E65-5E99-BA4E-C9E229E99EA0}"/>
              </a:ext>
            </a:extLst>
          </p:cNvPr>
          <p:cNvSpPr txBox="1"/>
          <p:nvPr/>
        </p:nvSpPr>
        <p:spPr>
          <a:xfrm>
            <a:off x="3189318" y="5538688"/>
            <a:ext cx="2543339" cy="1277273"/>
          </a:xfrm>
          <a:prstGeom prst="rect">
            <a:avLst/>
          </a:prstGeom>
          <a:noFill/>
        </p:spPr>
        <p:txBody>
          <a:bodyPr wrap="square">
            <a:spAutoFit/>
          </a:bodyPr>
          <a:lstStyle/>
          <a:p>
            <a:r>
              <a:rPr lang="en-GB" sz="1100" b="1">
                <a:latin typeface="Century Gothic" panose="020B0502020202020204" pitchFamily="34" charset="0"/>
              </a:rPr>
              <a:t>Flat </a:t>
            </a:r>
            <a:r>
              <a:rPr lang="en-GB" sz="1100">
                <a:latin typeface="Century Gothic" panose="020B0502020202020204" pitchFamily="34" charset="0"/>
              </a:rPr>
              <a:t>– slow response hydrograph posing a low flood risk. </a:t>
            </a:r>
          </a:p>
          <a:p>
            <a:pPr marL="171450" indent="-171450">
              <a:buFont typeface="Wingdings" pitchFamily="2" charset="2"/>
              <a:buChar char="Ø"/>
            </a:pPr>
            <a:r>
              <a:rPr lang="en-GB" sz="1100">
                <a:latin typeface="Century Gothic" panose="020B0502020202020204" pitchFamily="34" charset="0"/>
              </a:rPr>
              <a:t>Gentle slopes</a:t>
            </a:r>
          </a:p>
          <a:p>
            <a:pPr marL="171450" indent="-171450">
              <a:buFont typeface="Wingdings" pitchFamily="2" charset="2"/>
              <a:buChar char="Ø"/>
            </a:pPr>
            <a:r>
              <a:rPr lang="en-GB" sz="1100">
                <a:latin typeface="Century Gothic" panose="020B0502020202020204" pitchFamily="34" charset="0"/>
              </a:rPr>
              <a:t>Permeable rocks</a:t>
            </a:r>
          </a:p>
          <a:p>
            <a:pPr marL="171450" indent="-171450">
              <a:buFont typeface="Wingdings" pitchFamily="2" charset="2"/>
              <a:buChar char="Ø"/>
            </a:pPr>
            <a:r>
              <a:rPr lang="en-GB" sz="1100">
                <a:latin typeface="Century Gothic" panose="020B0502020202020204" pitchFamily="34" charset="0"/>
              </a:rPr>
              <a:t>Drizzle</a:t>
            </a:r>
          </a:p>
          <a:p>
            <a:pPr marL="171450" indent="-171450">
              <a:buFont typeface="Wingdings" pitchFamily="2" charset="2"/>
              <a:buChar char="Ø"/>
            </a:pPr>
            <a:r>
              <a:rPr lang="en-GB" sz="1100">
                <a:latin typeface="Century Gothic" panose="020B0502020202020204" pitchFamily="34" charset="0"/>
              </a:rPr>
              <a:t>Deep, dry soils</a:t>
            </a:r>
          </a:p>
          <a:p>
            <a:pPr marL="171450" indent="-171450">
              <a:buFont typeface="Wingdings" pitchFamily="2" charset="2"/>
              <a:buChar char="Ø"/>
            </a:pPr>
            <a:r>
              <a:rPr lang="en-GB" sz="1100">
                <a:latin typeface="Century Gothic" panose="020B0502020202020204" pitchFamily="34" charset="0"/>
              </a:rPr>
              <a:t>Afforestation </a:t>
            </a:r>
          </a:p>
        </p:txBody>
      </p:sp>
      <p:pic>
        <p:nvPicPr>
          <p:cNvPr id="38" name="Picture 37" descr="Qr code&#10;&#10;Description automatically generated">
            <a:extLst>
              <a:ext uri="{FF2B5EF4-FFF2-40B4-BE49-F238E27FC236}">
                <a16:creationId xmlns:a16="http://schemas.microsoft.com/office/drawing/2014/main" id="{CFCE7AEA-21E7-9475-B31F-574D93D1B32F}"/>
              </a:ext>
            </a:extLst>
          </p:cNvPr>
          <p:cNvPicPr>
            <a:picLocks noChangeAspect="1"/>
          </p:cNvPicPr>
          <p:nvPr/>
        </p:nvPicPr>
        <p:blipFill>
          <a:blip r:embed="rId5"/>
          <a:stretch>
            <a:fillRect/>
          </a:stretch>
        </p:blipFill>
        <p:spPr>
          <a:xfrm>
            <a:off x="8161882" y="5638460"/>
            <a:ext cx="862650" cy="862650"/>
          </a:xfrm>
          <a:prstGeom prst="rect">
            <a:avLst/>
          </a:prstGeom>
        </p:spPr>
      </p:pic>
      <p:sp>
        <p:nvSpPr>
          <p:cNvPr id="40" name="TextBox 39">
            <a:extLst>
              <a:ext uri="{FF2B5EF4-FFF2-40B4-BE49-F238E27FC236}">
                <a16:creationId xmlns:a16="http://schemas.microsoft.com/office/drawing/2014/main" id="{2AC489AC-B168-9A33-84A6-8FBEA1E6BD0E}"/>
              </a:ext>
            </a:extLst>
          </p:cNvPr>
          <p:cNvSpPr txBox="1"/>
          <p:nvPr/>
        </p:nvSpPr>
        <p:spPr>
          <a:xfrm>
            <a:off x="289627" y="5230721"/>
            <a:ext cx="5799382" cy="261610"/>
          </a:xfrm>
          <a:prstGeom prst="rect">
            <a:avLst/>
          </a:prstGeom>
          <a:noFill/>
        </p:spPr>
        <p:txBody>
          <a:bodyPr wrap="square">
            <a:spAutoFit/>
          </a:bodyPr>
          <a:lstStyle/>
          <a:p>
            <a:pPr algn="ctr"/>
            <a:r>
              <a:rPr lang="en-GB" sz="1100" b="1">
                <a:latin typeface="Century Gothic" panose="020B0502020202020204" pitchFamily="34" charset="0"/>
              </a:rPr>
              <a:t>Flashy vs Flat Hydrograph</a:t>
            </a:r>
          </a:p>
        </p:txBody>
      </p:sp>
      <p:pic>
        <p:nvPicPr>
          <p:cNvPr id="41" name="Picture 40">
            <a:extLst>
              <a:ext uri="{FF2B5EF4-FFF2-40B4-BE49-F238E27FC236}">
                <a16:creationId xmlns:a16="http://schemas.microsoft.com/office/drawing/2014/main" id="{3A16544F-C1FC-3030-AE8A-AB97A5C69AE2}"/>
              </a:ext>
            </a:extLst>
          </p:cNvPr>
          <p:cNvPicPr>
            <a:picLocks noChangeAspect="1"/>
          </p:cNvPicPr>
          <p:nvPr/>
        </p:nvPicPr>
        <p:blipFill>
          <a:blip r:embed="rId6"/>
          <a:stretch>
            <a:fillRect/>
          </a:stretch>
        </p:blipFill>
        <p:spPr>
          <a:xfrm>
            <a:off x="6360418" y="4775631"/>
            <a:ext cx="414879" cy="414879"/>
          </a:xfrm>
          <a:prstGeom prst="rect">
            <a:avLst/>
          </a:prstGeom>
        </p:spPr>
      </p:pic>
      <p:pic>
        <p:nvPicPr>
          <p:cNvPr id="42" name="Picture 41">
            <a:extLst>
              <a:ext uri="{FF2B5EF4-FFF2-40B4-BE49-F238E27FC236}">
                <a16:creationId xmlns:a16="http://schemas.microsoft.com/office/drawing/2014/main" id="{5A610CA2-BDE9-FBA6-A2CE-3A5AA4AE453B}"/>
              </a:ext>
            </a:extLst>
          </p:cNvPr>
          <p:cNvPicPr>
            <a:picLocks noChangeAspect="1"/>
          </p:cNvPicPr>
          <p:nvPr/>
        </p:nvPicPr>
        <p:blipFill>
          <a:blip r:embed="rId7"/>
          <a:stretch>
            <a:fillRect/>
          </a:stretch>
        </p:blipFill>
        <p:spPr>
          <a:xfrm>
            <a:off x="6814572" y="4747307"/>
            <a:ext cx="445492" cy="445492"/>
          </a:xfrm>
          <a:prstGeom prst="rect">
            <a:avLst/>
          </a:prstGeom>
        </p:spPr>
      </p:pic>
      <p:pic>
        <p:nvPicPr>
          <p:cNvPr id="43" name="Picture 42">
            <a:extLst>
              <a:ext uri="{FF2B5EF4-FFF2-40B4-BE49-F238E27FC236}">
                <a16:creationId xmlns:a16="http://schemas.microsoft.com/office/drawing/2014/main" id="{8E3429B5-E170-FD20-069F-035DA76AC98F}"/>
              </a:ext>
            </a:extLst>
          </p:cNvPr>
          <p:cNvPicPr>
            <a:picLocks noChangeAspect="1"/>
          </p:cNvPicPr>
          <p:nvPr/>
        </p:nvPicPr>
        <p:blipFill>
          <a:blip r:embed="rId8"/>
          <a:stretch>
            <a:fillRect/>
          </a:stretch>
        </p:blipFill>
        <p:spPr>
          <a:xfrm>
            <a:off x="6671288" y="3517863"/>
            <a:ext cx="445492" cy="445492"/>
          </a:xfrm>
          <a:prstGeom prst="rect">
            <a:avLst/>
          </a:prstGeom>
        </p:spPr>
      </p:pic>
      <p:pic>
        <p:nvPicPr>
          <p:cNvPr id="45" name="Picture 44">
            <a:extLst>
              <a:ext uri="{FF2B5EF4-FFF2-40B4-BE49-F238E27FC236}">
                <a16:creationId xmlns:a16="http://schemas.microsoft.com/office/drawing/2014/main" id="{4E1277DB-C8C7-0A25-E806-83B100FA1445}"/>
              </a:ext>
            </a:extLst>
          </p:cNvPr>
          <p:cNvPicPr>
            <a:picLocks noChangeAspect="1"/>
          </p:cNvPicPr>
          <p:nvPr/>
        </p:nvPicPr>
        <p:blipFill>
          <a:blip r:embed="rId6"/>
          <a:stretch>
            <a:fillRect/>
          </a:stretch>
        </p:blipFill>
        <p:spPr>
          <a:xfrm>
            <a:off x="6360125" y="4240698"/>
            <a:ext cx="414879" cy="414879"/>
          </a:xfrm>
          <a:prstGeom prst="rect">
            <a:avLst/>
          </a:prstGeom>
        </p:spPr>
      </p:pic>
      <p:pic>
        <p:nvPicPr>
          <p:cNvPr id="46" name="Picture 45">
            <a:extLst>
              <a:ext uri="{FF2B5EF4-FFF2-40B4-BE49-F238E27FC236}">
                <a16:creationId xmlns:a16="http://schemas.microsoft.com/office/drawing/2014/main" id="{57FFC0C4-6806-F856-FC61-E39C99A59DFC}"/>
              </a:ext>
            </a:extLst>
          </p:cNvPr>
          <p:cNvPicPr>
            <a:picLocks noChangeAspect="1"/>
          </p:cNvPicPr>
          <p:nvPr/>
        </p:nvPicPr>
        <p:blipFill>
          <a:blip r:embed="rId6"/>
          <a:stretch>
            <a:fillRect/>
          </a:stretch>
        </p:blipFill>
        <p:spPr>
          <a:xfrm rot="10800000">
            <a:off x="6392015" y="2160950"/>
            <a:ext cx="414879" cy="414879"/>
          </a:xfrm>
          <a:prstGeom prst="rect">
            <a:avLst/>
          </a:prstGeom>
        </p:spPr>
      </p:pic>
      <p:pic>
        <p:nvPicPr>
          <p:cNvPr id="48" name="Picture 47">
            <a:extLst>
              <a:ext uri="{FF2B5EF4-FFF2-40B4-BE49-F238E27FC236}">
                <a16:creationId xmlns:a16="http://schemas.microsoft.com/office/drawing/2014/main" id="{4F0BEF59-2722-983D-ADD1-0573634D389E}"/>
              </a:ext>
            </a:extLst>
          </p:cNvPr>
          <p:cNvPicPr>
            <a:picLocks noChangeAspect="1"/>
          </p:cNvPicPr>
          <p:nvPr/>
        </p:nvPicPr>
        <p:blipFill>
          <a:blip r:embed="rId9"/>
          <a:stretch>
            <a:fillRect/>
          </a:stretch>
        </p:blipFill>
        <p:spPr>
          <a:xfrm>
            <a:off x="6671288" y="1045168"/>
            <a:ext cx="482600" cy="482600"/>
          </a:xfrm>
          <a:prstGeom prst="rect">
            <a:avLst/>
          </a:prstGeom>
        </p:spPr>
      </p:pic>
      <p:pic>
        <p:nvPicPr>
          <p:cNvPr id="49" name="Picture 48">
            <a:extLst>
              <a:ext uri="{FF2B5EF4-FFF2-40B4-BE49-F238E27FC236}">
                <a16:creationId xmlns:a16="http://schemas.microsoft.com/office/drawing/2014/main" id="{EF3D8628-450D-B315-E8BC-6271CEA325DE}"/>
              </a:ext>
            </a:extLst>
          </p:cNvPr>
          <p:cNvPicPr>
            <a:picLocks noChangeAspect="1"/>
          </p:cNvPicPr>
          <p:nvPr/>
        </p:nvPicPr>
        <p:blipFill>
          <a:blip r:embed="rId9"/>
          <a:stretch>
            <a:fillRect/>
          </a:stretch>
        </p:blipFill>
        <p:spPr>
          <a:xfrm>
            <a:off x="6744317" y="4163837"/>
            <a:ext cx="482600" cy="482600"/>
          </a:xfrm>
          <a:prstGeom prst="rect">
            <a:avLst/>
          </a:prstGeom>
        </p:spPr>
      </p:pic>
      <p:pic>
        <p:nvPicPr>
          <p:cNvPr id="53" name="Picture 52">
            <a:extLst>
              <a:ext uri="{FF2B5EF4-FFF2-40B4-BE49-F238E27FC236}">
                <a16:creationId xmlns:a16="http://schemas.microsoft.com/office/drawing/2014/main" id="{0BDA3F90-0444-3AE9-EF8A-9DF60339D34B}"/>
              </a:ext>
            </a:extLst>
          </p:cNvPr>
          <p:cNvPicPr>
            <a:picLocks noChangeAspect="1"/>
          </p:cNvPicPr>
          <p:nvPr/>
        </p:nvPicPr>
        <p:blipFill>
          <a:blip r:embed="rId10"/>
          <a:stretch>
            <a:fillRect/>
          </a:stretch>
        </p:blipFill>
        <p:spPr>
          <a:xfrm>
            <a:off x="6567564" y="1471992"/>
            <a:ext cx="627083" cy="627083"/>
          </a:xfrm>
          <a:prstGeom prst="rect">
            <a:avLst/>
          </a:prstGeom>
        </p:spPr>
      </p:pic>
      <p:pic>
        <p:nvPicPr>
          <p:cNvPr id="54" name="Picture 53">
            <a:extLst>
              <a:ext uri="{FF2B5EF4-FFF2-40B4-BE49-F238E27FC236}">
                <a16:creationId xmlns:a16="http://schemas.microsoft.com/office/drawing/2014/main" id="{A3E0AB0B-964D-4D6F-8359-808486BD7119}"/>
              </a:ext>
            </a:extLst>
          </p:cNvPr>
          <p:cNvPicPr>
            <a:picLocks noChangeAspect="1"/>
          </p:cNvPicPr>
          <p:nvPr/>
        </p:nvPicPr>
        <p:blipFill>
          <a:blip r:embed="rId11"/>
          <a:stretch>
            <a:fillRect/>
          </a:stretch>
        </p:blipFill>
        <p:spPr>
          <a:xfrm>
            <a:off x="6802986" y="2161118"/>
            <a:ext cx="391661" cy="391661"/>
          </a:xfrm>
          <a:prstGeom prst="rect">
            <a:avLst/>
          </a:prstGeom>
        </p:spPr>
      </p:pic>
      <p:pic>
        <p:nvPicPr>
          <p:cNvPr id="55" name="Picture 54">
            <a:extLst>
              <a:ext uri="{FF2B5EF4-FFF2-40B4-BE49-F238E27FC236}">
                <a16:creationId xmlns:a16="http://schemas.microsoft.com/office/drawing/2014/main" id="{58802B70-EB9A-7892-1558-A49A41636EA8}"/>
              </a:ext>
            </a:extLst>
          </p:cNvPr>
          <p:cNvPicPr>
            <a:picLocks noChangeAspect="1"/>
          </p:cNvPicPr>
          <p:nvPr/>
        </p:nvPicPr>
        <p:blipFill>
          <a:blip r:embed="rId12"/>
          <a:stretch>
            <a:fillRect/>
          </a:stretch>
        </p:blipFill>
        <p:spPr>
          <a:xfrm>
            <a:off x="6648435" y="2772357"/>
            <a:ext cx="466481" cy="466481"/>
          </a:xfrm>
          <a:prstGeom prst="rect">
            <a:avLst/>
          </a:prstGeom>
        </p:spPr>
      </p:pic>
      <p:pic>
        <p:nvPicPr>
          <p:cNvPr id="57" name="Picture 56" descr="A qr code with a few black squares&#10;&#10;Description automatically generated">
            <a:extLst>
              <a:ext uri="{FF2B5EF4-FFF2-40B4-BE49-F238E27FC236}">
                <a16:creationId xmlns:a16="http://schemas.microsoft.com/office/drawing/2014/main" id="{F177F231-8C2B-7BCE-ABC0-5471508F64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0015" y="5710237"/>
            <a:ext cx="795975" cy="790873"/>
          </a:xfrm>
          <a:prstGeom prst="rect">
            <a:avLst/>
          </a:prstGeom>
        </p:spPr>
      </p:pic>
    </p:spTree>
    <p:extLst>
      <p:ext uri="{BB962C8B-B14F-4D97-AF65-F5344CB8AC3E}">
        <p14:creationId xmlns:p14="http://schemas.microsoft.com/office/powerpoint/2010/main" val="73981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8E2F-27E2-D8C7-9ADB-4F373386E0E5}"/>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8B8B2E2-B184-7F39-482D-710DEF572B31}"/>
              </a:ext>
            </a:extLst>
          </p:cNvPr>
          <p:cNvGraphicFramePr>
            <a:graphicFrameLocks noGrp="1"/>
          </p:cNvGraphicFramePr>
          <p:nvPr>
            <p:extLst>
              <p:ext uri="{D42A27DB-BD31-4B8C-83A1-F6EECF244321}">
                <p14:modId xmlns:p14="http://schemas.microsoft.com/office/powerpoint/2010/main" val="2124216304"/>
              </p:ext>
            </p:extLst>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1267516">
                <a:tc rowSpan="5">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2</a:t>
                      </a: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1267516">
                <a:tc vMerge="1">
                  <a:txBody>
                    <a:bodyPr/>
                    <a:lstStyle/>
                    <a:p>
                      <a:endParaRPr lang="en-GB"/>
                    </a:p>
                  </a:txBody>
                  <a:tcPr/>
                </a:tc>
                <a:tc>
                  <a:txBody>
                    <a:bodyPr/>
                    <a:lstStyle/>
                    <a:p>
                      <a:pPr lvl="0">
                        <a:buNone/>
                      </a:pPr>
                      <a:r>
                        <a:rPr lang="en-US" sz="1200" b="1" dirty="0">
                          <a:solidFill>
                            <a:schemeClr val="tx1"/>
                          </a:solidFill>
                          <a:latin typeface="Century Gothic"/>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0515862"/>
                  </a:ext>
                </a:extLst>
              </a:tr>
              <a:tr h="1267517">
                <a:tc vMerge="1">
                  <a:txBody>
                    <a:bodyPr/>
                    <a:lstStyle/>
                    <a:p>
                      <a:endParaRPr lang="en-GB"/>
                    </a:p>
                  </a:txBody>
                  <a:tcPr/>
                </a:tc>
                <a:tc>
                  <a:txBody>
                    <a:bodyPr/>
                    <a:lstStyle/>
                    <a:p>
                      <a:pPr lvl="0">
                        <a:buNone/>
                      </a:pPr>
                      <a:r>
                        <a:rPr lang="en-US" sz="1200" b="1" dirty="0">
                          <a:solidFill>
                            <a:schemeClr val="tx1"/>
                          </a:solidFill>
                          <a:latin typeface="Century Gothic"/>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22227"/>
                  </a:ext>
                </a:extLst>
              </a:tr>
              <a:tr h="1267516">
                <a:tc vMerge="1">
                  <a:txBody>
                    <a:bodyPr/>
                    <a:lstStyle/>
                    <a:p>
                      <a:endParaRPr lang="en-GB"/>
                    </a:p>
                  </a:txBody>
                  <a:tcPr/>
                </a:tc>
                <a:tc>
                  <a:txBody>
                    <a:bodyPr/>
                    <a:lstStyle/>
                    <a:p>
                      <a:pPr lvl="0">
                        <a:buNone/>
                      </a:pPr>
                      <a:r>
                        <a:rPr lang="en-US" sz="1200" b="1" dirty="0">
                          <a:solidFill>
                            <a:schemeClr val="tx1"/>
                          </a:solidFill>
                          <a:latin typeface="Century Gothic"/>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673255"/>
                  </a:ext>
                </a:extLst>
              </a:tr>
              <a:tr h="1267516">
                <a:tc vMerge="1">
                  <a:txBody>
                    <a:bodyPr/>
                    <a:lstStyle/>
                    <a:p>
                      <a:endParaRPr lang="en-GB"/>
                    </a:p>
                  </a:txBody>
                  <a:tcPr/>
                </a:tc>
                <a:tc>
                  <a:txBody>
                    <a:bodyPr/>
                    <a:lstStyle/>
                    <a:p>
                      <a:pPr lvl="0">
                        <a:buNone/>
                      </a:pPr>
                      <a:r>
                        <a:rPr lang="en-US" sz="1200" b="1" dirty="0">
                          <a:solidFill>
                            <a:schemeClr val="tx1"/>
                          </a:solidFill>
                          <a:latin typeface="Century Gothic"/>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453770116"/>
                  </a:ext>
                </a:extLst>
              </a:tr>
            </a:tbl>
          </a:graphicData>
        </a:graphic>
      </p:graphicFrame>
      <p:sp>
        <p:nvSpPr>
          <p:cNvPr id="13" name="TextBox 12">
            <a:extLst>
              <a:ext uri="{FF2B5EF4-FFF2-40B4-BE49-F238E27FC236}">
                <a16:creationId xmlns:a16="http://schemas.microsoft.com/office/drawing/2014/main" id="{4E1B104F-9493-D872-F70A-65E959D2CD36}"/>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5</a:t>
            </a:r>
          </a:p>
        </p:txBody>
      </p:sp>
      <p:sp>
        <p:nvSpPr>
          <p:cNvPr id="2" name="TextBox 1">
            <a:extLst>
              <a:ext uri="{FF2B5EF4-FFF2-40B4-BE49-F238E27FC236}">
                <a16:creationId xmlns:a16="http://schemas.microsoft.com/office/drawing/2014/main" id="{93F3F10B-F248-E9BC-85E9-90172B378513}"/>
              </a:ext>
            </a:extLst>
          </p:cNvPr>
          <p:cNvSpPr txBox="1"/>
          <p:nvPr/>
        </p:nvSpPr>
        <p:spPr>
          <a:xfrm>
            <a:off x="466627" y="465364"/>
            <a:ext cx="322318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Examine how land use affected the storm hydrographs for River A and River B</a:t>
            </a:r>
          </a:p>
          <a:p>
            <a:r>
              <a:rPr lang="en-GB" sz="1100" dirty="0">
                <a:latin typeface="Century Gothic"/>
              </a:rPr>
              <a:t>shown in the source.</a:t>
            </a:r>
            <a:endParaRPr lang="en-US" sz="1100" dirty="0">
              <a:latin typeface="Century Gothic"/>
            </a:endParaRPr>
          </a:p>
        </p:txBody>
      </p:sp>
      <p:pic>
        <p:nvPicPr>
          <p:cNvPr id="7" name="Picture 6">
            <a:extLst>
              <a:ext uri="{FF2B5EF4-FFF2-40B4-BE49-F238E27FC236}">
                <a16:creationId xmlns:a16="http://schemas.microsoft.com/office/drawing/2014/main" id="{7266230F-1BE9-BE95-6B5B-17F9126A487A}"/>
              </a:ext>
            </a:extLst>
          </p:cNvPr>
          <p:cNvPicPr>
            <a:picLocks noChangeAspect="1"/>
          </p:cNvPicPr>
          <p:nvPr/>
        </p:nvPicPr>
        <p:blipFill>
          <a:blip r:embed="rId2"/>
          <a:stretch>
            <a:fillRect/>
          </a:stretch>
        </p:blipFill>
        <p:spPr>
          <a:xfrm>
            <a:off x="312348" y="1065528"/>
            <a:ext cx="3285789" cy="3922776"/>
          </a:xfrm>
          <a:prstGeom prst="rect">
            <a:avLst/>
          </a:prstGeom>
        </p:spPr>
      </p:pic>
      <p:sp>
        <p:nvSpPr>
          <p:cNvPr id="11" name="TextBox 10">
            <a:extLst>
              <a:ext uri="{FF2B5EF4-FFF2-40B4-BE49-F238E27FC236}">
                <a16:creationId xmlns:a16="http://schemas.microsoft.com/office/drawing/2014/main" id="{AD1F4B10-6A7B-E15E-1A99-98D59358C12E}"/>
              </a:ext>
            </a:extLst>
          </p:cNvPr>
          <p:cNvSpPr txBox="1"/>
          <p:nvPr/>
        </p:nvSpPr>
        <p:spPr>
          <a:xfrm>
            <a:off x="3910408" y="367827"/>
            <a:ext cx="5770920" cy="1054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GB" sz="1100" dirty="0">
                <a:latin typeface="Century Gothic"/>
              </a:rPr>
              <a:t>What is the peak rainfall? _________________</a:t>
            </a:r>
            <a:br>
              <a:rPr lang="en-GB" sz="1100" dirty="0">
                <a:latin typeface="Century Gothic"/>
              </a:rPr>
            </a:br>
            <a:r>
              <a:rPr lang="en-GB" sz="1100" dirty="0">
                <a:latin typeface="Century Gothic"/>
              </a:rPr>
              <a:t>What is the peak discharge? River A _________________   River B _________________ </a:t>
            </a:r>
          </a:p>
          <a:p>
            <a:pPr>
              <a:lnSpc>
                <a:spcPct val="200000"/>
              </a:lnSpc>
            </a:pPr>
            <a:r>
              <a:rPr lang="en-GB" sz="1100" dirty="0">
                <a:latin typeface="Century Gothic"/>
              </a:rPr>
              <a:t>What is the lag time? River A _________________   River B _________________ </a:t>
            </a:r>
            <a:endParaRPr lang="en-US" sz="1100" dirty="0">
              <a:latin typeface="Century Gothic"/>
            </a:endParaRPr>
          </a:p>
        </p:txBody>
      </p:sp>
      <p:sp>
        <p:nvSpPr>
          <p:cNvPr id="17" name="TextBox 16">
            <a:extLst>
              <a:ext uri="{FF2B5EF4-FFF2-40B4-BE49-F238E27FC236}">
                <a16:creationId xmlns:a16="http://schemas.microsoft.com/office/drawing/2014/main" id="{52CD56CD-1923-1509-ECF6-674DEB2D4AD2}"/>
              </a:ext>
            </a:extLst>
          </p:cNvPr>
          <p:cNvSpPr txBox="1"/>
          <p:nvPr/>
        </p:nvSpPr>
        <p:spPr>
          <a:xfrm>
            <a:off x="3910408" y="1745194"/>
            <a:ext cx="5770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Describe how River A changes between 12pm and 2am</a:t>
            </a:r>
            <a:endParaRPr lang="en-US" sz="1100" dirty="0">
              <a:latin typeface="Century Gothic"/>
            </a:endParaRPr>
          </a:p>
        </p:txBody>
      </p:sp>
      <p:sp>
        <p:nvSpPr>
          <p:cNvPr id="18" name="TextBox 17">
            <a:extLst>
              <a:ext uri="{FF2B5EF4-FFF2-40B4-BE49-F238E27FC236}">
                <a16:creationId xmlns:a16="http://schemas.microsoft.com/office/drawing/2014/main" id="{DBDA98FB-E690-357D-1910-6B659C68F53E}"/>
              </a:ext>
            </a:extLst>
          </p:cNvPr>
          <p:cNvSpPr txBox="1"/>
          <p:nvPr/>
        </p:nvSpPr>
        <p:spPr>
          <a:xfrm>
            <a:off x="3910408" y="4276110"/>
            <a:ext cx="5770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Describe how River B changes between 12pm and 2am</a:t>
            </a:r>
            <a:endParaRPr lang="en-US" sz="1100" dirty="0">
              <a:latin typeface="Century Gothic"/>
            </a:endParaRPr>
          </a:p>
        </p:txBody>
      </p:sp>
      <p:sp>
        <p:nvSpPr>
          <p:cNvPr id="19" name="TextBox 18">
            <a:extLst>
              <a:ext uri="{FF2B5EF4-FFF2-40B4-BE49-F238E27FC236}">
                <a16:creationId xmlns:a16="http://schemas.microsoft.com/office/drawing/2014/main" id="{D1CB4C9F-8854-4BA4-8405-1D0C8AD51172}"/>
              </a:ext>
            </a:extLst>
          </p:cNvPr>
          <p:cNvSpPr txBox="1"/>
          <p:nvPr/>
        </p:nvSpPr>
        <p:spPr>
          <a:xfrm>
            <a:off x="3899501" y="3010652"/>
            <a:ext cx="5770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rPr>
              <a:t>Why</a:t>
            </a:r>
            <a:r>
              <a:rPr lang="en-GB" sz="1100" dirty="0">
                <a:latin typeface="Century Gothic"/>
              </a:rPr>
              <a:t> might River A change in this way?</a:t>
            </a:r>
            <a:endParaRPr lang="en-US" sz="1100" dirty="0">
              <a:latin typeface="Century Gothic"/>
            </a:endParaRPr>
          </a:p>
        </p:txBody>
      </p:sp>
      <p:sp>
        <p:nvSpPr>
          <p:cNvPr id="20" name="TextBox 19">
            <a:extLst>
              <a:ext uri="{FF2B5EF4-FFF2-40B4-BE49-F238E27FC236}">
                <a16:creationId xmlns:a16="http://schemas.microsoft.com/office/drawing/2014/main" id="{8C51CDCE-ECAA-24BF-E38C-042A5F4248AB}"/>
              </a:ext>
            </a:extLst>
          </p:cNvPr>
          <p:cNvSpPr txBox="1"/>
          <p:nvPr/>
        </p:nvSpPr>
        <p:spPr>
          <a:xfrm>
            <a:off x="3899501" y="5551858"/>
            <a:ext cx="57709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rPr>
              <a:t>Why</a:t>
            </a:r>
            <a:r>
              <a:rPr lang="en-GB" sz="1100" dirty="0">
                <a:latin typeface="Century Gothic"/>
              </a:rPr>
              <a:t> might River B change in this way?</a:t>
            </a:r>
            <a:endParaRPr lang="en-US" sz="1100" dirty="0">
              <a:latin typeface="Century Gothic"/>
            </a:endParaRPr>
          </a:p>
        </p:txBody>
      </p:sp>
      <p:sp>
        <p:nvSpPr>
          <p:cNvPr id="21" name="TextBox 20">
            <a:extLst>
              <a:ext uri="{FF2B5EF4-FFF2-40B4-BE49-F238E27FC236}">
                <a16:creationId xmlns:a16="http://schemas.microsoft.com/office/drawing/2014/main" id="{2F1C5108-948B-7844-CA09-BB82C60BCCA4}"/>
              </a:ext>
            </a:extLst>
          </p:cNvPr>
          <p:cNvSpPr txBox="1"/>
          <p:nvPr/>
        </p:nvSpPr>
        <p:spPr>
          <a:xfrm>
            <a:off x="3685813" y="1857711"/>
            <a:ext cx="59846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a:t>
            </a:r>
          </a:p>
        </p:txBody>
      </p:sp>
      <p:sp>
        <p:nvSpPr>
          <p:cNvPr id="22" name="TextBox 21">
            <a:extLst>
              <a:ext uri="{FF2B5EF4-FFF2-40B4-BE49-F238E27FC236}">
                <a16:creationId xmlns:a16="http://schemas.microsoft.com/office/drawing/2014/main" id="{B807F918-DBAF-7248-5F78-B8918A4C7810}"/>
              </a:ext>
            </a:extLst>
          </p:cNvPr>
          <p:cNvSpPr txBox="1"/>
          <p:nvPr/>
        </p:nvSpPr>
        <p:spPr>
          <a:xfrm>
            <a:off x="3685813" y="3132040"/>
            <a:ext cx="59846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a:t>
            </a:r>
          </a:p>
        </p:txBody>
      </p:sp>
      <p:sp>
        <p:nvSpPr>
          <p:cNvPr id="23" name="TextBox 22">
            <a:extLst>
              <a:ext uri="{FF2B5EF4-FFF2-40B4-BE49-F238E27FC236}">
                <a16:creationId xmlns:a16="http://schemas.microsoft.com/office/drawing/2014/main" id="{2826B30C-36A9-BF92-7A88-F9DDE1B44229}"/>
              </a:ext>
            </a:extLst>
          </p:cNvPr>
          <p:cNvSpPr txBox="1"/>
          <p:nvPr/>
        </p:nvSpPr>
        <p:spPr>
          <a:xfrm>
            <a:off x="3729651" y="4388139"/>
            <a:ext cx="59846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a:t>
            </a:r>
          </a:p>
        </p:txBody>
      </p:sp>
      <p:sp>
        <p:nvSpPr>
          <p:cNvPr id="24" name="TextBox 23">
            <a:extLst>
              <a:ext uri="{FF2B5EF4-FFF2-40B4-BE49-F238E27FC236}">
                <a16:creationId xmlns:a16="http://schemas.microsoft.com/office/drawing/2014/main" id="{480794A9-8FDE-7F96-7ED9-B0B4A2556751}"/>
              </a:ext>
            </a:extLst>
          </p:cNvPr>
          <p:cNvSpPr txBox="1"/>
          <p:nvPr/>
        </p:nvSpPr>
        <p:spPr>
          <a:xfrm>
            <a:off x="3729651" y="5629225"/>
            <a:ext cx="59846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a:t>
            </a:r>
          </a:p>
        </p:txBody>
      </p:sp>
      <p:sp>
        <p:nvSpPr>
          <p:cNvPr id="26" name="TextBox 25">
            <a:extLst>
              <a:ext uri="{FF2B5EF4-FFF2-40B4-BE49-F238E27FC236}">
                <a16:creationId xmlns:a16="http://schemas.microsoft.com/office/drawing/2014/main" id="{395885E0-A435-D654-D995-A451DDDD9BC6}"/>
              </a:ext>
            </a:extLst>
          </p:cNvPr>
          <p:cNvSpPr txBox="1"/>
          <p:nvPr/>
        </p:nvSpPr>
        <p:spPr>
          <a:xfrm>
            <a:off x="191741" y="5172523"/>
            <a:ext cx="3537910" cy="276999"/>
          </a:xfrm>
          <a:prstGeom prst="rect">
            <a:avLst/>
          </a:prstGeom>
          <a:noFill/>
        </p:spPr>
        <p:txBody>
          <a:bodyPr wrap="square">
            <a:spAutoFit/>
          </a:bodyPr>
          <a:lstStyle/>
          <a:p>
            <a:pPr lvl="0">
              <a:buNone/>
            </a:pPr>
            <a:r>
              <a:rPr lang="en-US" sz="1200" b="1" dirty="0">
                <a:solidFill>
                  <a:schemeClr val="tx1"/>
                </a:solidFill>
                <a:latin typeface="Century Gothic"/>
              </a:rPr>
              <a:t>Feedback</a:t>
            </a:r>
          </a:p>
        </p:txBody>
      </p:sp>
    </p:spTree>
    <p:extLst>
      <p:ext uri="{BB962C8B-B14F-4D97-AF65-F5344CB8AC3E}">
        <p14:creationId xmlns:p14="http://schemas.microsoft.com/office/powerpoint/2010/main" val="39554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100726" y="833512"/>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616551" y="102561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16551" y="511183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531986" y="918695"/>
            <a:ext cx="33520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583278" y="5042927"/>
            <a:ext cx="33938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880266" y="20513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9 </a:t>
            </a:r>
            <a:endParaRPr lang="en-US" sz="2000" b="1">
              <a:latin typeface="Aptos" panose="020B0004020202020204"/>
            </a:endParaRPr>
          </a:p>
          <a:p>
            <a:pPr algn="ctr"/>
            <a:r>
              <a:rPr lang="en-US" sz="1600" b="1">
                <a:latin typeface="Century Gothic"/>
              </a:rPr>
              <a:t>River Management​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6234146" y="287801"/>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A6A59E13-27FC-3CF2-7CDF-4AD0B3F0C596}"/>
              </a:ext>
            </a:extLst>
          </p:cNvPr>
          <p:cNvSpPr txBox="1"/>
          <p:nvPr/>
        </p:nvSpPr>
        <p:spPr>
          <a:xfrm>
            <a:off x="6905259" y="6407675"/>
            <a:ext cx="13144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Hard Engineering</a:t>
            </a:r>
            <a:endParaRPr lang="en-US" sz="1600"/>
          </a:p>
        </p:txBody>
      </p:sp>
      <p:sp>
        <p:nvSpPr>
          <p:cNvPr id="18" name="TextBox 17">
            <a:extLst>
              <a:ext uri="{FF2B5EF4-FFF2-40B4-BE49-F238E27FC236}">
                <a16:creationId xmlns:a16="http://schemas.microsoft.com/office/drawing/2014/main" id="{B1B3B242-28DF-C85B-4C25-092C28C6A3C7}"/>
              </a:ext>
            </a:extLst>
          </p:cNvPr>
          <p:cNvSpPr txBox="1"/>
          <p:nvPr/>
        </p:nvSpPr>
        <p:spPr>
          <a:xfrm>
            <a:off x="8390410" y="6391623"/>
            <a:ext cx="116225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Soft Engineering</a:t>
            </a:r>
            <a:endParaRPr lang="en-US" sz="1600"/>
          </a:p>
        </p:txBody>
      </p:sp>
      <p:cxnSp>
        <p:nvCxnSpPr>
          <p:cNvPr id="5" name="Straight Arrow Connector 4">
            <a:extLst>
              <a:ext uri="{FF2B5EF4-FFF2-40B4-BE49-F238E27FC236}">
                <a16:creationId xmlns:a16="http://schemas.microsoft.com/office/drawing/2014/main" id="{91F69382-CF89-07F4-1EB3-F826A1AEFF32}"/>
              </a:ext>
            </a:extLst>
          </p:cNvPr>
          <p:cNvCxnSpPr>
            <a:cxnSpLocks/>
          </p:cNvCxnSpPr>
          <p:nvPr/>
        </p:nvCxnSpPr>
        <p:spPr>
          <a:xfrm flipV="1">
            <a:off x="6917789" y="4998983"/>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D2B59CFE-F6E2-8F83-8265-8B3C14ED305D}"/>
              </a:ext>
            </a:extLst>
          </p:cNvPr>
          <p:cNvGraphicFramePr>
            <a:graphicFrameLocks noGrp="1"/>
          </p:cNvGraphicFramePr>
          <p:nvPr>
            <p:extLst>
              <p:ext uri="{D42A27DB-BD31-4B8C-83A1-F6EECF244321}">
                <p14:modId xmlns:p14="http://schemas.microsoft.com/office/powerpoint/2010/main" val="260378763"/>
              </p:ext>
            </p:extLst>
          </p:nvPr>
        </p:nvGraphicFramePr>
        <p:xfrm>
          <a:off x="427011" y="2209255"/>
          <a:ext cx="5980841" cy="4584868"/>
        </p:xfrm>
        <a:graphic>
          <a:graphicData uri="http://schemas.openxmlformats.org/drawingml/2006/table">
            <a:tbl>
              <a:tblPr firstRow="1" bandRow="1">
                <a:tableStyleId>{5C22544A-7EE6-4342-B048-85BDC9FD1C3A}</a:tableStyleId>
              </a:tblPr>
              <a:tblGrid>
                <a:gridCol w="1045529">
                  <a:extLst>
                    <a:ext uri="{9D8B030D-6E8A-4147-A177-3AD203B41FA5}">
                      <a16:colId xmlns:a16="http://schemas.microsoft.com/office/drawing/2014/main" val="645554542"/>
                    </a:ext>
                  </a:extLst>
                </a:gridCol>
                <a:gridCol w="1781299">
                  <a:extLst>
                    <a:ext uri="{9D8B030D-6E8A-4147-A177-3AD203B41FA5}">
                      <a16:colId xmlns:a16="http://schemas.microsoft.com/office/drawing/2014/main" val="1887324229"/>
                    </a:ext>
                  </a:extLst>
                </a:gridCol>
                <a:gridCol w="1781299">
                  <a:extLst>
                    <a:ext uri="{9D8B030D-6E8A-4147-A177-3AD203B41FA5}">
                      <a16:colId xmlns:a16="http://schemas.microsoft.com/office/drawing/2014/main" val="2591480551"/>
                    </a:ext>
                  </a:extLst>
                </a:gridCol>
                <a:gridCol w="1372714">
                  <a:extLst>
                    <a:ext uri="{9D8B030D-6E8A-4147-A177-3AD203B41FA5}">
                      <a16:colId xmlns:a16="http://schemas.microsoft.com/office/drawing/2014/main" val="430126374"/>
                    </a:ext>
                  </a:extLst>
                </a:gridCol>
              </a:tblGrid>
              <a:tr h="241468">
                <a:tc>
                  <a:txBody>
                    <a:bodyPr/>
                    <a:lstStyle/>
                    <a:p>
                      <a:pPr lvl="0">
                        <a:buNone/>
                      </a:pPr>
                      <a:endParaRPr lang="en-GB" sz="90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a:solidFill>
                            <a:schemeClr val="tx1"/>
                          </a:solidFill>
                          <a:latin typeface="Century Gothic"/>
                        </a:rPr>
                        <a:t>Description</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a:solidFill>
                            <a:schemeClr val="tx1"/>
                          </a:solidFill>
                          <a:latin typeface="Century Gothic"/>
                        </a:rPr>
                        <a:t>Advantages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a:solidFill>
                            <a:schemeClr val="tx1"/>
                          </a:solidFill>
                          <a:latin typeface="Century Gothic"/>
                        </a:rPr>
                        <a:t>Disadvantages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186713"/>
                  </a:ext>
                </a:extLst>
              </a:tr>
              <a:tr h="763301">
                <a:tc>
                  <a:txBody>
                    <a:bodyPr/>
                    <a:lstStyle/>
                    <a:p>
                      <a:pPr algn="ctr" rtl="0" fontAlgn="base"/>
                      <a:r>
                        <a:rPr lang="en-GB" sz="900" b="0" i="0">
                          <a:solidFill>
                            <a:schemeClr val="tx1"/>
                          </a:solidFill>
                          <a:effectLst/>
                          <a:latin typeface="Century Gothic" panose="020B0502020202020204" pitchFamily="34" charset="0"/>
                        </a:rPr>
                        <a:t>Dams and reservoirs​</a:t>
                      </a:r>
                      <a:endParaRPr lang="en-GB" sz="900" b="0" i="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Barriers constructed to hold back water in artificial lakes.​</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The natural river valley is flooded.​</a:t>
                      </a:r>
                      <a:endParaRPr lang="en-GB" sz="900" b="0" i="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Store large volumes of water until needed​</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Long lasting; can be used to generate hydro-electric power (HEP)​</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​Expensive to build​</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Sediment can build up in reservoirs.​</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8852067"/>
                  </a:ext>
                </a:extLst>
              </a:tr>
              <a:tr h="992292">
                <a:tc>
                  <a:txBody>
                    <a:bodyPr/>
                    <a:lstStyle/>
                    <a:p>
                      <a:pPr algn="ctr" rtl="0" fontAlgn="base"/>
                      <a:r>
                        <a:rPr lang="en-GB" sz="900" b="0" i="0">
                          <a:solidFill>
                            <a:schemeClr val="tx1"/>
                          </a:solidFill>
                          <a:effectLst/>
                          <a:latin typeface="Century Gothic" panose="020B0502020202020204" pitchFamily="34" charset="0"/>
                        </a:rPr>
                        <a:t>Channelisation​</a:t>
                      </a:r>
                      <a:endParaRPr lang="en-GB" sz="900" b="0" i="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a:solidFill>
                            <a:schemeClr val="tx1"/>
                          </a:solidFill>
                          <a:effectLst/>
                          <a:latin typeface="Century Gothic" panose="020B0502020202020204" pitchFamily="34" charset="0"/>
                        </a:rPr>
                        <a:t>​Deepening or widening the river channel.​</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Replaces the natural meanders and floodplain with an artificial channel​</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a:solidFill>
                            <a:schemeClr val="tx1"/>
                          </a:solidFill>
                          <a:effectLst/>
                          <a:latin typeface="Century Gothic" panose="020B0502020202020204" pitchFamily="34" charset="0"/>
                        </a:rPr>
                        <a:t>Allows water to flow more quickly away from areas of flood risk.​</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a:solidFill>
                            <a:schemeClr val="tx1"/>
                          </a:solidFill>
                          <a:effectLst/>
                          <a:latin typeface="Century Gothic" panose="020B0502020202020204" pitchFamily="34" charset="0"/>
                        </a:rPr>
                        <a:t>​Visually unattractive​</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More water is taken downstream, increasing the </a:t>
                      </a:r>
                      <a:r>
                        <a:rPr lang="en-GB" sz="900" b="0" i="0" err="1">
                          <a:solidFill>
                            <a:schemeClr val="tx1"/>
                          </a:solidFill>
                          <a:effectLst/>
                          <a:latin typeface="Century Gothic" panose="020B0502020202020204" pitchFamily="34" charset="0"/>
                        </a:rPr>
                        <a:t>floodrisk</a:t>
                      </a:r>
                      <a:r>
                        <a:rPr lang="en-GB" sz="900" b="0" i="0">
                          <a:solidFill>
                            <a:schemeClr val="tx1"/>
                          </a:solidFill>
                          <a:effectLst/>
                          <a:latin typeface="Century Gothic" panose="020B0502020202020204" pitchFamily="34" charset="0"/>
                        </a:rPr>
                        <a:t> to other settlements.​</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28224"/>
                  </a:ext>
                </a:extLst>
              </a:tr>
              <a:tr h="763301">
                <a:tc>
                  <a:txBody>
                    <a:bodyPr/>
                    <a:lstStyle/>
                    <a:p>
                      <a:pPr algn="ctr" rtl="0" fontAlgn="base"/>
                      <a:r>
                        <a:rPr lang="en-GB" sz="900" b="0" i="0">
                          <a:solidFill>
                            <a:schemeClr val="tx1"/>
                          </a:solidFill>
                          <a:effectLst/>
                          <a:latin typeface="Century Gothic" panose="020B0502020202020204" pitchFamily="34" charset="0"/>
                        </a:rPr>
                        <a:t>Floodplain zoning​</a:t>
                      </a:r>
                      <a:endParaRPr lang="en-GB" sz="900" b="0" i="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Prevents development in areas most prone to flooding next to rivers.​</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Preserves the natural floodplain.​</a:t>
                      </a:r>
                      <a:endParaRPr lang="en-GB" sz="900" b="0" i="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Reduces the number of homes at risk of flooding.​</a:t>
                      </a:r>
                      <a:br>
                        <a:rPr lang="en-GB" sz="900" b="0" i="0">
                          <a:solidFill>
                            <a:schemeClr val="tx1"/>
                          </a:solidFill>
                          <a:effectLst/>
                          <a:latin typeface="Century Gothic" panose="020B0502020202020204" pitchFamily="34" charset="0"/>
                        </a:rPr>
                      </a:br>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Allows infiltration so surface runoff takes place and flooding is reduced.​</a:t>
                      </a:r>
                      <a:endParaRPr lang="en-GB" sz="900" b="0" i="0">
                        <a:solidFill>
                          <a:schemeClr val="tx1"/>
                        </a:solidFill>
                        <a:effectLst/>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Restricts the growth of settlements.​</a:t>
                      </a:r>
                      <a:endParaRPr lang="en-GB" sz="900" b="0" i="0">
                        <a:solidFill>
                          <a:schemeClr val="tx1"/>
                        </a:solidFill>
                        <a:effectLst/>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306251381"/>
                  </a:ext>
                </a:extLst>
              </a:tr>
              <a:tr h="1106787">
                <a:tc>
                  <a:txBody>
                    <a:bodyPr/>
                    <a:lstStyle/>
                    <a:p>
                      <a:pPr algn="ctr" rtl="0" fontAlgn="base"/>
                      <a:r>
                        <a:rPr lang="en-GB" sz="900" b="0" i="0">
                          <a:solidFill>
                            <a:schemeClr val="tx1"/>
                          </a:solidFill>
                          <a:effectLst/>
                          <a:latin typeface="Century Gothic" panose="020B0502020202020204" pitchFamily="34" charset="0"/>
                        </a:rPr>
                        <a:t>Washlands​</a:t>
                      </a:r>
                      <a:endParaRPr lang="en-GB" sz="900" b="0" i="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Areass next to rivers that are deliberately flooded to avoid flooding residential or important agricultural areas.​</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Preserves the natural floodplain in the mid and lower river courses.​</a:t>
                      </a:r>
                      <a:endParaRPr lang="en-GB" sz="900" b="0" i="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Creates an area for floodwater to go​</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Allow natural river processes such as deposition​</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Might limit the use of land​</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3553453"/>
                  </a:ext>
                </a:extLst>
              </a:tr>
            </a:tbl>
          </a:graphicData>
        </a:graphic>
      </p:graphicFrame>
      <p:cxnSp>
        <p:nvCxnSpPr>
          <p:cNvPr id="20" name="Straight Arrow Connector 19">
            <a:extLst>
              <a:ext uri="{FF2B5EF4-FFF2-40B4-BE49-F238E27FC236}">
                <a16:creationId xmlns:a16="http://schemas.microsoft.com/office/drawing/2014/main" id="{A4489271-B85C-7911-4601-1A5117E1413C}"/>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CC37465F-CE0B-3B7A-6407-D15EB8455962}"/>
              </a:ext>
            </a:extLst>
          </p:cNvPr>
          <p:cNvPicPr>
            <a:picLocks noChangeAspect="1"/>
          </p:cNvPicPr>
          <p:nvPr/>
        </p:nvPicPr>
        <p:blipFill>
          <a:blip r:embed="rId3"/>
          <a:stretch>
            <a:fillRect/>
          </a:stretch>
        </p:blipFill>
        <p:spPr>
          <a:xfrm>
            <a:off x="427010" y="324867"/>
            <a:ext cx="745836" cy="745836"/>
          </a:xfrm>
          <a:prstGeom prst="rect">
            <a:avLst/>
          </a:prstGeom>
        </p:spPr>
      </p:pic>
      <p:sp>
        <p:nvSpPr>
          <p:cNvPr id="26" name="TextBox 25">
            <a:extLst>
              <a:ext uri="{FF2B5EF4-FFF2-40B4-BE49-F238E27FC236}">
                <a16:creationId xmlns:a16="http://schemas.microsoft.com/office/drawing/2014/main" id="{AFBF0D52-E8E1-92A2-0DC5-8C1110558185}"/>
              </a:ext>
            </a:extLst>
          </p:cNvPr>
          <p:cNvSpPr txBox="1"/>
          <p:nvPr/>
        </p:nvSpPr>
        <p:spPr>
          <a:xfrm>
            <a:off x="380985" y="1287087"/>
            <a:ext cx="2923632" cy="861774"/>
          </a:xfrm>
          <a:prstGeom prst="rect">
            <a:avLst/>
          </a:prstGeom>
          <a:noFill/>
        </p:spPr>
        <p:txBody>
          <a:bodyPr wrap="square">
            <a:spAutoFit/>
          </a:bodyPr>
          <a:lstStyle/>
          <a:p>
            <a:r>
              <a:rPr lang="en-GB" sz="1000" b="1">
                <a:latin typeface="Century Gothic" panose="020B0502020202020204" pitchFamily="34" charset="0"/>
              </a:rPr>
              <a:t>Hard engineering </a:t>
            </a:r>
            <a:r>
              <a:rPr lang="en-GB" sz="1000">
                <a:latin typeface="Century Gothic" panose="020B0502020202020204" pitchFamily="34" charset="0"/>
              </a:rPr>
              <a:t>river management involves the construction of structures built to control the flow of water and reduce flooding. Hard engineering strategies work against nature. </a:t>
            </a:r>
          </a:p>
        </p:txBody>
      </p:sp>
      <p:sp>
        <p:nvSpPr>
          <p:cNvPr id="29" name="TextBox 28">
            <a:extLst>
              <a:ext uri="{FF2B5EF4-FFF2-40B4-BE49-F238E27FC236}">
                <a16:creationId xmlns:a16="http://schemas.microsoft.com/office/drawing/2014/main" id="{DB3C693B-F584-01DB-90EB-FF85F350D3DF}"/>
              </a:ext>
            </a:extLst>
          </p:cNvPr>
          <p:cNvSpPr txBox="1"/>
          <p:nvPr/>
        </p:nvSpPr>
        <p:spPr>
          <a:xfrm>
            <a:off x="3304617" y="1287087"/>
            <a:ext cx="3168254" cy="861774"/>
          </a:xfrm>
          <a:prstGeom prst="rect">
            <a:avLst/>
          </a:prstGeom>
          <a:noFill/>
        </p:spPr>
        <p:txBody>
          <a:bodyPr wrap="square">
            <a:spAutoFit/>
          </a:bodyPr>
          <a:lstStyle/>
          <a:p>
            <a:r>
              <a:rPr lang="en-GB" sz="1000" b="1">
                <a:latin typeface="Century Gothic" panose="020B0502020202020204" pitchFamily="34" charset="0"/>
              </a:rPr>
              <a:t>Soft engineering </a:t>
            </a:r>
            <a:r>
              <a:rPr lang="en-GB" sz="1000">
                <a:latin typeface="Century Gothic" panose="020B0502020202020204" pitchFamily="34" charset="0"/>
              </a:rPr>
              <a:t>river management involves adapting to a river and learning to live with it. The strategy involves working with nature. It is cheaper, but often less effective than hard engineering strategies. </a:t>
            </a:r>
          </a:p>
        </p:txBody>
      </p:sp>
      <p:sp>
        <p:nvSpPr>
          <p:cNvPr id="30" name="TextBox 29">
            <a:extLst>
              <a:ext uri="{FF2B5EF4-FFF2-40B4-BE49-F238E27FC236}">
                <a16:creationId xmlns:a16="http://schemas.microsoft.com/office/drawing/2014/main" id="{1A789C26-6AC5-C25A-EF04-6A75323B0B7B}"/>
              </a:ext>
            </a:extLst>
          </p:cNvPr>
          <p:cNvSpPr txBox="1"/>
          <p:nvPr/>
        </p:nvSpPr>
        <p:spPr>
          <a:xfrm>
            <a:off x="7589344" y="1258853"/>
            <a:ext cx="2193175" cy="600164"/>
          </a:xfrm>
          <a:prstGeom prst="rect">
            <a:avLst/>
          </a:prstGeom>
          <a:noFill/>
        </p:spPr>
        <p:txBody>
          <a:bodyPr wrap="square" rtlCol="0">
            <a:spAutoFit/>
          </a:bodyPr>
          <a:lstStyle/>
          <a:p>
            <a:r>
              <a:rPr lang="en-GB" sz="1100" b="1">
                <a:latin typeface="Century Gothic" panose="020B0502020202020204" pitchFamily="34" charset="0"/>
              </a:rPr>
              <a:t>Channel straightening </a:t>
            </a:r>
            <a:r>
              <a:rPr lang="en-GB" sz="1100">
                <a:latin typeface="Century Gothic" panose="020B0502020202020204" pitchFamily="34" charset="0"/>
              </a:rPr>
              <a:t>– Removing meanders to straighten a river channel. </a:t>
            </a:r>
          </a:p>
        </p:txBody>
      </p:sp>
      <p:sp>
        <p:nvSpPr>
          <p:cNvPr id="31" name="TextBox 30">
            <a:extLst>
              <a:ext uri="{FF2B5EF4-FFF2-40B4-BE49-F238E27FC236}">
                <a16:creationId xmlns:a16="http://schemas.microsoft.com/office/drawing/2014/main" id="{D16A7D81-EF20-9FAD-7D7E-F06350EEE5BE}"/>
              </a:ext>
            </a:extLst>
          </p:cNvPr>
          <p:cNvSpPr txBox="1"/>
          <p:nvPr/>
        </p:nvSpPr>
        <p:spPr>
          <a:xfrm>
            <a:off x="7595034" y="1871282"/>
            <a:ext cx="2134463" cy="600164"/>
          </a:xfrm>
          <a:prstGeom prst="rect">
            <a:avLst/>
          </a:prstGeom>
          <a:noFill/>
        </p:spPr>
        <p:txBody>
          <a:bodyPr wrap="square" rtlCol="0">
            <a:spAutoFit/>
          </a:bodyPr>
          <a:lstStyle/>
          <a:p>
            <a:r>
              <a:rPr lang="en-GB" sz="1100" b="1">
                <a:latin typeface="Century Gothic" panose="020B0502020202020204" pitchFamily="34" charset="0"/>
              </a:rPr>
              <a:t>Dam </a:t>
            </a:r>
            <a:r>
              <a:rPr lang="en-GB" sz="1100">
                <a:latin typeface="Century Gothic" panose="020B0502020202020204" pitchFamily="34" charset="0"/>
              </a:rPr>
              <a:t>– A structure across a river to control the flow of water.</a:t>
            </a:r>
          </a:p>
        </p:txBody>
      </p:sp>
      <p:sp>
        <p:nvSpPr>
          <p:cNvPr id="32" name="TextBox 31">
            <a:extLst>
              <a:ext uri="{FF2B5EF4-FFF2-40B4-BE49-F238E27FC236}">
                <a16:creationId xmlns:a16="http://schemas.microsoft.com/office/drawing/2014/main" id="{085D6F4D-0248-390C-6A17-8D14400E5B1A}"/>
              </a:ext>
            </a:extLst>
          </p:cNvPr>
          <p:cNvSpPr txBox="1"/>
          <p:nvPr/>
        </p:nvSpPr>
        <p:spPr>
          <a:xfrm>
            <a:off x="7577353" y="2455146"/>
            <a:ext cx="2193175" cy="600164"/>
          </a:xfrm>
          <a:prstGeom prst="rect">
            <a:avLst/>
          </a:prstGeom>
          <a:noFill/>
        </p:spPr>
        <p:txBody>
          <a:bodyPr wrap="square" rtlCol="0">
            <a:spAutoFit/>
          </a:bodyPr>
          <a:lstStyle/>
          <a:p>
            <a:r>
              <a:rPr lang="en-GB" sz="1100" b="1">
                <a:latin typeface="Century Gothic" panose="020B0502020202020204" pitchFamily="34" charset="0"/>
              </a:rPr>
              <a:t>Embankments </a:t>
            </a:r>
            <a:r>
              <a:rPr lang="en-GB" sz="1100">
                <a:latin typeface="Century Gothic" panose="020B0502020202020204" pitchFamily="34" charset="0"/>
              </a:rPr>
              <a:t>– Building up the banks of a river creating levees or building walls. </a:t>
            </a:r>
          </a:p>
        </p:txBody>
      </p:sp>
      <p:sp>
        <p:nvSpPr>
          <p:cNvPr id="35" name="TextBox 34">
            <a:extLst>
              <a:ext uri="{FF2B5EF4-FFF2-40B4-BE49-F238E27FC236}">
                <a16:creationId xmlns:a16="http://schemas.microsoft.com/office/drawing/2014/main" id="{8C7852E5-0459-32B0-FB8A-C587ADA23266}"/>
              </a:ext>
            </a:extLst>
          </p:cNvPr>
          <p:cNvSpPr txBox="1"/>
          <p:nvPr/>
        </p:nvSpPr>
        <p:spPr>
          <a:xfrm>
            <a:off x="7577353" y="3060228"/>
            <a:ext cx="2306728" cy="600164"/>
          </a:xfrm>
          <a:prstGeom prst="rect">
            <a:avLst/>
          </a:prstGeom>
          <a:noFill/>
        </p:spPr>
        <p:txBody>
          <a:bodyPr wrap="square" rtlCol="0">
            <a:spAutoFit/>
          </a:bodyPr>
          <a:lstStyle/>
          <a:p>
            <a:r>
              <a:rPr lang="en-GB" sz="1100" b="1">
                <a:latin typeface="Century Gothic" panose="020B0502020202020204" pitchFamily="34" charset="0"/>
              </a:rPr>
              <a:t>Reservoir </a:t>
            </a:r>
            <a:r>
              <a:rPr lang="en-GB" sz="1100">
                <a:latin typeface="Century Gothic" panose="020B0502020202020204" pitchFamily="34" charset="0"/>
              </a:rPr>
              <a:t>– An artificial lake where water </a:t>
            </a:r>
            <a:br>
              <a:rPr lang="en-GB" sz="1100">
                <a:latin typeface="Century Gothic" panose="020B0502020202020204" pitchFamily="34" charset="0"/>
              </a:rPr>
            </a:br>
            <a:r>
              <a:rPr lang="en-GB" sz="1100">
                <a:latin typeface="Century Gothic" panose="020B0502020202020204" pitchFamily="34" charset="0"/>
              </a:rPr>
              <a:t>is stored. </a:t>
            </a:r>
          </a:p>
        </p:txBody>
      </p:sp>
      <p:sp>
        <p:nvSpPr>
          <p:cNvPr id="36" name="TextBox 35">
            <a:extLst>
              <a:ext uri="{FF2B5EF4-FFF2-40B4-BE49-F238E27FC236}">
                <a16:creationId xmlns:a16="http://schemas.microsoft.com/office/drawing/2014/main" id="{7CFAAF11-F035-E360-5E24-9E58D3AC8731}"/>
              </a:ext>
            </a:extLst>
          </p:cNvPr>
          <p:cNvSpPr txBox="1"/>
          <p:nvPr/>
        </p:nvSpPr>
        <p:spPr>
          <a:xfrm>
            <a:off x="7600052" y="3631106"/>
            <a:ext cx="2181974" cy="600164"/>
          </a:xfrm>
          <a:prstGeom prst="rect">
            <a:avLst/>
          </a:prstGeom>
          <a:noFill/>
        </p:spPr>
        <p:txBody>
          <a:bodyPr wrap="square" rtlCol="0">
            <a:spAutoFit/>
          </a:bodyPr>
          <a:lstStyle/>
          <a:p>
            <a:r>
              <a:rPr lang="en-GB" sz="1100" b="1">
                <a:latin typeface="Century Gothic" panose="020B0502020202020204" pitchFamily="34" charset="0"/>
              </a:rPr>
              <a:t>Afforestation</a:t>
            </a:r>
            <a:r>
              <a:rPr lang="en-GB" sz="1100">
                <a:latin typeface="Century Gothic" panose="020B0502020202020204" pitchFamily="34" charset="0"/>
              </a:rPr>
              <a:t> – The establishment of trees in an area with no previous cover. </a:t>
            </a:r>
          </a:p>
        </p:txBody>
      </p:sp>
      <p:sp>
        <p:nvSpPr>
          <p:cNvPr id="37" name="TextBox 36">
            <a:extLst>
              <a:ext uri="{FF2B5EF4-FFF2-40B4-BE49-F238E27FC236}">
                <a16:creationId xmlns:a16="http://schemas.microsoft.com/office/drawing/2014/main" id="{EE4353F4-E438-5E3C-E87C-1C197023BA9C}"/>
              </a:ext>
            </a:extLst>
          </p:cNvPr>
          <p:cNvSpPr txBox="1"/>
          <p:nvPr/>
        </p:nvSpPr>
        <p:spPr>
          <a:xfrm>
            <a:off x="7598775" y="4317091"/>
            <a:ext cx="2123562" cy="600164"/>
          </a:xfrm>
          <a:prstGeom prst="rect">
            <a:avLst/>
          </a:prstGeom>
          <a:noFill/>
        </p:spPr>
        <p:txBody>
          <a:bodyPr wrap="square" rtlCol="0">
            <a:spAutoFit/>
          </a:bodyPr>
          <a:lstStyle/>
          <a:p>
            <a:r>
              <a:rPr lang="en-GB" sz="1100" b="1">
                <a:latin typeface="Century Gothic" panose="020B0502020202020204" pitchFamily="34" charset="0"/>
              </a:rPr>
              <a:t>Flood warnings and preparation </a:t>
            </a:r>
            <a:r>
              <a:rPr lang="en-GB" sz="1100">
                <a:latin typeface="Century Gothic" panose="020B0502020202020204" pitchFamily="34" charset="0"/>
              </a:rPr>
              <a:t>– An alert system to the risk of flooding. </a:t>
            </a:r>
          </a:p>
        </p:txBody>
      </p:sp>
      <p:pic>
        <p:nvPicPr>
          <p:cNvPr id="41" name="Picture 40">
            <a:extLst>
              <a:ext uri="{FF2B5EF4-FFF2-40B4-BE49-F238E27FC236}">
                <a16:creationId xmlns:a16="http://schemas.microsoft.com/office/drawing/2014/main" id="{4C86E6DA-FDD0-9229-E96E-2281FD688645}"/>
              </a:ext>
            </a:extLst>
          </p:cNvPr>
          <p:cNvPicPr>
            <a:picLocks noChangeAspect="1"/>
          </p:cNvPicPr>
          <p:nvPr/>
        </p:nvPicPr>
        <p:blipFill>
          <a:blip r:embed="rId4"/>
          <a:stretch>
            <a:fillRect/>
          </a:stretch>
        </p:blipFill>
        <p:spPr>
          <a:xfrm>
            <a:off x="6905259" y="1928201"/>
            <a:ext cx="493660" cy="493660"/>
          </a:xfrm>
          <a:prstGeom prst="rect">
            <a:avLst/>
          </a:prstGeom>
        </p:spPr>
      </p:pic>
      <p:pic>
        <p:nvPicPr>
          <p:cNvPr id="42" name="Picture 41">
            <a:extLst>
              <a:ext uri="{FF2B5EF4-FFF2-40B4-BE49-F238E27FC236}">
                <a16:creationId xmlns:a16="http://schemas.microsoft.com/office/drawing/2014/main" id="{159594A1-71F5-1242-1CCA-DE3B4A017663}"/>
              </a:ext>
            </a:extLst>
          </p:cNvPr>
          <p:cNvPicPr>
            <a:picLocks noChangeAspect="1"/>
          </p:cNvPicPr>
          <p:nvPr/>
        </p:nvPicPr>
        <p:blipFill>
          <a:blip r:embed="rId5"/>
          <a:stretch>
            <a:fillRect/>
          </a:stretch>
        </p:blipFill>
        <p:spPr>
          <a:xfrm>
            <a:off x="6909156" y="3164705"/>
            <a:ext cx="437193" cy="437193"/>
          </a:xfrm>
          <a:prstGeom prst="rect">
            <a:avLst/>
          </a:prstGeom>
        </p:spPr>
      </p:pic>
      <p:pic>
        <p:nvPicPr>
          <p:cNvPr id="44" name="Picture 43">
            <a:extLst>
              <a:ext uri="{FF2B5EF4-FFF2-40B4-BE49-F238E27FC236}">
                <a16:creationId xmlns:a16="http://schemas.microsoft.com/office/drawing/2014/main" id="{F337180C-559C-A3FA-AE9F-7421B0CC1E91}"/>
              </a:ext>
            </a:extLst>
          </p:cNvPr>
          <p:cNvPicPr>
            <a:picLocks noChangeAspect="1"/>
          </p:cNvPicPr>
          <p:nvPr/>
        </p:nvPicPr>
        <p:blipFill>
          <a:blip r:embed="rId6"/>
          <a:stretch>
            <a:fillRect/>
          </a:stretch>
        </p:blipFill>
        <p:spPr>
          <a:xfrm>
            <a:off x="6929371" y="3735578"/>
            <a:ext cx="526152" cy="526152"/>
          </a:xfrm>
          <a:prstGeom prst="rect">
            <a:avLst/>
          </a:prstGeom>
        </p:spPr>
      </p:pic>
      <p:pic>
        <p:nvPicPr>
          <p:cNvPr id="45" name="Picture 44">
            <a:extLst>
              <a:ext uri="{FF2B5EF4-FFF2-40B4-BE49-F238E27FC236}">
                <a16:creationId xmlns:a16="http://schemas.microsoft.com/office/drawing/2014/main" id="{28D669DA-8925-8242-FEE4-E842F8375AFE}"/>
              </a:ext>
            </a:extLst>
          </p:cNvPr>
          <p:cNvPicPr>
            <a:picLocks noChangeAspect="1"/>
          </p:cNvPicPr>
          <p:nvPr/>
        </p:nvPicPr>
        <p:blipFill>
          <a:blip r:embed="rId7"/>
          <a:stretch>
            <a:fillRect/>
          </a:stretch>
        </p:blipFill>
        <p:spPr>
          <a:xfrm>
            <a:off x="7001989" y="4426700"/>
            <a:ext cx="438515" cy="438515"/>
          </a:xfrm>
          <a:prstGeom prst="rect">
            <a:avLst/>
          </a:prstGeom>
        </p:spPr>
      </p:pic>
      <p:pic>
        <p:nvPicPr>
          <p:cNvPr id="46" name="Picture 45">
            <a:extLst>
              <a:ext uri="{FF2B5EF4-FFF2-40B4-BE49-F238E27FC236}">
                <a16:creationId xmlns:a16="http://schemas.microsoft.com/office/drawing/2014/main" id="{83863A19-0C81-3FFF-4A08-21E61129D6B5}"/>
              </a:ext>
            </a:extLst>
          </p:cNvPr>
          <p:cNvPicPr>
            <a:picLocks noChangeAspect="1"/>
          </p:cNvPicPr>
          <p:nvPr/>
        </p:nvPicPr>
        <p:blipFill>
          <a:blip r:embed="rId8"/>
          <a:stretch>
            <a:fillRect/>
          </a:stretch>
        </p:blipFill>
        <p:spPr>
          <a:xfrm>
            <a:off x="6935318" y="1268369"/>
            <a:ext cx="520205" cy="520205"/>
          </a:xfrm>
          <a:prstGeom prst="rect">
            <a:avLst/>
          </a:prstGeom>
        </p:spPr>
      </p:pic>
      <p:pic>
        <p:nvPicPr>
          <p:cNvPr id="47" name="Picture 46">
            <a:extLst>
              <a:ext uri="{FF2B5EF4-FFF2-40B4-BE49-F238E27FC236}">
                <a16:creationId xmlns:a16="http://schemas.microsoft.com/office/drawing/2014/main" id="{BFEFBA38-A436-64B9-0E87-74AE804B1CD2}"/>
              </a:ext>
            </a:extLst>
          </p:cNvPr>
          <p:cNvPicPr>
            <a:picLocks noChangeAspect="1"/>
          </p:cNvPicPr>
          <p:nvPr/>
        </p:nvPicPr>
        <p:blipFill>
          <a:blip r:embed="rId9"/>
          <a:stretch>
            <a:fillRect/>
          </a:stretch>
        </p:blipFill>
        <p:spPr>
          <a:xfrm>
            <a:off x="6937393" y="2586830"/>
            <a:ext cx="437193" cy="437193"/>
          </a:xfrm>
          <a:prstGeom prst="rect">
            <a:avLst/>
          </a:prstGeom>
        </p:spPr>
      </p:pic>
      <p:pic>
        <p:nvPicPr>
          <p:cNvPr id="49" name="Picture 48" descr="A qr code on a white background&#10;&#10;Description automatically generated">
            <a:extLst>
              <a:ext uri="{FF2B5EF4-FFF2-40B4-BE49-F238E27FC236}">
                <a16:creationId xmlns:a16="http://schemas.microsoft.com/office/drawing/2014/main" id="{E115AFF1-0946-B0E7-7511-389FDE1318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0726" y="5496920"/>
            <a:ext cx="847799" cy="847799"/>
          </a:xfrm>
          <a:prstGeom prst="rect">
            <a:avLst/>
          </a:prstGeom>
        </p:spPr>
      </p:pic>
      <p:pic>
        <p:nvPicPr>
          <p:cNvPr id="52" name="Picture 51" descr="A qr code with a few black squares&#10;&#10;Description automatically generated">
            <a:extLst>
              <a:ext uri="{FF2B5EF4-FFF2-40B4-BE49-F238E27FC236}">
                <a16:creationId xmlns:a16="http://schemas.microsoft.com/office/drawing/2014/main" id="{534F23A3-D255-3A82-D039-ADD6EBB6F2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31451" y="5507850"/>
            <a:ext cx="847799" cy="832001"/>
          </a:xfrm>
          <a:prstGeom prst="rect">
            <a:avLst/>
          </a:prstGeom>
        </p:spPr>
      </p:pic>
    </p:spTree>
    <p:extLst>
      <p:ext uri="{BB962C8B-B14F-4D97-AF65-F5344CB8AC3E}">
        <p14:creationId xmlns:p14="http://schemas.microsoft.com/office/powerpoint/2010/main" val="16348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EE1CFB-1B4A-54C7-DF5F-8EF65EEB4B0D}"/>
              </a:ext>
            </a:extLst>
          </p:cNvPr>
          <p:cNvSpPr txBox="1"/>
          <p:nvPr/>
        </p:nvSpPr>
        <p:spPr>
          <a:xfrm>
            <a:off x="323588" y="156574"/>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entury Gothic"/>
              </a:rPr>
              <a:t>Revision Notes</a:t>
            </a:r>
          </a:p>
        </p:txBody>
      </p:sp>
      <p:sp>
        <p:nvSpPr>
          <p:cNvPr id="2" name="TextBox 1">
            <a:extLst>
              <a:ext uri="{FF2B5EF4-FFF2-40B4-BE49-F238E27FC236}">
                <a16:creationId xmlns:a16="http://schemas.microsoft.com/office/drawing/2014/main" id="{ED38FA1E-943C-BC73-D5EB-346C64C0DC63}"/>
              </a:ext>
            </a:extLst>
          </p:cNvPr>
          <p:cNvSpPr txBox="1"/>
          <p:nvPr/>
        </p:nvSpPr>
        <p:spPr>
          <a:xfrm>
            <a:off x="219205" y="156575"/>
            <a:ext cx="94675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a:ea typeface="+mn-lt"/>
              <a:cs typeface="+mn-lt"/>
            </a:endParaRPr>
          </a:p>
        </p:txBody>
      </p:sp>
    </p:spTree>
    <p:extLst>
      <p:ext uri="{BB962C8B-B14F-4D97-AF65-F5344CB8AC3E}">
        <p14:creationId xmlns:p14="http://schemas.microsoft.com/office/powerpoint/2010/main" val="65591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a:t>
            </a:r>
            <a:endParaRPr lang="en-US" sz="2000" b="1">
              <a:latin typeface="Aptos" panose="020B0004020202020204"/>
            </a:endParaRPr>
          </a:p>
          <a:p>
            <a:pPr algn="ctr"/>
            <a:r>
              <a:rPr lang="en-US" sz="1600" b="1">
                <a:latin typeface="Century Gothic"/>
              </a:rPr>
              <a:t>River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8" name="TextBox 17">
            <a:extLst>
              <a:ext uri="{FF2B5EF4-FFF2-40B4-BE49-F238E27FC236}">
                <a16:creationId xmlns:a16="http://schemas.microsoft.com/office/drawing/2014/main" id="{73A294F1-B23E-238A-453D-337733FF76CA}"/>
              </a:ext>
            </a:extLst>
          </p:cNvPr>
          <p:cNvSpPr txBox="1"/>
          <p:nvPr/>
        </p:nvSpPr>
        <p:spPr>
          <a:xfrm>
            <a:off x="6511375" y="6287935"/>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Time for Geography</a:t>
            </a:r>
            <a:endParaRPr lang="en-US"/>
          </a:p>
        </p:txBody>
      </p:sp>
      <p:sp>
        <p:nvSpPr>
          <p:cNvPr id="23" name="TextBox 22">
            <a:extLst>
              <a:ext uri="{FF2B5EF4-FFF2-40B4-BE49-F238E27FC236}">
                <a16:creationId xmlns:a16="http://schemas.microsoft.com/office/drawing/2014/main" id="{4287B50B-96BF-D070-803B-25FBA2B7B7C6}"/>
              </a:ext>
            </a:extLst>
          </p:cNvPr>
          <p:cNvSpPr txBox="1"/>
          <p:nvPr/>
        </p:nvSpPr>
        <p:spPr>
          <a:xfrm>
            <a:off x="7898299" y="6287935"/>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cxnSp>
        <p:nvCxnSpPr>
          <p:cNvPr id="7" name="Straight Arrow Connector 6">
            <a:extLst>
              <a:ext uri="{FF2B5EF4-FFF2-40B4-BE49-F238E27FC236}">
                <a16:creationId xmlns:a16="http://schemas.microsoft.com/office/drawing/2014/main" id="{A34EDB09-A355-044D-F889-C78737C2168E}"/>
              </a:ext>
            </a:extLst>
          </p:cNvPr>
          <p:cNvCxnSpPr>
            <a:cxnSpLocks/>
          </p:cNvCxnSpPr>
          <p:nvPr/>
        </p:nvCxnSpPr>
        <p:spPr>
          <a:xfrm flipV="1">
            <a:off x="6156063" y="5066343"/>
            <a:ext cx="361516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0B2710D2-AF54-5CF5-8A68-A2AD3FF41E79}"/>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DCDE1077-E776-F050-B32D-2AF1D638B3D9}"/>
              </a:ext>
            </a:extLst>
          </p:cNvPr>
          <p:cNvPicPr>
            <a:picLocks noChangeAspect="1"/>
          </p:cNvPicPr>
          <p:nvPr/>
        </p:nvPicPr>
        <p:blipFill>
          <a:blip r:embed="rId3"/>
          <a:stretch>
            <a:fillRect/>
          </a:stretch>
        </p:blipFill>
        <p:spPr>
          <a:xfrm>
            <a:off x="427010" y="324867"/>
            <a:ext cx="745836" cy="745836"/>
          </a:xfrm>
          <a:prstGeom prst="rect">
            <a:avLst/>
          </a:prstGeom>
        </p:spPr>
      </p:pic>
      <p:sp>
        <p:nvSpPr>
          <p:cNvPr id="20" name="TextBox 19">
            <a:extLst>
              <a:ext uri="{FF2B5EF4-FFF2-40B4-BE49-F238E27FC236}">
                <a16:creationId xmlns:a16="http://schemas.microsoft.com/office/drawing/2014/main" id="{F534118F-0633-7384-6FF1-CF5E75C54019}"/>
              </a:ext>
            </a:extLst>
          </p:cNvPr>
          <p:cNvSpPr txBox="1"/>
          <p:nvPr/>
        </p:nvSpPr>
        <p:spPr>
          <a:xfrm>
            <a:off x="6932446" y="1308423"/>
            <a:ext cx="2756367" cy="600164"/>
          </a:xfrm>
          <a:prstGeom prst="rect">
            <a:avLst/>
          </a:prstGeom>
          <a:noFill/>
        </p:spPr>
        <p:txBody>
          <a:bodyPr wrap="square" rtlCol="0">
            <a:spAutoFit/>
          </a:bodyPr>
          <a:lstStyle/>
          <a:p>
            <a:r>
              <a:rPr lang="en-GB" sz="1100" b="1">
                <a:latin typeface="Century Gothic" panose="020B0502020202020204" pitchFamily="34" charset="0"/>
              </a:rPr>
              <a:t>Abrasion </a:t>
            </a:r>
            <a:r>
              <a:rPr lang="en-GB" sz="1100">
                <a:latin typeface="Century Gothic" panose="020B0502020202020204" pitchFamily="34" charset="0"/>
              </a:rPr>
              <a:t>– Rocks carried along by the river wear down the river bed and banks.</a:t>
            </a:r>
            <a:endParaRPr lang="en-GB" sz="1400">
              <a:latin typeface="Century Gothic" panose="020B0502020202020204" pitchFamily="34" charset="0"/>
            </a:endParaRPr>
          </a:p>
        </p:txBody>
      </p:sp>
      <p:sp>
        <p:nvSpPr>
          <p:cNvPr id="22" name="TextBox 21">
            <a:extLst>
              <a:ext uri="{FF2B5EF4-FFF2-40B4-BE49-F238E27FC236}">
                <a16:creationId xmlns:a16="http://schemas.microsoft.com/office/drawing/2014/main" id="{4E2246E5-9920-F627-531D-809160D69022}"/>
              </a:ext>
            </a:extLst>
          </p:cNvPr>
          <p:cNvSpPr txBox="1"/>
          <p:nvPr/>
        </p:nvSpPr>
        <p:spPr>
          <a:xfrm>
            <a:off x="6930494" y="1886708"/>
            <a:ext cx="2819596" cy="600164"/>
          </a:xfrm>
          <a:prstGeom prst="rect">
            <a:avLst/>
          </a:prstGeom>
          <a:noFill/>
        </p:spPr>
        <p:txBody>
          <a:bodyPr wrap="square" rtlCol="0">
            <a:spAutoFit/>
          </a:bodyPr>
          <a:lstStyle/>
          <a:p>
            <a:r>
              <a:rPr lang="en-GB" sz="1100" b="1">
                <a:latin typeface="Century Gothic" panose="020B0502020202020204" pitchFamily="34" charset="0"/>
              </a:rPr>
              <a:t>Attrition </a:t>
            </a:r>
            <a:r>
              <a:rPr lang="en-GB" sz="1100">
                <a:latin typeface="Century Gothic" panose="020B0502020202020204" pitchFamily="34" charset="0"/>
              </a:rPr>
              <a:t>– Rocks transported by the river collide and become smaller and rounded.</a:t>
            </a:r>
            <a:endParaRPr lang="en-GB" sz="1400">
              <a:latin typeface="Century Gothic" panose="020B0502020202020204" pitchFamily="34" charset="0"/>
            </a:endParaRPr>
          </a:p>
        </p:txBody>
      </p:sp>
      <p:sp>
        <p:nvSpPr>
          <p:cNvPr id="25" name="TextBox 24">
            <a:extLst>
              <a:ext uri="{FF2B5EF4-FFF2-40B4-BE49-F238E27FC236}">
                <a16:creationId xmlns:a16="http://schemas.microsoft.com/office/drawing/2014/main" id="{7300F778-0457-9946-4A4B-89828D8DEE3E}"/>
              </a:ext>
            </a:extLst>
          </p:cNvPr>
          <p:cNvSpPr txBox="1"/>
          <p:nvPr/>
        </p:nvSpPr>
        <p:spPr>
          <a:xfrm>
            <a:off x="6930492" y="3028293"/>
            <a:ext cx="2838645" cy="600164"/>
          </a:xfrm>
          <a:prstGeom prst="rect">
            <a:avLst/>
          </a:prstGeom>
          <a:noFill/>
        </p:spPr>
        <p:txBody>
          <a:bodyPr wrap="square" rtlCol="0">
            <a:spAutoFit/>
          </a:bodyPr>
          <a:lstStyle/>
          <a:p>
            <a:r>
              <a:rPr lang="en-GB" sz="1100" b="1">
                <a:latin typeface="Century Gothic" panose="020B0502020202020204" pitchFamily="34" charset="0"/>
              </a:rPr>
              <a:t>Hydraulic Action </a:t>
            </a:r>
            <a:r>
              <a:rPr lang="en-GB" sz="1100">
                <a:latin typeface="Century Gothic" panose="020B0502020202020204" pitchFamily="34" charset="0"/>
              </a:rPr>
              <a:t>– The force of water compressing air in cracks, weakening river banks. </a:t>
            </a:r>
            <a:endParaRPr lang="en-GB" sz="1400">
              <a:latin typeface="Century Gothic" panose="020B0502020202020204" pitchFamily="34" charset="0"/>
            </a:endParaRPr>
          </a:p>
        </p:txBody>
      </p:sp>
      <p:sp>
        <p:nvSpPr>
          <p:cNvPr id="26" name="TextBox 25">
            <a:extLst>
              <a:ext uri="{FF2B5EF4-FFF2-40B4-BE49-F238E27FC236}">
                <a16:creationId xmlns:a16="http://schemas.microsoft.com/office/drawing/2014/main" id="{9DEE28BC-6A96-909E-FF71-1290DED73B75}"/>
              </a:ext>
            </a:extLst>
          </p:cNvPr>
          <p:cNvSpPr txBox="1"/>
          <p:nvPr/>
        </p:nvSpPr>
        <p:spPr>
          <a:xfrm>
            <a:off x="6932446" y="2450008"/>
            <a:ext cx="2838646" cy="600164"/>
          </a:xfrm>
          <a:prstGeom prst="rect">
            <a:avLst/>
          </a:prstGeom>
          <a:noFill/>
        </p:spPr>
        <p:txBody>
          <a:bodyPr wrap="square" rtlCol="0">
            <a:spAutoFit/>
          </a:bodyPr>
          <a:lstStyle/>
          <a:p>
            <a:r>
              <a:rPr lang="en-GB" sz="1100" b="1">
                <a:latin typeface="Century Gothic" panose="020B0502020202020204" pitchFamily="34" charset="0"/>
              </a:rPr>
              <a:t>Erosion</a:t>
            </a:r>
            <a:r>
              <a:rPr lang="en-GB" sz="1100">
                <a:latin typeface="Century Gothic" panose="020B0502020202020204" pitchFamily="34" charset="0"/>
              </a:rPr>
              <a:t> – The wearing away of rock and soil found along the river bed and banks.</a:t>
            </a:r>
            <a:endParaRPr lang="en-GB" sz="1400">
              <a:latin typeface="Century Gothic" panose="020B0502020202020204" pitchFamily="34" charset="0"/>
            </a:endParaRPr>
          </a:p>
        </p:txBody>
      </p:sp>
      <p:sp>
        <p:nvSpPr>
          <p:cNvPr id="28" name="TextBox 27">
            <a:extLst>
              <a:ext uri="{FF2B5EF4-FFF2-40B4-BE49-F238E27FC236}">
                <a16:creationId xmlns:a16="http://schemas.microsoft.com/office/drawing/2014/main" id="{FDEAA972-FB76-F2E9-6007-FEF430DD1ADC}"/>
              </a:ext>
            </a:extLst>
          </p:cNvPr>
          <p:cNvSpPr txBox="1"/>
          <p:nvPr/>
        </p:nvSpPr>
        <p:spPr>
          <a:xfrm>
            <a:off x="6949408" y="3626537"/>
            <a:ext cx="2781768" cy="430887"/>
          </a:xfrm>
          <a:prstGeom prst="rect">
            <a:avLst/>
          </a:prstGeom>
          <a:noFill/>
        </p:spPr>
        <p:txBody>
          <a:bodyPr wrap="square" rtlCol="0">
            <a:spAutoFit/>
          </a:bodyPr>
          <a:lstStyle/>
          <a:p>
            <a:r>
              <a:rPr lang="en-GB" sz="1100" b="1">
                <a:latin typeface="Century Gothic" panose="020B0502020202020204" pitchFamily="34" charset="0"/>
              </a:rPr>
              <a:t>Lateral erosion </a:t>
            </a:r>
            <a:r>
              <a:rPr lang="en-GB" sz="1100">
                <a:latin typeface="Century Gothic" panose="020B0502020202020204" pitchFamily="34" charset="0"/>
              </a:rPr>
              <a:t>– Sideways erosion by a river on the outside of a meander. </a:t>
            </a:r>
            <a:endParaRPr lang="en-GB" sz="1400">
              <a:latin typeface="Century Gothic" panose="020B0502020202020204" pitchFamily="34" charset="0"/>
            </a:endParaRPr>
          </a:p>
        </p:txBody>
      </p:sp>
      <p:sp>
        <p:nvSpPr>
          <p:cNvPr id="29" name="TextBox 28">
            <a:extLst>
              <a:ext uri="{FF2B5EF4-FFF2-40B4-BE49-F238E27FC236}">
                <a16:creationId xmlns:a16="http://schemas.microsoft.com/office/drawing/2014/main" id="{98D85B4D-2FDE-8AFF-1A3F-57629F4F42BB}"/>
              </a:ext>
            </a:extLst>
          </p:cNvPr>
          <p:cNvSpPr txBox="1"/>
          <p:nvPr/>
        </p:nvSpPr>
        <p:spPr>
          <a:xfrm>
            <a:off x="6952648" y="4055503"/>
            <a:ext cx="2781768" cy="430887"/>
          </a:xfrm>
          <a:prstGeom prst="rect">
            <a:avLst/>
          </a:prstGeom>
          <a:noFill/>
        </p:spPr>
        <p:txBody>
          <a:bodyPr wrap="square" rtlCol="0">
            <a:spAutoFit/>
          </a:bodyPr>
          <a:lstStyle/>
          <a:p>
            <a:r>
              <a:rPr lang="en-GB" sz="1100" b="1">
                <a:latin typeface="Century Gothic" panose="020B0502020202020204" pitchFamily="34" charset="0"/>
              </a:rPr>
              <a:t>Solution </a:t>
            </a:r>
            <a:r>
              <a:rPr lang="en-GB" sz="1100">
                <a:latin typeface="Century Gothic" panose="020B0502020202020204" pitchFamily="34" charset="0"/>
              </a:rPr>
              <a:t>– Soluble particles are dissolved into the river.</a:t>
            </a:r>
            <a:endParaRPr lang="en-GB" sz="1400">
              <a:latin typeface="Century Gothic" panose="020B0502020202020204" pitchFamily="34" charset="0"/>
            </a:endParaRPr>
          </a:p>
        </p:txBody>
      </p:sp>
      <p:sp>
        <p:nvSpPr>
          <p:cNvPr id="41" name="TextBox 40">
            <a:extLst>
              <a:ext uri="{FF2B5EF4-FFF2-40B4-BE49-F238E27FC236}">
                <a16:creationId xmlns:a16="http://schemas.microsoft.com/office/drawing/2014/main" id="{86C03A45-12C7-C126-30AC-350650812A86}"/>
              </a:ext>
            </a:extLst>
          </p:cNvPr>
          <p:cNvSpPr txBox="1"/>
          <p:nvPr/>
        </p:nvSpPr>
        <p:spPr>
          <a:xfrm>
            <a:off x="6961050" y="4505354"/>
            <a:ext cx="2708986" cy="430887"/>
          </a:xfrm>
          <a:prstGeom prst="rect">
            <a:avLst/>
          </a:prstGeom>
          <a:noFill/>
        </p:spPr>
        <p:txBody>
          <a:bodyPr wrap="square" rtlCol="0">
            <a:spAutoFit/>
          </a:bodyPr>
          <a:lstStyle/>
          <a:p>
            <a:r>
              <a:rPr lang="en-GB" sz="1100" b="1">
                <a:latin typeface="Century Gothic" panose="020B0502020202020204" pitchFamily="34" charset="0"/>
              </a:rPr>
              <a:t>Vertical erosion </a:t>
            </a:r>
            <a:r>
              <a:rPr lang="en-GB" sz="1100">
                <a:latin typeface="Century Gothic" panose="020B0502020202020204" pitchFamily="34" charset="0"/>
              </a:rPr>
              <a:t>– Downward erosion of a river bed.</a:t>
            </a:r>
            <a:endParaRPr lang="en-GB" sz="1400">
              <a:latin typeface="Century Gothic" panose="020B0502020202020204" pitchFamily="34" charset="0"/>
            </a:endParaRPr>
          </a:p>
        </p:txBody>
      </p:sp>
      <p:pic>
        <p:nvPicPr>
          <p:cNvPr id="42" name="Picture 41">
            <a:extLst>
              <a:ext uri="{FF2B5EF4-FFF2-40B4-BE49-F238E27FC236}">
                <a16:creationId xmlns:a16="http://schemas.microsoft.com/office/drawing/2014/main" id="{8F78CCE7-2B61-11D5-8C92-17C63B3EBF4D}"/>
              </a:ext>
            </a:extLst>
          </p:cNvPr>
          <p:cNvPicPr>
            <a:picLocks noChangeAspect="1"/>
          </p:cNvPicPr>
          <p:nvPr/>
        </p:nvPicPr>
        <p:blipFill>
          <a:blip r:embed="rId4"/>
          <a:stretch>
            <a:fillRect/>
          </a:stretch>
        </p:blipFill>
        <p:spPr>
          <a:xfrm>
            <a:off x="6321686" y="4503813"/>
            <a:ext cx="350202" cy="361501"/>
          </a:xfrm>
          <a:prstGeom prst="rect">
            <a:avLst/>
          </a:prstGeom>
        </p:spPr>
      </p:pic>
      <p:pic>
        <p:nvPicPr>
          <p:cNvPr id="43" name="Picture 42">
            <a:extLst>
              <a:ext uri="{FF2B5EF4-FFF2-40B4-BE49-F238E27FC236}">
                <a16:creationId xmlns:a16="http://schemas.microsoft.com/office/drawing/2014/main" id="{065A19C1-4C3E-93F6-A51A-5709268D0F73}"/>
              </a:ext>
            </a:extLst>
          </p:cNvPr>
          <p:cNvPicPr>
            <a:picLocks noChangeAspect="1"/>
          </p:cNvPicPr>
          <p:nvPr/>
        </p:nvPicPr>
        <p:blipFill>
          <a:blip r:embed="rId4"/>
          <a:stretch>
            <a:fillRect/>
          </a:stretch>
        </p:blipFill>
        <p:spPr>
          <a:xfrm rot="16200000">
            <a:off x="6321686" y="3623443"/>
            <a:ext cx="350202" cy="361501"/>
          </a:xfrm>
          <a:prstGeom prst="rect">
            <a:avLst/>
          </a:prstGeom>
        </p:spPr>
      </p:pic>
      <p:pic>
        <p:nvPicPr>
          <p:cNvPr id="46" name="Picture 45" descr="A diagram of a river&#10;&#10;Description automatically generated">
            <a:extLst>
              <a:ext uri="{FF2B5EF4-FFF2-40B4-BE49-F238E27FC236}">
                <a16:creationId xmlns:a16="http://schemas.microsoft.com/office/drawing/2014/main" id="{1A4353CA-E716-225A-5CF3-42286A11A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20" y="1500998"/>
            <a:ext cx="5326695" cy="3644581"/>
          </a:xfrm>
          <a:prstGeom prst="rect">
            <a:avLst/>
          </a:prstGeom>
        </p:spPr>
      </p:pic>
      <p:pic>
        <p:nvPicPr>
          <p:cNvPr id="47" name="Picture 46" descr="Qr code&#10;&#10;Description automatically generated">
            <a:extLst>
              <a:ext uri="{FF2B5EF4-FFF2-40B4-BE49-F238E27FC236}">
                <a16:creationId xmlns:a16="http://schemas.microsoft.com/office/drawing/2014/main" id="{73E6C809-D304-D505-1B9A-4CEDDE3CBF04}"/>
              </a:ext>
            </a:extLst>
          </p:cNvPr>
          <p:cNvPicPr>
            <a:picLocks noChangeAspect="1"/>
          </p:cNvPicPr>
          <p:nvPr/>
        </p:nvPicPr>
        <p:blipFill>
          <a:blip r:embed="rId6"/>
          <a:stretch>
            <a:fillRect/>
          </a:stretch>
        </p:blipFill>
        <p:spPr>
          <a:xfrm>
            <a:off x="8288998" y="5587901"/>
            <a:ext cx="720379" cy="720379"/>
          </a:xfrm>
          <a:prstGeom prst="rect">
            <a:avLst/>
          </a:prstGeom>
        </p:spPr>
      </p:pic>
      <p:pic>
        <p:nvPicPr>
          <p:cNvPr id="49" name="Picture 48" descr="A diagram of a layer of erosion&#10;&#10;Description automatically generated">
            <a:extLst>
              <a:ext uri="{FF2B5EF4-FFF2-40B4-BE49-F238E27FC236}">
                <a16:creationId xmlns:a16="http://schemas.microsoft.com/office/drawing/2014/main" id="{894025AF-069C-5AFA-B343-7C4354F715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632" y="5365709"/>
            <a:ext cx="2745400" cy="1254166"/>
          </a:xfrm>
          <a:prstGeom prst="rect">
            <a:avLst/>
          </a:prstGeom>
        </p:spPr>
      </p:pic>
      <p:pic>
        <p:nvPicPr>
          <p:cNvPr id="53" name="Picture 52" descr="A diagram of a solution&#10;&#10;Description automatically generated">
            <a:extLst>
              <a:ext uri="{FF2B5EF4-FFF2-40B4-BE49-F238E27FC236}">
                <a16:creationId xmlns:a16="http://schemas.microsoft.com/office/drawing/2014/main" id="{4FC6D86C-98D0-1221-8551-9819146D77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329" y="5323169"/>
            <a:ext cx="2533482" cy="1273818"/>
          </a:xfrm>
          <a:prstGeom prst="rect">
            <a:avLst/>
          </a:prstGeom>
        </p:spPr>
      </p:pic>
      <p:pic>
        <p:nvPicPr>
          <p:cNvPr id="54" name="Picture 53">
            <a:extLst>
              <a:ext uri="{FF2B5EF4-FFF2-40B4-BE49-F238E27FC236}">
                <a16:creationId xmlns:a16="http://schemas.microsoft.com/office/drawing/2014/main" id="{868509E2-9FE3-0E38-1189-A6CC3CEB63D9}"/>
              </a:ext>
            </a:extLst>
          </p:cNvPr>
          <p:cNvPicPr>
            <a:picLocks noChangeAspect="1"/>
          </p:cNvPicPr>
          <p:nvPr/>
        </p:nvPicPr>
        <p:blipFill>
          <a:blip r:embed="rId9"/>
          <a:stretch>
            <a:fillRect/>
          </a:stretch>
        </p:blipFill>
        <p:spPr>
          <a:xfrm>
            <a:off x="6291198" y="3974322"/>
            <a:ext cx="411177" cy="414881"/>
          </a:xfrm>
          <a:prstGeom prst="rect">
            <a:avLst/>
          </a:prstGeom>
        </p:spPr>
      </p:pic>
      <p:pic>
        <p:nvPicPr>
          <p:cNvPr id="55" name="Picture 54">
            <a:extLst>
              <a:ext uri="{FF2B5EF4-FFF2-40B4-BE49-F238E27FC236}">
                <a16:creationId xmlns:a16="http://schemas.microsoft.com/office/drawing/2014/main" id="{D0DA9335-D0C0-6629-579C-4C1E32105066}"/>
              </a:ext>
            </a:extLst>
          </p:cNvPr>
          <p:cNvPicPr>
            <a:picLocks noChangeAspect="1"/>
          </p:cNvPicPr>
          <p:nvPr/>
        </p:nvPicPr>
        <p:blipFill>
          <a:blip r:embed="rId10"/>
          <a:stretch>
            <a:fillRect/>
          </a:stretch>
        </p:blipFill>
        <p:spPr>
          <a:xfrm>
            <a:off x="6238522" y="1329912"/>
            <a:ext cx="492012" cy="492012"/>
          </a:xfrm>
          <a:prstGeom prst="rect">
            <a:avLst/>
          </a:prstGeom>
        </p:spPr>
      </p:pic>
      <p:pic>
        <p:nvPicPr>
          <p:cNvPr id="56" name="Picture 55">
            <a:extLst>
              <a:ext uri="{FF2B5EF4-FFF2-40B4-BE49-F238E27FC236}">
                <a16:creationId xmlns:a16="http://schemas.microsoft.com/office/drawing/2014/main" id="{CF796A97-5134-C911-899C-43A8688D1DA0}"/>
              </a:ext>
            </a:extLst>
          </p:cNvPr>
          <p:cNvPicPr>
            <a:picLocks noChangeAspect="1"/>
          </p:cNvPicPr>
          <p:nvPr/>
        </p:nvPicPr>
        <p:blipFill>
          <a:blip r:embed="rId11"/>
          <a:stretch>
            <a:fillRect/>
          </a:stretch>
        </p:blipFill>
        <p:spPr>
          <a:xfrm>
            <a:off x="6227325" y="1791657"/>
            <a:ext cx="615208" cy="615208"/>
          </a:xfrm>
          <a:prstGeom prst="rect">
            <a:avLst/>
          </a:prstGeom>
        </p:spPr>
      </p:pic>
      <p:pic>
        <p:nvPicPr>
          <p:cNvPr id="57" name="Picture 56">
            <a:extLst>
              <a:ext uri="{FF2B5EF4-FFF2-40B4-BE49-F238E27FC236}">
                <a16:creationId xmlns:a16="http://schemas.microsoft.com/office/drawing/2014/main" id="{E7026B89-8549-F7C4-479B-18EF9F913A5D}"/>
              </a:ext>
            </a:extLst>
          </p:cNvPr>
          <p:cNvPicPr>
            <a:picLocks noChangeAspect="1"/>
          </p:cNvPicPr>
          <p:nvPr/>
        </p:nvPicPr>
        <p:blipFill>
          <a:blip r:embed="rId12"/>
          <a:stretch>
            <a:fillRect/>
          </a:stretch>
        </p:blipFill>
        <p:spPr>
          <a:xfrm>
            <a:off x="6257041" y="3094248"/>
            <a:ext cx="458393" cy="458393"/>
          </a:xfrm>
          <a:prstGeom prst="rect">
            <a:avLst/>
          </a:prstGeom>
        </p:spPr>
      </p:pic>
      <p:pic>
        <p:nvPicPr>
          <p:cNvPr id="58" name="Picture 57">
            <a:extLst>
              <a:ext uri="{FF2B5EF4-FFF2-40B4-BE49-F238E27FC236}">
                <a16:creationId xmlns:a16="http://schemas.microsoft.com/office/drawing/2014/main" id="{92E12B16-2087-5BDA-1540-8D7FEB55DBCE}"/>
              </a:ext>
            </a:extLst>
          </p:cNvPr>
          <p:cNvPicPr>
            <a:picLocks noChangeAspect="1"/>
          </p:cNvPicPr>
          <p:nvPr/>
        </p:nvPicPr>
        <p:blipFill>
          <a:blip r:embed="rId13"/>
          <a:stretch>
            <a:fillRect/>
          </a:stretch>
        </p:blipFill>
        <p:spPr>
          <a:xfrm>
            <a:off x="6297584" y="2536918"/>
            <a:ext cx="404791" cy="404791"/>
          </a:xfrm>
          <a:prstGeom prst="rect">
            <a:avLst/>
          </a:prstGeom>
        </p:spPr>
      </p:pic>
      <p:pic>
        <p:nvPicPr>
          <p:cNvPr id="60" name="Picture 59" descr="A qr code on a white background&#10;&#10;Description automatically generated">
            <a:extLst>
              <a:ext uri="{FF2B5EF4-FFF2-40B4-BE49-F238E27FC236}">
                <a16:creationId xmlns:a16="http://schemas.microsoft.com/office/drawing/2014/main" id="{BBDAF77F-E234-3526-B197-48A964D8DB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9281" y="5629643"/>
            <a:ext cx="678637" cy="678637"/>
          </a:xfrm>
          <a:prstGeom prst="rect">
            <a:avLst/>
          </a:prstGeom>
        </p:spPr>
      </p:pic>
    </p:spTree>
    <p:extLst>
      <p:ext uri="{BB962C8B-B14F-4D97-AF65-F5344CB8AC3E}">
        <p14:creationId xmlns:p14="http://schemas.microsoft.com/office/powerpoint/2010/main" val="261935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27089" y="88155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69110" y="1366821"/>
            <a:ext cx="38293" cy="524834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452293" y="4975877"/>
            <a:ext cx="3246277"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76558" y="1032003"/>
            <a:ext cx="57925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224494" y="1044177"/>
            <a:ext cx="17743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123173" y="5024929"/>
            <a:ext cx="19802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2 </a:t>
            </a:r>
            <a:endParaRPr lang="en-US" sz="2000" b="1">
              <a:latin typeface="Aptos" panose="020B0004020202020204"/>
            </a:endParaRPr>
          </a:p>
          <a:p>
            <a:pPr algn="ctr"/>
            <a:r>
              <a:rPr lang="en-US" sz="1600" b="1">
                <a:latin typeface="Century Gothic"/>
              </a:rPr>
              <a:t>Transportation and Deposition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906172" y="374565"/>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7" name="TextBox 6">
            <a:extLst>
              <a:ext uri="{FF2B5EF4-FFF2-40B4-BE49-F238E27FC236}">
                <a16:creationId xmlns:a16="http://schemas.microsoft.com/office/drawing/2014/main" id="{FC10A7D8-1BAC-69FD-C6C6-D49F555D705B}"/>
              </a:ext>
            </a:extLst>
          </p:cNvPr>
          <p:cNvSpPr txBox="1"/>
          <p:nvPr/>
        </p:nvSpPr>
        <p:spPr>
          <a:xfrm>
            <a:off x="6602247" y="6315358"/>
            <a:ext cx="13144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Time for Geography</a:t>
            </a:r>
            <a:endParaRPr lang="en-US" sz="1600"/>
          </a:p>
        </p:txBody>
      </p:sp>
      <p:sp>
        <p:nvSpPr>
          <p:cNvPr id="22" name="TextBox 21">
            <a:extLst>
              <a:ext uri="{FF2B5EF4-FFF2-40B4-BE49-F238E27FC236}">
                <a16:creationId xmlns:a16="http://schemas.microsoft.com/office/drawing/2014/main" id="{AF166740-8A07-D70D-6429-5A698EC59CA1}"/>
              </a:ext>
            </a:extLst>
          </p:cNvPr>
          <p:cNvSpPr txBox="1"/>
          <p:nvPr/>
        </p:nvSpPr>
        <p:spPr>
          <a:xfrm>
            <a:off x="8211542" y="6340834"/>
            <a:ext cx="139124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cxnSp>
        <p:nvCxnSpPr>
          <p:cNvPr id="6" name="Straight Arrow Connector 5">
            <a:extLst>
              <a:ext uri="{FF2B5EF4-FFF2-40B4-BE49-F238E27FC236}">
                <a16:creationId xmlns:a16="http://schemas.microsoft.com/office/drawing/2014/main" id="{36D165FA-6EBE-0212-A754-133D0DEAE174}"/>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2ACB9F60-6DCE-12AF-9B7C-72D779ACB5DC}"/>
              </a:ext>
            </a:extLst>
          </p:cNvPr>
          <p:cNvPicPr>
            <a:picLocks noChangeAspect="1"/>
          </p:cNvPicPr>
          <p:nvPr/>
        </p:nvPicPr>
        <p:blipFill>
          <a:blip r:embed="rId3"/>
          <a:stretch>
            <a:fillRect/>
          </a:stretch>
        </p:blipFill>
        <p:spPr>
          <a:xfrm>
            <a:off x="427010" y="324867"/>
            <a:ext cx="745836" cy="745836"/>
          </a:xfrm>
          <a:prstGeom prst="rect">
            <a:avLst/>
          </a:prstGeom>
        </p:spPr>
      </p:pic>
      <p:sp>
        <p:nvSpPr>
          <p:cNvPr id="16" name="TextBox 15">
            <a:extLst>
              <a:ext uri="{FF2B5EF4-FFF2-40B4-BE49-F238E27FC236}">
                <a16:creationId xmlns:a16="http://schemas.microsoft.com/office/drawing/2014/main" id="{710A3F30-B134-B36C-08D9-230598BE6D94}"/>
              </a:ext>
            </a:extLst>
          </p:cNvPr>
          <p:cNvSpPr txBox="1"/>
          <p:nvPr/>
        </p:nvSpPr>
        <p:spPr>
          <a:xfrm>
            <a:off x="7120566" y="2128226"/>
            <a:ext cx="2532451" cy="430887"/>
          </a:xfrm>
          <a:prstGeom prst="rect">
            <a:avLst/>
          </a:prstGeom>
          <a:noFill/>
        </p:spPr>
        <p:txBody>
          <a:bodyPr wrap="square" rtlCol="0">
            <a:spAutoFit/>
          </a:bodyPr>
          <a:lstStyle/>
          <a:p>
            <a:r>
              <a:rPr lang="en-GB" sz="1100" b="1">
                <a:latin typeface="Century Gothic" panose="020B0502020202020204" pitchFamily="34" charset="0"/>
              </a:rPr>
              <a:t>Transportation </a:t>
            </a:r>
            <a:r>
              <a:rPr lang="en-GB" sz="1100">
                <a:latin typeface="Century Gothic" panose="020B0502020202020204" pitchFamily="34" charset="0"/>
              </a:rPr>
              <a:t>– The process by which a river carries its load.</a:t>
            </a:r>
            <a:endParaRPr lang="en-GB" sz="1400">
              <a:latin typeface="Century Gothic" panose="020B0502020202020204" pitchFamily="34" charset="0"/>
            </a:endParaRPr>
          </a:p>
        </p:txBody>
      </p:sp>
      <p:sp>
        <p:nvSpPr>
          <p:cNvPr id="18" name="TextBox 17">
            <a:extLst>
              <a:ext uri="{FF2B5EF4-FFF2-40B4-BE49-F238E27FC236}">
                <a16:creationId xmlns:a16="http://schemas.microsoft.com/office/drawing/2014/main" id="{4D109125-212B-D421-BCBF-C073736191B4}"/>
              </a:ext>
            </a:extLst>
          </p:cNvPr>
          <p:cNvSpPr txBox="1"/>
          <p:nvPr/>
        </p:nvSpPr>
        <p:spPr>
          <a:xfrm>
            <a:off x="7106788" y="2624647"/>
            <a:ext cx="2602110" cy="430887"/>
          </a:xfrm>
          <a:prstGeom prst="rect">
            <a:avLst/>
          </a:prstGeom>
          <a:noFill/>
        </p:spPr>
        <p:txBody>
          <a:bodyPr wrap="square" rtlCol="0">
            <a:spAutoFit/>
          </a:bodyPr>
          <a:lstStyle/>
          <a:p>
            <a:r>
              <a:rPr lang="en-GB" sz="1100" b="1">
                <a:latin typeface="Century Gothic" panose="020B0502020202020204" pitchFamily="34" charset="0"/>
              </a:rPr>
              <a:t>Traction </a:t>
            </a:r>
            <a:r>
              <a:rPr lang="en-GB" sz="1100">
                <a:latin typeface="Century Gothic" panose="020B0502020202020204" pitchFamily="34" charset="0"/>
              </a:rPr>
              <a:t>– The rolling of boulders and pebbles along the river bed.</a:t>
            </a:r>
            <a:endParaRPr lang="en-GB" sz="1400">
              <a:latin typeface="Century Gothic" panose="020B0502020202020204" pitchFamily="34" charset="0"/>
            </a:endParaRPr>
          </a:p>
        </p:txBody>
      </p:sp>
      <p:sp>
        <p:nvSpPr>
          <p:cNvPr id="20" name="TextBox 19">
            <a:extLst>
              <a:ext uri="{FF2B5EF4-FFF2-40B4-BE49-F238E27FC236}">
                <a16:creationId xmlns:a16="http://schemas.microsoft.com/office/drawing/2014/main" id="{85DD964C-94F3-6E74-B428-3B4D02239E59}"/>
              </a:ext>
            </a:extLst>
          </p:cNvPr>
          <p:cNvSpPr txBox="1"/>
          <p:nvPr/>
        </p:nvSpPr>
        <p:spPr>
          <a:xfrm>
            <a:off x="7126990" y="3732901"/>
            <a:ext cx="2644102" cy="430887"/>
          </a:xfrm>
          <a:prstGeom prst="rect">
            <a:avLst/>
          </a:prstGeom>
          <a:noFill/>
        </p:spPr>
        <p:txBody>
          <a:bodyPr wrap="square" rtlCol="0">
            <a:spAutoFit/>
          </a:bodyPr>
          <a:lstStyle/>
          <a:p>
            <a:r>
              <a:rPr lang="en-GB" sz="1100" b="1">
                <a:latin typeface="Century Gothic" panose="020B0502020202020204" pitchFamily="34" charset="0"/>
              </a:rPr>
              <a:t>Solution</a:t>
            </a:r>
            <a:r>
              <a:rPr lang="en-GB" sz="1100">
                <a:latin typeface="Century Gothic" panose="020B0502020202020204" pitchFamily="34" charset="0"/>
              </a:rPr>
              <a:t>– Soluble particles are dissolved into the river.</a:t>
            </a:r>
            <a:endParaRPr lang="en-GB" sz="1400">
              <a:latin typeface="Century Gothic" panose="020B0502020202020204" pitchFamily="34" charset="0"/>
            </a:endParaRPr>
          </a:p>
        </p:txBody>
      </p:sp>
      <p:sp>
        <p:nvSpPr>
          <p:cNvPr id="25" name="TextBox 24">
            <a:extLst>
              <a:ext uri="{FF2B5EF4-FFF2-40B4-BE49-F238E27FC236}">
                <a16:creationId xmlns:a16="http://schemas.microsoft.com/office/drawing/2014/main" id="{1DE0E316-5FEC-314E-C28F-D1EF96BD00BA}"/>
              </a:ext>
            </a:extLst>
          </p:cNvPr>
          <p:cNvSpPr txBox="1"/>
          <p:nvPr/>
        </p:nvSpPr>
        <p:spPr>
          <a:xfrm>
            <a:off x="7106788" y="3159567"/>
            <a:ext cx="2602110" cy="430887"/>
          </a:xfrm>
          <a:prstGeom prst="rect">
            <a:avLst/>
          </a:prstGeom>
          <a:noFill/>
        </p:spPr>
        <p:txBody>
          <a:bodyPr wrap="square" rtlCol="0">
            <a:spAutoFit/>
          </a:bodyPr>
          <a:lstStyle/>
          <a:p>
            <a:r>
              <a:rPr lang="en-GB" sz="1100" b="1">
                <a:latin typeface="Century Gothic" panose="020B0502020202020204" pitchFamily="34" charset="0"/>
              </a:rPr>
              <a:t>Saltation</a:t>
            </a:r>
            <a:r>
              <a:rPr lang="en-GB" sz="1100">
                <a:latin typeface="Century Gothic" panose="020B0502020202020204" pitchFamily="34" charset="0"/>
              </a:rPr>
              <a:t> – Particles bouncing along the river bed.</a:t>
            </a:r>
            <a:endParaRPr lang="en-GB" sz="1400">
              <a:latin typeface="Century Gothic" panose="020B0502020202020204" pitchFamily="34" charset="0"/>
            </a:endParaRPr>
          </a:p>
        </p:txBody>
      </p:sp>
      <p:sp>
        <p:nvSpPr>
          <p:cNvPr id="33" name="TextBox 32">
            <a:extLst>
              <a:ext uri="{FF2B5EF4-FFF2-40B4-BE49-F238E27FC236}">
                <a16:creationId xmlns:a16="http://schemas.microsoft.com/office/drawing/2014/main" id="{5A012EC5-0D5A-7F7D-2CFB-64AA84BD1F25}"/>
              </a:ext>
            </a:extLst>
          </p:cNvPr>
          <p:cNvSpPr txBox="1"/>
          <p:nvPr/>
        </p:nvSpPr>
        <p:spPr>
          <a:xfrm>
            <a:off x="7145214" y="4236995"/>
            <a:ext cx="2644102" cy="600164"/>
          </a:xfrm>
          <a:prstGeom prst="rect">
            <a:avLst/>
          </a:prstGeom>
          <a:noFill/>
        </p:spPr>
        <p:txBody>
          <a:bodyPr wrap="square" rtlCol="0">
            <a:spAutoFit/>
          </a:bodyPr>
          <a:lstStyle/>
          <a:p>
            <a:r>
              <a:rPr lang="en-GB" sz="1100" b="1">
                <a:latin typeface="Century Gothic" panose="020B0502020202020204" pitchFamily="34" charset="0"/>
              </a:rPr>
              <a:t>Suspension </a:t>
            </a:r>
            <a:r>
              <a:rPr lang="en-GB" sz="1100">
                <a:latin typeface="Century Gothic" panose="020B0502020202020204" pitchFamily="34" charset="0"/>
              </a:rPr>
              <a:t>– Fine solid material held in the water while the water is moving.</a:t>
            </a:r>
            <a:endParaRPr lang="en-GB" sz="1400">
              <a:latin typeface="Century Gothic" panose="020B0502020202020204" pitchFamily="34" charset="0"/>
            </a:endParaRPr>
          </a:p>
        </p:txBody>
      </p:sp>
      <p:sp>
        <p:nvSpPr>
          <p:cNvPr id="34" name="TextBox 33">
            <a:extLst>
              <a:ext uri="{FF2B5EF4-FFF2-40B4-BE49-F238E27FC236}">
                <a16:creationId xmlns:a16="http://schemas.microsoft.com/office/drawing/2014/main" id="{7AEB866A-CE28-E261-6C38-A9E1BF5D6368}"/>
              </a:ext>
            </a:extLst>
          </p:cNvPr>
          <p:cNvSpPr txBox="1"/>
          <p:nvPr/>
        </p:nvSpPr>
        <p:spPr>
          <a:xfrm>
            <a:off x="7106788" y="1543140"/>
            <a:ext cx="2532451" cy="430887"/>
          </a:xfrm>
          <a:prstGeom prst="rect">
            <a:avLst/>
          </a:prstGeom>
          <a:noFill/>
        </p:spPr>
        <p:txBody>
          <a:bodyPr wrap="square" rtlCol="0">
            <a:spAutoFit/>
          </a:bodyPr>
          <a:lstStyle/>
          <a:p>
            <a:r>
              <a:rPr lang="en-GB" sz="1100" b="1">
                <a:latin typeface="Century Gothic" panose="020B0502020202020204" pitchFamily="34" charset="0"/>
              </a:rPr>
              <a:t>Deposition </a:t>
            </a:r>
            <a:r>
              <a:rPr lang="en-GB" sz="1100">
                <a:latin typeface="Century Gothic" panose="020B0502020202020204" pitchFamily="34" charset="0"/>
              </a:rPr>
              <a:t>– Material that is being transported by a river is dropped.</a:t>
            </a:r>
            <a:endParaRPr lang="en-GB" sz="1400">
              <a:latin typeface="Century Gothic" panose="020B0502020202020204" pitchFamily="34" charset="0"/>
            </a:endParaRPr>
          </a:p>
        </p:txBody>
      </p:sp>
      <p:pic>
        <p:nvPicPr>
          <p:cNvPr id="35" name="Picture 34" descr="Qr code&#10;&#10;Description automatically generated">
            <a:extLst>
              <a:ext uri="{FF2B5EF4-FFF2-40B4-BE49-F238E27FC236}">
                <a16:creationId xmlns:a16="http://schemas.microsoft.com/office/drawing/2014/main" id="{7CA6FD3F-C1EB-0FDF-D77F-30962C3176C2}"/>
              </a:ext>
            </a:extLst>
          </p:cNvPr>
          <p:cNvPicPr>
            <a:picLocks noChangeAspect="1"/>
          </p:cNvPicPr>
          <p:nvPr/>
        </p:nvPicPr>
        <p:blipFill>
          <a:blip r:embed="rId4"/>
          <a:stretch>
            <a:fillRect/>
          </a:stretch>
        </p:blipFill>
        <p:spPr>
          <a:xfrm>
            <a:off x="8449041" y="5528744"/>
            <a:ext cx="790961" cy="790961"/>
          </a:xfrm>
          <a:prstGeom prst="rect">
            <a:avLst/>
          </a:prstGeom>
        </p:spPr>
      </p:pic>
      <p:pic>
        <p:nvPicPr>
          <p:cNvPr id="37" name="Picture 36" descr="A diagram of a river&#10;&#10;Description automatically generated">
            <a:extLst>
              <a:ext uri="{FF2B5EF4-FFF2-40B4-BE49-F238E27FC236}">
                <a16:creationId xmlns:a16="http://schemas.microsoft.com/office/drawing/2014/main" id="{49F37FC8-897E-0E41-10B0-5EF59673D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84" y="1490372"/>
            <a:ext cx="2879081" cy="2062179"/>
          </a:xfrm>
          <a:prstGeom prst="rect">
            <a:avLst/>
          </a:prstGeom>
          <a:ln>
            <a:noFill/>
          </a:ln>
        </p:spPr>
      </p:pic>
      <p:pic>
        <p:nvPicPr>
          <p:cNvPr id="39" name="Picture 38" descr="A diagram of a river&#10;&#10;Description automatically generated">
            <a:extLst>
              <a:ext uri="{FF2B5EF4-FFF2-40B4-BE49-F238E27FC236}">
                <a16:creationId xmlns:a16="http://schemas.microsoft.com/office/drawing/2014/main" id="{29F4E251-A6BC-E98F-28D8-F1EF44F0F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5633" y="1523625"/>
            <a:ext cx="2899580" cy="2066829"/>
          </a:xfrm>
          <a:prstGeom prst="rect">
            <a:avLst/>
          </a:prstGeom>
          <a:ln>
            <a:noFill/>
          </a:ln>
        </p:spPr>
      </p:pic>
      <p:pic>
        <p:nvPicPr>
          <p:cNvPr id="40" name="Picture 39" descr="Diagram, website&#10;&#10;Description automatically generated">
            <a:extLst>
              <a:ext uri="{FF2B5EF4-FFF2-40B4-BE49-F238E27FC236}">
                <a16:creationId xmlns:a16="http://schemas.microsoft.com/office/drawing/2014/main" id="{DE744931-BB85-0866-5097-2D554FAD98C4}"/>
              </a:ext>
            </a:extLst>
          </p:cNvPr>
          <p:cNvPicPr>
            <a:picLocks noChangeAspect="1"/>
          </p:cNvPicPr>
          <p:nvPr/>
        </p:nvPicPr>
        <p:blipFill rotWithShape="1">
          <a:blip r:embed="rId7"/>
          <a:srcRect t="31390"/>
          <a:stretch/>
        </p:blipFill>
        <p:spPr>
          <a:xfrm>
            <a:off x="468375" y="3653367"/>
            <a:ext cx="5628200" cy="2879766"/>
          </a:xfrm>
          <a:prstGeom prst="rect">
            <a:avLst/>
          </a:prstGeom>
          <a:ln>
            <a:noFill/>
          </a:ln>
        </p:spPr>
      </p:pic>
      <p:pic>
        <p:nvPicPr>
          <p:cNvPr id="44" name="Picture 43">
            <a:extLst>
              <a:ext uri="{FF2B5EF4-FFF2-40B4-BE49-F238E27FC236}">
                <a16:creationId xmlns:a16="http://schemas.microsoft.com/office/drawing/2014/main" id="{5B2CB88B-0B54-FDBE-0E98-707A3DFA5DB5}"/>
              </a:ext>
            </a:extLst>
          </p:cNvPr>
          <p:cNvPicPr>
            <a:picLocks noChangeAspect="1"/>
          </p:cNvPicPr>
          <p:nvPr/>
        </p:nvPicPr>
        <p:blipFill>
          <a:blip r:embed="rId8"/>
          <a:stretch>
            <a:fillRect/>
          </a:stretch>
        </p:blipFill>
        <p:spPr>
          <a:xfrm rot="10800000">
            <a:off x="6468328" y="1541589"/>
            <a:ext cx="414879" cy="414879"/>
          </a:xfrm>
          <a:prstGeom prst="rect">
            <a:avLst/>
          </a:prstGeom>
        </p:spPr>
      </p:pic>
      <p:pic>
        <p:nvPicPr>
          <p:cNvPr id="45" name="Picture 44">
            <a:extLst>
              <a:ext uri="{FF2B5EF4-FFF2-40B4-BE49-F238E27FC236}">
                <a16:creationId xmlns:a16="http://schemas.microsoft.com/office/drawing/2014/main" id="{FB34A8FE-AB8E-745C-7CC7-A0923B6EDEA7}"/>
              </a:ext>
            </a:extLst>
          </p:cNvPr>
          <p:cNvPicPr>
            <a:picLocks noChangeAspect="1"/>
          </p:cNvPicPr>
          <p:nvPr/>
        </p:nvPicPr>
        <p:blipFill>
          <a:blip r:embed="rId9"/>
          <a:stretch>
            <a:fillRect/>
          </a:stretch>
        </p:blipFill>
        <p:spPr>
          <a:xfrm>
            <a:off x="6468328" y="2095186"/>
            <a:ext cx="482600" cy="482600"/>
          </a:xfrm>
          <a:prstGeom prst="rect">
            <a:avLst/>
          </a:prstGeom>
        </p:spPr>
      </p:pic>
      <p:pic>
        <p:nvPicPr>
          <p:cNvPr id="46" name="Picture 45">
            <a:extLst>
              <a:ext uri="{FF2B5EF4-FFF2-40B4-BE49-F238E27FC236}">
                <a16:creationId xmlns:a16="http://schemas.microsoft.com/office/drawing/2014/main" id="{EE748E65-94B1-94BD-11D5-432F7E745709}"/>
              </a:ext>
            </a:extLst>
          </p:cNvPr>
          <p:cNvPicPr>
            <a:picLocks noChangeAspect="1"/>
          </p:cNvPicPr>
          <p:nvPr/>
        </p:nvPicPr>
        <p:blipFill>
          <a:blip r:embed="rId10"/>
          <a:stretch>
            <a:fillRect/>
          </a:stretch>
        </p:blipFill>
        <p:spPr>
          <a:xfrm flipV="1">
            <a:off x="6508339" y="2678948"/>
            <a:ext cx="374868" cy="376586"/>
          </a:xfrm>
          <a:prstGeom prst="rect">
            <a:avLst/>
          </a:prstGeom>
        </p:spPr>
      </p:pic>
      <p:pic>
        <p:nvPicPr>
          <p:cNvPr id="47" name="Picture 46">
            <a:extLst>
              <a:ext uri="{FF2B5EF4-FFF2-40B4-BE49-F238E27FC236}">
                <a16:creationId xmlns:a16="http://schemas.microsoft.com/office/drawing/2014/main" id="{97521127-8E24-81E7-7F9F-5282B5F7069B}"/>
              </a:ext>
            </a:extLst>
          </p:cNvPr>
          <p:cNvPicPr>
            <a:picLocks noChangeAspect="1"/>
          </p:cNvPicPr>
          <p:nvPr/>
        </p:nvPicPr>
        <p:blipFill>
          <a:blip r:embed="rId11"/>
          <a:stretch>
            <a:fillRect/>
          </a:stretch>
        </p:blipFill>
        <p:spPr>
          <a:xfrm>
            <a:off x="6491089" y="3216289"/>
            <a:ext cx="437078" cy="437078"/>
          </a:xfrm>
          <a:prstGeom prst="rect">
            <a:avLst/>
          </a:prstGeom>
        </p:spPr>
      </p:pic>
      <p:pic>
        <p:nvPicPr>
          <p:cNvPr id="48" name="Picture 47">
            <a:extLst>
              <a:ext uri="{FF2B5EF4-FFF2-40B4-BE49-F238E27FC236}">
                <a16:creationId xmlns:a16="http://schemas.microsoft.com/office/drawing/2014/main" id="{EABDF8B6-9B44-DCF0-A99F-CBB672733843}"/>
              </a:ext>
            </a:extLst>
          </p:cNvPr>
          <p:cNvPicPr>
            <a:picLocks noChangeAspect="1"/>
          </p:cNvPicPr>
          <p:nvPr/>
        </p:nvPicPr>
        <p:blipFill>
          <a:blip r:embed="rId12"/>
          <a:stretch>
            <a:fillRect/>
          </a:stretch>
        </p:blipFill>
        <p:spPr>
          <a:xfrm>
            <a:off x="6491089" y="3732901"/>
            <a:ext cx="411177" cy="414881"/>
          </a:xfrm>
          <a:prstGeom prst="rect">
            <a:avLst/>
          </a:prstGeom>
        </p:spPr>
      </p:pic>
      <p:pic>
        <p:nvPicPr>
          <p:cNvPr id="49" name="Picture 48">
            <a:extLst>
              <a:ext uri="{FF2B5EF4-FFF2-40B4-BE49-F238E27FC236}">
                <a16:creationId xmlns:a16="http://schemas.microsoft.com/office/drawing/2014/main" id="{8E25380F-0814-45D0-FC5E-C11B3E9841EA}"/>
              </a:ext>
            </a:extLst>
          </p:cNvPr>
          <p:cNvPicPr>
            <a:picLocks noChangeAspect="1"/>
          </p:cNvPicPr>
          <p:nvPr/>
        </p:nvPicPr>
        <p:blipFill>
          <a:blip r:embed="rId13"/>
          <a:stretch>
            <a:fillRect/>
          </a:stretch>
        </p:blipFill>
        <p:spPr>
          <a:xfrm>
            <a:off x="6399381" y="4260793"/>
            <a:ext cx="627083" cy="627083"/>
          </a:xfrm>
          <a:prstGeom prst="rect">
            <a:avLst/>
          </a:prstGeom>
        </p:spPr>
      </p:pic>
      <p:pic>
        <p:nvPicPr>
          <p:cNvPr id="52" name="Picture 51" descr="A qr code on a white background&#10;&#10;Description automatically generated">
            <a:extLst>
              <a:ext uri="{FF2B5EF4-FFF2-40B4-BE49-F238E27FC236}">
                <a16:creationId xmlns:a16="http://schemas.microsoft.com/office/drawing/2014/main" id="{2E04D786-7E90-105E-E686-8A71F46BC3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45417" y="5499907"/>
            <a:ext cx="790961" cy="790961"/>
          </a:xfrm>
          <a:prstGeom prst="rect">
            <a:avLst/>
          </a:prstGeom>
        </p:spPr>
      </p:pic>
    </p:spTree>
    <p:extLst>
      <p:ext uri="{BB962C8B-B14F-4D97-AF65-F5344CB8AC3E}">
        <p14:creationId xmlns:p14="http://schemas.microsoft.com/office/powerpoint/2010/main" val="118211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106918" y="1494421"/>
            <a:ext cx="2643435"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Cross profile –</a:t>
            </a:r>
            <a:r>
              <a:rPr lang="en-GB" sz="1100">
                <a:latin typeface="Century Gothic"/>
                <a:ea typeface="+mn-lt"/>
                <a:cs typeface="+mn-lt"/>
              </a:rPr>
              <a:t> The side to side cross-section of a river channel and/or valley.</a:t>
            </a:r>
            <a:br>
              <a:rPr lang="en-GB" sz="1100">
                <a:latin typeface="Century Gothic"/>
                <a:ea typeface="+mn-lt"/>
                <a:cs typeface="+mn-lt"/>
              </a:rPr>
            </a:br>
            <a:endParaRPr lang="en-GB" sz="1100">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Long profile – </a:t>
            </a:r>
            <a:r>
              <a:rPr lang="en-GB" sz="1100">
                <a:solidFill>
                  <a:srgbClr val="000000"/>
                </a:solidFill>
                <a:latin typeface="Century Gothic"/>
                <a:ea typeface="+mn-lt"/>
                <a:cs typeface="+mn-lt"/>
              </a:rPr>
              <a:t>The gradient of a river, from its source to its mouth.</a:t>
            </a:r>
            <a:br>
              <a:rPr lang="en-GB" sz="1100">
                <a:solidFill>
                  <a:srgbClr val="000000"/>
                </a:solidFill>
                <a:latin typeface="Century Gothic"/>
                <a:ea typeface="+mn-lt"/>
                <a:cs typeface="+mn-lt"/>
              </a:rPr>
            </a:br>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River – </a:t>
            </a:r>
            <a:r>
              <a:rPr lang="en-GB" sz="1100">
                <a:solidFill>
                  <a:srgbClr val="000000"/>
                </a:solidFill>
                <a:latin typeface="Century Gothic"/>
                <a:ea typeface="+mn-lt"/>
                <a:cs typeface="+mn-lt"/>
              </a:rPr>
              <a:t>A ribbon-like body of water that flows downhill from the force of gravity.</a:t>
            </a:r>
            <a:br>
              <a:rPr lang="en-GB" sz="1100">
                <a:solidFill>
                  <a:srgbClr val="000000"/>
                </a:solidFill>
                <a:latin typeface="Century Gothic"/>
                <a:ea typeface="+mn-lt"/>
                <a:cs typeface="+mn-lt"/>
              </a:rPr>
            </a:br>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River valley – </a:t>
            </a:r>
            <a:r>
              <a:rPr lang="en-GB" sz="1100">
                <a:solidFill>
                  <a:srgbClr val="000000"/>
                </a:solidFill>
                <a:latin typeface="Century Gothic"/>
                <a:ea typeface="+mn-lt"/>
                <a:cs typeface="+mn-lt"/>
              </a:rPr>
              <a:t>A low stretch of land between hills with a river flowing in it. </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873146"/>
            <a:ext cx="45267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A river can have more than one source, they often begin as surface run off in hilly areas.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3 </a:t>
            </a:r>
            <a:endParaRPr lang="en-US" sz="2000" b="1">
              <a:latin typeface="Aptos" panose="020B0004020202020204"/>
            </a:endParaRPr>
          </a:p>
          <a:p>
            <a:pPr algn="ctr"/>
            <a:r>
              <a:rPr lang="en-US" sz="1600" b="1">
                <a:latin typeface="Century Gothic"/>
              </a:rPr>
              <a:t>River Valleys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281AE074-8EA1-37CC-70EC-D9C72D998CEC}"/>
              </a:ext>
            </a:extLst>
          </p:cNvPr>
          <p:cNvPicPr>
            <a:picLocks noChangeAspect="1"/>
          </p:cNvPicPr>
          <p:nvPr/>
        </p:nvPicPr>
        <p:blipFill>
          <a:blip r:embed="rId4"/>
          <a:stretch>
            <a:fillRect/>
          </a:stretch>
        </p:blipFill>
        <p:spPr>
          <a:xfrm>
            <a:off x="427010" y="324867"/>
            <a:ext cx="745836" cy="745836"/>
          </a:xfrm>
          <a:prstGeom prst="rect">
            <a:avLst/>
          </a:prstGeom>
        </p:spPr>
      </p:pic>
      <p:sp>
        <p:nvSpPr>
          <p:cNvPr id="20" name="TextBox 19">
            <a:extLst>
              <a:ext uri="{FF2B5EF4-FFF2-40B4-BE49-F238E27FC236}">
                <a16:creationId xmlns:a16="http://schemas.microsoft.com/office/drawing/2014/main" id="{EAB464FD-A632-6428-3FE2-087DBDC7443D}"/>
              </a:ext>
            </a:extLst>
          </p:cNvPr>
          <p:cNvSpPr txBox="1"/>
          <p:nvPr/>
        </p:nvSpPr>
        <p:spPr>
          <a:xfrm>
            <a:off x="3876842" y="2842217"/>
            <a:ext cx="2285890" cy="2192908"/>
          </a:xfrm>
          <a:prstGeom prst="rect">
            <a:avLst/>
          </a:prstGeom>
          <a:noFill/>
        </p:spPr>
        <p:txBody>
          <a:bodyPr wrap="square">
            <a:spAutoFit/>
          </a:bodyPr>
          <a:lstStyle/>
          <a:p>
            <a:r>
              <a:rPr lang="en-GB" sz="1050" b="0" i="0" u="none" strike="noStrike">
                <a:solidFill>
                  <a:srgbClr val="000000"/>
                </a:solidFill>
                <a:effectLst/>
                <a:latin typeface="Century Gothic" panose="020B0502020202020204" pitchFamily="34" charset="0"/>
              </a:rPr>
              <a:t>The </a:t>
            </a:r>
            <a:r>
              <a:rPr lang="en-GB" sz="1050" b="1" i="0" u="none" strike="noStrike">
                <a:solidFill>
                  <a:srgbClr val="000000"/>
                </a:solidFill>
                <a:effectLst/>
                <a:latin typeface="Century Gothic" panose="020B0502020202020204" pitchFamily="34" charset="0"/>
              </a:rPr>
              <a:t>long profile </a:t>
            </a:r>
            <a:r>
              <a:rPr lang="en-GB" sz="1050" b="0" i="0" u="none" strike="noStrike">
                <a:solidFill>
                  <a:srgbClr val="000000"/>
                </a:solidFill>
                <a:effectLst/>
                <a:latin typeface="Century Gothic" panose="020B0502020202020204" pitchFamily="34" charset="0"/>
              </a:rPr>
              <a:t>of a river is a way of displaying the channel slope (gradient) of a river along its entire length. It shows how a river loses height with increasing distance towards the sea. A river tries to achieve a smooth curve to reach its base level at sea;  this is called a graded long profile. The gradient falls steeply from the source then becomes concave and then almost flat.</a:t>
            </a:r>
            <a:endParaRPr lang="en-US" sz="1050">
              <a:latin typeface="Century Gothic" panose="020B0502020202020204" pitchFamily="34" charset="0"/>
            </a:endParaRPr>
          </a:p>
        </p:txBody>
      </p:sp>
      <p:pic>
        <p:nvPicPr>
          <p:cNvPr id="1028" name="Picture 4" descr="Diagram&#10;&#10;Description automatically generated">
            <a:extLst>
              <a:ext uri="{FF2B5EF4-FFF2-40B4-BE49-F238E27FC236}">
                <a16:creationId xmlns:a16="http://schemas.microsoft.com/office/drawing/2014/main" id="{4EF02A32-BBED-2E54-1D11-C44A1A531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843" y="1237553"/>
            <a:ext cx="1604664" cy="16046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10F3A2B-746C-82E3-D52F-2493C50B32A4}"/>
              </a:ext>
            </a:extLst>
          </p:cNvPr>
          <p:cNvSpPr txBox="1"/>
          <p:nvPr/>
        </p:nvSpPr>
        <p:spPr>
          <a:xfrm>
            <a:off x="501583" y="1508245"/>
            <a:ext cx="3778369" cy="900246"/>
          </a:xfrm>
          <a:prstGeom prst="rect">
            <a:avLst/>
          </a:prstGeom>
          <a:noFill/>
        </p:spPr>
        <p:txBody>
          <a:bodyPr wrap="square">
            <a:spAutoFit/>
          </a:bodyPr>
          <a:lstStyle/>
          <a:p>
            <a:r>
              <a:rPr lang="en-US" sz="1050">
                <a:latin typeface="Century Gothic" panose="020B0502020202020204" pitchFamily="34" charset="0"/>
              </a:rPr>
              <a:t>River </a:t>
            </a:r>
            <a:r>
              <a:rPr lang="en-US" sz="1050" b="1">
                <a:latin typeface="Century Gothic" panose="020B0502020202020204" pitchFamily="34" charset="0"/>
              </a:rPr>
              <a:t>cross profiles </a:t>
            </a:r>
            <a:r>
              <a:rPr lang="en-US" sz="1050">
                <a:latin typeface="Century Gothic" panose="020B0502020202020204" pitchFamily="34" charset="0"/>
              </a:rPr>
              <a:t>are a cross-section, taken sideways, of a river’s channel and/or valley at certain points in the river’s course. A channel cross-profile only includes the river whereas a valley cross-profile includes the channel, the valley floor and the sides of the valley.</a:t>
            </a:r>
          </a:p>
        </p:txBody>
      </p:sp>
      <p:pic>
        <p:nvPicPr>
          <p:cNvPr id="48" name="Picture 47" descr="A diagram of a cross-section of a slope&#10;&#10;Description automatically generated">
            <a:extLst>
              <a:ext uri="{FF2B5EF4-FFF2-40B4-BE49-F238E27FC236}">
                <a16:creationId xmlns:a16="http://schemas.microsoft.com/office/drawing/2014/main" id="{D5182408-E24D-338D-B461-B631D191A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487" y="2423045"/>
            <a:ext cx="3305885" cy="2587550"/>
          </a:xfrm>
          <a:prstGeom prst="rect">
            <a:avLst/>
          </a:prstGeom>
        </p:spPr>
      </p:pic>
      <p:pic>
        <p:nvPicPr>
          <p:cNvPr id="1030" name="Picture 6" descr="Qr code&#10;&#10;Description automatically generated">
            <a:extLst>
              <a:ext uri="{FF2B5EF4-FFF2-40B4-BE49-F238E27FC236}">
                <a16:creationId xmlns:a16="http://schemas.microsoft.com/office/drawing/2014/main" id="{F3D645F9-CEC0-A19F-6A67-A3DB868234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5193" y="5540077"/>
            <a:ext cx="829190" cy="82919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E190D0C-A945-F410-0016-8191C25FDE5B}"/>
              </a:ext>
            </a:extLst>
          </p:cNvPr>
          <p:cNvPicPr>
            <a:picLocks noChangeAspect="1"/>
          </p:cNvPicPr>
          <p:nvPr/>
        </p:nvPicPr>
        <p:blipFill>
          <a:blip r:embed="rId8"/>
          <a:stretch>
            <a:fillRect/>
          </a:stretch>
        </p:blipFill>
        <p:spPr>
          <a:xfrm rot="16200000">
            <a:off x="6488469" y="1527335"/>
            <a:ext cx="501694" cy="517881"/>
          </a:xfrm>
          <a:prstGeom prst="rect">
            <a:avLst/>
          </a:prstGeom>
        </p:spPr>
      </p:pic>
      <p:pic>
        <p:nvPicPr>
          <p:cNvPr id="52" name="Picture 51">
            <a:extLst>
              <a:ext uri="{FF2B5EF4-FFF2-40B4-BE49-F238E27FC236}">
                <a16:creationId xmlns:a16="http://schemas.microsoft.com/office/drawing/2014/main" id="{56241B5D-9EC9-5FDB-7485-1D0F72045806}"/>
              </a:ext>
            </a:extLst>
          </p:cNvPr>
          <p:cNvPicPr>
            <a:picLocks noChangeAspect="1"/>
          </p:cNvPicPr>
          <p:nvPr/>
        </p:nvPicPr>
        <p:blipFill>
          <a:blip r:embed="rId8"/>
          <a:stretch>
            <a:fillRect/>
          </a:stretch>
        </p:blipFill>
        <p:spPr>
          <a:xfrm rot="18557954">
            <a:off x="6539067" y="2321196"/>
            <a:ext cx="466946" cy="482012"/>
          </a:xfrm>
          <a:prstGeom prst="rect">
            <a:avLst/>
          </a:prstGeom>
        </p:spPr>
      </p:pic>
      <p:pic>
        <p:nvPicPr>
          <p:cNvPr id="53" name="Picture 52">
            <a:extLst>
              <a:ext uri="{FF2B5EF4-FFF2-40B4-BE49-F238E27FC236}">
                <a16:creationId xmlns:a16="http://schemas.microsoft.com/office/drawing/2014/main" id="{D0D85F3E-23A0-0EC6-414B-645D277B7F15}"/>
              </a:ext>
            </a:extLst>
          </p:cNvPr>
          <p:cNvPicPr>
            <a:picLocks noChangeAspect="1"/>
          </p:cNvPicPr>
          <p:nvPr/>
        </p:nvPicPr>
        <p:blipFill>
          <a:blip r:embed="rId4"/>
          <a:stretch>
            <a:fillRect/>
          </a:stretch>
        </p:blipFill>
        <p:spPr>
          <a:xfrm>
            <a:off x="6549367" y="3066896"/>
            <a:ext cx="501556" cy="501556"/>
          </a:xfrm>
          <a:prstGeom prst="rect">
            <a:avLst/>
          </a:prstGeom>
        </p:spPr>
      </p:pic>
      <p:pic>
        <p:nvPicPr>
          <p:cNvPr id="54" name="Picture 53">
            <a:extLst>
              <a:ext uri="{FF2B5EF4-FFF2-40B4-BE49-F238E27FC236}">
                <a16:creationId xmlns:a16="http://schemas.microsoft.com/office/drawing/2014/main" id="{337D11CE-D0C0-46D5-F5FF-33C93A85C574}"/>
              </a:ext>
            </a:extLst>
          </p:cNvPr>
          <p:cNvPicPr>
            <a:picLocks noChangeAspect="1"/>
          </p:cNvPicPr>
          <p:nvPr/>
        </p:nvPicPr>
        <p:blipFill>
          <a:blip r:embed="rId9"/>
          <a:stretch>
            <a:fillRect/>
          </a:stretch>
        </p:blipFill>
        <p:spPr>
          <a:xfrm>
            <a:off x="6512671" y="3918844"/>
            <a:ext cx="502972" cy="502972"/>
          </a:xfrm>
          <a:prstGeom prst="rect">
            <a:avLst/>
          </a:prstGeom>
        </p:spPr>
      </p:pic>
      <p:sp>
        <p:nvSpPr>
          <p:cNvPr id="55" name="TextBox 54">
            <a:extLst>
              <a:ext uri="{FF2B5EF4-FFF2-40B4-BE49-F238E27FC236}">
                <a16:creationId xmlns:a16="http://schemas.microsoft.com/office/drawing/2014/main" id="{A0FFFCE6-4634-3161-AD12-33DBDB7F51A5}"/>
              </a:ext>
            </a:extLst>
          </p:cNvPr>
          <p:cNvSpPr txBox="1"/>
          <p:nvPr/>
        </p:nvSpPr>
        <p:spPr>
          <a:xfrm>
            <a:off x="6597513" y="64310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River Valleys</a:t>
            </a:r>
            <a:endParaRPr lang="en-US"/>
          </a:p>
        </p:txBody>
      </p:sp>
      <p:sp>
        <p:nvSpPr>
          <p:cNvPr id="56" name="TextBox 55">
            <a:extLst>
              <a:ext uri="{FF2B5EF4-FFF2-40B4-BE49-F238E27FC236}">
                <a16:creationId xmlns:a16="http://schemas.microsoft.com/office/drawing/2014/main" id="{65A4E2EA-F19C-779C-976B-1D608A2FA5C4}"/>
              </a:ext>
            </a:extLst>
          </p:cNvPr>
          <p:cNvSpPr txBox="1"/>
          <p:nvPr/>
        </p:nvSpPr>
        <p:spPr>
          <a:xfrm>
            <a:off x="8020637" y="6354102"/>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58" name="Picture 57" descr="A qr code on a white background&#10;&#10;Description automatically generated">
            <a:extLst>
              <a:ext uri="{FF2B5EF4-FFF2-40B4-BE49-F238E27FC236}">
                <a16:creationId xmlns:a16="http://schemas.microsoft.com/office/drawing/2014/main" id="{38AF1A24-CAA1-092F-A4C5-B0ED68A8A9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286" y="5589405"/>
            <a:ext cx="777250" cy="777250"/>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F607312-7713-F6BF-96B3-394188C3F84C}"/>
              </a:ext>
            </a:extLst>
          </p:cNvPr>
          <p:cNvGraphicFramePr>
            <a:graphicFrameLocks noGrp="1"/>
          </p:cNvGraphicFramePr>
          <p:nvPr>
            <p:extLst>
              <p:ext uri="{D42A27DB-BD31-4B8C-83A1-F6EECF244321}">
                <p14:modId xmlns:p14="http://schemas.microsoft.com/office/powerpoint/2010/main" val="3296288092"/>
              </p:ext>
            </p:extLst>
          </p:nvPr>
        </p:nvGraphicFramePr>
        <p:xfrm>
          <a:off x="270576" y="376768"/>
          <a:ext cx="9445750" cy="6334928"/>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003976">
                <a:tc rowSpan="2">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1324948">
                <a:tc vMerge="1">
                  <a:txBody>
                    <a:bodyPr/>
                    <a:lstStyle/>
                    <a:p>
                      <a:endParaRPr lang="en-GB"/>
                    </a:p>
                  </a:txBody>
                  <a:tcPr/>
                </a:tc>
                <a:tc rowSpan="2">
                  <a:txBody>
                    <a:bodyPr/>
                    <a:lstStyle/>
                    <a:p>
                      <a:r>
                        <a:rPr lang="en-US" sz="1200" b="1" dirty="0">
                          <a:solidFill>
                            <a:schemeClr val="tx1"/>
                          </a:solidFill>
                          <a:latin typeface="Century Gothic"/>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306990"/>
                  </a:ext>
                </a:extLst>
              </a:tr>
              <a:tr h="2130552">
                <a:tc rowSpan="2">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1875452">
                <a:tc vMerge="1">
                  <a:txBody>
                    <a:bodyPr/>
                    <a:lstStyle/>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AC461C88-159C-6CE2-0B85-DE7F7F086ACE}"/>
              </a:ext>
            </a:extLst>
          </p:cNvPr>
          <p:cNvSpPr txBox="1"/>
          <p:nvPr/>
        </p:nvSpPr>
        <p:spPr>
          <a:xfrm>
            <a:off x="5198224" y="376768"/>
            <a:ext cx="4478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State the type of erosion that occurs the most in the upper course of the river. (1 mark)</a:t>
            </a:r>
            <a:endParaRPr lang="en-US" sz="1100" kern="0" dirty="0">
              <a:latin typeface="Century Gothic"/>
              <a:cs typeface="Arial"/>
            </a:endParaRPr>
          </a:p>
        </p:txBody>
      </p:sp>
      <p:sp>
        <p:nvSpPr>
          <p:cNvPr id="6" name="TextBox 5">
            <a:extLst>
              <a:ext uri="{FF2B5EF4-FFF2-40B4-BE49-F238E27FC236}">
                <a16:creationId xmlns:a16="http://schemas.microsoft.com/office/drawing/2014/main" id="{4A6C0F2A-591B-CC1D-68AA-7B6DCFA06E0B}"/>
              </a:ext>
            </a:extLst>
          </p:cNvPr>
          <p:cNvSpPr txBox="1"/>
          <p:nvPr/>
        </p:nvSpPr>
        <p:spPr>
          <a:xfrm>
            <a:off x="474605" y="389478"/>
            <a:ext cx="447839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Explain 1 erosional process (2 marks)</a:t>
            </a:r>
          </a:p>
          <a:p>
            <a:endParaRPr lang="en-US" sz="1100" kern="0" dirty="0">
              <a:latin typeface="Century Gothic"/>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2FC75BF2-A517-72BA-EBFF-5A399B8A12D7}"/>
              </a:ext>
            </a:extLst>
          </p:cNvPr>
          <p:cNvSpPr txBox="1"/>
          <p:nvPr/>
        </p:nvSpPr>
        <p:spPr>
          <a:xfrm>
            <a:off x="5168691" y="1341388"/>
            <a:ext cx="4483130" cy="314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dirty="0">
                <a:latin typeface="Century Gothic"/>
              </a:rPr>
              <a:t>Explain how a river changes from source to mouth (4 marks)</a:t>
            </a:r>
          </a:p>
        </p:txBody>
      </p:sp>
      <p:sp>
        <p:nvSpPr>
          <p:cNvPr id="8" name="TextBox 7">
            <a:extLst>
              <a:ext uri="{FF2B5EF4-FFF2-40B4-BE49-F238E27FC236}">
                <a16:creationId xmlns:a16="http://schemas.microsoft.com/office/drawing/2014/main" id="{F06FE256-2F8F-15E5-6E5D-9CD9573EDA5C}"/>
              </a:ext>
            </a:extLst>
          </p:cNvPr>
          <p:cNvSpPr txBox="1"/>
          <p:nvPr/>
        </p:nvSpPr>
        <p:spPr>
          <a:xfrm>
            <a:off x="440357" y="2702364"/>
            <a:ext cx="4479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Annotate this image to show where lateral and vertical erosion occurs (2 marks)</a:t>
            </a:r>
          </a:p>
        </p:txBody>
      </p:sp>
      <p:sp>
        <p:nvSpPr>
          <p:cNvPr id="10" name="TextBox 9">
            <a:extLst>
              <a:ext uri="{FF2B5EF4-FFF2-40B4-BE49-F238E27FC236}">
                <a16:creationId xmlns:a16="http://schemas.microsoft.com/office/drawing/2014/main" id="{C9307FAB-E0B0-4BA5-7BE6-F58640BD3D16}"/>
              </a:ext>
            </a:extLst>
          </p:cNvPr>
          <p:cNvSpPr txBox="1"/>
          <p:nvPr/>
        </p:nvSpPr>
        <p:spPr>
          <a:xfrm>
            <a:off x="5089440" y="1567225"/>
            <a:ext cx="449230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01A7C2F5-61C2-54FF-36C5-C3997F7B68EE}"/>
              </a:ext>
            </a:extLst>
          </p:cNvPr>
          <p:cNvSpPr txBox="1"/>
          <p:nvPr/>
        </p:nvSpPr>
        <p:spPr>
          <a:xfrm>
            <a:off x="5198224" y="787186"/>
            <a:ext cx="30775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a:t>
            </a:r>
          </a:p>
        </p:txBody>
      </p:sp>
      <p:sp>
        <p:nvSpPr>
          <p:cNvPr id="13" name="TextBox 12">
            <a:extLst>
              <a:ext uri="{FF2B5EF4-FFF2-40B4-BE49-F238E27FC236}">
                <a16:creationId xmlns:a16="http://schemas.microsoft.com/office/drawing/2014/main" id="{E3FD8785-E785-D174-D37D-D1EE86961F7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1</a:t>
            </a:r>
          </a:p>
        </p:txBody>
      </p:sp>
      <p:sp>
        <p:nvSpPr>
          <p:cNvPr id="2" name="TextBox 1">
            <a:extLst>
              <a:ext uri="{FF2B5EF4-FFF2-40B4-BE49-F238E27FC236}">
                <a16:creationId xmlns:a16="http://schemas.microsoft.com/office/drawing/2014/main" id="{86312012-3270-8114-4AB8-09E4EEF941FF}"/>
              </a:ext>
            </a:extLst>
          </p:cNvPr>
          <p:cNvSpPr txBox="1"/>
          <p:nvPr/>
        </p:nvSpPr>
        <p:spPr>
          <a:xfrm>
            <a:off x="324259" y="714034"/>
            <a:ext cx="44923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3" name="Picture 2" descr="Cross Profile – Geography - Mammoth ...">
            <a:extLst>
              <a:ext uri="{FF2B5EF4-FFF2-40B4-BE49-F238E27FC236}">
                <a16:creationId xmlns:a16="http://schemas.microsoft.com/office/drawing/2014/main" id="{6C3F1529-3B24-4CBD-C645-0CC2CE603E84}"/>
              </a:ext>
            </a:extLst>
          </p:cNvPr>
          <p:cNvPicPr>
            <a:picLocks noChangeAspect="1"/>
          </p:cNvPicPr>
          <p:nvPr/>
        </p:nvPicPr>
        <p:blipFill>
          <a:blip r:embed="rId2"/>
          <a:srcRect l="3774" t="6896" r="4906" b="5747"/>
          <a:stretch>
            <a:fillRect/>
          </a:stretch>
        </p:blipFill>
        <p:spPr>
          <a:xfrm>
            <a:off x="879118" y="4432413"/>
            <a:ext cx="3382583" cy="1073370"/>
          </a:xfrm>
          <a:prstGeom prst="rect">
            <a:avLst/>
          </a:prstGeom>
          <a:ln>
            <a:noFill/>
          </a:ln>
        </p:spPr>
      </p:pic>
    </p:spTree>
    <p:extLst>
      <p:ext uri="{BB962C8B-B14F-4D97-AF65-F5344CB8AC3E}">
        <p14:creationId xmlns:p14="http://schemas.microsoft.com/office/powerpoint/2010/main" val="170454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4 </a:t>
            </a:r>
            <a:endParaRPr lang="en-US" sz="2000" b="1">
              <a:latin typeface="Aptos" panose="020B0004020202020204"/>
            </a:endParaRPr>
          </a:p>
          <a:p>
            <a:pPr algn="ctr"/>
            <a:r>
              <a:rPr lang="en-US" sz="1600" b="1">
                <a:latin typeface="Century Gothic"/>
              </a:rPr>
              <a:t>Erosional Landforms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29" name="Straight Arrow Connector 28">
            <a:extLst>
              <a:ext uri="{FF2B5EF4-FFF2-40B4-BE49-F238E27FC236}">
                <a16:creationId xmlns:a16="http://schemas.microsoft.com/office/drawing/2014/main" id="{EFE447B4-260F-FF9B-0BDC-D7253798CDD9}"/>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BE6009AB-072D-1AED-DD5C-E9DD73C254A6}"/>
              </a:ext>
            </a:extLst>
          </p:cNvPr>
          <p:cNvPicPr>
            <a:picLocks noChangeAspect="1"/>
          </p:cNvPicPr>
          <p:nvPr/>
        </p:nvPicPr>
        <p:blipFill>
          <a:blip r:embed="rId4"/>
          <a:stretch>
            <a:fillRect/>
          </a:stretch>
        </p:blipFill>
        <p:spPr>
          <a:xfrm>
            <a:off x="427010" y="324867"/>
            <a:ext cx="745836" cy="745836"/>
          </a:xfrm>
          <a:prstGeom prst="rect">
            <a:avLst/>
          </a:prstGeom>
        </p:spPr>
      </p:pic>
      <p:sp>
        <p:nvSpPr>
          <p:cNvPr id="31" name="TextBox 30">
            <a:extLst>
              <a:ext uri="{FF2B5EF4-FFF2-40B4-BE49-F238E27FC236}">
                <a16:creationId xmlns:a16="http://schemas.microsoft.com/office/drawing/2014/main" id="{270C50B8-5F9C-DCE3-6C3F-9B97C18BEFBC}"/>
              </a:ext>
            </a:extLst>
          </p:cNvPr>
          <p:cNvSpPr txBox="1"/>
          <p:nvPr/>
        </p:nvSpPr>
        <p:spPr>
          <a:xfrm>
            <a:off x="7168830" y="2012367"/>
            <a:ext cx="2664304" cy="600164"/>
          </a:xfrm>
          <a:prstGeom prst="rect">
            <a:avLst/>
          </a:prstGeom>
          <a:noFill/>
        </p:spPr>
        <p:txBody>
          <a:bodyPr wrap="square" rtlCol="0">
            <a:spAutoFit/>
          </a:bodyPr>
          <a:lstStyle/>
          <a:p>
            <a:r>
              <a:rPr lang="en-GB" sz="1100" b="1">
                <a:latin typeface="Century Gothic" panose="020B0502020202020204" pitchFamily="34" charset="0"/>
              </a:rPr>
              <a:t>Gorge </a:t>
            </a:r>
            <a:r>
              <a:rPr lang="en-GB" sz="1100">
                <a:latin typeface="Century Gothic" panose="020B0502020202020204" pitchFamily="34" charset="0"/>
              </a:rPr>
              <a:t>– a narrow, steep sided valley, often formed as a waterfall retreats.</a:t>
            </a:r>
            <a:endParaRPr lang="en-GB" sz="1400">
              <a:latin typeface="Century Gothic" panose="020B0502020202020204" pitchFamily="34" charset="0"/>
            </a:endParaRPr>
          </a:p>
        </p:txBody>
      </p:sp>
      <p:sp>
        <p:nvSpPr>
          <p:cNvPr id="32" name="TextBox 31">
            <a:extLst>
              <a:ext uri="{FF2B5EF4-FFF2-40B4-BE49-F238E27FC236}">
                <a16:creationId xmlns:a16="http://schemas.microsoft.com/office/drawing/2014/main" id="{31F1839D-2869-148F-8197-95880B918948}"/>
              </a:ext>
            </a:extLst>
          </p:cNvPr>
          <p:cNvSpPr txBox="1"/>
          <p:nvPr/>
        </p:nvSpPr>
        <p:spPr>
          <a:xfrm>
            <a:off x="7168410" y="2626829"/>
            <a:ext cx="2737590" cy="430887"/>
          </a:xfrm>
          <a:prstGeom prst="rect">
            <a:avLst/>
          </a:prstGeom>
          <a:noFill/>
        </p:spPr>
        <p:txBody>
          <a:bodyPr wrap="square" rtlCol="0">
            <a:spAutoFit/>
          </a:bodyPr>
          <a:lstStyle/>
          <a:p>
            <a:r>
              <a:rPr lang="en-GB" sz="1100" b="1">
                <a:latin typeface="Century Gothic" panose="020B0502020202020204" pitchFamily="34" charset="0"/>
              </a:rPr>
              <a:t>Interlocking spurs </a:t>
            </a:r>
            <a:r>
              <a:rPr lang="en-GB" sz="1100">
                <a:latin typeface="Century Gothic" panose="020B0502020202020204" pitchFamily="34" charset="0"/>
              </a:rPr>
              <a:t>– Ridges projecting out on alternate sides of a valley.</a:t>
            </a:r>
            <a:endParaRPr lang="en-GB" sz="1400">
              <a:latin typeface="Century Gothic" panose="020B0502020202020204" pitchFamily="34" charset="0"/>
            </a:endParaRPr>
          </a:p>
        </p:txBody>
      </p:sp>
      <p:sp>
        <p:nvSpPr>
          <p:cNvPr id="33" name="TextBox 32">
            <a:extLst>
              <a:ext uri="{FF2B5EF4-FFF2-40B4-BE49-F238E27FC236}">
                <a16:creationId xmlns:a16="http://schemas.microsoft.com/office/drawing/2014/main" id="{0ABD0C3B-43D9-8C86-5ADF-5B53FBEF603A}"/>
              </a:ext>
            </a:extLst>
          </p:cNvPr>
          <p:cNvSpPr txBox="1"/>
          <p:nvPr/>
        </p:nvSpPr>
        <p:spPr>
          <a:xfrm>
            <a:off x="7168410" y="4223805"/>
            <a:ext cx="2737590" cy="600164"/>
          </a:xfrm>
          <a:prstGeom prst="rect">
            <a:avLst/>
          </a:prstGeom>
          <a:noFill/>
        </p:spPr>
        <p:txBody>
          <a:bodyPr wrap="square" rtlCol="0">
            <a:spAutoFit/>
          </a:bodyPr>
          <a:lstStyle/>
          <a:p>
            <a:r>
              <a:rPr lang="en-GB" sz="1100" b="1">
                <a:latin typeface="Century Gothic" panose="020B0502020202020204" pitchFamily="34" charset="0"/>
              </a:rPr>
              <a:t>Waterfall</a:t>
            </a:r>
            <a:r>
              <a:rPr lang="en-GB" sz="1100">
                <a:latin typeface="Century Gothic" panose="020B0502020202020204" pitchFamily="34" charset="0"/>
              </a:rPr>
              <a:t> – A sudden descent of a river or stream over a vertical or very steep slope in its bed.</a:t>
            </a:r>
            <a:endParaRPr lang="en-GB" sz="1400">
              <a:latin typeface="Century Gothic" panose="020B0502020202020204" pitchFamily="34" charset="0"/>
            </a:endParaRPr>
          </a:p>
        </p:txBody>
      </p:sp>
      <p:sp>
        <p:nvSpPr>
          <p:cNvPr id="34" name="TextBox 33">
            <a:extLst>
              <a:ext uri="{FF2B5EF4-FFF2-40B4-BE49-F238E27FC236}">
                <a16:creationId xmlns:a16="http://schemas.microsoft.com/office/drawing/2014/main" id="{13582955-B818-1AAF-E85F-7F5523CAAFDA}"/>
              </a:ext>
            </a:extLst>
          </p:cNvPr>
          <p:cNvSpPr txBox="1"/>
          <p:nvPr/>
        </p:nvSpPr>
        <p:spPr>
          <a:xfrm>
            <a:off x="7168830" y="1487902"/>
            <a:ext cx="2664304" cy="430887"/>
          </a:xfrm>
          <a:prstGeom prst="rect">
            <a:avLst/>
          </a:prstGeom>
          <a:noFill/>
        </p:spPr>
        <p:txBody>
          <a:bodyPr wrap="square" rtlCol="0">
            <a:spAutoFit/>
          </a:bodyPr>
          <a:lstStyle/>
          <a:p>
            <a:r>
              <a:rPr lang="en-GB" sz="1100" b="1">
                <a:latin typeface="Century Gothic" panose="020B0502020202020204" pitchFamily="34" charset="0"/>
              </a:rPr>
              <a:t>Fluvial landforms </a:t>
            </a:r>
            <a:r>
              <a:rPr lang="en-GB" sz="1100">
                <a:latin typeface="Century Gothic" panose="020B0502020202020204" pitchFamily="34" charset="0"/>
              </a:rPr>
              <a:t>– Landforms formed by river processes. </a:t>
            </a:r>
            <a:endParaRPr lang="en-GB" sz="1400">
              <a:latin typeface="Century Gothic" panose="020B0502020202020204" pitchFamily="34" charset="0"/>
            </a:endParaRPr>
          </a:p>
        </p:txBody>
      </p:sp>
      <p:sp>
        <p:nvSpPr>
          <p:cNvPr id="35" name="TextBox 34">
            <a:extLst>
              <a:ext uri="{FF2B5EF4-FFF2-40B4-BE49-F238E27FC236}">
                <a16:creationId xmlns:a16="http://schemas.microsoft.com/office/drawing/2014/main" id="{34CD9425-1E66-37F3-C45F-DDE2E74B0571}"/>
              </a:ext>
            </a:extLst>
          </p:cNvPr>
          <p:cNvSpPr txBox="1"/>
          <p:nvPr/>
        </p:nvSpPr>
        <p:spPr>
          <a:xfrm>
            <a:off x="7166882" y="3153752"/>
            <a:ext cx="2737590" cy="430887"/>
          </a:xfrm>
          <a:prstGeom prst="rect">
            <a:avLst/>
          </a:prstGeom>
          <a:noFill/>
        </p:spPr>
        <p:txBody>
          <a:bodyPr wrap="square" rtlCol="0">
            <a:spAutoFit/>
          </a:bodyPr>
          <a:lstStyle/>
          <a:p>
            <a:r>
              <a:rPr lang="en-GB" sz="1100" b="1">
                <a:latin typeface="Century Gothic" panose="020B0502020202020204" pitchFamily="34" charset="0"/>
              </a:rPr>
              <a:t>Plunge pool</a:t>
            </a:r>
            <a:r>
              <a:rPr lang="en-GB" sz="1100">
                <a:latin typeface="Century Gothic" panose="020B0502020202020204" pitchFamily="34" charset="0"/>
              </a:rPr>
              <a:t> – A deep depression at the base of a waterfall. </a:t>
            </a:r>
            <a:endParaRPr lang="en-GB" sz="1400">
              <a:latin typeface="Century Gothic" panose="020B0502020202020204" pitchFamily="34" charset="0"/>
            </a:endParaRPr>
          </a:p>
        </p:txBody>
      </p:sp>
      <p:sp>
        <p:nvSpPr>
          <p:cNvPr id="36" name="TextBox 35">
            <a:extLst>
              <a:ext uri="{FF2B5EF4-FFF2-40B4-BE49-F238E27FC236}">
                <a16:creationId xmlns:a16="http://schemas.microsoft.com/office/drawing/2014/main" id="{0E766C6B-3846-244E-DA00-7D1073160A66}"/>
              </a:ext>
            </a:extLst>
          </p:cNvPr>
          <p:cNvSpPr txBox="1"/>
          <p:nvPr/>
        </p:nvSpPr>
        <p:spPr>
          <a:xfrm>
            <a:off x="7195486" y="3699787"/>
            <a:ext cx="2708986" cy="430887"/>
          </a:xfrm>
          <a:prstGeom prst="rect">
            <a:avLst/>
          </a:prstGeom>
          <a:noFill/>
        </p:spPr>
        <p:txBody>
          <a:bodyPr wrap="square" rtlCol="0">
            <a:spAutoFit/>
          </a:bodyPr>
          <a:lstStyle/>
          <a:p>
            <a:r>
              <a:rPr lang="en-GB" sz="1100" b="1">
                <a:latin typeface="Century Gothic" panose="020B0502020202020204" pitchFamily="34" charset="0"/>
              </a:rPr>
              <a:t>Vertical erosion </a:t>
            </a:r>
            <a:r>
              <a:rPr lang="en-GB" sz="1100">
                <a:latin typeface="Century Gothic" panose="020B0502020202020204" pitchFamily="34" charset="0"/>
              </a:rPr>
              <a:t>– Downward erosion of a river bed.</a:t>
            </a:r>
            <a:endParaRPr lang="en-GB" sz="1400">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62A3FBBB-39BE-CE4F-2785-C1E22B5A2CBC}"/>
              </a:ext>
            </a:extLst>
          </p:cNvPr>
          <p:cNvCxnSpPr>
            <a:cxnSpLocks/>
          </p:cNvCxnSpPr>
          <p:nvPr/>
        </p:nvCxnSpPr>
        <p:spPr>
          <a:xfrm>
            <a:off x="6610124" y="5103504"/>
            <a:ext cx="3126649"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40" name="Picture 39" descr="A diagram of a river flowing through a valley&#10;&#10;Description automatically generated">
            <a:extLst>
              <a:ext uri="{FF2B5EF4-FFF2-40B4-BE49-F238E27FC236}">
                <a16:creationId xmlns:a16="http://schemas.microsoft.com/office/drawing/2014/main" id="{A7D709EB-C861-69F0-6AD6-37B2FB58B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035" y="3501562"/>
            <a:ext cx="2149930" cy="1505675"/>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E7563771-507F-BE73-6B15-4B0D28D9BB5A}"/>
              </a:ext>
            </a:extLst>
          </p:cNvPr>
          <p:cNvPicPr>
            <a:picLocks noChangeAspect="1"/>
          </p:cNvPicPr>
          <p:nvPr/>
        </p:nvPicPr>
        <p:blipFill rotWithShape="1">
          <a:blip r:embed="rId6"/>
          <a:srcRect r="75044"/>
          <a:stretch/>
        </p:blipFill>
        <p:spPr>
          <a:xfrm>
            <a:off x="721257" y="1333294"/>
            <a:ext cx="837564" cy="756391"/>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588B34C1-0CA8-A67D-9884-392DF02B04CD}"/>
              </a:ext>
            </a:extLst>
          </p:cNvPr>
          <p:cNvPicPr>
            <a:picLocks noChangeAspect="1"/>
          </p:cNvPicPr>
          <p:nvPr/>
        </p:nvPicPr>
        <p:blipFill rotWithShape="1">
          <a:blip r:embed="rId6"/>
          <a:srcRect l="75044"/>
          <a:stretch/>
        </p:blipFill>
        <p:spPr>
          <a:xfrm>
            <a:off x="5294786" y="1374974"/>
            <a:ext cx="837564" cy="756391"/>
          </a:xfrm>
          <a:prstGeom prst="rect">
            <a:avLst/>
          </a:prstGeom>
        </p:spPr>
      </p:pic>
      <p:pic>
        <p:nvPicPr>
          <p:cNvPr id="46" name="Picture 45" descr="A picture containing text, clipart&#10;&#10;Description automatically generated">
            <a:extLst>
              <a:ext uri="{FF2B5EF4-FFF2-40B4-BE49-F238E27FC236}">
                <a16:creationId xmlns:a16="http://schemas.microsoft.com/office/drawing/2014/main" id="{407F44EE-96A4-E7C5-CEB7-176FDBE50033}"/>
              </a:ext>
            </a:extLst>
          </p:cNvPr>
          <p:cNvPicPr>
            <a:picLocks noChangeAspect="1"/>
          </p:cNvPicPr>
          <p:nvPr/>
        </p:nvPicPr>
        <p:blipFill rotWithShape="1">
          <a:blip r:embed="rId6"/>
          <a:srcRect l="50005" r="25039"/>
          <a:stretch/>
        </p:blipFill>
        <p:spPr>
          <a:xfrm>
            <a:off x="3963121" y="1376142"/>
            <a:ext cx="837564" cy="756391"/>
          </a:xfrm>
          <a:prstGeom prst="rect">
            <a:avLst/>
          </a:prstGeom>
        </p:spPr>
      </p:pic>
      <p:pic>
        <p:nvPicPr>
          <p:cNvPr id="47" name="Picture 46" descr="A picture containing text, clipart&#10;&#10;Description automatically generated">
            <a:extLst>
              <a:ext uri="{FF2B5EF4-FFF2-40B4-BE49-F238E27FC236}">
                <a16:creationId xmlns:a16="http://schemas.microsoft.com/office/drawing/2014/main" id="{0EEE9086-723E-1BAA-DB2B-C6D890C6EBE4}"/>
              </a:ext>
            </a:extLst>
          </p:cNvPr>
          <p:cNvPicPr>
            <a:picLocks noChangeAspect="1"/>
          </p:cNvPicPr>
          <p:nvPr/>
        </p:nvPicPr>
        <p:blipFill rotWithShape="1">
          <a:blip r:embed="rId6"/>
          <a:srcRect l="24760" r="50005"/>
          <a:stretch/>
        </p:blipFill>
        <p:spPr>
          <a:xfrm>
            <a:off x="2336692" y="1344814"/>
            <a:ext cx="846927" cy="756391"/>
          </a:xfrm>
          <a:prstGeom prst="rect">
            <a:avLst/>
          </a:prstGeom>
        </p:spPr>
      </p:pic>
      <p:sp>
        <p:nvSpPr>
          <p:cNvPr id="49" name="TextBox 48">
            <a:extLst>
              <a:ext uri="{FF2B5EF4-FFF2-40B4-BE49-F238E27FC236}">
                <a16:creationId xmlns:a16="http://schemas.microsoft.com/office/drawing/2014/main" id="{99850825-8020-CE8D-14B6-C4BB09DF8FCC}"/>
              </a:ext>
            </a:extLst>
          </p:cNvPr>
          <p:cNvSpPr txBox="1"/>
          <p:nvPr/>
        </p:nvSpPr>
        <p:spPr>
          <a:xfrm>
            <a:off x="354630" y="2187784"/>
            <a:ext cx="1636431" cy="1200329"/>
          </a:xfrm>
          <a:prstGeom prst="rect">
            <a:avLst/>
          </a:prstGeom>
          <a:noFill/>
        </p:spPr>
        <p:txBody>
          <a:bodyPr wrap="square">
            <a:spAutoFit/>
          </a:bodyPr>
          <a:lstStyle/>
          <a:p>
            <a:r>
              <a:rPr lang="en-GB" sz="900">
                <a:latin typeface="Century Gothic" panose="020B0502020202020204" pitchFamily="34" charset="0"/>
              </a:rPr>
              <a:t>1. Waterfalls occur in the upper stage of a river where a band of hard rock overlies a softer rock. Falling water and rock particles erode the soft rock below the waterfall, creating a plunge pool. </a:t>
            </a:r>
          </a:p>
        </p:txBody>
      </p:sp>
      <p:sp>
        <p:nvSpPr>
          <p:cNvPr id="53" name="TextBox 52">
            <a:extLst>
              <a:ext uri="{FF2B5EF4-FFF2-40B4-BE49-F238E27FC236}">
                <a16:creationId xmlns:a16="http://schemas.microsoft.com/office/drawing/2014/main" id="{91306729-3E0A-5CFB-761A-FC26F7F3C803}"/>
              </a:ext>
            </a:extLst>
          </p:cNvPr>
          <p:cNvSpPr txBox="1"/>
          <p:nvPr/>
        </p:nvSpPr>
        <p:spPr>
          <a:xfrm>
            <a:off x="1992336" y="2211953"/>
            <a:ext cx="1790816" cy="1200329"/>
          </a:xfrm>
          <a:prstGeom prst="rect">
            <a:avLst/>
          </a:prstGeom>
          <a:noFill/>
        </p:spPr>
        <p:txBody>
          <a:bodyPr wrap="square">
            <a:spAutoFit/>
          </a:bodyPr>
          <a:lstStyle/>
          <a:p>
            <a:r>
              <a:rPr lang="en-GB" sz="900">
                <a:latin typeface="Century Gothic" panose="020B0502020202020204" pitchFamily="34" charset="0"/>
              </a:rPr>
              <a:t>2. The soft rock is </a:t>
            </a:r>
          </a:p>
          <a:p>
            <a:r>
              <a:rPr lang="en-GB" sz="900">
                <a:latin typeface="Century Gothic" panose="020B0502020202020204" pitchFamily="34" charset="0"/>
              </a:rPr>
              <a:t>undercut by erosional processes e.g. hydraulic action and abrasion creating a plunge pool where water and debris swirl around eroding the rock creating an overhang.</a:t>
            </a:r>
          </a:p>
        </p:txBody>
      </p:sp>
      <p:sp>
        <p:nvSpPr>
          <p:cNvPr id="55" name="TextBox 54">
            <a:extLst>
              <a:ext uri="{FF2B5EF4-FFF2-40B4-BE49-F238E27FC236}">
                <a16:creationId xmlns:a16="http://schemas.microsoft.com/office/drawing/2014/main" id="{F7376925-BDDE-1165-0508-218FCA6EB6FE}"/>
              </a:ext>
            </a:extLst>
          </p:cNvPr>
          <p:cNvSpPr txBox="1"/>
          <p:nvPr/>
        </p:nvSpPr>
        <p:spPr>
          <a:xfrm>
            <a:off x="3845376" y="2228016"/>
            <a:ext cx="1161924" cy="1200329"/>
          </a:xfrm>
          <a:prstGeom prst="rect">
            <a:avLst/>
          </a:prstGeom>
          <a:noFill/>
        </p:spPr>
        <p:txBody>
          <a:bodyPr wrap="square">
            <a:spAutoFit/>
          </a:bodyPr>
          <a:lstStyle/>
          <a:p>
            <a:r>
              <a:rPr lang="en-GB" sz="900">
                <a:latin typeface="Century Gothic" panose="020B0502020202020204" pitchFamily="34" charset="0"/>
              </a:rPr>
              <a:t>3. The layer of hard rock overhang above the  plunge pool collapses as its weight is no longer supported.</a:t>
            </a:r>
          </a:p>
        </p:txBody>
      </p:sp>
      <p:sp>
        <p:nvSpPr>
          <p:cNvPr id="57" name="TextBox 56">
            <a:extLst>
              <a:ext uri="{FF2B5EF4-FFF2-40B4-BE49-F238E27FC236}">
                <a16:creationId xmlns:a16="http://schemas.microsoft.com/office/drawing/2014/main" id="{B4A395BA-73DF-D4EB-6B1E-AB341D685252}"/>
              </a:ext>
            </a:extLst>
          </p:cNvPr>
          <p:cNvSpPr txBox="1"/>
          <p:nvPr/>
        </p:nvSpPr>
        <p:spPr>
          <a:xfrm>
            <a:off x="5186620" y="2185253"/>
            <a:ext cx="1136457" cy="1061829"/>
          </a:xfrm>
          <a:prstGeom prst="rect">
            <a:avLst/>
          </a:prstGeom>
          <a:noFill/>
        </p:spPr>
        <p:txBody>
          <a:bodyPr wrap="square">
            <a:spAutoFit/>
          </a:bodyPr>
          <a:lstStyle/>
          <a:p>
            <a:r>
              <a:rPr lang="en-GB" sz="900">
                <a:latin typeface="Century Gothic" panose="020B0502020202020204" pitchFamily="34" charset="0"/>
              </a:rPr>
              <a:t>4. Erosion continues and the waterfall retreats upstream leaving behind a gorge. </a:t>
            </a:r>
          </a:p>
        </p:txBody>
      </p:sp>
      <p:pic>
        <p:nvPicPr>
          <p:cNvPr id="59" name="Picture 58" descr="A diagram of a waterfall&#10;&#10;Description automatically generated">
            <a:extLst>
              <a:ext uri="{FF2B5EF4-FFF2-40B4-BE49-F238E27FC236}">
                <a16:creationId xmlns:a16="http://schemas.microsoft.com/office/drawing/2014/main" id="{D3E17958-5DC1-D310-7DD3-7C72396A9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697" y="3520432"/>
            <a:ext cx="2088058" cy="1498572"/>
          </a:xfrm>
          <a:prstGeom prst="rect">
            <a:avLst/>
          </a:prstGeom>
        </p:spPr>
      </p:pic>
      <p:pic>
        <p:nvPicPr>
          <p:cNvPr id="60" name="Picture 59" descr="Qr code&#10;&#10;Description automatically generated">
            <a:extLst>
              <a:ext uri="{FF2B5EF4-FFF2-40B4-BE49-F238E27FC236}">
                <a16:creationId xmlns:a16="http://schemas.microsoft.com/office/drawing/2014/main" id="{71D7F106-0535-344A-FF10-D42D1002FA14}"/>
              </a:ext>
            </a:extLst>
          </p:cNvPr>
          <p:cNvPicPr>
            <a:picLocks noChangeAspect="1"/>
          </p:cNvPicPr>
          <p:nvPr/>
        </p:nvPicPr>
        <p:blipFill>
          <a:blip r:embed="rId8"/>
          <a:stretch>
            <a:fillRect/>
          </a:stretch>
        </p:blipFill>
        <p:spPr>
          <a:xfrm>
            <a:off x="8439428" y="5638341"/>
            <a:ext cx="703433" cy="703433"/>
          </a:xfrm>
          <a:prstGeom prst="rect">
            <a:avLst/>
          </a:prstGeom>
        </p:spPr>
      </p:pic>
      <p:pic>
        <p:nvPicPr>
          <p:cNvPr id="61" name="Picture 60">
            <a:extLst>
              <a:ext uri="{FF2B5EF4-FFF2-40B4-BE49-F238E27FC236}">
                <a16:creationId xmlns:a16="http://schemas.microsoft.com/office/drawing/2014/main" id="{7F7435B6-FCF2-27C8-0694-C749BF842CCB}"/>
              </a:ext>
            </a:extLst>
          </p:cNvPr>
          <p:cNvPicPr>
            <a:picLocks noChangeAspect="1"/>
          </p:cNvPicPr>
          <p:nvPr/>
        </p:nvPicPr>
        <p:blipFill>
          <a:blip r:embed="rId4"/>
          <a:stretch>
            <a:fillRect/>
          </a:stretch>
        </p:blipFill>
        <p:spPr>
          <a:xfrm>
            <a:off x="6616257" y="1498077"/>
            <a:ext cx="410535" cy="410535"/>
          </a:xfrm>
          <a:prstGeom prst="rect">
            <a:avLst/>
          </a:prstGeom>
        </p:spPr>
      </p:pic>
      <p:pic>
        <p:nvPicPr>
          <p:cNvPr id="63" name="Picture 62">
            <a:extLst>
              <a:ext uri="{FF2B5EF4-FFF2-40B4-BE49-F238E27FC236}">
                <a16:creationId xmlns:a16="http://schemas.microsoft.com/office/drawing/2014/main" id="{92BF6841-C252-2D94-5498-5B0721A3AD30}"/>
              </a:ext>
            </a:extLst>
          </p:cNvPr>
          <p:cNvPicPr>
            <a:picLocks noChangeAspect="1"/>
          </p:cNvPicPr>
          <p:nvPr/>
        </p:nvPicPr>
        <p:blipFill>
          <a:blip r:embed="rId9"/>
          <a:stretch>
            <a:fillRect/>
          </a:stretch>
        </p:blipFill>
        <p:spPr>
          <a:xfrm>
            <a:off x="6720956" y="3773649"/>
            <a:ext cx="350202" cy="361501"/>
          </a:xfrm>
          <a:prstGeom prst="rect">
            <a:avLst/>
          </a:prstGeom>
        </p:spPr>
      </p:pic>
      <p:pic>
        <p:nvPicPr>
          <p:cNvPr id="64" name="Picture 63">
            <a:extLst>
              <a:ext uri="{FF2B5EF4-FFF2-40B4-BE49-F238E27FC236}">
                <a16:creationId xmlns:a16="http://schemas.microsoft.com/office/drawing/2014/main" id="{2F0F0D0F-AA18-4330-65B7-90C04EE4FCE5}"/>
              </a:ext>
            </a:extLst>
          </p:cNvPr>
          <p:cNvPicPr>
            <a:picLocks noChangeAspect="1"/>
          </p:cNvPicPr>
          <p:nvPr/>
        </p:nvPicPr>
        <p:blipFill>
          <a:blip r:embed="rId10"/>
          <a:stretch>
            <a:fillRect/>
          </a:stretch>
        </p:blipFill>
        <p:spPr>
          <a:xfrm>
            <a:off x="6640444" y="2661585"/>
            <a:ext cx="466868" cy="466868"/>
          </a:xfrm>
          <a:prstGeom prst="rect">
            <a:avLst/>
          </a:prstGeom>
        </p:spPr>
      </p:pic>
      <p:pic>
        <p:nvPicPr>
          <p:cNvPr id="65" name="Picture 64">
            <a:extLst>
              <a:ext uri="{FF2B5EF4-FFF2-40B4-BE49-F238E27FC236}">
                <a16:creationId xmlns:a16="http://schemas.microsoft.com/office/drawing/2014/main" id="{96C6F201-0CA8-4B88-100F-576824B9B8A5}"/>
              </a:ext>
            </a:extLst>
          </p:cNvPr>
          <p:cNvPicPr>
            <a:picLocks noChangeAspect="1"/>
          </p:cNvPicPr>
          <p:nvPr/>
        </p:nvPicPr>
        <p:blipFill>
          <a:blip r:embed="rId11"/>
          <a:stretch>
            <a:fillRect/>
          </a:stretch>
        </p:blipFill>
        <p:spPr>
          <a:xfrm>
            <a:off x="6640444" y="3202100"/>
            <a:ext cx="445735" cy="445735"/>
          </a:xfrm>
          <a:prstGeom prst="rect">
            <a:avLst/>
          </a:prstGeom>
        </p:spPr>
      </p:pic>
      <p:pic>
        <p:nvPicPr>
          <p:cNvPr id="67" name="Picture 66">
            <a:extLst>
              <a:ext uri="{FF2B5EF4-FFF2-40B4-BE49-F238E27FC236}">
                <a16:creationId xmlns:a16="http://schemas.microsoft.com/office/drawing/2014/main" id="{B2EA066F-1FD1-F5EB-D864-99D6BBABC74C}"/>
              </a:ext>
            </a:extLst>
          </p:cNvPr>
          <p:cNvPicPr>
            <a:picLocks noChangeAspect="1"/>
          </p:cNvPicPr>
          <p:nvPr/>
        </p:nvPicPr>
        <p:blipFill>
          <a:blip r:embed="rId12"/>
          <a:stretch>
            <a:fillRect/>
          </a:stretch>
        </p:blipFill>
        <p:spPr>
          <a:xfrm>
            <a:off x="6684495" y="4304057"/>
            <a:ext cx="441221" cy="441221"/>
          </a:xfrm>
          <a:prstGeom prst="rect">
            <a:avLst/>
          </a:prstGeom>
        </p:spPr>
      </p:pic>
      <p:pic>
        <p:nvPicPr>
          <p:cNvPr id="70" name="Picture 69">
            <a:extLst>
              <a:ext uri="{FF2B5EF4-FFF2-40B4-BE49-F238E27FC236}">
                <a16:creationId xmlns:a16="http://schemas.microsoft.com/office/drawing/2014/main" id="{50792547-2E2B-FD8E-67D1-2BB95412E9D0}"/>
              </a:ext>
            </a:extLst>
          </p:cNvPr>
          <p:cNvPicPr>
            <a:picLocks noChangeAspect="1"/>
          </p:cNvPicPr>
          <p:nvPr/>
        </p:nvPicPr>
        <p:blipFill>
          <a:blip r:embed="rId13"/>
          <a:stretch>
            <a:fillRect/>
          </a:stretch>
        </p:blipFill>
        <p:spPr>
          <a:xfrm>
            <a:off x="6605111" y="2057839"/>
            <a:ext cx="455752" cy="455752"/>
          </a:xfrm>
          <a:prstGeom prst="rect">
            <a:avLst/>
          </a:prstGeom>
        </p:spPr>
      </p:pic>
      <p:sp>
        <p:nvSpPr>
          <p:cNvPr id="71" name="TextBox 70">
            <a:extLst>
              <a:ext uri="{FF2B5EF4-FFF2-40B4-BE49-F238E27FC236}">
                <a16:creationId xmlns:a16="http://schemas.microsoft.com/office/drawing/2014/main" id="{D4B49C5D-27C2-0466-F10B-EF259EA8F188}"/>
              </a:ext>
            </a:extLst>
          </p:cNvPr>
          <p:cNvSpPr txBox="1"/>
          <p:nvPr/>
        </p:nvSpPr>
        <p:spPr>
          <a:xfrm>
            <a:off x="1371569" y="5796266"/>
            <a:ext cx="4573529" cy="430887"/>
          </a:xfrm>
          <a:prstGeom prst="rect">
            <a:avLst/>
          </a:prstGeom>
          <a:noFill/>
        </p:spPr>
        <p:txBody>
          <a:bodyPr wrap="square" rtlCol="0">
            <a:spAutoFit/>
          </a:bodyPr>
          <a:lstStyle/>
          <a:p>
            <a:r>
              <a:rPr lang="en-US" sz="1100">
                <a:latin typeface="Century Gothic" panose="020B0502020202020204" pitchFamily="34" charset="0"/>
              </a:rPr>
              <a:t>Not all waterfalls are created in this way. In glaciated areas they are created from hanging valleys.</a:t>
            </a:r>
          </a:p>
        </p:txBody>
      </p:sp>
      <p:pic>
        <p:nvPicPr>
          <p:cNvPr id="73" name="Picture 72" descr="A qr code on a white background&#10;&#10;Description automatically generated">
            <a:extLst>
              <a:ext uri="{FF2B5EF4-FFF2-40B4-BE49-F238E27FC236}">
                <a16:creationId xmlns:a16="http://schemas.microsoft.com/office/drawing/2014/main" id="{0549E592-9A99-CE04-CD7E-3AB49C592A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07654" y="5645981"/>
            <a:ext cx="703433" cy="698952"/>
          </a:xfrm>
          <a:prstGeom prst="rect">
            <a:avLst/>
          </a:prstGeom>
        </p:spPr>
      </p:pic>
      <p:sp>
        <p:nvSpPr>
          <p:cNvPr id="74" name="TextBox 73">
            <a:extLst>
              <a:ext uri="{FF2B5EF4-FFF2-40B4-BE49-F238E27FC236}">
                <a16:creationId xmlns:a16="http://schemas.microsoft.com/office/drawing/2014/main" id="{DCD3C138-30F4-EAA8-C89F-09EA1701BC1A}"/>
              </a:ext>
            </a:extLst>
          </p:cNvPr>
          <p:cNvSpPr txBox="1"/>
          <p:nvPr/>
        </p:nvSpPr>
        <p:spPr>
          <a:xfrm>
            <a:off x="6671722" y="6302630"/>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Time for Geography</a:t>
            </a:r>
            <a:endParaRPr lang="en-US"/>
          </a:p>
        </p:txBody>
      </p:sp>
      <p:sp>
        <p:nvSpPr>
          <p:cNvPr id="75" name="TextBox 74">
            <a:extLst>
              <a:ext uri="{FF2B5EF4-FFF2-40B4-BE49-F238E27FC236}">
                <a16:creationId xmlns:a16="http://schemas.microsoft.com/office/drawing/2014/main" id="{87E8E4DD-5AAB-D844-1D3E-30927B111C35}"/>
              </a:ext>
            </a:extLst>
          </p:cNvPr>
          <p:cNvSpPr txBox="1"/>
          <p:nvPr/>
        </p:nvSpPr>
        <p:spPr>
          <a:xfrm>
            <a:off x="8058646" y="6302630"/>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spTree>
    <p:extLst>
      <p:ext uri="{BB962C8B-B14F-4D97-AF65-F5344CB8AC3E}">
        <p14:creationId xmlns:p14="http://schemas.microsoft.com/office/powerpoint/2010/main" val="89789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CC39-F3BF-A595-BCCC-E94D75423B7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A4B418-C54A-C911-4AD4-9B4236DC5694}"/>
              </a:ext>
            </a:extLst>
          </p:cNvPr>
          <p:cNvGraphicFramePr>
            <a:graphicFrameLocks noGrp="1"/>
          </p:cNvGraphicFramePr>
          <p:nvPr/>
        </p:nvGraphicFramePr>
        <p:xfrm>
          <a:off x="224672" y="469446"/>
          <a:ext cx="9445749" cy="6337581"/>
        </p:xfrm>
        <a:graphic>
          <a:graphicData uri="http://schemas.openxmlformats.org/drawingml/2006/table">
            <a:tbl>
              <a:tblPr firstRow="1" bandRow="1">
                <a:tableStyleId>{5C22544A-7EE6-4342-B048-85BDC9FD1C3A}</a:tableStyleId>
              </a:tblPr>
              <a:tblGrid>
                <a:gridCol w="3481047">
                  <a:extLst>
                    <a:ext uri="{9D8B030D-6E8A-4147-A177-3AD203B41FA5}">
                      <a16:colId xmlns:a16="http://schemas.microsoft.com/office/drawing/2014/main" val="3880288432"/>
                    </a:ext>
                  </a:extLst>
                </a:gridCol>
                <a:gridCol w="5964702">
                  <a:extLst>
                    <a:ext uri="{9D8B030D-6E8A-4147-A177-3AD203B41FA5}">
                      <a16:colId xmlns:a16="http://schemas.microsoft.com/office/drawing/2014/main" val="1611723772"/>
                    </a:ext>
                  </a:extLst>
                </a:gridCol>
              </a:tblGrid>
              <a:tr h="6337581">
                <a:tc>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a:r>
                        <a:rPr lang="en-US" sz="1200" b="1" dirty="0">
                          <a:solidFill>
                            <a:schemeClr val="tx1"/>
                          </a:solidFill>
                          <a:latin typeface="Century Gothic"/>
                        </a:rPr>
                        <a:t>2</a:t>
                      </a:r>
                    </a:p>
                    <a:p>
                      <a:pPr lvl="0">
                        <a:buNone/>
                      </a:pPr>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5744820"/>
                  </a:ext>
                </a:extLst>
              </a:tr>
            </a:tbl>
          </a:graphicData>
        </a:graphic>
      </p:graphicFrame>
      <p:sp>
        <p:nvSpPr>
          <p:cNvPr id="10" name="TextBox 9">
            <a:extLst>
              <a:ext uri="{FF2B5EF4-FFF2-40B4-BE49-F238E27FC236}">
                <a16:creationId xmlns:a16="http://schemas.microsoft.com/office/drawing/2014/main" id="{A699FBBD-C9C2-B66C-3FC5-97D65C080A5B}"/>
              </a:ext>
            </a:extLst>
          </p:cNvPr>
          <p:cNvSpPr txBox="1"/>
          <p:nvPr/>
        </p:nvSpPr>
        <p:spPr>
          <a:xfrm>
            <a:off x="3792468" y="827842"/>
            <a:ext cx="57484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70DCF17C-6909-1A1C-EACC-B743475C4BA7}"/>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2</a:t>
            </a:r>
          </a:p>
        </p:txBody>
      </p:sp>
      <p:sp>
        <p:nvSpPr>
          <p:cNvPr id="2" name="TextBox 1">
            <a:extLst>
              <a:ext uri="{FF2B5EF4-FFF2-40B4-BE49-F238E27FC236}">
                <a16:creationId xmlns:a16="http://schemas.microsoft.com/office/drawing/2014/main" id="{BF15972D-EC91-E6F3-6870-74D6BEF3EE55}"/>
              </a:ext>
            </a:extLst>
          </p:cNvPr>
          <p:cNvSpPr txBox="1"/>
          <p:nvPr/>
        </p:nvSpPr>
        <p:spPr>
          <a:xfrm>
            <a:off x="466627" y="465364"/>
            <a:ext cx="322318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First let's plan this answer.</a:t>
            </a:r>
            <a:endParaRPr lang="en-US" sz="1100" dirty="0"/>
          </a:p>
          <a:p>
            <a:endParaRPr lang="en-US" sz="1100" kern="0" dirty="0">
              <a:latin typeface="Century Gothic"/>
              <a:cs typeface="Arial"/>
            </a:endParaRPr>
          </a:p>
          <a:p>
            <a:r>
              <a:rPr lang="en-US" sz="1100" dirty="0">
                <a:latin typeface="Century Gothic"/>
              </a:rPr>
              <a:t>Examine the role of erosion processes and geology in the formation of the waterfall (8 marks)</a:t>
            </a:r>
          </a:p>
        </p:txBody>
      </p:sp>
      <p:sp>
        <p:nvSpPr>
          <p:cNvPr id="3" name="TextBox 2">
            <a:extLst>
              <a:ext uri="{FF2B5EF4-FFF2-40B4-BE49-F238E27FC236}">
                <a16:creationId xmlns:a16="http://schemas.microsoft.com/office/drawing/2014/main" id="{44C9C45F-7EFC-5E37-11AD-B6539228880D}"/>
              </a:ext>
            </a:extLst>
          </p:cNvPr>
          <p:cNvSpPr txBox="1"/>
          <p:nvPr/>
        </p:nvSpPr>
        <p:spPr>
          <a:xfrm>
            <a:off x="3958839" y="577623"/>
            <a:ext cx="5490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kern="0" dirty="0">
                <a:latin typeface="Century Gothic"/>
                <a:cs typeface="Arial"/>
              </a:rPr>
              <a:t>Now answer it.</a:t>
            </a:r>
            <a:endParaRPr lang="en-US" dirty="0"/>
          </a:p>
        </p:txBody>
      </p:sp>
      <p:sp>
        <p:nvSpPr>
          <p:cNvPr id="14" name="Rectangle 13">
            <a:extLst>
              <a:ext uri="{FF2B5EF4-FFF2-40B4-BE49-F238E27FC236}">
                <a16:creationId xmlns:a16="http://schemas.microsoft.com/office/drawing/2014/main" id="{A37ED28C-BD50-B441-28DD-5485A20FD22F}"/>
              </a:ext>
            </a:extLst>
          </p:cNvPr>
          <p:cNvSpPr/>
          <p:nvPr/>
        </p:nvSpPr>
        <p:spPr>
          <a:xfrm>
            <a:off x="365108" y="4206240"/>
            <a:ext cx="3223180" cy="13772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50" dirty="0">
                <a:solidFill>
                  <a:srgbClr val="000000"/>
                </a:solidFill>
                <a:latin typeface="Century Gothic"/>
              </a:rPr>
              <a:t>What key words should be included in this answer?</a:t>
            </a:r>
          </a:p>
          <a:p>
            <a:endParaRPr lang="en-US" sz="1050" dirty="0">
              <a:solidFill>
                <a:srgbClr val="000000"/>
              </a:solidFill>
              <a:latin typeface="Century Gothic"/>
            </a:endParaRPr>
          </a:p>
        </p:txBody>
      </p:sp>
      <p:sp>
        <p:nvSpPr>
          <p:cNvPr id="16" name="TextBox 15">
            <a:extLst>
              <a:ext uri="{FF2B5EF4-FFF2-40B4-BE49-F238E27FC236}">
                <a16:creationId xmlns:a16="http://schemas.microsoft.com/office/drawing/2014/main" id="{EA7406E4-4B24-5B66-0DFB-5E59B216278C}"/>
              </a:ext>
            </a:extLst>
          </p:cNvPr>
          <p:cNvSpPr txBox="1"/>
          <p:nvPr/>
        </p:nvSpPr>
        <p:spPr>
          <a:xfrm>
            <a:off x="312348" y="5585522"/>
            <a:ext cx="14967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dirty="0">
                <a:latin typeface="Century Gothic"/>
              </a:rPr>
              <a:t>Feedback</a:t>
            </a:r>
          </a:p>
        </p:txBody>
      </p:sp>
      <p:pic>
        <p:nvPicPr>
          <p:cNvPr id="4" name="Picture 3" descr="A waterfall in a forest&#10;&#10;AI-generated content may be incorrect.">
            <a:extLst>
              <a:ext uri="{FF2B5EF4-FFF2-40B4-BE49-F238E27FC236}">
                <a16:creationId xmlns:a16="http://schemas.microsoft.com/office/drawing/2014/main" id="{18B2623C-7BCC-4429-2CB5-5F53F38AD8E0}"/>
              </a:ext>
            </a:extLst>
          </p:cNvPr>
          <p:cNvPicPr>
            <a:picLocks noChangeAspect="1"/>
          </p:cNvPicPr>
          <p:nvPr/>
        </p:nvPicPr>
        <p:blipFill>
          <a:blip r:embed="rId2"/>
          <a:srcRect l="2020" t="9911" b="23111"/>
          <a:stretch>
            <a:fillRect/>
          </a:stretch>
        </p:blipFill>
        <p:spPr>
          <a:xfrm>
            <a:off x="689188" y="1716537"/>
            <a:ext cx="2536673" cy="2190631"/>
          </a:xfrm>
          <a:prstGeom prst="rect">
            <a:avLst/>
          </a:prstGeom>
          <a:ln>
            <a:noFill/>
          </a:ln>
        </p:spPr>
      </p:pic>
      <p:sp>
        <p:nvSpPr>
          <p:cNvPr id="6" name="TextBox 5">
            <a:extLst>
              <a:ext uri="{FF2B5EF4-FFF2-40B4-BE49-F238E27FC236}">
                <a16:creationId xmlns:a16="http://schemas.microsoft.com/office/drawing/2014/main" id="{EAEE16FE-2461-163C-6A5D-C1FF37D64E1A}"/>
              </a:ext>
            </a:extLst>
          </p:cNvPr>
          <p:cNvSpPr txBox="1"/>
          <p:nvPr/>
        </p:nvSpPr>
        <p:spPr>
          <a:xfrm>
            <a:off x="419937" y="1483902"/>
            <a:ext cx="2979513" cy="246221"/>
          </a:xfrm>
          <a:prstGeom prst="rect">
            <a:avLst/>
          </a:prstGeom>
          <a:noFill/>
        </p:spPr>
        <p:txBody>
          <a:bodyPr wrap="square">
            <a:spAutoFit/>
          </a:bodyPr>
          <a:lstStyle/>
          <a:p>
            <a:r>
              <a:rPr lang="en-US" sz="1000" i="1" dirty="0">
                <a:latin typeface="Century Gothic"/>
              </a:rPr>
              <a:t>The rock at the top of the waterfall is igneous</a:t>
            </a:r>
          </a:p>
        </p:txBody>
      </p:sp>
      <p:sp>
        <p:nvSpPr>
          <p:cNvPr id="8" name="TextBox 7">
            <a:extLst>
              <a:ext uri="{FF2B5EF4-FFF2-40B4-BE49-F238E27FC236}">
                <a16:creationId xmlns:a16="http://schemas.microsoft.com/office/drawing/2014/main" id="{A9A4BC94-0601-B730-5FE7-C9096B035360}"/>
              </a:ext>
            </a:extLst>
          </p:cNvPr>
          <p:cNvSpPr txBox="1"/>
          <p:nvPr/>
        </p:nvSpPr>
        <p:spPr>
          <a:xfrm>
            <a:off x="224672" y="3909209"/>
            <a:ext cx="3465706" cy="246221"/>
          </a:xfrm>
          <a:prstGeom prst="rect">
            <a:avLst/>
          </a:prstGeom>
          <a:noFill/>
        </p:spPr>
        <p:txBody>
          <a:bodyPr wrap="square">
            <a:spAutoFit/>
          </a:bodyPr>
          <a:lstStyle/>
          <a:p>
            <a:pPr algn="r"/>
            <a:r>
              <a:rPr lang="en-US" sz="1000" i="1" dirty="0">
                <a:latin typeface="Century Gothic"/>
              </a:rPr>
              <a:t>The rock at the bottom of the waterfall is sedimentary</a:t>
            </a:r>
            <a:endParaRPr lang="en-US" sz="1000" i="1" dirty="0"/>
          </a:p>
        </p:txBody>
      </p:sp>
    </p:spTree>
    <p:extLst>
      <p:ext uri="{BB962C8B-B14F-4D97-AF65-F5344CB8AC3E}">
        <p14:creationId xmlns:p14="http://schemas.microsoft.com/office/powerpoint/2010/main" val="317633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Rivers</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5513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312910" y="289786"/>
            <a:ext cx="37706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Century Gothic"/>
              </a:rPr>
              <a:t>Lesson 5 </a:t>
            </a:r>
            <a:endParaRPr lang="en-US" b="1">
              <a:latin typeface="Aptos" panose="020B0004020202020204"/>
            </a:endParaRPr>
          </a:p>
          <a:p>
            <a:pPr algn="ctr"/>
            <a:r>
              <a:rPr lang="en-US" sz="1400" b="1">
                <a:latin typeface="Century Gothic"/>
              </a:rPr>
              <a:t>Landforms of erosion and deposition</a:t>
            </a:r>
            <a:endParaRPr lang="en-US"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DA217DA1-E664-4C42-825D-B1B755E8094C}"/>
              </a:ext>
            </a:extLst>
          </p:cNvPr>
          <p:cNvSpPr txBox="1"/>
          <p:nvPr/>
        </p:nvSpPr>
        <p:spPr>
          <a:xfrm>
            <a:off x="6324201" y="6488965"/>
            <a:ext cx="16058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55FED63B-E373-BB1E-E13B-248F1FE18E5F}"/>
              </a:ext>
            </a:extLst>
          </p:cNvPr>
          <p:cNvSpPr txBox="1"/>
          <p:nvPr/>
        </p:nvSpPr>
        <p:spPr>
          <a:xfrm>
            <a:off x="7828173" y="6385959"/>
            <a:ext cx="17479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cs typeface="Calibri"/>
              </a:rPr>
              <a:t>Meanders and Oxbow Lake</a:t>
            </a:r>
            <a:endParaRPr lang="en-US"/>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406583" y="526467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25" name="TextBox 24">
            <a:extLst>
              <a:ext uri="{FF2B5EF4-FFF2-40B4-BE49-F238E27FC236}">
                <a16:creationId xmlns:a16="http://schemas.microsoft.com/office/drawing/2014/main" id="{1391E432-F132-EE8C-AFD7-CA5A9430E52A}"/>
              </a:ext>
            </a:extLst>
          </p:cNvPr>
          <p:cNvSpPr txBox="1"/>
          <p:nvPr/>
        </p:nvSpPr>
        <p:spPr>
          <a:xfrm>
            <a:off x="7435201" y="2244642"/>
            <a:ext cx="2291052" cy="430887"/>
          </a:xfrm>
          <a:prstGeom prst="rect">
            <a:avLst/>
          </a:prstGeom>
          <a:noFill/>
        </p:spPr>
        <p:txBody>
          <a:bodyPr wrap="square" rtlCol="0">
            <a:spAutoFit/>
          </a:bodyPr>
          <a:lstStyle/>
          <a:p>
            <a:r>
              <a:rPr lang="en-GB" sz="1100" b="1">
                <a:latin typeface="Century Gothic" panose="020B0502020202020204" pitchFamily="34" charset="0"/>
              </a:rPr>
              <a:t>Meander </a:t>
            </a:r>
            <a:r>
              <a:rPr lang="en-GB" sz="1100">
                <a:latin typeface="Century Gothic" panose="020B0502020202020204" pitchFamily="34" charset="0"/>
              </a:rPr>
              <a:t>– One of a series of bends in a river. </a:t>
            </a:r>
            <a:endParaRPr lang="en-GB" sz="1400">
              <a:latin typeface="Century Gothic" panose="020B0502020202020204" pitchFamily="34" charset="0"/>
            </a:endParaRPr>
          </a:p>
        </p:txBody>
      </p:sp>
      <p:sp>
        <p:nvSpPr>
          <p:cNvPr id="31" name="TextBox 30">
            <a:extLst>
              <a:ext uri="{FF2B5EF4-FFF2-40B4-BE49-F238E27FC236}">
                <a16:creationId xmlns:a16="http://schemas.microsoft.com/office/drawing/2014/main" id="{5E56AEEB-D653-A1D3-7295-A80632B7941D}"/>
              </a:ext>
            </a:extLst>
          </p:cNvPr>
          <p:cNvSpPr txBox="1"/>
          <p:nvPr/>
        </p:nvSpPr>
        <p:spPr>
          <a:xfrm>
            <a:off x="7435201" y="2937705"/>
            <a:ext cx="2354070" cy="600164"/>
          </a:xfrm>
          <a:prstGeom prst="rect">
            <a:avLst/>
          </a:prstGeom>
          <a:noFill/>
        </p:spPr>
        <p:txBody>
          <a:bodyPr wrap="square" rtlCol="0">
            <a:spAutoFit/>
          </a:bodyPr>
          <a:lstStyle/>
          <a:p>
            <a:r>
              <a:rPr lang="en-GB" sz="1100" b="1">
                <a:latin typeface="Century Gothic" panose="020B0502020202020204" pitchFamily="34" charset="0"/>
              </a:rPr>
              <a:t>Oxbow lake </a:t>
            </a:r>
            <a:r>
              <a:rPr lang="en-GB" sz="1100">
                <a:latin typeface="Century Gothic" panose="020B0502020202020204" pitchFamily="34" charset="0"/>
              </a:rPr>
              <a:t>– A curved lake formed when a river cuts off a meander. </a:t>
            </a:r>
            <a:endParaRPr lang="en-GB" sz="1400">
              <a:latin typeface="Century Gothic" panose="020B0502020202020204" pitchFamily="34" charset="0"/>
            </a:endParaRPr>
          </a:p>
        </p:txBody>
      </p:sp>
      <p:sp>
        <p:nvSpPr>
          <p:cNvPr id="32" name="TextBox 31">
            <a:extLst>
              <a:ext uri="{FF2B5EF4-FFF2-40B4-BE49-F238E27FC236}">
                <a16:creationId xmlns:a16="http://schemas.microsoft.com/office/drawing/2014/main" id="{1CA11A62-5DD8-732B-D4F1-224303E168A6}"/>
              </a:ext>
            </a:extLst>
          </p:cNvPr>
          <p:cNvSpPr txBox="1"/>
          <p:nvPr/>
        </p:nvSpPr>
        <p:spPr>
          <a:xfrm>
            <a:off x="7426361" y="3723035"/>
            <a:ext cx="2454585" cy="600164"/>
          </a:xfrm>
          <a:prstGeom prst="rect">
            <a:avLst/>
          </a:prstGeom>
          <a:noFill/>
        </p:spPr>
        <p:txBody>
          <a:bodyPr wrap="square" rtlCol="0">
            <a:spAutoFit/>
          </a:bodyPr>
          <a:lstStyle/>
          <a:p>
            <a:r>
              <a:rPr lang="en-GB" sz="1100" b="1">
                <a:latin typeface="Century Gothic" panose="020B0502020202020204" pitchFamily="34" charset="0"/>
              </a:rPr>
              <a:t>River cliff</a:t>
            </a:r>
            <a:r>
              <a:rPr lang="en-GB" sz="1100">
                <a:latin typeface="Century Gothic" panose="020B0502020202020204" pitchFamily="34" charset="0"/>
              </a:rPr>
              <a:t> – Cliff formed by lateral erosion on the outside bend of a meander. </a:t>
            </a:r>
            <a:endParaRPr lang="en-GB" sz="1400">
              <a:latin typeface="Century Gothic" panose="020B0502020202020204" pitchFamily="34" charset="0"/>
            </a:endParaRPr>
          </a:p>
        </p:txBody>
      </p:sp>
      <p:sp>
        <p:nvSpPr>
          <p:cNvPr id="33" name="TextBox 32">
            <a:extLst>
              <a:ext uri="{FF2B5EF4-FFF2-40B4-BE49-F238E27FC236}">
                <a16:creationId xmlns:a16="http://schemas.microsoft.com/office/drawing/2014/main" id="{5F9396C8-7A01-264D-1785-0B190A8CDD67}"/>
              </a:ext>
            </a:extLst>
          </p:cNvPr>
          <p:cNvSpPr txBox="1"/>
          <p:nvPr/>
        </p:nvSpPr>
        <p:spPr>
          <a:xfrm>
            <a:off x="7435201" y="1511413"/>
            <a:ext cx="2291052" cy="600164"/>
          </a:xfrm>
          <a:prstGeom prst="rect">
            <a:avLst/>
          </a:prstGeom>
          <a:noFill/>
        </p:spPr>
        <p:txBody>
          <a:bodyPr wrap="square" rtlCol="0">
            <a:spAutoFit/>
          </a:bodyPr>
          <a:lstStyle/>
          <a:p>
            <a:r>
              <a:rPr lang="en-GB" sz="1100" b="1">
                <a:latin typeface="Century Gothic" panose="020B0502020202020204" pitchFamily="34" charset="0"/>
              </a:rPr>
              <a:t>Helicoidal flow </a:t>
            </a:r>
            <a:r>
              <a:rPr lang="en-GB" sz="1100">
                <a:latin typeface="Century Gothic" panose="020B0502020202020204" pitchFamily="34" charset="0"/>
              </a:rPr>
              <a:t>– The cork-screw-like flow of water in a meander. </a:t>
            </a:r>
            <a:endParaRPr lang="en-GB" sz="1400">
              <a:latin typeface="Century Gothic" panose="020B0502020202020204" pitchFamily="34" charset="0"/>
            </a:endParaRPr>
          </a:p>
        </p:txBody>
      </p:sp>
      <p:sp>
        <p:nvSpPr>
          <p:cNvPr id="36" name="TextBox 35">
            <a:extLst>
              <a:ext uri="{FF2B5EF4-FFF2-40B4-BE49-F238E27FC236}">
                <a16:creationId xmlns:a16="http://schemas.microsoft.com/office/drawing/2014/main" id="{31816ACC-9A99-5BEB-17C1-137D49DCB2BF}"/>
              </a:ext>
            </a:extLst>
          </p:cNvPr>
          <p:cNvSpPr txBox="1"/>
          <p:nvPr/>
        </p:nvSpPr>
        <p:spPr>
          <a:xfrm>
            <a:off x="7435074" y="4474992"/>
            <a:ext cx="2437158" cy="600164"/>
          </a:xfrm>
          <a:prstGeom prst="rect">
            <a:avLst/>
          </a:prstGeom>
          <a:noFill/>
        </p:spPr>
        <p:txBody>
          <a:bodyPr wrap="square" rtlCol="0">
            <a:spAutoFit/>
          </a:bodyPr>
          <a:lstStyle/>
          <a:p>
            <a:r>
              <a:rPr lang="en-GB" sz="1100" b="1">
                <a:latin typeface="Century Gothic" panose="020B0502020202020204" pitchFamily="34" charset="0"/>
              </a:rPr>
              <a:t>Slip-off slope </a:t>
            </a:r>
            <a:r>
              <a:rPr lang="en-GB" sz="1100">
                <a:latin typeface="Century Gothic" panose="020B0502020202020204" pitchFamily="34" charset="0"/>
              </a:rPr>
              <a:t>– A gently sloping river beach formed on the inside of a meander. </a:t>
            </a:r>
            <a:endParaRPr lang="en-GB" sz="1400">
              <a:latin typeface="Century Gothic" panose="020B0502020202020204" pitchFamily="34" charset="0"/>
            </a:endParaRPr>
          </a:p>
        </p:txBody>
      </p:sp>
      <p:pic>
        <p:nvPicPr>
          <p:cNvPr id="38" name="Picture 37" descr="A diagram of a river&#10;&#10;Description automatically generated">
            <a:extLst>
              <a:ext uri="{FF2B5EF4-FFF2-40B4-BE49-F238E27FC236}">
                <a16:creationId xmlns:a16="http://schemas.microsoft.com/office/drawing/2014/main" id="{C4D6A3F9-A216-FFAB-1CD0-637F4D043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10" y="1603901"/>
            <a:ext cx="2444989" cy="1842115"/>
          </a:xfrm>
          <a:prstGeom prst="rect">
            <a:avLst/>
          </a:prstGeom>
        </p:spPr>
      </p:pic>
      <p:pic>
        <p:nvPicPr>
          <p:cNvPr id="40" name="Picture 39" descr="A diagram of a river&#10;&#10;Description automatically generated">
            <a:extLst>
              <a:ext uri="{FF2B5EF4-FFF2-40B4-BE49-F238E27FC236}">
                <a16:creationId xmlns:a16="http://schemas.microsoft.com/office/drawing/2014/main" id="{278E4AED-FA02-8B4E-FD90-32B38A528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922" y="1764224"/>
            <a:ext cx="3001498" cy="1624252"/>
          </a:xfrm>
          <a:prstGeom prst="rect">
            <a:avLst/>
          </a:prstGeom>
        </p:spPr>
      </p:pic>
      <p:pic>
        <p:nvPicPr>
          <p:cNvPr id="42" name="Picture 41" descr="A diagram of a river&#10;&#10;Description automatically generated">
            <a:extLst>
              <a:ext uri="{FF2B5EF4-FFF2-40B4-BE49-F238E27FC236}">
                <a16:creationId xmlns:a16="http://schemas.microsoft.com/office/drawing/2014/main" id="{DBDD82AE-C79B-0449-3D64-975B0F02C2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364" y="3975428"/>
            <a:ext cx="5677056" cy="2827923"/>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3746326"/>
            <a:ext cx="5041074" cy="253916"/>
          </a:xfrm>
          <a:prstGeom prst="rect">
            <a:avLst/>
          </a:prstGeom>
          <a:noFill/>
        </p:spPr>
        <p:txBody>
          <a:bodyPr wrap="square">
            <a:spAutoFit/>
          </a:bodyPr>
          <a:lstStyle/>
          <a:p>
            <a:r>
              <a:rPr lang="en-GB" sz="1050" b="1">
                <a:latin typeface="Century Gothic" panose="020B0502020202020204" pitchFamily="34" charset="0"/>
              </a:rPr>
              <a:t>The formation of an oxbow lake</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99364" y="1360153"/>
            <a:ext cx="2468070" cy="253916"/>
          </a:xfrm>
          <a:prstGeom prst="rect">
            <a:avLst/>
          </a:prstGeom>
          <a:noFill/>
        </p:spPr>
        <p:txBody>
          <a:bodyPr wrap="square">
            <a:spAutoFit/>
          </a:bodyPr>
          <a:lstStyle/>
          <a:p>
            <a:r>
              <a:rPr lang="en-GB" sz="1050" b="1">
                <a:latin typeface="Century Gothic" panose="020B0502020202020204" pitchFamily="34" charset="0"/>
              </a:rPr>
              <a:t>Mender characteristics</a:t>
            </a:r>
          </a:p>
        </p:txBody>
      </p:sp>
      <p:sp>
        <p:nvSpPr>
          <p:cNvPr id="48" name="TextBox 47">
            <a:extLst>
              <a:ext uri="{FF2B5EF4-FFF2-40B4-BE49-F238E27FC236}">
                <a16:creationId xmlns:a16="http://schemas.microsoft.com/office/drawing/2014/main" id="{D487D4DC-79A3-C53C-E203-49CB47C4E3B2}"/>
              </a:ext>
            </a:extLst>
          </p:cNvPr>
          <p:cNvSpPr txBox="1"/>
          <p:nvPr/>
        </p:nvSpPr>
        <p:spPr>
          <a:xfrm>
            <a:off x="2926728" y="1360153"/>
            <a:ext cx="2468070" cy="253916"/>
          </a:xfrm>
          <a:prstGeom prst="rect">
            <a:avLst/>
          </a:prstGeom>
          <a:noFill/>
        </p:spPr>
        <p:txBody>
          <a:bodyPr wrap="square">
            <a:spAutoFit/>
          </a:bodyPr>
          <a:lstStyle/>
          <a:p>
            <a:r>
              <a:rPr lang="en-GB" sz="1050" b="1">
                <a:latin typeface="Century Gothic" panose="020B0502020202020204" pitchFamily="34" charset="0"/>
              </a:rPr>
              <a:t>Oxbow Lake characteristics</a:t>
            </a:r>
          </a:p>
        </p:txBody>
      </p:sp>
      <p:pic>
        <p:nvPicPr>
          <p:cNvPr id="49" name="Picture 48">
            <a:extLst>
              <a:ext uri="{FF2B5EF4-FFF2-40B4-BE49-F238E27FC236}">
                <a16:creationId xmlns:a16="http://schemas.microsoft.com/office/drawing/2014/main" id="{EC0CA282-7867-219E-F828-FEFEB7CF5C0D}"/>
              </a:ext>
            </a:extLst>
          </p:cNvPr>
          <p:cNvPicPr>
            <a:picLocks noChangeAspect="1"/>
          </p:cNvPicPr>
          <p:nvPr/>
        </p:nvPicPr>
        <p:blipFill>
          <a:blip r:embed="rId7"/>
          <a:stretch>
            <a:fillRect/>
          </a:stretch>
        </p:blipFill>
        <p:spPr>
          <a:xfrm>
            <a:off x="6568370" y="1490586"/>
            <a:ext cx="620245" cy="620245"/>
          </a:xfrm>
          <a:prstGeom prst="rect">
            <a:avLst/>
          </a:prstGeom>
        </p:spPr>
      </p:pic>
      <p:pic>
        <p:nvPicPr>
          <p:cNvPr id="52" name="Picture 51">
            <a:extLst>
              <a:ext uri="{FF2B5EF4-FFF2-40B4-BE49-F238E27FC236}">
                <a16:creationId xmlns:a16="http://schemas.microsoft.com/office/drawing/2014/main" id="{CBB70920-7D90-2A68-E826-3ED71E02EFB0}"/>
              </a:ext>
            </a:extLst>
          </p:cNvPr>
          <p:cNvPicPr>
            <a:picLocks noChangeAspect="1"/>
          </p:cNvPicPr>
          <p:nvPr/>
        </p:nvPicPr>
        <p:blipFill>
          <a:blip r:embed="rId8"/>
          <a:stretch>
            <a:fillRect/>
          </a:stretch>
        </p:blipFill>
        <p:spPr>
          <a:xfrm>
            <a:off x="6580429" y="2230047"/>
            <a:ext cx="615208" cy="615208"/>
          </a:xfrm>
          <a:prstGeom prst="rect">
            <a:avLst/>
          </a:prstGeom>
        </p:spPr>
      </p:pic>
      <p:pic>
        <p:nvPicPr>
          <p:cNvPr id="53" name="Picture 52">
            <a:extLst>
              <a:ext uri="{FF2B5EF4-FFF2-40B4-BE49-F238E27FC236}">
                <a16:creationId xmlns:a16="http://schemas.microsoft.com/office/drawing/2014/main" id="{582094B0-2B10-0A1A-6C53-FD18621D5CCC}"/>
              </a:ext>
            </a:extLst>
          </p:cNvPr>
          <p:cNvPicPr>
            <a:picLocks noChangeAspect="1"/>
          </p:cNvPicPr>
          <p:nvPr/>
        </p:nvPicPr>
        <p:blipFill>
          <a:blip r:embed="rId9"/>
          <a:stretch>
            <a:fillRect/>
          </a:stretch>
        </p:blipFill>
        <p:spPr>
          <a:xfrm rot="1540059">
            <a:off x="6687698" y="3112293"/>
            <a:ext cx="192838" cy="192838"/>
          </a:xfrm>
          <a:prstGeom prst="rect">
            <a:avLst/>
          </a:prstGeom>
        </p:spPr>
      </p:pic>
      <p:pic>
        <p:nvPicPr>
          <p:cNvPr id="54" name="Picture 53">
            <a:extLst>
              <a:ext uri="{FF2B5EF4-FFF2-40B4-BE49-F238E27FC236}">
                <a16:creationId xmlns:a16="http://schemas.microsoft.com/office/drawing/2014/main" id="{D7D63186-7EB3-B1CA-D010-A14D6BED8C38}"/>
              </a:ext>
            </a:extLst>
          </p:cNvPr>
          <p:cNvPicPr>
            <a:picLocks noChangeAspect="1"/>
          </p:cNvPicPr>
          <p:nvPr/>
        </p:nvPicPr>
        <p:blipFill>
          <a:blip r:embed="rId10"/>
          <a:stretch>
            <a:fillRect/>
          </a:stretch>
        </p:blipFill>
        <p:spPr>
          <a:xfrm>
            <a:off x="6769630" y="3052303"/>
            <a:ext cx="506121" cy="506121"/>
          </a:xfrm>
          <a:prstGeom prst="rect">
            <a:avLst/>
          </a:prstGeom>
        </p:spPr>
      </p:pic>
      <p:pic>
        <p:nvPicPr>
          <p:cNvPr id="55" name="Picture 54">
            <a:extLst>
              <a:ext uri="{FF2B5EF4-FFF2-40B4-BE49-F238E27FC236}">
                <a16:creationId xmlns:a16="http://schemas.microsoft.com/office/drawing/2014/main" id="{10704781-D3F8-7F08-C075-B6A37F9B4B87}"/>
              </a:ext>
            </a:extLst>
          </p:cNvPr>
          <p:cNvPicPr>
            <a:picLocks noChangeAspect="1"/>
          </p:cNvPicPr>
          <p:nvPr/>
        </p:nvPicPr>
        <p:blipFill>
          <a:blip r:embed="rId11"/>
          <a:stretch>
            <a:fillRect/>
          </a:stretch>
        </p:blipFill>
        <p:spPr>
          <a:xfrm>
            <a:off x="6754149" y="3765681"/>
            <a:ext cx="504296" cy="504296"/>
          </a:xfrm>
          <a:prstGeom prst="rect">
            <a:avLst/>
          </a:prstGeom>
        </p:spPr>
      </p:pic>
      <p:pic>
        <p:nvPicPr>
          <p:cNvPr id="56" name="Picture 55">
            <a:extLst>
              <a:ext uri="{FF2B5EF4-FFF2-40B4-BE49-F238E27FC236}">
                <a16:creationId xmlns:a16="http://schemas.microsoft.com/office/drawing/2014/main" id="{41F69837-2FD2-2E09-9015-9EAC38D71D45}"/>
              </a:ext>
            </a:extLst>
          </p:cNvPr>
          <p:cNvPicPr>
            <a:picLocks noChangeAspect="1"/>
          </p:cNvPicPr>
          <p:nvPr/>
        </p:nvPicPr>
        <p:blipFill>
          <a:blip r:embed="rId12"/>
          <a:stretch>
            <a:fillRect/>
          </a:stretch>
        </p:blipFill>
        <p:spPr>
          <a:xfrm>
            <a:off x="6704422" y="4474992"/>
            <a:ext cx="603332" cy="603332"/>
          </a:xfrm>
          <a:prstGeom prst="rect">
            <a:avLst/>
          </a:prstGeom>
        </p:spPr>
      </p:pic>
      <p:pic>
        <p:nvPicPr>
          <p:cNvPr id="58" name="Picture 57" descr="A qr code on a white background&#10;&#10;Description automatically generated">
            <a:extLst>
              <a:ext uri="{FF2B5EF4-FFF2-40B4-BE49-F238E27FC236}">
                <a16:creationId xmlns:a16="http://schemas.microsoft.com/office/drawing/2014/main" id="{A9155B7E-AD01-2AA5-AB2C-A304D1A6BB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0373" y="5703918"/>
            <a:ext cx="753457" cy="743980"/>
          </a:xfrm>
          <a:prstGeom prst="rect">
            <a:avLst/>
          </a:prstGeom>
        </p:spPr>
      </p:pic>
      <p:pic>
        <p:nvPicPr>
          <p:cNvPr id="60" name="Picture 59" descr="A qr code on a white background&#10;&#10;Description automatically generated">
            <a:extLst>
              <a:ext uri="{FF2B5EF4-FFF2-40B4-BE49-F238E27FC236}">
                <a16:creationId xmlns:a16="http://schemas.microsoft.com/office/drawing/2014/main" id="{ABAC3090-C81E-BBC9-1821-4F7EF393AA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29341" y="5693686"/>
            <a:ext cx="745589" cy="740840"/>
          </a:xfrm>
          <a:prstGeom prst="rect">
            <a:avLst/>
          </a:prstGeom>
        </p:spPr>
      </p:pic>
    </p:spTree>
    <p:extLst>
      <p:ext uri="{BB962C8B-B14F-4D97-AF65-F5344CB8AC3E}">
        <p14:creationId xmlns:p14="http://schemas.microsoft.com/office/powerpoint/2010/main" val="29882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D5B5-8337-DE91-C733-6B8181E2D9A2}"/>
            </a:ext>
          </a:extLst>
        </p:cNvPr>
        <p:cNvGrpSpPr/>
        <p:nvPr/>
      </p:nvGrpSpPr>
      <p:grpSpPr>
        <a:xfrm>
          <a:off x="0" y="0"/>
          <a:ext cx="0" cy="0"/>
          <a:chOff x="0" y="0"/>
          <a:chExt cx="0" cy="0"/>
        </a:xfrm>
      </p:grpSpPr>
      <p:pic>
        <p:nvPicPr>
          <p:cNvPr id="5" name="Picture 4" descr="A river running through a grassy field&#10;&#10;AI-generated content may be incorrect.">
            <a:extLst>
              <a:ext uri="{FF2B5EF4-FFF2-40B4-BE49-F238E27FC236}">
                <a16:creationId xmlns:a16="http://schemas.microsoft.com/office/drawing/2014/main" id="{B45E782E-8844-0A86-8E10-9B3ECA00A2DC}"/>
              </a:ext>
            </a:extLst>
          </p:cNvPr>
          <p:cNvPicPr>
            <a:picLocks noChangeAspect="1"/>
          </p:cNvPicPr>
          <p:nvPr/>
        </p:nvPicPr>
        <p:blipFill>
          <a:blip r:embed="rId2"/>
          <a:srcRect b="20090"/>
          <a:stretch>
            <a:fillRect/>
          </a:stretch>
        </p:blipFill>
        <p:spPr>
          <a:xfrm>
            <a:off x="734406" y="1206275"/>
            <a:ext cx="3481491" cy="1976271"/>
          </a:xfrm>
          <a:prstGeom prst="rect">
            <a:avLst/>
          </a:prstGeom>
        </p:spPr>
      </p:pic>
      <p:graphicFrame>
        <p:nvGraphicFramePr>
          <p:cNvPr id="9" name="Table 8">
            <a:extLst>
              <a:ext uri="{FF2B5EF4-FFF2-40B4-BE49-F238E27FC236}">
                <a16:creationId xmlns:a16="http://schemas.microsoft.com/office/drawing/2014/main" id="{3F829CD1-0FF9-6489-BAB2-347C90B419C2}"/>
              </a:ext>
            </a:extLst>
          </p:cNvPr>
          <p:cNvGraphicFramePr>
            <a:graphicFrameLocks noGrp="1"/>
          </p:cNvGraphicFramePr>
          <p:nvPr>
            <p:extLst>
              <p:ext uri="{D42A27DB-BD31-4B8C-83A1-F6EECF244321}">
                <p14:modId xmlns:p14="http://schemas.microsoft.com/office/powerpoint/2010/main" val="3524007010"/>
              </p:ext>
            </p:extLst>
          </p:nvPr>
        </p:nvGraphicFramePr>
        <p:xfrm>
          <a:off x="259582" y="367827"/>
          <a:ext cx="9445750" cy="6273083"/>
        </p:xfrm>
        <a:graphic>
          <a:graphicData uri="http://schemas.openxmlformats.org/drawingml/2006/table">
            <a:tbl>
              <a:tblPr firstRow="1" bandRow="1">
                <a:tableStyleId>{5C22544A-7EE6-4342-B048-85BDC9FD1C3A}</a:tableStyleId>
              </a:tblPr>
              <a:tblGrid>
                <a:gridCol w="4722875">
                  <a:extLst>
                    <a:ext uri="{9D8B030D-6E8A-4147-A177-3AD203B41FA5}">
                      <a16:colId xmlns:a16="http://schemas.microsoft.com/office/drawing/2014/main" val="3880288432"/>
                    </a:ext>
                  </a:extLst>
                </a:gridCol>
                <a:gridCol w="4722875">
                  <a:extLst>
                    <a:ext uri="{9D8B030D-6E8A-4147-A177-3AD203B41FA5}">
                      <a16:colId xmlns:a16="http://schemas.microsoft.com/office/drawing/2014/main" val="1611723772"/>
                    </a:ext>
                  </a:extLst>
                </a:gridCol>
              </a:tblGrid>
              <a:tr h="1289621">
                <a:tc rowSpan="2">
                  <a:txBody>
                    <a:bodyPr/>
                    <a:lstStyle/>
                    <a:p>
                      <a:pPr algn="l"/>
                      <a:r>
                        <a:rPr lang="en-US" sz="1200" b="1" dirty="0">
                          <a:solidFill>
                            <a:schemeClr val="tx1"/>
                          </a:solidFill>
                          <a:latin typeface="Century Gothic"/>
                        </a:rPr>
                        <a:t>1</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a:r>
                        <a:rPr lang="en-US" sz="1200" b="1" dirty="0">
                          <a:solidFill>
                            <a:schemeClr val="tx1"/>
                          </a:solidFill>
                          <a:latin typeface="Century Gothic"/>
                        </a:rPr>
                        <a:t>2</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44820"/>
                  </a:ext>
                </a:extLst>
              </a:tr>
              <a:tr h="1634392">
                <a:tc vMerge="1">
                  <a:txBody>
                    <a:bodyPr/>
                    <a:lstStyle/>
                    <a:p>
                      <a:endParaRPr lang="en-GB"/>
                    </a:p>
                  </a:txBody>
                  <a:tcPr/>
                </a:tc>
                <a:tc rowSpan="2">
                  <a:txBody>
                    <a:bodyPr/>
                    <a:lstStyle/>
                    <a:p>
                      <a:r>
                        <a:rPr lang="en-US" sz="1200" b="1" dirty="0">
                          <a:solidFill>
                            <a:schemeClr val="tx1"/>
                          </a:solidFill>
                          <a:latin typeface="Century Gothic"/>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306990"/>
                  </a:ext>
                </a:extLst>
              </a:tr>
              <a:tr h="1942460">
                <a:tc rowSpan="2">
                  <a:txBody>
                    <a:bodyPr/>
                    <a:lstStyle/>
                    <a:p>
                      <a:pPr algn="l"/>
                      <a:r>
                        <a:rPr lang="en-US" sz="1200" b="1" dirty="0">
                          <a:solidFill>
                            <a:schemeClr val="tx1"/>
                          </a:solidFill>
                          <a:latin typeface="Century Gothic"/>
                        </a:rPr>
                        <a:t>3</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186774"/>
                  </a:ext>
                </a:extLst>
              </a:tr>
              <a:tr h="1406610">
                <a:tc vMerge="1">
                  <a:txBody>
                    <a:bodyPr/>
                    <a:lstStyle/>
                    <a:p>
                      <a:pPr algn="l"/>
                      <a:endParaRPr lang="en-US" sz="1200" b="1"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1" dirty="0">
                          <a:solidFill>
                            <a:schemeClr val="tx1"/>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4801909"/>
                  </a:ext>
                </a:extLst>
              </a:tr>
            </a:tbl>
          </a:graphicData>
        </a:graphic>
      </p:graphicFrame>
      <p:sp>
        <p:nvSpPr>
          <p:cNvPr id="4" name="TextBox 3">
            <a:extLst>
              <a:ext uri="{FF2B5EF4-FFF2-40B4-BE49-F238E27FC236}">
                <a16:creationId xmlns:a16="http://schemas.microsoft.com/office/drawing/2014/main" id="{BD0A2D4A-46BA-CD0A-65D6-FD886B3136CB}"/>
              </a:ext>
            </a:extLst>
          </p:cNvPr>
          <p:cNvSpPr txBox="1"/>
          <p:nvPr/>
        </p:nvSpPr>
        <p:spPr>
          <a:xfrm>
            <a:off x="5198224" y="376768"/>
            <a:ext cx="44788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Define meander (1 mark)</a:t>
            </a:r>
          </a:p>
        </p:txBody>
      </p:sp>
      <p:sp>
        <p:nvSpPr>
          <p:cNvPr id="6" name="TextBox 5">
            <a:extLst>
              <a:ext uri="{FF2B5EF4-FFF2-40B4-BE49-F238E27FC236}">
                <a16:creationId xmlns:a16="http://schemas.microsoft.com/office/drawing/2014/main" id="{B9296A12-3193-118C-BACC-214F664FBFAE}"/>
              </a:ext>
            </a:extLst>
          </p:cNvPr>
          <p:cNvSpPr txBox="1"/>
          <p:nvPr/>
        </p:nvSpPr>
        <p:spPr>
          <a:xfrm>
            <a:off x="495203" y="376768"/>
            <a:ext cx="447839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rPr>
              <a:t>Study figure 3a. Identify landform Y (1 mark)</a:t>
            </a:r>
          </a:p>
          <a:p>
            <a:pPr marL="800100" lvl="1" indent="-342900">
              <a:buAutoNum type="alphaLcParenR"/>
            </a:pPr>
            <a:r>
              <a:rPr lang="en-US" sz="1200" dirty="0">
                <a:latin typeface="Century Gothic"/>
              </a:rPr>
              <a:t>Flood plain</a:t>
            </a:r>
          </a:p>
          <a:p>
            <a:pPr marL="800100" lvl="1" indent="-342900">
              <a:buAutoNum type="alphaLcParenR"/>
            </a:pPr>
            <a:r>
              <a:rPr lang="en-US" sz="1200" dirty="0">
                <a:latin typeface="Century Gothic"/>
              </a:rPr>
              <a:t>Gorge</a:t>
            </a:r>
          </a:p>
          <a:p>
            <a:pPr marL="800100" lvl="1" indent="-342900">
              <a:buAutoNum type="alphaLcParenR"/>
            </a:pPr>
            <a:r>
              <a:rPr lang="en-US" sz="1200" dirty="0">
                <a:latin typeface="Century Gothic"/>
              </a:rPr>
              <a:t>Interlocking spurs</a:t>
            </a:r>
          </a:p>
          <a:p>
            <a:pPr marL="800100" lvl="1" indent="-342900">
              <a:buAutoNum type="alphaLcParenR"/>
            </a:pPr>
            <a:r>
              <a:rPr lang="en-US" sz="1200" dirty="0">
                <a:latin typeface="Century Gothic"/>
              </a:rPr>
              <a:t>Oxbow lake</a:t>
            </a:r>
          </a:p>
          <a:p>
            <a:endParaRPr lang="en-US" sz="1100" kern="0" dirty="0">
              <a:latin typeface="Century Gothic"/>
              <a:cs typeface="Arial"/>
            </a:endParaRPr>
          </a:p>
          <a:p>
            <a:pPr algn="r"/>
            <a:endParaRPr lang="en-US" sz="1100" b="1" kern="0" dirty="0">
              <a:latin typeface="Century Gothic"/>
              <a:cs typeface="Arial"/>
            </a:endParaRPr>
          </a:p>
        </p:txBody>
      </p:sp>
      <p:sp>
        <p:nvSpPr>
          <p:cNvPr id="7" name="TextBox 6">
            <a:extLst>
              <a:ext uri="{FF2B5EF4-FFF2-40B4-BE49-F238E27FC236}">
                <a16:creationId xmlns:a16="http://schemas.microsoft.com/office/drawing/2014/main" id="{698260C2-1428-27EE-7B1D-78D4A04E5A67}"/>
              </a:ext>
            </a:extLst>
          </p:cNvPr>
          <p:cNvSpPr txBox="1"/>
          <p:nvPr/>
        </p:nvSpPr>
        <p:spPr>
          <a:xfrm>
            <a:off x="5163288" y="1651546"/>
            <a:ext cx="44831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Explain why there is more horizontal erosion in the lower parts of the river than the higher (4 marks)</a:t>
            </a:r>
          </a:p>
        </p:txBody>
      </p:sp>
      <p:sp>
        <p:nvSpPr>
          <p:cNvPr id="8" name="TextBox 7">
            <a:extLst>
              <a:ext uri="{FF2B5EF4-FFF2-40B4-BE49-F238E27FC236}">
                <a16:creationId xmlns:a16="http://schemas.microsoft.com/office/drawing/2014/main" id="{0C6A4AA7-E82B-B25F-E98D-C52D9585893F}"/>
              </a:ext>
            </a:extLst>
          </p:cNvPr>
          <p:cNvSpPr txBox="1"/>
          <p:nvPr/>
        </p:nvSpPr>
        <p:spPr>
          <a:xfrm>
            <a:off x="455288" y="3288803"/>
            <a:ext cx="44793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Explain the formation of an oxbow lake (4 marks) </a:t>
            </a:r>
            <a:r>
              <a:rPr lang="en-US" sz="1100" i="1" dirty="0">
                <a:latin typeface="Century Gothic"/>
              </a:rPr>
              <a:t>You may use an image to help</a:t>
            </a:r>
          </a:p>
        </p:txBody>
      </p:sp>
      <p:sp>
        <p:nvSpPr>
          <p:cNvPr id="10" name="TextBox 9">
            <a:extLst>
              <a:ext uri="{FF2B5EF4-FFF2-40B4-BE49-F238E27FC236}">
                <a16:creationId xmlns:a16="http://schemas.microsoft.com/office/drawing/2014/main" id="{D33635B1-0BEE-A105-16AD-A15A0FE004D6}"/>
              </a:ext>
            </a:extLst>
          </p:cNvPr>
          <p:cNvSpPr txBox="1"/>
          <p:nvPr/>
        </p:nvSpPr>
        <p:spPr>
          <a:xfrm>
            <a:off x="5130296" y="1934585"/>
            <a:ext cx="449230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Box 11">
            <a:extLst>
              <a:ext uri="{FF2B5EF4-FFF2-40B4-BE49-F238E27FC236}">
                <a16:creationId xmlns:a16="http://schemas.microsoft.com/office/drawing/2014/main" id="{62EB364E-C0A0-6F5F-0BEB-EFA3D9DEC350}"/>
              </a:ext>
            </a:extLst>
          </p:cNvPr>
          <p:cNvSpPr txBox="1"/>
          <p:nvPr/>
        </p:nvSpPr>
        <p:spPr>
          <a:xfrm>
            <a:off x="5065621" y="552492"/>
            <a:ext cx="45569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4760E081-4718-2CBB-8EFF-EB818AF681CE}"/>
              </a:ext>
            </a:extLst>
          </p:cNvPr>
          <p:cNvSpPr txBox="1"/>
          <p:nvPr/>
        </p:nvSpPr>
        <p:spPr>
          <a:xfrm>
            <a:off x="2475152" y="90828"/>
            <a:ext cx="48689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Century Gothic"/>
              </a:rPr>
              <a:t>Exam Practice 3</a:t>
            </a:r>
          </a:p>
        </p:txBody>
      </p:sp>
      <p:sp>
        <p:nvSpPr>
          <p:cNvPr id="11" name="TextBox 10">
            <a:extLst>
              <a:ext uri="{FF2B5EF4-FFF2-40B4-BE49-F238E27FC236}">
                <a16:creationId xmlns:a16="http://schemas.microsoft.com/office/drawing/2014/main" id="{45A39D8A-28CC-26A2-F44A-F0C1C94A917A}"/>
              </a:ext>
            </a:extLst>
          </p:cNvPr>
          <p:cNvSpPr txBox="1"/>
          <p:nvPr/>
        </p:nvSpPr>
        <p:spPr>
          <a:xfrm>
            <a:off x="417328" y="3510530"/>
            <a:ext cx="449230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711275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5e989fafb898c5576602434f410e2d09">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316a4d3840b8f008d6d32e5706a3e5d8"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1492A-FC17-4975-B408-0FE468FB927D}">
  <ds:schemaRefs>
    <ds:schemaRef ds:uri="http://schemas.microsoft.com/sharepoint/v3/contenttype/forms"/>
  </ds:schemaRefs>
</ds:datastoreItem>
</file>

<file path=customXml/itemProps2.xml><?xml version="1.0" encoding="utf-8"?>
<ds:datastoreItem xmlns:ds="http://schemas.openxmlformats.org/officeDocument/2006/customXml" ds:itemID="{8EB50BC7-269E-4573-8A17-900D49DEC51F}">
  <ds:schemaRefs>
    <ds:schemaRef ds:uri="8c196e67-583f-4cee-a71a-f7c16f1d0bdf"/>
    <ds:schemaRef ds:uri="f55e4e17-f17b-45d4-a783-b77bdb67020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C46931-7AD9-4EAE-9A55-AF1DFD8A2C97}">
  <ds:schemaRefs>
    <ds:schemaRef ds:uri="8c196e67-583f-4cee-a71a-f7c16f1d0bdf"/>
    <ds:schemaRef ds:uri="f55e4e17-f17b-45d4-a783-b77bdb6702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2301</Words>
  <Application>Microsoft Office PowerPoint</Application>
  <PresentationFormat>A4 Paper (210x297 mm)</PresentationFormat>
  <Paragraphs>336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5</cp:revision>
  <dcterms:created xsi:type="dcterms:W3CDTF">2024-03-05T11:58:30Z</dcterms:created>
  <dcterms:modified xsi:type="dcterms:W3CDTF">2026-01-14T12:46:01Z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