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58" r:id="rId6"/>
    <p:sldId id="294" r:id="rId7"/>
    <p:sldId id="293" r:id="rId8"/>
    <p:sldId id="301" r:id="rId9"/>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5A9"/>
    <a:srgbClr val="FCF9BB"/>
    <a:srgbClr val="F16F55"/>
    <a:srgbClr val="403F30"/>
    <a:srgbClr val="C2CA7D"/>
    <a:srgbClr val="FC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759D5-E468-381B-4E43-6ADC2C77F56D}" v="1879" dt="2026-01-13T16:45:43.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779118509"/>
              </p:ext>
            </p:extLst>
          </p:nvPr>
        </p:nvGraphicFramePr>
        <p:xfrm>
          <a:off x="438410" y="1142583"/>
          <a:ext cx="9356979" cy="5613324"/>
        </p:xfrm>
        <a:graphic>
          <a:graphicData uri="http://schemas.openxmlformats.org/drawingml/2006/table">
            <a:tbl>
              <a:tblPr firstRow="1" bandRow="1">
                <a:tableStyleId>{5C22544A-7EE6-4342-B048-85BDC9FD1C3A}</a:tableStyleId>
              </a:tblPr>
              <a:tblGrid>
                <a:gridCol w="3276926">
                  <a:extLst>
                    <a:ext uri="{9D8B030D-6E8A-4147-A177-3AD203B41FA5}">
                      <a16:colId xmlns:a16="http://schemas.microsoft.com/office/drawing/2014/main" val="2312803921"/>
                    </a:ext>
                  </a:extLst>
                </a:gridCol>
                <a:gridCol w="2992396">
                  <a:extLst>
                    <a:ext uri="{9D8B030D-6E8A-4147-A177-3AD203B41FA5}">
                      <a16:colId xmlns:a16="http://schemas.microsoft.com/office/drawing/2014/main" val="3904202172"/>
                    </a:ext>
                  </a:extLst>
                </a:gridCol>
                <a:gridCol w="3087657">
                  <a:extLst>
                    <a:ext uri="{9D8B030D-6E8A-4147-A177-3AD203B41FA5}">
                      <a16:colId xmlns:a16="http://schemas.microsoft.com/office/drawing/2014/main" val="3761829643"/>
                    </a:ext>
                  </a:extLst>
                </a:gridCol>
              </a:tblGrid>
              <a:tr h="2559405">
                <a:tc>
                  <a:txBody>
                    <a:bodyPr/>
                    <a:lstStyle/>
                    <a:p>
                      <a:pPr algn="ctr">
                        <a:lnSpc>
                          <a:spcPct val="100000"/>
                        </a:lnSpc>
                      </a:pPr>
                      <a:r>
                        <a:rPr lang="en-GB" sz="1200" b="1" dirty="0">
                          <a:solidFill>
                            <a:schemeClr val="tx1"/>
                          </a:solidFill>
                          <a:latin typeface="Century Gothic"/>
                        </a:rPr>
                        <a:t>Task 1</a:t>
                      </a:r>
                    </a:p>
                    <a:p>
                      <a:pPr lvl="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are the three types of rock?</a:t>
                      </a:r>
                    </a:p>
                    <a:p>
                      <a:pPr marL="228600" lvl="0" indent="-228600" algn="l">
                        <a:lnSpc>
                          <a:spcPct val="100000"/>
                        </a:lnSpc>
                        <a:buAutoNum type="arabicPeriod"/>
                      </a:pPr>
                      <a:r>
                        <a:rPr lang="en-GB" sz="1200" b="0" dirty="0">
                          <a:solidFill>
                            <a:schemeClr val="tx1"/>
                          </a:solidFill>
                          <a:latin typeface="Century Gothic"/>
                        </a:rPr>
                        <a:t>How are sedimentary rocks formed?</a:t>
                      </a:r>
                    </a:p>
                    <a:p>
                      <a:pPr marL="228600" lvl="0" indent="-228600" algn="l">
                        <a:lnSpc>
                          <a:spcPct val="100000"/>
                        </a:lnSpc>
                        <a:buAutoNum type="arabicPeriod"/>
                      </a:pPr>
                      <a:r>
                        <a:rPr lang="en-GB" sz="1200" b="0" dirty="0">
                          <a:solidFill>
                            <a:schemeClr val="tx1"/>
                          </a:solidFill>
                          <a:latin typeface="Century Gothic"/>
                        </a:rPr>
                        <a:t>Two examples of sedimentary rocks</a:t>
                      </a:r>
                    </a:p>
                    <a:p>
                      <a:pPr marL="228600" lvl="0" indent="-228600" algn="l">
                        <a:lnSpc>
                          <a:spcPct val="100000"/>
                        </a:lnSpc>
                        <a:buAutoNum type="arabicPeriod"/>
                      </a:pPr>
                      <a:r>
                        <a:rPr lang="en-GB" sz="1200" b="0" dirty="0">
                          <a:solidFill>
                            <a:schemeClr val="tx1"/>
                          </a:solidFill>
                          <a:latin typeface="Century Gothic"/>
                        </a:rPr>
                        <a:t>Name three characteristics of sedimentary rocks</a:t>
                      </a:r>
                    </a:p>
                    <a:p>
                      <a:pPr marL="228600" lvl="0" indent="-228600" algn="l">
                        <a:lnSpc>
                          <a:spcPct val="100000"/>
                        </a:lnSpc>
                        <a:buAutoNum type="arabicPeriod"/>
                      </a:pPr>
                      <a:r>
                        <a:rPr lang="en-GB" sz="1200" b="0" dirty="0">
                          <a:solidFill>
                            <a:schemeClr val="tx1"/>
                          </a:solidFill>
                          <a:latin typeface="Century Gothic"/>
                        </a:rPr>
                        <a:t>Where are sedimentary rocks found in the UK?</a:t>
                      </a:r>
                    </a:p>
                    <a:p>
                      <a:pPr marL="228600" lvl="0" indent="-228600" algn="l">
                        <a:lnSpc>
                          <a:spcPct val="100000"/>
                        </a:lnSpc>
                        <a:buAutoNum type="arabicPeriod"/>
                      </a:pPr>
                      <a:endParaRPr lang="en-GB" sz="1200" b="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None/>
                      </a:pPr>
                      <a:r>
                        <a:rPr lang="en-GB" sz="1200" b="1" dirty="0">
                          <a:solidFill>
                            <a:schemeClr val="tx1"/>
                          </a:solidFill>
                          <a:latin typeface="Century Gothic"/>
                        </a:rPr>
                        <a:t>Task 2</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How are metamorphic rocks formed?</a:t>
                      </a:r>
                      <a:endParaRPr lang="en-GB"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Two examples of metamorphic rocks</a:t>
                      </a:r>
                      <a:endParaRPr lang="en-US"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Name three characteristics of metamorphic rocks</a:t>
                      </a:r>
                      <a:endParaRPr lang="en-US"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Where are metamorphic rocks found in the UK?</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indent="0" algn="ctr">
                        <a:lnSpc>
                          <a:spcPct val="100000"/>
                        </a:lnSpc>
                        <a:buNone/>
                      </a:pPr>
                      <a:r>
                        <a:rPr lang="en-GB" sz="1200" b="1" dirty="0">
                          <a:solidFill>
                            <a:schemeClr val="tx1"/>
                          </a:solidFill>
                          <a:latin typeface="Century Gothic"/>
                        </a:rPr>
                        <a:t>Task 3</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How are igneous rocks formed?</a:t>
                      </a:r>
                      <a:endParaRPr lang="en-GB"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Two examples of igneous rocks</a:t>
                      </a:r>
                      <a:endParaRPr lang="en-US"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Name three characteristics of igneous rocks</a:t>
                      </a:r>
                      <a:endParaRPr lang="en-US" sz="1200" b="1" i="0" u="none" strike="noStrike" noProof="0" dirty="0">
                        <a:solidFill>
                          <a:srgbClr val="FFFFFF"/>
                        </a:solidFill>
                        <a:latin typeface="Century Gothic"/>
                      </a:endParaRPr>
                    </a:p>
                    <a:p>
                      <a:pPr marL="228600" lvl="0" indent="-228600" algn="l">
                        <a:lnSpc>
                          <a:spcPct val="100000"/>
                        </a:lnSpc>
                        <a:buClr>
                          <a:srgbClr val="FFFFFF"/>
                        </a:buClr>
                        <a:buAutoNum type="arabicPeriod"/>
                      </a:pPr>
                      <a:r>
                        <a:rPr lang="en-GB" sz="1200" b="0" i="0" u="none" strike="noStrike" noProof="0" dirty="0">
                          <a:solidFill>
                            <a:schemeClr val="tx1"/>
                          </a:solidFill>
                          <a:latin typeface="Century Gothic"/>
                        </a:rPr>
                        <a:t>Where are igneous rocks found in the UK?</a:t>
                      </a:r>
                      <a:endParaRPr lang="en-GB" i="0" u="none" strike="noStrike" noProof="0"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3053919">
                <a:tc>
                  <a:txBody>
                    <a:bodyPr/>
                    <a:lstStyle/>
                    <a:p>
                      <a:pPr marL="0" indent="0" algn="ctr">
                        <a:lnSpc>
                          <a:spcPct val="100000"/>
                        </a:lnSpc>
                        <a:buClr>
                          <a:srgbClr val="000000"/>
                        </a:buClr>
                        <a:buNone/>
                      </a:pPr>
                      <a:r>
                        <a:rPr lang="en-GB" sz="1200" b="1" dirty="0">
                          <a:solidFill>
                            <a:schemeClr val="tx1"/>
                          </a:solidFill>
                          <a:latin typeface="Century Gothic"/>
                        </a:rPr>
                        <a:t>Task 4</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How are limestone pavements formed?</a:t>
                      </a:r>
                    </a:p>
                    <a:p>
                      <a:pPr marL="228600" lvl="0" indent="-228600" algn="l">
                        <a:lnSpc>
                          <a:spcPct val="100000"/>
                        </a:lnSpc>
                        <a:buAutoNum type="arabicPeriod"/>
                      </a:pPr>
                      <a:r>
                        <a:rPr lang="en-GB" sz="1200" b="0" dirty="0">
                          <a:solidFill>
                            <a:schemeClr val="tx1"/>
                          </a:solidFill>
                          <a:latin typeface="Century Gothic"/>
                        </a:rPr>
                        <a:t>How are granite tors formed?</a:t>
                      </a:r>
                    </a:p>
                    <a:p>
                      <a:pPr marL="228600" lvl="0" indent="-228600" algn="l">
                        <a:lnSpc>
                          <a:spcPct val="100000"/>
                        </a:lnSpc>
                        <a:buAutoNum type="arabicPeriod"/>
                      </a:pPr>
                      <a:r>
                        <a:rPr lang="en-GB" sz="1200" b="0" dirty="0">
                          <a:solidFill>
                            <a:schemeClr val="tx1"/>
                          </a:solidFill>
                          <a:latin typeface="Century Gothic"/>
                        </a:rPr>
                        <a:t>How are chalk escarpments formed?</a:t>
                      </a:r>
                    </a:p>
                    <a:p>
                      <a:pPr marL="228600" lvl="0" indent="-228600" algn="l">
                        <a:lnSpc>
                          <a:spcPct val="100000"/>
                        </a:lnSpc>
                        <a:buAutoNum type="arabicPeriod"/>
                      </a:pPr>
                      <a:endParaRPr lang="en-GB" sz="1200" b="0" i="0" u="none" strike="noStrike" noProof="0" dirty="0">
                        <a:solidFill>
                          <a:schemeClr val="tx1"/>
                        </a:solidFill>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indent="0" algn="ctr">
                        <a:lnSpc>
                          <a:spcPct val="100000"/>
                        </a:lnSpc>
                        <a:buNone/>
                      </a:pPr>
                      <a:r>
                        <a:rPr lang="en-GB" sz="1200" b="1" dirty="0">
                          <a:solidFill>
                            <a:schemeClr val="tx1"/>
                          </a:solidFill>
                          <a:latin typeface="Century Gothic"/>
                        </a:rPr>
                        <a:t>Task 5</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How did the last Ice Age affect the geology in the UK?</a:t>
                      </a:r>
                    </a:p>
                    <a:p>
                      <a:pPr marL="228600" lvl="0" indent="-228600" algn="l">
                        <a:lnSpc>
                          <a:spcPct val="100000"/>
                        </a:lnSpc>
                        <a:buAutoNum type="arabicPeriod"/>
                      </a:pPr>
                      <a:endParaRPr lang="en-GB" sz="1200" b="0" dirty="0">
                        <a:solidFill>
                          <a:schemeClr val="tx1"/>
                        </a:solidFill>
                        <a:latin typeface="Century Gothic"/>
                      </a:endParaRPr>
                    </a:p>
                    <a:p>
                      <a:pPr marL="228600" lvl="0" indent="-228600" algn="l">
                        <a:lnSpc>
                          <a:spcPct val="100000"/>
                        </a:lnSpc>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lvl="0" indent="0" algn="ctr">
                        <a:lnSpc>
                          <a:spcPct val="100000"/>
                        </a:lnSpc>
                        <a:buNone/>
                      </a:pPr>
                      <a:r>
                        <a:rPr lang="en-GB" sz="1200" b="1" dirty="0">
                          <a:solidFill>
                            <a:schemeClr val="tx1"/>
                          </a:solidFill>
                          <a:latin typeface="Century Gothic"/>
                        </a:rPr>
                        <a:t>Task 6</a:t>
                      </a:r>
                    </a:p>
                    <a:p>
                      <a:pPr marL="0" lvl="0" indent="0" algn="ctr">
                        <a:lnSpc>
                          <a:spcPct val="100000"/>
                        </a:lnSpc>
                        <a:buNone/>
                      </a:pPr>
                      <a:endParaRPr lang="en-GB" sz="1200" b="1" dirty="0">
                        <a:solidFill>
                          <a:schemeClr val="tx1"/>
                        </a:solidFill>
                        <a:latin typeface="Century Gothic"/>
                      </a:endParaRPr>
                    </a:p>
                    <a:p>
                      <a:pPr marL="228600" lvl="0" indent="-228600" algn="l">
                        <a:lnSpc>
                          <a:spcPct val="100000"/>
                        </a:lnSpc>
                        <a:buAutoNum type="arabicPeriod"/>
                      </a:pPr>
                      <a:r>
                        <a:rPr lang="en-GB" sz="1200" b="0" i="0" u="none" strike="noStrike" noProof="0" dirty="0">
                          <a:solidFill>
                            <a:srgbClr val="000000"/>
                          </a:solidFill>
                          <a:latin typeface="Century Gothic"/>
                        </a:rPr>
                        <a:t>How has forestry changed the UK landscape?</a:t>
                      </a:r>
                    </a:p>
                    <a:p>
                      <a:pPr marL="228600" lvl="0" indent="-228600" algn="l">
                        <a:lnSpc>
                          <a:spcPct val="100000"/>
                        </a:lnSpc>
                        <a:buAutoNum type="arabicPeriod"/>
                      </a:pPr>
                      <a:r>
                        <a:rPr lang="en-GB" sz="1200" b="0" i="0" u="none" strike="noStrike" noProof="0" dirty="0">
                          <a:solidFill>
                            <a:srgbClr val="000000"/>
                          </a:solidFill>
                          <a:latin typeface="Century Gothic"/>
                        </a:rPr>
                        <a:t>How have settlements changed the UK landscape?</a:t>
                      </a:r>
                    </a:p>
                    <a:p>
                      <a:pPr marL="228600" lvl="0" indent="-228600" algn="l">
                        <a:lnSpc>
                          <a:spcPct val="100000"/>
                        </a:lnSpc>
                        <a:buAutoNum type="arabicPeriod"/>
                      </a:pPr>
                      <a:r>
                        <a:rPr lang="en-GB" sz="1200" b="0" i="0" u="none" strike="noStrike" noProof="0" dirty="0">
                          <a:solidFill>
                            <a:srgbClr val="000000"/>
                          </a:solidFill>
                          <a:latin typeface="Century Gothic"/>
                        </a:rPr>
                        <a:t>How has agriculture changed the UK landscape?</a:t>
                      </a:r>
                      <a:br>
                        <a:rPr lang="en-GB" sz="1200" b="0" i="0" u="none" strike="noStrike" noProof="0" dirty="0">
                          <a:solidFill>
                            <a:srgbClr val="000000"/>
                          </a:solidFill>
                          <a:latin typeface="Century Gothic"/>
                        </a:rPr>
                      </a:br>
                      <a:endParaRPr lang="en-GB" sz="1200" b="0" i="0" u="none" strike="noStrike" noProof="0">
                        <a:solidFill>
                          <a:srgbClr val="000000"/>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272701" y="600635"/>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UK Landscapes</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5" name="Picture 4">
            <a:extLst>
              <a:ext uri="{FF2B5EF4-FFF2-40B4-BE49-F238E27FC236}">
                <a16:creationId xmlns:a16="http://schemas.microsoft.com/office/drawing/2014/main" id="{130E4BFB-7E31-795C-7A7C-44199C395301}"/>
              </a:ext>
            </a:extLst>
          </p:cNvPr>
          <p:cNvPicPr>
            <a:picLocks noChangeAspect="1"/>
          </p:cNvPicPr>
          <p:nvPr/>
        </p:nvPicPr>
        <p:blipFill>
          <a:blip r:embed="rId3"/>
          <a:stretch>
            <a:fillRect/>
          </a:stretch>
        </p:blipFill>
        <p:spPr>
          <a:xfrm>
            <a:off x="225415" y="117587"/>
            <a:ext cx="1045472" cy="95794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UK Landscapes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Lesson 1 </a:t>
            </a:r>
            <a:endParaRPr lang="en-US" sz="1200" b="1" dirty="0">
              <a:latin typeface="Aptos" panose="020B0004020202020204"/>
            </a:endParaRPr>
          </a:p>
          <a:p>
            <a:pPr algn="ctr"/>
            <a:r>
              <a:rPr lang="en-GB" sz="1200" b="1" dirty="0">
                <a:latin typeface="Century Gothic"/>
              </a:rPr>
              <a:t>Rock Types</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Organiser</a:t>
            </a:r>
          </a:p>
        </p:txBody>
      </p:sp>
      <p:pic>
        <p:nvPicPr>
          <p:cNvPr id="32" name="Picture 31">
            <a:extLst>
              <a:ext uri="{FF2B5EF4-FFF2-40B4-BE49-F238E27FC236}">
                <a16:creationId xmlns:a16="http://schemas.microsoft.com/office/drawing/2014/main" id="{ACFFB359-E123-B94D-2D04-A761D786793A}"/>
              </a:ext>
            </a:extLst>
          </p:cNvPr>
          <p:cNvPicPr>
            <a:picLocks noChangeAspect="1"/>
          </p:cNvPicPr>
          <p:nvPr/>
        </p:nvPicPr>
        <p:blipFill>
          <a:blip r:embed="rId3"/>
          <a:stretch>
            <a:fillRect/>
          </a:stretch>
        </p:blipFill>
        <p:spPr>
          <a:xfrm>
            <a:off x="193733" y="22484"/>
            <a:ext cx="1045472" cy="957944"/>
          </a:xfrm>
          <a:prstGeom prst="rect">
            <a:avLst/>
          </a:prstGeom>
        </p:spPr>
      </p:pic>
      <p:pic>
        <p:nvPicPr>
          <p:cNvPr id="49" name="Picture 48" descr="A cartoon of a sea&#10;&#10;AI-generated content may be incorrect.">
            <a:extLst>
              <a:ext uri="{FF2B5EF4-FFF2-40B4-BE49-F238E27FC236}">
                <a16:creationId xmlns:a16="http://schemas.microsoft.com/office/drawing/2014/main" id="{0EFE4BDE-7609-7BBD-DDA2-A84107595FFB}"/>
              </a:ext>
            </a:extLst>
          </p:cNvPr>
          <p:cNvPicPr>
            <a:picLocks noChangeAspect="1"/>
          </p:cNvPicPr>
          <p:nvPr/>
        </p:nvPicPr>
        <p:blipFill>
          <a:blip r:embed="rId4"/>
          <a:stretch>
            <a:fillRect/>
          </a:stretch>
        </p:blipFill>
        <p:spPr>
          <a:xfrm>
            <a:off x="294287" y="1331444"/>
            <a:ext cx="3091268" cy="2493819"/>
          </a:xfrm>
          <a:prstGeom prst="rect">
            <a:avLst/>
          </a:prstGeom>
        </p:spPr>
      </p:pic>
      <p:sp>
        <p:nvSpPr>
          <p:cNvPr id="51" name="TextBox 50">
            <a:extLst>
              <a:ext uri="{FF2B5EF4-FFF2-40B4-BE49-F238E27FC236}">
                <a16:creationId xmlns:a16="http://schemas.microsoft.com/office/drawing/2014/main" id="{9CE4DA76-5C20-C9AB-FCE4-A5A759C24B52}"/>
              </a:ext>
            </a:extLst>
          </p:cNvPr>
          <p:cNvSpPr txBox="1"/>
          <p:nvPr/>
        </p:nvSpPr>
        <p:spPr>
          <a:xfrm>
            <a:off x="3395287" y="1326162"/>
            <a:ext cx="6230851"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212529"/>
                </a:solidFill>
                <a:latin typeface="Century Gothic"/>
                <a:ea typeface="jakarta"/>
                <a:cs typeface="jakarta"/>
              </a:rPr>
              <a:t>Sedimentary Rock</a:t>
            </a:r>
          </a:p>
          <a:p>
            <a:pPr marL="228600" indent="-228600">
              <a:buFont typeface="Wingdings"/>
              <a:buChar char="Ø"/>
            </a:pPr>
            <a:r>
              <a:rPr lang="en-US" sz="1100" dirty="0">
                <a:solidFill>
                  <a:srgbClr val="212529"/>
                </a:solidFill>
                <a:latin typeface="Century Gothic"/>
                <a:ea typeface="jakarta"/>
                <a:cs typeface="jakarta"/>
              </a:rPr>
              <a:t>Formed from sediments and the remains of plants and animals which have settled at the bottom of a lake or ocean</a:t>
            </a:r>
            <a:endParaRPr lang="en-US"/>
          </a:p>
          <a:p>
            <a:pPr marL="228600" indent="-228600">
              <a:buFont typeface="Wingdings"/>
              <a:buChar char="Ø"/>
            </a:pPr>
            <a:r>
              <a:rPr lang="en-US" sz="1100" dirty="0">
                <a:solidFill>
                  <a:srgbClr val="212529"/>
                </a:solidFill>
                <a:latin typeface="Century Gothic"/>
                <a:ea typeface="jakarta"/>
                <a:cs typeface="jakarta"/>
              </a:rPr>
              <a:t>The layers of sediment are compacted together until they become solid rock</a:t>
            </a:r>
          </a:p>
          <a:p>
            <a:pPr algn="ctr"/>
            <a:endParaRPr lang="en-US" sz="1100">
              <a:latin typeface="Century Gothic"/>
            </a:endParaRPr>
          </a:p>
          <a:p>
            <a:r>
              <a:rPr lang="en-US" sz="1100" dirty="0">
                <a:solidFill>
                  <a:srgbClr val="000000"/>
                </a:solidFill>
                <a:latin typeface="Century Gothic"/>
                <a:ea typeface="+mn-lt"/>
                <a:cs typeface="+mn-lt"/>
              </a:rPr>
              <a:t>There are two main types of sedimentary rocks in the UK:</a:t>
            </a:r>
            <a:endParaRPr lang="en-US" dirty="0"/>
          </a:p>
          <a:p>
            <a:endParaRPr lang="en-US" sz="1100" dirty="0">
              <a:latin typeface="Century Gothic"/>
            </a:endParaRPr>
          </a:p>
          <a:p>
            <a:pPr marL="171450" indent="-171450">
              <a:buFont typeface="Wingdings"/>
              <a:buChar char="Ø"/>
            </a:pPr>
            <a:r>
              <a:rPr lang="en-US" sz="1100" dirty="0">
                <a:solidFill>
                  <a:srgbClr val="000000"/>
                </a:solidFill>
                <a:latin typeface="Century Gothic"/>
                <a:ea typeface="+mn-lt"/>
                <a:cs typeface="+mn-lt"/>
              </a:rPr>
              <a:t>Limestone and chalk come from the tiny shells and skeletons of dead sea creatures</a:t>
            </a:r>
            <a:br>
              <a:rPr lang="en-US" sz="1100" dirty="0">
                <a:solidFill>
                  <a:srgbClr val="000000"/>
                </a:solidFill>
                <a:latin typeface="Century Gothic"/>
                <a:ea typeface="+mn-lt"/>
                <a:cs typeface="+mn-lt"/>
              </a:rPr>
            </a:br>
            <a:r>
              <a:rPr lang="en-US" sz="1100" dirty="0">
                <a:solidFill>
                  <a:srgbClr val="000000"/>
                </a:solidFill>
                <a:latin typeface="Century Gothic"/>
                <a:ea typeface="+mn-lt"/>
                <a:cs typeface="+mn-lt"/>
              </a:rPr>
              <a:t>Limestone is harder than chalk, but both are less resistant to erosion (softer compared to granite)</a:t>
            </a:r>
            <a:br>
              <a:rPr lang="en-US" sz="1100" dirty="0">
                <a:solidFill>
                  <a:srgbClr val="000000"/>
                </a:solidFill>
                <a:latin typeface="Century Gothic"/>
                <a:ea typeface="+mn-lt"/>
                <a:cs typeface="+mn-lt"/>
              </a:rPr>
            </a:br>
            <a:r>
              <a:rPr lang="en-US" sz="1100" dirty="0">
                <a:solidFill>
                  <a:srgbClr val="000000"/>
                </a:solidFill>
                <a:latin typeface="Century Gothic"/>
                <a:ea typeface="+mn-lt"/>
                <a:cs typeface="+mn-lt"/>
              </a:rPr>
              <a:t>Limestone and chalk are relatively strong and permeable</a:t>
            </a:r>
            <a:endParaRPr lang="en-US" dirty="0"/>
          </a:p>
          <a:p>
            <a:pPr marL="171450" indent="-171450">
              <a:buFont typeface="Wingdings"/>
              <a:buChar char="Ø"/>
            </a:pPr>
            <a:r>
              <a:rPr lang="en-US" sz="1100" dirty="0">
                <a:solidFill>
                  <a:srgbClr val="000000"/>
                </a:solidFill>
                <a:latin typeface="Century Gothic"/>
                <a:ea typeface="+mn-lt"/>
                <a:cs typeface="+mn-lt"/>
              </a:rPr>
              <a:t>Clays and shales are made from mud and clay minerals. They are:</a:t>
            </a:r>
            <a:br>
              <a:rPr lang="en-US" sz="1100" dirty="0">
                <a:solidFill>
                  <a:srgbClr val="000000"/>
                </a:solidFill>
                <a:latin typeface="Century Gothic"/>
                <a:ea typeface="+mn-lt"/>
                <a:cs typeface="+mn-lt"/>
              </a:rPr>
            </a:br>
            <a:r>
              <a:rPr lang="en-US" sz="1100" dirty="0">
                <a:solidFill>
                  <a:srgbClr val="000000"/>
                </a:solidFill>
                <a:latin typeface="Century Gothic"/>
                <a:ea typeface="+mn-lt"/>
                <a:cs typeface="+mn-lt"/>
              </a:rPr>
              <a:t>Softer than limestone and chalk</a:t>
            </a:r>
            <a:br>
              <a:rPr lang="en-US" sz="1100" dirty="0">
                <a:solidFill>
                  <a:srgbClr val="000000"/>
                </a:solidFill>
                <a:latin typeface="Century Gothic"/>
                <a:ea typeface="+mn-lt"/>
                <a:cs typeface="+mn-lt"/>
              </a:rPr>
            </a:br>
            <a:r>
              <a:rPr lang="en-US" sz="1100" dirty="0">
                <a:solidFill>
                  <a:srgbClr val="000000"/>
                </a:solidFill>
                <a:latin typeface="Century Gothic"/>
                <a:ea typeface="+mn-lt"/>
                <a:cs typeface="+mn-lt"/>
              </a:rPr>
              <a:t>Impermeable </a:t>
            </a:r>
            <a:br>
              <a:rPr lang="en-US" sz="1100" dirty="0">
                <a:solidFill>
                  <a:srgbClr val="000000"/>
                </a:solidFill>
                <a:latin typeface="Century Gothic"/>
                <a:ea typeface="+mn-lt"/>
                <a:cs typeface="+mn-lt"/>
              </a:rPr>
            </a:br>
            <a:br>
              <a:rPr lang="en-US" sz="1100" dirty="0">
                <a:solidFill>
                  <a:srgbClr val="000000"/>
                </a:solidFill>
                <a:latin typeface="Century Gothic"/>
                <a:ea typeface="+mn-lt"/>
                <a:cs typeface="+mn-lt"/>
              </a:rPr>
            </a:br>
            <a:endParaRPr lang="en-US" sz="1100" dirty="0">
              <a:latin typeface="Century Gothic"/>
            </a:endParaRPr>
          </a:p>
          <a:p>
            <a:pPr algn="ctr"/>
            <a:endParaRPr lang="en-US" sz="1100">
              <a:latin typeface="Century Gothic"/>
            </a:endParaRPr>
          </a:p>
        </p:txBody>
      </p:sp>
      <p:sp>
        <p:nvSpPr>
          <p:cNvPr id="52" name="TextBox 51">
            <a:extLst>
              <a:ext uri="{FF2B5EF4-FFF2-40B4-BE49-F238E27FC236}">
                <a16:creationId xmlns:a16="http://schemas.microsoft.com/office/drawing/2014/main" id="{281F91F9-2657-3269-5678-98C6644D4D4A}"/>
              </a:ext>
            </a:extLst>
          </p:cNvPr>
          <p:cNvSpPr txBox="1"/>
          <p:nvPr/>
        </p:nvSpPr>
        <p:spPr>
          <a:xfrm>
            <a:off x="3384724" y="3841114"/>
            <a:ext cx="1995987"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212529"/>
                </a:solidFill>
                <a:latin typeface="Century Gothic"/>
                <a:ea typeface="jakarta"/>
                <a:cs typeface="jakarta"/>
              </a:rPr>
              <a:t>Igneous rock</a:t>
            </a:r>
            <a:br>
              <a:rPr lang="en-US" sz="1100" b="1" dirty="0">
                <a:solidFill>
                  <a:srgbClr val="212529"/>
                </a:solidFill>
                <a:latin typeface="Century Gothic"/>
                <a:ea typeface="jakarta"/>
                <a:cs typeface="jakarta"/>
              </a:rPr>
            </a:br>
            <a:endParaRPr lang="en-US"/>
          </a:p>
          <a:p>
            <a:pPr marL="228600" indent="-228600">
              <a:buFont typeface="Wingdings"/>
              <a:buChar char="Ø"/>
            </a:pPr>
            <a:r>
              <a:rPr lang="en-US" sz="1100" dirty="0">
                <a:solidFill>
                  <a:srgbClr val="212529"/>
                </a:solidFill>
                <a:latin typeface="Century Gothic"/>
                <a:ea typeface="jakarta"/>
                <a:cs typeface="jakarta"/>
              </a:rPr>
              <a:t>Igneous rock forms when magma from the mantle cools and hardens</a:t>
            </a:r>
          </a:p>
          <a:p>
            <a:pPr marL="228600" indent="-228600">
              <a:buFont typeface="Wingdings"/>
              <a:buChar char="Ø"/>
            </a:pPr>
            <a:r>
              <a:rPr lang="en-US" sz="1100" dirty="0">
                <a:solidFill>
                  <a:srgbClr val="212529"/>
                </a:solidFill>
                <a:latin typeface="Century Gothic"/>
                <a:ea typeface="jakarta"/>
                <a:cs typeface="jakarta"/>
              </a:rPr>
              <a:t>As it cools, crystals form in the rock</a:t>
            </a:r>
          </a:p>
          <a:p>
            <a:pPr marL="228600" indent="-228600">
              <a:buFont typeface="Wingdings"/>
              <a:buChar char="Ø"/>
            </a:pPr>
            <a:r>
              <a:rPr lang="en-US" sz="1100" dirty="0">
                <a:solidFill>
                  <a:srgbClr val="212529"/>
                </a:solidFill>
                <a:latin typeface="Century Gothic"/>
                <a:ea typeface="jakarta"/>
                <a:cs typeface="jakarta"/>
              </a:rPr>
              <a:t>Igneous rocks are hard and more resistant to erosion, e.g. granite and basalt</a:t>
            </a:r>
          </a:p>
          <a:p>
            <a:pPr marL="228600" indent="-228600">
              <a:buFont typeface="Wingdings"/>
              <a:buChar char="Ø"/>
            </a:pPr>
            <a:r>
              <a:rPr lang="en-US" sz="1100" dirty="0">
                <a:solidFill>
                  <a:srgbClr val="212529"/>
                </a:solidFill>
                <a:latin typeface="Century Gothic"/>
                <a:ea typeface="jakarta"/>
                <a:cs typeface="jakarta"/>
              </a:rPr>
              <a:t>Mostly found in the northern upland areas of the UK</a:t>
            </a:r>
          </a:p>
        </p:txBody>
      </p:sp>
      <p:sp>
        <p:nvSpPr>
          <p:cNvPr id="53" name="TextBox 52">
            <a:extLst>
              <a:ext uri="{FF2B5EF4-FFF2-40B4-BE49-F238E27FC236}">
                <a16:creationId xmlns:a16="http://schemas.microsoft.com/office/drawing/2014/main" id="{2056F3BF-872E-F1CE-AEB2-871DBF4AE5C7}"/>
              </a:ext>
            </a:extLst>
          </p:cNvPr>
          <p:cNvSpPr txBox="1"/>
          <p:nvPr/>
        </p:nvSpPr>
        <p:spPr>
          <a:xfrm>
            <a:off x="290422" y="3830547"/>
            <a:ext cx="302037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rPr>
              <a:t>Metamorphic rock</a:t>
            </a:r>
            <a:br>
              <a:rPr lang="en-US" sz="1100" b="1" dirty="0">
                <a:latin typeface="Century Gothic"/>
              </a:rPr>
            </a:br>
            <a:endParaRPr lang="en-US" sz="1100" b="1" dirty="0">
              <a:latin typeface="Century Gothic"/>
            </a:endParaRPr>
          </a:p>
          <a:p>
            <a:pPr marL="228600" indent="-228600" algn="l">
              <a:buFont typeface="Wingdings"/>
              <a:buChar char="Ø"/>
            </a:pPr>
            <a:r>
              <a:rPr lang="en-US" sz="1100" dirty="0">
                <a:latin typeface="Century Gothic"/>
              </a:rPr>
              <a:t>When rock (igneous, sedimentary or older metamorphic rock) is put under pressure and heated (but not melted)</a:t>
            </a:r>
          </a:p>
          <a:p>
            <a:pPr marL="228600" indent="-228600" algn="l">
              <a:buFont typeface="Wingdings"/>
              <a:buChar char="Ø"/>
            </a:pPr>
            <a:r>
              <a:rPr lang="en-US" sz="1100" dirty="0">
                <a:latin typeface="Century Gothic"/>
              </a:rPr>
              <a:t>The original rock becomes a new type of rock</a:t>
            </a:r>
          </a:p>
          <a:p>
            <a:pPr marL="228600" indent="-228600" algn="l">
              <a:buFont typeface="Wingdings"/>
              <a:buChar char="Ø"/>
            </a:pPr>
            <a:r>
              <a:rPr lang="en-US" sz="1100" dirty="0">
                <a:latin typeface="Century Gothic"/>
              </a:rPr>
              <a:t>This new rock becomes harder and more compact e.g. shale becomes </a:t>
            </a:r>
            <a:r>
              <a:rPr lang="en-US" sz="1100" b="1" dirty="0">
                <a:latin typeface="Century Gothic"/>
              </a:rPr>
              <a:t>slate </a:t>
            </a:r>
            <a:r>
              <a:rPr lang="en-US" sz="1100" dirty="0">
                <a:latin typeface="Century Gothic"/>
              </a:rPr>
              <a:t>and with more pressure and heat, slate becomes </a:t>
            </a:r>
            <a:r>
              <a:rPr lang="en-US" sz="1100" b="1" dirty="0">
                <a:latin typeface="Century Gothic"/>
              </a:rPr>
              <a:t>schist</a:t>
            </a:r>
          </a:p>
          <a:p>
            <a:pPr marL="228600" indent="-228600" algn="l">
              <a:buFont typeface="Wingdings"/>
              <a:buChar char="Ø"/>
            </a:pPr>
            <a:r>
              <a:rPr lang="en-US" sz="1100" dirty="0">
                <a:latin typeface="Century Gothic"/>
              </a:rPr>
              <a:t>Found within the upland areas of the UK</a:t>
            </a:r>
          </a:p>
          <a:p>
            <a:pPr marL="228600" indent="-228600" algn="l">
              <a:buFont typeface="Wingdings"/>
              <a:buChar char="Ø"/>
            </a:pPr>
            <a:r>
              <a:rPr lang="en-US" sz="1100" dirty="0">
                <a:latin typeface="Century Gothic"/>
              </a:rPr>
              <a:t>Very strong and resistant to erosion or weathering</a:t>
            </a:r>
          </a:p>
          <a:p>
            <a:pPr algn="ctr"/>
            <a:endParaRPr lang="en-US"/>
          </a:p>
        </p:txBody>
      </p:sp>
      <p:pic>
        <p:nvPicPr>
          <p:cNvPr id="54" name="Picture 53" descr="A diagram of rock cycle&#10;&#10;AI-generated content may be incorrect.">
            <a:extLst>
              <a:ext uri="{FF2B5EF4-FFF2-40B4-BE49-F238E27FC236}">
                <a16:creationId xmlns:a16="http://schemas.microsoft.com/office/drawing/2014/main" id="{E2A137A5-C61C-3F1D-737E-765B8E087EC2}"/>
              </a:ext>
            </a:extLst>
          </p:cNvPr>
          <p:cNvPicPr>
            <a:picLocks noChangeAspect="1"/>
          </p:cNvPicPr>
          <p:nvPr/>
        </p:nvPicPr>
        <p:blipFill>
          <a:blip r:embed="rId5"/>
          <a:srcRect l="2195" t="5085" r="1219" b="6356"/>
          <a:stretch>
            <a:fillRect/>
          </a:stretch>
        </p:blipFill>
        <p:spPr>
          <a:xfrm>
            <a:off x="5524474" y="4042385"/>
            <a:ext cx="4189511" cy="2207632"/>
          </a:xfrm>
          <a:prstGeom prst="rect">
            <a:avLst/>
          </a:prstGeom>
          <a:ln>
            <a:noFill/>
          </a:ln>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F10DE-7F89-69C2-1692-5562F46C3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954E6C-0DF8-9524-747E-406433331572}"/>
              </a:ext>
            </a:extLst>
          </p:cNvPr>
          <p:cNvSpPr txBox="1"/>
          <p:nvPr/>
        </p:nvSpPr>
        <p:spPr>
          <a:xfrm>
            <a:off x="743293" y="200983"/>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UK Landscapes</a:t>
            </a:r>
            <a:endParaRPr lang="en-US" sz="1600" dirty="0">
              <a:latin typeface="Century Gothic"/>
              <a:ea typeface="Calibri"/>
              <a:cs typeface="Calibri"/>
            </a:endParaRPr>
          </a:p>
          <a:p>
            <a:pPr algn="ctr"/>
            <a:r>
              <a:rPr lang="en-US" sz="1600" b="1" dirty="0">
                <a:latin typeface="Century Gothic"/>
                <a:ea typeface="Calibri"/>
                <a:cs typeface="Calibri"/>
              </a:rPr>
              <a:t>knowledge checkers</a:t>
            </a:r>
            <a:endParaRPr lang="en-US" dirty="0"/>
          </a:p>
        </p:txBody>
      </p:sp>
      <p:cxnSp>
        <p:nvCxnSpPr>
          <p:cNvPr id="8" name="Straight Arrow Connector 7">
            <a:extLst>
              <a:ext uri="{FF2B5EF4-FFF2-40B4-BE49-F238E27FC236}">
                <a16:creationId xmlns:a16="http://schemas.microsoft.com/office/drawing/2014/main" id="{9F4ED636-681F-8AA6-5C85-D8A4DB487576}"/>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01BA6F2-F9D0-C184-5C92-C825F923EA62}"/>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BE40B95-791A-48B0-FE98-4C013CA78123}"/>
              </a:ext>
            </a:extLst>
          </p:cNvPr>
          <p:cNvSpPr txBox="1"/>
          <p:nvPr/>
        </p:nvSpPr>
        <p:spPr>
          <a:xfrm>
            <a:off x="1429103" y="912903"/>
            <a:ext cx="37107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2" name="TextBox 1">
            <a:extLst>
              <a:ext uri="{FF2B5EF4-FFF2-40B4-BE49-F238E27FC236}">
                <a16:creationId xmlns:a16="http://schemas.microsoft.com/office/drawing/2014/main" id="{70C8FBCF-AEB9-CD48-A708-5723DF97D830}"/>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Lesson 2 </a:t>
            </a:r>
            <a:endParaRPr lang="en-US" sz="1200" b="1" dirty="0">
              <a:latin typeface="Aptos" panose="020B0004020202020204"/>
            </a:endParaRPr>
          </a:p>
          <a:p>
            <a:pPr algn="ctr"/>
            <a:r>
              <a:rPr lang="en-GB" sz="1200" b="1" dirty="0">
                <a:latin typeface="Century Gothic"/>
              </a:rPr>
              <a:t>Upland and Lowlands</a:t>
            </a:r>
            <a:endParaRPr lang="en-US" dirty="0"/>
          </a:p>
        </p:txBody>
      </p:sp>
      <p:pic>
        <p:nvPicPr>
          <p:cNvPr id="50" name="Picture 49">
            <a:extLst>
              <a:ext uri="{FF2B5EF4-FFF2-40B4-BE49-F238E27FC236}">
                <a16:creationId xmlns:a16="http://schemas.microsoft.com/office/drawing/2014/main" id="{8BF7E346-A556-4FDA-AA80-5F0EDE32ED3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7F62B6BF-91E6-71F2-1B64-F888C063EA29}"/>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3" name="Picture 12">
            <a:extLst>
              <a:ext uri="{FF2B5EF4-FFF2-40B4-BE49-F238E27FC236}">
                <a16:creationId xmlns:a16="http://schemas.microsoft.com/office/drawing/2014/main" id="{263FAB3B-6F21-6579-02E4-28165FAB9F3C}"/>
              </a:ext>
            </a:extLst>
          </p:cNvPr>
          <p:cNvPicPr>
            <a:picLocks noChangeAspect="1"/>
          </p:cNvPicPr>
          <p:nvPr/>
        </p:nvPicPr>
        <p:blipFill>
          <a:blip r:embed="rId3"/>
          <a:stretch>
            <a:fillRect/>
          </a:stretch>
        </p:blipFill>
        <p:spPr>
          <a:xfrm>
            <a:off x="225415" y="117587"/>
            <a:ext cx="1045472" cy="957944"/>
          </a:xfrm>
          <a:prstGeom prst="rect">
            <a:avLst/>
          </a:prstGeom>
        </p:spPr>
      </p:pic>
      <p:sp>
        <p:nvSpPr>
          <p:cNvPr id="27" name="TextBox 26">
            <a:extLst>
              <a:ext uri="{FF2B5EF4-FFF2-40B4-BE49-F238E27FC236}">
                <a16:creationId xmlns:a16="http://schemas.microsoft.com/office/drawing/2014/main" id="{9F97434D-F269-859A-1BCE-5AE8F2BBB795}"/>
              </a:ext>
            </a:extLst>
          </p:cNvPr>
          <p:cNvSpPr txBox="1"/>
          <p:nvPr/>
        </p:nvSpPr>
        <p:spPr>
          <a:xfrm>
            <a:off x="311542" y="1252193"/>
            <a:ext cx="5871787" cy="2451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dirty="0">
                <a:latin typeface="Century Gothic"/>
              </a:rPr>
              <a:t>The impact of geology on landscape</a:t>
            </a:r>
            <a:endParaRPr lang="en-US" dirty="0"/>
          </a:p>
          <a:p>
            <a:pPr marL="228600" indent="-228600" algn="l">
              <a:buFont typeface="Wingdings"/>
              <a:buChar char="Ø"/>
            </a:pPr>
            <a:r>
              <a:rPr lang="en-US" sz="1100" dirty="0">
                <a:latin typeface="Century Gothic"/>
              </a:rPr>
              <a:t>Stronger, more resistant rocks tend to produce highland areas</a:t>
            </a:r>
          </a:p>
          <a:p>
            <a:pPr marL="228600" indent="-228600" algn="l">
              <a:buFont typeface="Wingdings"/>
              <a:buChar char="Ø"/>
            </a:pPr>
            <a:r>
              <a:rPr lang="en-US" sz="1100" dirty="0">
                <a:latin typeface="Century Gothic"/>
              </a:rPr>
              <a:t>Weaker rocks tend to form lowlands</a:t>
            </a:r>
          </a:p>
          <a:p>
            <a:pPr marL="228600" indent="-228600" algn="l">
              <a:buFont typeface="Wingdings"/>
              <a:buChar char="Ø"/>
            </a:pPr>
            <a:r>
              <a:rPr lang="en-US" sz="1100" b="1" dirty="0">
                <a:latin typeface="Century Gothic"/>
              </a:rPr>
              <a:t>Permeability </a:t>
            </a:r>
            <a:r>
              <a:rPr lang="en-US" sz="1100" dirty="0">
                <a:latin typeface="Century Gothic"/>
              </a:rPr>
              <a:t>is whether a rock allows water to pass through it</a:t>
            </a:r>
          </a:p>
          <a:p>
            <a:pPr marL="685800" lvl="2" indent="-228600" algn="l">
              <a:buFont typeface="Wingdings"/>
              <a:buChar char="Ø"/>
            </a:pPr>
            <a:r>
              <a:rPr lang="en-US" sz="1100" dirty="0">
                <a:latin typeface="Century Gothic"/>
              </a:rPr>
              <a:t>Water will pass through </a:t>
            </a:r>
            <a:r>
              <a:rPr lang="en-US" sz="1100" b="1" dirty="0">
                <a:latin typeface="Century Gothic"/>
              </a:rPr>
              <a:t>permeable</a:t>
            </a:r>
            <a:r>
              <a:rPr lang="en-US" sz="1100" dirty="0">
                <a:latin typeface="Century Gothic"/>
              </a:rPr>
              <a:t> rocks</a:t>
            </a:r>
          </a:p>
          <a:p>
            <a:pPr marL="685800" lvl="2" indent="-228600" algn="l">
              <a:buFont typeface="Wingdings"/>
              <a:buChar char="Ø"/>
            </a:pPr>
            <a:r>
              <a:rPr lang="en-US" sz="1100" dirty="0">
                <a:latin typeface="Century Gothic"/>
              </a:rPr>
              <a:t>But </a:t>
            </a:r>
            <a:r>
              <a:rPr lang="en-US" sz="1100" b="1" dirty="0">
                <a:latin typeface="Century Gothic"/>
              </a:rPr>
              <a:t>impermeable</a:t>
            </a:r>
            <a:r>
              <a:rPr lang="en-US" sz="1100" dirty="0">
                <a:latin typeface="Century Gothic"/>
              </a:rPr>
              <a:t> rocks won't let water through</a:t>
            </a:r>
          </a:p>
          <a:p>
            <a:pPr marL="228600" indent="-228600" algn="l">
              <a:buFont typeface="Wingdings"/>
              <a:buChar char="Ø"/>
            </a:pPr>
            <a:r>
              <a:rPr lang="en-US" sz="1100" dirty="0">
                <a:latin typeface="Century Gothic"/>
              </a:rPr>
              <a:t>The permeability of rocks determines how wet or dry the surface of a landscape is</a:t>
            </a:r>
          </a:p>
          <a:p>
            <a:pPr marL="685800" lvl="2" indent="-228600" algn="l">
              <a:buFont typeface="Wingdings"/>
              <a:buChar char="Ø"/>
            </a:pPr>
            <a:r>
              <a:rPr lang="en-US" sz="1100" dirty="0">
                <a:latin typeface="Century Gothic"/>
              </a:rPr>
              <a:t>Limestone is a permeable rock that tends to form dry upland areas with few streams and thin soils</a:t>
            </a:r>
          </a:p>
          <a:p>
            <a:pPr marL="685800" lvl="2" indent="-228600" algn="l">
              <a:buFont typeface="Wingdings"/>
              <a:buChar char="Ø"/>
            </a:pPr>
            <a:r>
              <a:rPr lang="en-US" sz="1100" dirty="0">
                <a:latin typeface="Century Gothic"/>
              </a:rPr>
              <a:t>Clay is impermeable and often produces wet lowland areas</a:t>
            </a:r>
          </a:p>
          <a:p>
            <a:pPr marL="685800" lvl="2" indent="-228600" algn="l">
              <a:buFont typeface="Wingdings"/>
              <a:buChar char="Ø"/>
            </a:pPr>
            <a:r>
              <a:rPr lang="en-US" sz="1100" dirty="0">
                <a:latin typeface="Century Gothic"/>
              </a:rPr>
              <a:t>Granite landscapes are usually boggy and badly drained, as granite is impermeable</a:t>
            </a:r>
          </a:p>
          <a:p>
            <a:pPr marL="171450" indent="-171450" algn="ctr">
              <a:buFont typeface="Wingdings"/>
              <a:buChar char="Ø"/>
            </a:pPr>
            <a:endParaRPr lang="en-US" sz="1100">
              <a:latin typeface="Century Gothic"/>
            </a:endParaRPr>
          </a:p>
        </p:txBody>
      </p:sp>
      <p:pic>
        <p:nvPicPr>
          <p:cNvPr id="38" name="Picture 37" descr="A map of the united kingdom&#10;&#10;AI-generated content may be incorrect.">
            <a:extLst>
              <a:ext uri="{FF2B5EF4-FFF2-40B4-BE49-F238E27FC236}">
                <a16:creationId xmlns:a16="http://schemas.microsoft.com/office/drawing/2014/main" id="{06D344E9-A3F9-5F40-23CF-AB1715E66B76}"/>
              </a:ext>
            </a:extLst>
          </p:cNvPr>
          <p:cNvPicPr>
            <a:picLocks noChangeAspect="1"/>
          </p:cNvPicPr>
          <p:nvPr/>
        </p:nvPicPr>
        <p:blipFill>
          <a:blip r:embed="rId4"/>
          <a:stretch>
            <a:fillRect/>
          </a:stretch>
        </p:blipFill>
        <p:spPr>
          <a:xfrm>
            <a:off x="6187258" y="1077836"/>
            <a:ext cx="3545257" cy="5526555"/>
          </a:xfrm>
          <a:prstGeom prst="rect">
            <a:avLst/>
          </a:prstGeom>
        </p:spPr>
      </p:pic>
      <p:sp>
        <p:nvSpPr>
          <p:cNvPr id="39" name="TextBox 38">
            <a:extLst>
              <a:ext uri="{FF2B5EF4-FFF2-40B4-BE49-F238E27FC236}">
                <a16:creationId xmlns:a16="http://schemas.microsoft.com/office/drawing/2014/main" id="{D7AFB0CB-F846-5654-8E18-F7BB0EAE16E9}"/>
              </a:ext>
            </a:extLst>
          </p:cNvPr>
          <p:cNvSpPr txBox="1"/>
          <p:nvPr/>
        </p:nvSpPr>
        <p:spPr>
          <a:xfrm>
            <a:off x="290422" y="3502970"/>
            <a:ext cx="5882346"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dirty="0">
                <a:latin typeface="Century Gothic"/>
              </a:rPr>
              <a:t>Role of tectonic processes </a:t>
            </a:r>
            <a:endParaRPr lang="en-US"/>
          </a:p>
          <a:p>
            <a:pPr marL="228600" indent="-228600" algn="l">
              <a:buFont typeface="Wingdings"/>
              <a:buChar char="Ø"/>
            </a:pPr>
            <a:r>
              <a:rPr lang="en-US" sz="1100" dirty="0">
                <a:latin typeface="Century Gothic"/>
              </a:rPr>
              <a:t>Past tectonic activity has shaped the UK's landscape:</a:t>
            </a:r>
          </a:p>
          <a:p>
            <a:pPr marL="685800" lvl="2" indent="-228600" algn="l">
              <a:buFont typeface="Wingdings"/>
              <a:buChar char="Ø"/>
            </a:pPr>
            <a:r>
              <a:rPr lang="en-US" sz="1100" dirty="0">
                <a:latin typeface="Century Gothic"/>
              </a:rPr>
              <a:t>Plate movement has moved the UK from the tropics</a:t>
            </a:r>
          </a:p>
          <a:p>
            <a:pPr marL="685800" lvl="2" indent="-228600" algn="l">
              <a:buFont typeface="Wingdings"/>
              <a:buChar char="Ø"/>
            </a:pPr>
            <a:r>
              <a:rPr lang="en-US" sz="1100" dirty="0">
                <a:latin typeface="Century Gothic"/>
              </a:rPr>
              <a:t>In the tropics, it was partially submerged in warm, shallow water</a:t>
            </a:r>
          </a:p>
          <a:p>
            <a:pPr marL="685800" lvl="2" indent="-228600" algn="l">
              <a:buFont typeface="Wingdings"/>
              <a:buChar char="Ø"/>
            </a:pPr>
            <a:r>
              <a:rPr lang="en-US" sz="1100" dirty="0">
                <a:latin typeface="Century Gothic"/>
              </a:rPr>
              <a:t>This formed the limestones of the Peak District, parts of south Wales and south-west England</a:t>
            </a:r>
          </a:p>
          <a:p>
            <a:pPr marL="685800" lvl="2" indent="-228600" algn="l">
              <a:buFont typeface="Wingdings"/>
              <a:buChar char="Ø"/>
            </a:pPr>
            <a:r>
              <a:rPr lang="en-US" sz="1100" dirty="0">
                <a:latin typeface="Century Gothic"/>
              </a:rPr>
              <a:t>The chalks and clays of England are the youngest rocks in the UK</a:t>
            </a:r>
          </a:p>
          <a:p>
            <a:pPr marL="685800" lvl="2" indent="-228600" algn="l">
              <a:buFont typeface="Wingdings"/>
              <a:buChar char="Ø"/>
            </a:pPr>
            <a:r>
              <a:rPr lang="en-US" sz="1100" dirty="0">
                <a:latin typeface="Century Gothic"/>
              </a:rPr>
              <a:t>These formed in the swamps and shallow seas before the tectonic plates moved the UK to its present position</a:t>
            </a:r>
          </a:p>
          <a:p>
            <a:pPr marL="228600" indent="-228600">
              <a:buFont typeface="Wingdings"/>
              <a:buChar char="Ø"/>
            </a:pPr>
            <a:r>
              <a:rPr lang="en-US" sz="1100" dirty="0">
                <a:latin typeface="Century Gothic"/>
              </a:rPr>
              <a:t>When tectonic plates collided 520 million years ago, it forced the rocks to fold and uplift. This created the mountain ranges of the uplands: Scottish Highlands, Snowdonia, and the Lake District </a:t>
            </a:r>
          </a:p>
          <a:p>
            <a:pPr marL="228600" indent="-228600" algn="l">
              <a:buFont typeface="Wingdings"/>
              <a:buChar char="Ø"/>
            </a:pPr>
            <a:r>
              <a:rPr lang="en-US" sz="1100" dirty="0">
                <a:latin typeface="Century Gothic"/>
              </a:rPr>
              <a:t>The pressure and heat created the </a:t>
            </a:r>
            <a:r>
              <a:rPr lang="en-US" sz="1100" b="1" dirty="0">
                <a:latin typeface="Century Gothic"/>
              </a:rPr>
              <a:t>slate, shale </a:t>
            </a:r>
            <a:r>
              <a:rPr lang="en-US" sz="1100" dirty="0">
                <a:latin typeface="Century Gothic"/>
              </a:rPr>
              <a:t>and </a:t>
            </a:r>
            <a:r>
              <a:rPr lang="en-US" sz="1100" b="1" dirty="0">
                <a:latin typeface="Century Gothic"/>
              </a:rPr>
              <a:t>schist</a:t>
            </a:r>
            <a:r>
              <a:rPr lang="en-US" sz="1100" dirty="0">
                <a:latin typeface="Century Gothic"/>
              </a:rPr>
              <a:t> of the uplands</a:t>
            </a:r>
          </a:p>
          <a:p>
            <a:pPr marL="228600" indent="-228600" algn="l">
              <a:buFont typeface="Wingdings"/>
              <a:buChar char="Ø"/>
            </a:pPr>
            <a:r>
              <a:rPr lang="en-US" sz="1100" dirty="0">
                <a:latin typeface="Century Gothic"/>
              </a:rPr>
              <a:t>The UK used to be much closer to a plate boundary than it is now, and volcanic activity formed the granite (igneous rock) of the upper landscape:</a:t>
            </a:r>
          </a:p>
          <a:p>
            <a:pPr marL="685800" lvl="2" indent="-228600" algn="l">
              <a:buFont typeface="Wingdings"/>
              <a:buChar char="Ø"/>
            </a:pPr>
            <a:r>
              <a:rPr lang="en-US" sz="1100" dirty="0">
                <a:latin typeface="Century Gothic"/>
              </a:rPr>
              <a:t>The </a:t>
            </a:r>
            <a:r>
              <a:rPr lang="en-US" sz="1100" b="1" dirty="0">
                <a:latin typeface="Century Gothic"/>
              </a:rPr>
              <a:t>Giant's Causeway </a:t>
            </a:r>
            <a:r>
              <a:rPr lang="en-US" sz="1100" dirty="0">
                <a:latin typeface="Century Gothic"/>
              </a:rPr>
              <a:t>in Northern Ireland is made of huge hexagonal columns of </a:t>
            </a:r>
            <a:r>
              <a:rPr lang="en-US" sz="1100" b="1" dirty="0">
                <a:latin typeface="Century Gothic"/>
              </a:rPr>
              <a:t>basalt</a:t>
            </a:r>
          </a:p>
          <a:p>
            <a:pPr marL="685800" lvl="2" indent="-228600" algn="l">
              <a:buFont typeface="Wingdings"/>
              <a:buChar char="Ø"/>
            </a:pPr>
            <a:r>
              <a:rPr lang="en-US" sz="1100" b="1" dirty="0">
                <a:latin typeface="Century Gothic"/>
              </a:rPr>
              <a:t>Tors</a:t>
            </a:r>
            <a:r>
              <a:rPr lang="en-US" sz="1100" dirty="0">
                <a:latin typeface="Century Gothic"/>
              </a:rPr>
              <a:t> in Dartmoor formed as the less resistant rock around the </a:t>
            </a:r>
            <a:r>
              <a:rPr lang="en-US" sz="1100" b="1" dirty="0">
                <a:latin typeface="Century Gothic"/>
              </a:rPr>
              <a:t>granite</a:t>
            </a:r>
            <a:r>
              <a:rPr lang="en-US" sz="1100" dirty="0">
                <a:latin typeface="Century Gothic"/>
              </a:rPr>
              <a:t> was weathered and eroded</a:t>
            </a:r>
          </a:p>
          <a:p>
            <a:pPr algn="ctr"/>
            <a:endParaRPr lang="en-US"/>
          </a:p>
        </p:txBody>
      </p:sp>
    </p:spTree>
    <p:extLst>
      <p:ext uri="{BB962C8B-B14F-4D97-AF65-F5344CB8AC3E}">
        <p14:creationId xmlns:p14="http://schemas.microsoft.com/office/powerpoint/2010/main" val="13801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UK Landscapes</a:t>
            </a:r>
            <a:endParaRPr lang="en-US" sz="1600" dirty="0">
              <a:latin typeface="Century Gothic"/>
              <a:ea typeface="Calibri"/>
              <a:cs typeface="Calibri"/>
            </a:endParaRPr>
          </a:p>
          <a:p>
            <a:pPr algn="ctr"/>
            <a:r>
              <a:rPr lang="en-US" sz="1600" b="1" dirty="0">
                <a:latin typeface="Century Gothic"/>
                <a:ea typeface="Calibri"/>
                <a:cs typeface="Calibri"/>
              </a:rPr>
              <a:t>knowledge checkers</a:t>
            </a:r>
            <a:endParaRPr lang="en-US" dirty="0"/>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Lesson 3 </a:t>
            </a:r>
            <a:endParaRPr lang="en-US" sz="1200" b="1" dirty="0">
              <a:latin typeface="Aptos" panose="020B0004020202020204"/>
            </a:endParaRPr>
          </a:p>
          <a:p>
            <a:pPr algn="ctr"/>
            <a:r>
              <a:rPr lang="en-GB" sz="1200" b="1" dirty="0">
                <a:latin typeface="Century Gothic"/>
              </a:rPr>
              <a:t>Human Activities in UK Landscapes</a:t>
            </a:r>
            <a:endParaRPr lang="en-US" dirty="0"/>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0" name="Picture 9">
            <a:extLst>
              <a:ext uri="{FF2B5EF4-FFF2-40B4-BE49-F238E27FC236}">
                <a16:creationId xmlns:a16="http://schemas.microsoft.com/office/drawing/2014/main" id="{0F785A80-1A76-D345-EADC-670494E6C857}"/>
              </a:ext>
            </a:extLst>
          </p:cNvPr>
          <p:cNvPicPr>
            <a:picLocks noChangeAspect="1"/>
          </p:cNvPicPr>
          <p:nvPr/>
        </p:nvPicPr>
        <p:blipFill>
          <a:blip r:embed="rId3"/>
          <a:stretch>
            <a:fillRect/>
          </a:stretch>
        </p:blipFill>
        <p:spPr>
          <a:xfrm>
            <a:off x="225415" y="117587"/>
            <a:ext cx="1045472" cy="957944"/>
          </a:xfrm>
          <a:prstGeom prst="rect">
            <a:avLst/>
          </a:prstGeom>
        </p:spPr>
      </p:pic>
      <p:sp>
        <p:nvSpPr>
          <p:cNvPr id="13" name="TextBox 12">
            <a:extLst>
              <a:ext uri="{FF2B5EF4-FFF2-40B4-BE49-F238E27FC236}">
                <a16:creationId xmlns:a16="http://schemas.microsoft.com/office/drawing/2014/main" id="{6F2379A0-AAFE-C17D-0A56-F00885822079}"/>
              </a:ext>
            </a:extLst>
          </p:cNvPr>
          <p:cNvSpPr txBox="1"/>
          <p:nvPr/>
        </p:nvSpPr>
        <p:spPr>
          <a:xfrm>
            <a:off x="385468" y="1241626"/>
            <a:ext cx="5354309"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dirty="0">
                <a:latin typeface="Century Gothic"/>
              </a:rPr>
              <a:t>Settlements</a:t>
            </a:r>
            <a:endParaRPr lang="en-US"/>
          </a:p>
          <a:p>
            <a:pPr marL="228600" indent="-228600" algn="l">
              <a:buFont typeface="Wingdings"/>
              <a:buChar char="Ø"/>
            </a:pPr>
            <a:r>
              <a:rPr lang="en-US" sz="1100" b="1" dirty="0">
                <a:latin typeface="Century Gothic"/>
              </a:rPr>
              <a:t>Settlements </a:t>
            </a:r>
            <a:r>
              <a:rPr lang="en-US" sz="1100" dirty="0">
                <a:latin typeface="Century Gothic"/>
              </a:rPr>
              <a:t>developed where the landscape offered advantages such as:</a:t>
            </a:r>
          </a:p>
          <a:p>
            <a:pPr marL="685800" lvl="2" indent="-228600" algn="l">
              <a:buFont typeface="Wingdings"/>
              <a:buChar char="Ø"/>
            </a:pPr>
            <a:r>
              <a:rPr lang="en-US" sz="1100" dirty="0">
                <a:latin typeface="Century Gothic"/>
              </a:rPr>
              <a:t>Rivers</a:t>
            </a:r>
          </a:p>
          <a:p>
            <a:pPr marL="1143000" lvl="4" indent="-228600" algn="l">
              <a:buFont typeface="Wingdings"/>
              <a:buChar char="Ø"/>
            </a:pPr>
            <a:r>
              <a:rPr lang="en-US" sz="1100" dirty="0">
                <a:latin typeface="Century Gothic"/>
              </a:rPr>
              <a:t>Meanders in rivers provided good defensive locations as well as transport links and freshwater</a:t>
            </a:r>
          </a:p>
          <a:p>
            <a:pPr marL="685800" lvl="2" indent="-228600" algn="l">
              <a:buFont typeface="Wingdings"/>
              <a:buChar char="Ø"/>
            </a:pPr>
            <a:r>
              <a:rPr lang="en-US" sz="1100" dirty="0">
                <a:latin typeface="Century Gothic"/>
              </a:rPr>
              <a:t>Natural </a:t>
            </a:r>
            <a:r>
              <a:rPr lang="en-US" sz="1100" err="1">
                <a:latin typeface="Century Gothic"/>
              </a:rPr>
              <a:t>harbours</a:t>
            </a:r>
            <a:r>
              <a:rPr lang="en-US" sz="1100" dirty="0">
                <a:latin typeface="Century Gothic"/>
              </a:rPr>
              <a:t> were sites for fishing and trading</a:t>
            </a:r>
          </a:p>
          <a:p>
            <a:pPr marL="685800" lvl="2" indent="-228600" algn="l">
              <a:buFont typeface="Wingdings"/>
              <a:buChar char="Ø"/>
            </a:pPr>
            <a:r>
              <a:rPr lang="en-US" sz="1100" dirty="0">
                <a:latin typeface="Century Gothic"/>
              </a:rPr>
              <a:t>Natural springs brought reliable freshwater</a:t>
            </a:r>
          </a:p>
          <a:p>
            <a:pPr marL="228600" indent="-228600" algn="l">
              <a:buFont typeface="Wingdings"/>
              <a:buChar char="Ø"/>
            </a:pPr>
            <a:r>
              <a:rPr lang="en-US" sz="1100" dirty="0">
                <a:latin typeface="Century Gothic"/>
              </a:rPr>
              <a:t>Over time, these settlements have developed, forming towns and cities</a:t>
            </a:r>
          </a:p>
          <a:p>
            <a:pPr marL="228600" indent="-228600">
              <a:buFont typeface="Wingdings"/>
              <a:buChar char="Ø"/>
            </a:pPr>
            <a:r>
              <a:rPr lang="en-US" sz="1100" dirty="0">
                <a:latin typeface="Century Gothic"/>
              </a:rPr>
              <a:t>In upland landscapes, there are fewer settlements as the land is less suitable for building</a:t>
            </a:r>
            <a:br>
              <a:rPr lang="en-US" sz="1100" dirty="0">
                <a:latin typeface="Century Gothic"/>
              </a:rPr>
            </a:br>
            <a:endParaRPr lang="en-US" sz="1100" dirty="0">
              <a:latin typeface="Century Gothic"/>
            </a:endParaRPr>
          </a:p>
          <a:p>
            <a:pPr algn="l"/>
            <a:r>
              <a:rPr lang="en-US" sz="1100" b="1" dirty="0">
                <a:latin typeface="Century Gothic"/>
              </a:rPr>
              <a:t>Agriculture</a:t>
            </a:r>
          </a:p>
          <a:p>
            <a:pPr marL="228600" indent="-228600" algn="l">
              <a:buFont typeface="Wingdings"/>
              <a:buChar char="Ø"/>
            </a:pPr>
            <a:r>
              <a:rPr lang="en-US" sz="1100" dirty="0">
                <a:latin typeface="Century Gothic"/>
              </a:rPr>
              <a:t>The UK landscape has been changed through farming</a:t>
            </a:r>
          </a:p>
          <a:p>
            <a:pPr marL="685800" lvl="2" indent="-228600" algn="l">
              <a:buFont typeface="Wingdings"/>
              <a:buChar char="Ø"/>
            </a:pPr>
            <a:r>
              <a:rPr lang="en-US" sz="1100" dirty="0">
                <a:latin typeface="Century Gothic"/>
              </a:rPr>
              <a:t>Drainage ditches are built to drain water from low-lying land</a:t>
            </a:r>
          </a:p>
          <a:p>
            <a:pPr marL="685800" lvl="2" indent="-228600" algn="l">
              <a:buFont typeface="Wingdings"/>
              <a:buChar char="Ø"/>
            </a:pPr>
            <a:r>
              <a:rPr lang="en-US" sz="1100" dirty="0">
                <a:latin typeface="Century Gothic"/>
              </a:rPr>
              <a:t>Trees and hedges are cleared away to make room for large agricultural machinery</a:t>
            </a:r>
          </a:p>
          <a:p>
            <a:pPr marL="685800" lvl="2" indent="-228600">
              <a:buFont typeface="Wingdings"/>
              <a:buChar char="Ø"/>
            </a:pPr>
            <a:r>
              <a:rPr lang="en-US" sz="1100" dirty="0">
                <a:latin typeface="Century Gothic"/>
              </a:rPr>
              <a:t>Small fields are combined to make it more profitable for farming but also to use large machinery</a:t>
            </a:r>
            <a:br>
              <a:rPr lang="en-US" sz="1100" dirty="0">
                <a:latin typeface="Century Gothic"/>
              </a:rPr>
            </a:br>
            <a:endParaRPr lang="en-US" sz="1100" dirty="0">
              <a:latin typeface="Century Gothic"/>
            </a:endParaRPr>
          </a:p>
          <a:p>
            <a:pPr algn="l"/>
            <a:r>
              <a:rPr lang="en-US" sz="1100" b="1" dirty="0">
                <a:latin typeface="Century Gothic"/>
              </a:rPr>
              <a:t>Forestry</a:t>
            </a:r>
          </a:p>
          <a:p>
            <a:pPr marL="228600" indent="-228600" algn="l">
              <a:buFont typeface="Wingdings"/>
              <a:buChar char="Ø"/>
            </a:pPr>
            <a:r>
              <a:rPr lang="en-US" sz="1100" dirty="0">
                <a:latin typeface="Century Gothic"/>
              </a:rPr>
              <a:t>Planting, managing, and care of forests for:</a:t>
            </a:r>
          </a:p>
          <a:p>
            <a:pPr marL="685800" lvl="2" indent="-228600" algn="l">
              <a:buFont typeface="Wingdings"/>
              <a:buChar char="Ø"/>
            </a:pPr>
            <a:r>
              <a:rPr lang="en-US" sz="1100" dirty="0">
                <a:latin typeface="Century Gothic"/>
              </a:rPr>
              <a:t>Conservation</a:t>
            </a:r>
          </a:p>
          <a:p>
            <a:pPr marL="685800" lvl="2" indent="-228600" algn="l">
              <a:buFont typeface="Wingdings"/>
              <a:buChar char="Ø"/>
            </a:pPr>
            <a:r>
              <a:rPr lang="en-US" sz="1100" dirty="0">
                <a:latin typeface="Century Gothic"/>
              </a:rPr>
              <a:t>Natural windbreaks</a:t>
            </a:r>
          </a:p>
          <a:p>
            <a:pPr marL="685800" lvl="2" indent="-228600" algn="l">
              <a:buFont typeface="Wingdings"/>
              <a:buChar char="Ø"/>
            </a:pPr>
            <a:r>
              <a:rPr lang="en-US" sz="1100" dirty="0">
                <a:latin typeface="Century Gothic"/>
              </a:rPr>
              <a:t>Landscaping</a:t>
            </a:r>
          </a:p>
          <a:p>
            <a:pPr marL="685800" lvl="2" indent="-228600" algn="l">
              <a:buFont typeface="Wingdings"/>
              <a:buChar char="Ø"/>
            </a:pPr>
            <a:r>
              <a:rPr lang="en-US" sz="1100" dirty="0">
                <a:latin typeface="Century Gothic"/>
              </a:rPr>
              <a:t>Recreation</a:t>
            </a:r>
          </a:p>
          <a:p>
            <a:pPr marL="685800" lvl="2" indent="-228600" algn="l">
              <a:buFont typeface="Wingdings"/>
              <a:buChar char="Ø"/>
            </a:pPr>
            <a:r>
              <a:rPr lang="en-US" sz="1100" dirty="0">
                <a:latin typeface="Century Gothic"/>
              </a:rPr>
              <a:t>Timber production</a:t>
            </a:r>
          </a:p>
          <a:p>
            <a:pPr marL="228600" indent="-228600" algn="l">
              <a:buFont typeface="Wingdings"/>
              <a:buChar char="Ø"/>
            </a:pPr>
            <a:r>
              <a:rPr lang="en-US" sz="1100" dirty="0">
                <a:latin typeface="Century Gothic"/>
              </a:rPr>
              <a:t>Many upland areas have been planted with trees</a:t>
            </a:r>
          </a:p>
          <a:p>
            <a:pPr marL="685800" lvl="2" indent="-228600" algn="l">
              <a:buFont typeface="Wingdings"/>
              <a:buChar char="Ø"/>
            </a:pPr>
            <a:r>
              <a:rPr lang="en-US" sz="1100" dirty="0">
                <a:latin typeface="Century Gothic"/>
              </a:rPr>
              <a:t>To make the trees easier to manage, they are usually planted in straight lines</a:t>
            </a:r>
          </a:p>
          <a:p>
            <a:pPr marL="171450" indent="-171450" algn="ctr">
              <a:buFont typeface="Wingdings"/>
              <a:buChar char="Ø"/>
            </a:pPr>
            <a:endParaRPr lang="en-US" sz="1100">
              <a:latin typeface="Century Gothic"/>
            </a:endParaRPr>
          </a:p>
        </p:txBody>
      </p:sp>
      <p:pic>
        <p:nvPicPr>
          <p:cNvPr id="28" name="Picture 27" descr="A map of the united kingdom&#10;&#10;AI-generated content may be incorrect.">
            <a:extLst>
              <a:ext uri="{FF2B5EF4-FFF2-40B4-BE49-F238E27FC236}">
                <a16:creationId xmlns:a16="http://schemas.microsoft.com/office/drawing/2014/main" id="{2F5642A1-6123-C6F5-C344-DA9A94ED39F8}"/>
              </a:ext>
            </a:extLst>
          </p:cNvPr>
          <p:cNvPicPr>
            <a:picLocks noChangeAspect="1"/>
          </p:cNvPicPr>
          <p:nvPr/>
        </p:nvPicPr>
        <p:blipFill>
          <a:blip r:embed="rId4"/>
          <a:stretch>
            <a:fillRect/>
          </a:stretch>
        </p:blipFill>
        <p:spPr>
          <a:xfrm>
            <a:off x="6193662" y="940465"/>
            <a:ext cx="3152260" cy="3318046"/>
          </a:xfrm>
          <a:prstGeom prst="rect">
            <a:avLst/>
          </a:prstGeom>
        </p:spPr>
      </p:pic>
      <p:sp>
        <p:nvSpPr>
          <p:cNvPr id="30" name="TextBox 29">
            <a:extLst>
              <a:ext uri="{FF2B5EF4-FFF2-40B4-BE49-F238E27FC236}">
                <a16:creationId xmlns:a16="http://schemas.microsoft.com/office/drawing/2014/main" id="{CB44AD44-FAB9-2A8C-CEAD-59B41A14CB65}"/>
              </a:ext>
            </a:extLst>
          </p:cNvPr>
          <p:cNvSpPr txBox="1"/>
          <p:nvPr/>
        </p:nvSpPr>
        <p:spPr>
          <a:xfrm>
            <a:off x="6341740" y="4253228"/>
            <a:ext cx="3390008" cy="2508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Wingdings"/>
              <a:buChar char="Ø"/>
            </a:pPr>
            <a:r>
              <a:rPr lang="en-US" sz="1100" dirty="0">
                <a:latin typeface="Century Gothic"/>
              </a:rPr>
              <a:t>During the last ice age, large areas of the UK were covered with ice</a:t>
            </a:r>
            <a:br>
              <a:rPr lang="en-US" sz="1100" dirty="0">
                <a:latin typeface="Century Gothic"/>
              </a:rPr>
            </a:br>
            <a:endParaRPr lang="en-US"/>
          </a:p>
          <a:p>
            <a:pPr marL="228600" indent="-228600" algn="l">
              <a:buFont typeface="Wingdings"/>
              <a:buChar char="Ø"/>
            </a:pPr>
            <a:r>
              <a:rPr lang="en-US" sz="1100" dirty="0">
                <a:latin typeface="Century Gothic"/>
              </a:rPr>
              <a:t>The erosive power of the glaciers formed many landforms which remain in the landscape of Scotland, Wales and the Lake District today</a:t>
            </a:r>
          </a:p>
          <a:p>
            <a:pPr marL="228600" indent="-228600">
              <a:buFont typeface="Wingdings"/>
              <a:buChar char="Ø"/>
            </a:pPr>
            <a:endParaRPr lang="en-US" sz="1100" dirty="0">
              <a:latin typeface="Century Gothic"/>
            </a:endParaRPr>
          </a:p>
          <a:p>
            <a:pPr marL="228600" indent="-228600">
              <a:buFont typeface="Wingdings"/>
              <a:buChar char="Ø"/>
            </a:pPr>
            <a:r>
              <a:rPr lang="en-US" sz="1100" dirty="0">
                <a:latin typeface="Century Gothic"/>
              </a:rPr>
              <a:t>The differences between upland and lowland landscapes are the result of the interaction of different physical processes</a:t>
            </a:r>
          </a:p>
          <a:p>
            <a:pPr marL="228600" indent="-228600">
              <a:buFont typeface="Wingdings"/>
              <a:buChar char="Ø"/>
            </a:pPr>
            <a:endParaRPr lang="en-US" sz="1100" dirty="0">
              <a:latin typeface="Century Gothic"/>
            </a:endParaRPr>
          </a:p>
          <a:p>
            <a:pPr algn="ctr"/>
            <a:endParaRPr lang="en-US"/>
          </a:p>
        </p:txBody>
      </p:sp>
    </p:spTree>
    <p:extLst>
      <p:ext uri="{BB962C8B-B14F-4D97-AF65-F5344CB8AC3E}">
        <p14:creationId xmlns:p14="http://schemas.microsoft.com/office/powerpoint/2010/main" val="72644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06E7-0D98-36A3-7506-1B23F22CC146}"/>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33A214D-5C42-98A8-A899-782D74B4F3CD}"/>
              </a:ext>
            </a:extLst>
          </p:cNvPr>
          <p:cNvGraphicFramePr>
            <a:graphicFrameLocks noGrp="1"/>
          </p:cNvGraphicFramePr>
          <p:nvPr>
            <p:extLst>
              <p:ext uri="{D42A27DB-BD31-4B8C-83A1-F6EECF244321}">
                <p14:modId xmlns:p14="http://schemas.microsoft.com/office/powerpoint/2010/main" val="2390025342"/>
              </p:ext>
            </p:extLst>
          </p:nvPr>
        </p:nvGraphicFramePr>
        <p:xfrm>
          <a:off x="224672" y="469446"/>
          <a:ext cx="9572416" cy="6129996"/>
        </p:xfrm>
        <a:graphic>
          <a:graphicData uri="http://schemas.openxmlformats.org/drawingml/2006/table">
            <a:tbl>
              <a:tblPr firstRow="1" bandRow="1">
                <a:tableStyleId>{5C22544A-7EE6-4342-B048-85BDC9FD1C3A}</a:tableStyleId>
              </a:tblPr>
              <a:tblGrid>
                <a:gridCol w="3656751">
                  <a:extLst>
                    <a:ext uri="{9D8B030D-6E8A-4147-A177-3AD203B41FA5}">
                      <a16:colId xmlns:a16="http://schemas.microsoft.com/office/drawing/2014/main" val="3880288432"/>
                    </a:ext>
                  </a:extLst>
                </a:gridCol>
                <a:gridCol w="5915665">
                  <a:extLst>
                    <a:ext uri="{9D8B030D-6E8A-4147-A177-3AD203B41FA5}">
                      <a16:colId xmlns:a16="http://schemas.microsoft.com/office/drawing/2014/main" val="1611723772"/>
                    </a:ext>
                  </a:extLst>
                </a:gridCol>
              </a:tblGrid>
              <a:tr h="1371600">
                <a:tc>
                  <a:txBody>
                    <a:bodyPr/>
                    <a:lstStyle/>
                    <a:p>
                      <a:pPr algn="l"/>
                      <a:r>
                        <a:rPr lang="en-US" sz="1200" b="1" dirty="0">
                          <a:solidFill>
                            <a:schemeClr val="tx1"/>
                          </a:solidFill>
                          <a:latin typeface="Century Gothic"/>
                        </a:rPr>
                        <a:t>1 </a:t>
                      </a:r>
                    </a:p>
                  </a:txBody>
                  <a:tcPr>
                    <a:lnL w="12700">
                      <a:solidFill>
                        <a:schemeClr val="tx1"/>
                      </a:solidFill>
                    </a:lnL>
                    <a:lnR w="12700">
                      <a:solidFill>
                        <a:schemeClr val="tx1"/>
                      </a:solidFill>
                    </a:lnR>
                    <a:lnT w="12700">
                      <a:solidFill>
                        <a:schemeClr val="tx1"/>
                      </a:solidFill>
                    </a:lnT>
                    <a:lnB w="12700">
                      <a:solidFill>
                        <a:schemeClr val="tx1"/>
                      </a:solidFill>
                    </a:lnB>
                    <a:noFill/>
                  </a:tcPr>
                </a:tc>
                <a:tc rowSpan="4">
                  <a:txBody>
                    <a:bodyPr/>
                    <a:lstStyle/>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1339947">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r h="1097280">
                <a:tc>
                  <a:txBody>
                    <a:bodyPr/>
                    <a:lstStyle/>
                    <a:p>
                      <a:pPr lvl="0" algn="l">
                        <a:buNone/>
                      </a:pPr>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1208809"/>
                  </a:ext>
                </a:extLst>
              </a:tr>
              <a:tr h="2321169">
                <a:tc>
                  <a:txBody>
                    <a:bodyPr/>
                    <a:lstStyle/>
                    <a:p>
                      <a:pPr lvl="0" algn="l">
                        <a:buNone/>
                      </a:pPr>
                      <a:r>
                        <a:rPr lang="en-US" sz="1200" b="1" dirty="0">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58194672"/>
                  </a:ext>
                </a:extLst>
              </a:tr>
            </a:tbl>
          </a:graphicData>
        </a:graphic>
      </p:graphicFrame>
      <p:sp>
        <p:nvSpPr>
          <p:cNvPr id="4" name="TextBox 3">
            <a:extLst>
              <a:ext uri="{FF2B5EF4-FFF2-40B4-BE49-F238E27FC236}">
                <a16:creationId xmlns:a16="http://schemas.microsoft.com/office/drawing/2014/main" id="{C5E7F816-E2BE-9081-9E2B-B01E16418452}"/>
              </a:ext>
            </a:extLst>
          </p:cNvPr>
          <p:cNvSpPr txBox="1"/>
          <p:nvPr/>
        </p:nvSpPr>
        <p:spPr>
          <a:xfrm>
            <a:off x="435319" y="1850520"/>
            <a:ext cx="32854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State one characteristic of a sedimentary rock (1)</a:t>
            </a:r>
            <a:endParaRPr lang="en-US" dirty="0"/>
          </a:p>
        </p:txBody>
      </p:sp>
      <p:sp>
        <p:nvSpPr>
          <p:cNvPr id="11" name="TextBox 10">
            <a:extLst>
              <a:ext uri="{FF2B5EF4-FFF2-40B4-BE49-F238E27FC236}">
                <a16:creationId xmlns:a16="http://schemas.microsoft.com/office/drawing/2014/main" id="{DEBFBAAE-4467-F0A8-513C-740340DA8748}"/>
              </a:ext>
            </a:extLst>
          </p:cNvPr>
          <p:cNvSpPr txBox="1"/>
          <p:nvPr/>
        </p:nvSpPr>
        <p:spPr>
          <a:xfrm>
            <a:off x="430746" y="2478607"/>
            <a:ext cx="32883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a:t>
            </a:r>
          </a:p>
        </p:txBody>
      </p:sp>
      <p:sp>
        <p:nvSpPr>
          <p:cNvPr id="13" name="TextBox 12">
            <a:extLst>
              <a:ext uri="{FF2B5EF4-FFF2-40B4-BE49-F238E27FC236}">
                <a16:creationId xmlns:a16="http://schemas.microsoft.com/office/drawing/2014/main" id="{A84AA4B9-C5A3-A7A8-536E-DD9C96B9888A}"/>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1</a:t>
            </a:r>
          </a:p>
        </p:txBody>
      </p:sp>
      <p:sp>
        <p:nvSpPr>
          <p:cNvPr id="3" name="TextBox 2">
            <a:extLst>
              <a:ext uri="{FF2B5EF4-FFF2-40B4-BE49-F238E27FC236}">
                <a16:creationId xmlns:a16="http://schemas.microsoft.com/office/drawing/2014/main" id="{8CFC3CA0-516B-494F-7277-B8D01A643061}"/>
              </a:ext>
            </a:extLst>
          </p:cNvPr>
          <p:cNvSpPr txBox="1"/>
          <p:nvPr/>
        </p:nvSpPr>
        <p:spPr>
          <a:xfrm>
            <a:off x="444852" y="495242"/>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rPr>
              <a:t>Identify which </a:t>
            </a:r>
            <a:r>
              <a:rPr lang="en-US" sz="1100" b="1" dirty="0">
                <a:solidFill>
                  <a:srgbClr val="333333"/>
                </a:solidFill>
                <a:latin typeface="Century Gothic"/>
                <a:ea typeface="Verdana"/>
              </a:rPr>
              <a:t>one</a:t>
            </a:r>
            <a:r>
              <a:rPr lang="en-US" sz="1100" dirty="0">
                <a:solidFill>
                  <a:srgbClr val="333333"/>
                </a:solidFill>
                <a:latin typeface="Century Gothic"/>
                <a:ea typeface="Verdana"/>
              </a:rPr>
              <a:t> of the following is an igneous rock (1)</a:t>
            </a:r>
          </a:p>
          <a:p>
            <a:endParaRPr lang="en-US" sz="1100" dirty="0">
              <a:solidFill>
                <a:srgbClr val="333333"/>
              </a:solidFill>
              <a:latin typeface="Century Gothic"/>
              <a:ea typeface="Verdana"/>
            </a:endParaRPr>
          </a:p>
          <a:p>
            <a:pPr marL="171450" indent="-171450">
              <a:buFont typeface="Wingdings"/>
              <a:buChar char="q"/>
            </a:pPr>
            <a:r>
              <a:rPr lang="en-US" sz="1100" dirty="0">
                <a:solidFill>
                  <a:srgbClr val="333333"/>
                </a:solidFill>
                <a:latin typeface="Century Gothic"/>
                <a:ea typeface="Verdana"/>
              </a:rPr>
              <a:t>Basalt</a:t>
            </a:r>
          </a:p>
          <a:p>
            <a:pPr marL="171450" indent="-171450">
              <a:buFont typeface="Wingdings"/>
              <a:buChar char="q"/>
            </a:pPr>
            <a:r>
              <a:rPr lang="en-US" sz="1100" dirty="0">
                <a:solidFill>
                  <a:srgbClr val="333333"/>
                </a:solidFill>
                <a:latin typeface="Century Gothic"/>
                <a:ea typeface="Verdana"/>
              </a:rPr>
              <a:t>Chalk</a:t>
            </a:r>
          </a:p>
          <a:p>
            <a:pPr marL="171450" indent="-171450">
              <a:buFont typeface="Wingdings"/>
              <a:buChar char="q"/>
            </a:pPr>
            <a:r>
              <a:rPr lang="en-US" sz="1100" dirty="0">
                <a:solidFill>
                  <a:srgbClr val="333333"/>
                </a:solidFill>
                <a:latin typeface="Century Gothic"/>
                <a:ea typeface="Verdana"/>
              </a:rPr>
              <a:t>Sandstone</a:t>
            </a:r>
          </a:p>
          <a:p>
            <a:pPr marL="171450" indent="-171450">
              <a:buFont typeface="Wingdings"/>
              <a:buChar char="q"/>
            </a:pPr>
            <a:r>
              <a:rPr lang="en-US" sz="1100" dirty="0">
                <a:solidFill>
                  <a:srgbClr val="333333"/>
                </a:solidFill>
                <a:latin typeface="Century Gothic"/>
                <a:ea typeface="Verdana"/>
              </a:rPr>
              <a:t>Slate</a:t>
            </a:r>
          </a:p>
        </p:txBody>
      </p:sp>
      <p:sp>
        <p:nvSpPr>
          <p:cNvPr id="5" name="TextBox 4">
            <a:extLst>
              <a:ext uri="{FF2B5EF4-FFF2-40B4-BE49-F238E27FC236}">
                <a16:creationId xmlns:a16="http://schemas.microsoft.com/office/drawing/2014/main" id="{971A13E2-BD60-0F08-4C74-B407506BCBC4}"/>
              </a:ext>
            </a:extLst>
          </p:cNvPr>
          <p:cNvSpPr txBox="1"/>
          <p:nvPr/>
        </p:nvSpPr>
        <p:spPr>
          <a:xfrm>
            <a:off x="446231" y="3203099"/>
            <a:ext cx="328549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Name one type of metamorphic rock (1)</a:t>
            </a:r>
            <a:endParaRPr lang="en-US" sz="1100" kern="0" dirty="0">
              <a:latin typeface="Century Gothic"/>
              <a:ea typeface="Verdana"/>
              <a:cs typeface="Arial"/>
            </a:endParaRPr>
          </a:p>
        </p:txBody>
      </p:sp>
      <p:sp>
        <p:nvSpPr>
          <p:cNvPr id="8" name="TextBox 7">
            <a:extLst>
              <a:ext uri="{FF2B5EF4-FFF2-40B4-BE49-F238E27FC236}">
                <a16:creationId xmlns:a16="http://schemas.microsoft.com/office/drawing/2014/main" id="{0F2EE9EE-12E2-E355-8485-83C607F36B8E}"/>
              </a:ext>
            </a:extLst>
          </p:cNvPr>
          <p:cNvSpPr txBox="1"/>
          <p:nvPr/>
        </p:nvSpPr>
        <p:spPr>
          <a:xfrm>
            <a:off x="441655" y="3619846"/>
            <a:ext cx="32883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a:t>
            </a:r>
          </a:p>
        </p:txBody>
      </p:sp>
      <p:sp>
        <p:nvSpPr>
          <p:cNvPr id="10" name="TextBox 9">
            <a:extLst>
              <a:ext uri="{FF2B5EF4-FFF2-40B4-BE49-F238E27FC236}">
                <a16:creationId xmlns:a16="http://schemas.microsoft.com/office/drawing/2014/main" id="{722B6806-4C7A-17B1-5476-F5C3748D6205}"/>
              </a:ext>
            </a:extLst>
          </p:cNvPr>
          <p:cNvSpPr txBox="1"/>
          <p:nvPr/>
        </p:nvSpPr>
        <p:spPr>
          <a:xfrm>
            <a:off x="446639" y="4323203"/>
            <a:ext cx="32854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Explain one reason why igneous rocks often have large crystals (2)</a:t>
            </a:r>
            <a:endParaRPr lang="en-US" dirty="0"/>
          </a:p>
        </p:txBody>
      </p:sp>
      <p:sp>
        <p:nvSpPr>
          <p:cNvPr id="17" name="TextBox 16">
            <a:extLst>
              <a:ext uri="{FF2B5EF4-FFF2-40B4-BE49-F238E27FC236}">
                <a16:creationId xmlns:a16="http://schemas.microsoft.com/office/drawing/2014/main" id="{A683C7B0-A95D-7912-7CC2-C0AE73BE61A4}"/>
              </a:ext>
            </a:extLst>
          </p:cNvPr>
          <p:cNvSpPr txBox="1"/>
          <p:nvPr/>
        </p:nvSpPr>
        <p:spPr>
          <a:xfrm>
            <a:off x="341063" y="4661348"/>
            <a:ext cx="339110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0" dirty="0">
                <a:latin typeface="Century Gothic"/>
                <a:ea typeface="Verdana"/>
                <a:cs typeface="Arial"/>
              </a:rPr>
              <a:t>________________________________________________________________________________________________________________________________________________________________________</a:t>
            </a:r>
          </a:p>
        </p:txBody>
      </p:sp>
      <p:pic>
        <p:nvPicPr>
          <p:cNvPr id="18" name="Picture 17" descr="A map of a forest&#10;&#10;AI-generated content may be incorrect.">
            <a:extLst>
              <a:ext uri="{FF2B5EF4-FFF2-40B4-BE49-F238E27FC236}">
                <a16:creationId xmlns:a16="http://schemas.microsoft.com/office/drawing/2014/main" id="{AF66035D-19F4-D9EC-D3ED-0049AF739909}"/>
              </a:ext>
            </a:extLst>
          </p:cNvPr>
          <p:cNvPicPr>
            <a:picLocks noChangeAspect="1"/>
          </p:cNvPicPr>
          <p:nvPr/>
        </p:nvPicPr>
        <p:blipFill>
          <a:blip r:embed="rId2"/>
          <a:stretch>
            <a:fillRect/>
          </a:stretch>
        </p:blipFill>
        <p:spPr>
          <a:xfrm>
            <a:off x="3896123" y="478774"/>
            <a:ext cx="4769199" cy="5372100"/>
          </a:xfrm>
          <a:prstGeom prst="rect">
            <a:avLst/>
          </a:prstGeom>
          <a:ln>
            <a:noFill/>
          </a:ln>
        </p:spPr>
      </p:pic>
      <p:sp>
        <p:nvSpPr>
          <p:cNvPr id="19" name="TextBox 18">
            <a:extLst>
              <a:ext uri="{FF2B5EF4-FFF2-40B4-BE49-F238E27FC236}">
                <a16:creationId xmlns:a16="http://schemas.microsoft.com/office/drawing/2014/main" id="{F8BFFB19-4517-6DB6-3E30-DE34683AE455}"/>
              </a:ext>
            </a:extLst>
          </p:cNvPr>
          <p:cNvSpPr txBox="1"/>
          <p:nvPr/>
        </p:nvSpPr>
        <p:spPr>
          <a:xfrm>
            <a:off x="6022311" y="4957225"/>
            <a:ext cx="3760727"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kern="0" dirty="0">
                <a:solidFill>
                  <a:srgbClr val="000000"/>
                </a:solidFill>
                <a:latin typeface="Century Gothic"/>
                <a:ea typeface="Verdana"/>
                <a:cs typeface="Arial"/>
              </a:rPr>
              <a:t>5</a:t>
            </a:r>
            <a:r>
              <a:rPr lang="en-US" sz="1100" kern="0" dirty="0">
                <a:solidFill>
                  <a:srgbClr val="000000"/>
                </a:solidFill>
                <a:latin typeface="Century Gothic"/>
                <a:ea typeface="Verdana"/>
                <a:cs typeface="Arial"/>
              </a:rPr>
              <a:t> Identify the type of woodland in grid square 7084</a:t>
            </a:r>
          </a:p>
          <a:p>
            <a:endParaRPr lang="en-US" sz="1100" kern="0" dirty="0">
              <a:latin typeface="Century Gothic"/>
              <a:ea typeface="Verdana"/>
              <a:cs typeface="Arial"/>
            </a:endParaRPr>
          </a:p>
          <a:p>
            <a:r>
              <a:rPr lang="en-US" sz="1100" kern="0" dirty="0">
                <a:latin typeface="Century Gothic"/>
                <a:ea typeface="Verdana"/>
                <a:cs typeface="Arial"/>
              </a:rPr>
              <a:t>___________________________</a:t>
            </a:r>
          </a:p>
          <a:p>
            <a:endParaRPr lang="en-US" sz="1100" kern="0" dirty="0">
              <a:latin typeface="Century Gothic"/>
              <a:ea typeface="Verdana"/>
              <a:cs typeface="Arial"/>
            </a:endParaRPr>
          </a:p>
          <a:p>
            <a:r>
              <a:rPr lang="en-US" sz="1100" b="1" kern="0" dirty="0">
                <a:latin typeface="Century Gothic"/>
                <a:ea typeface="Verdana"/>
                <a:cs typeface="Arial"/>
              </a:rPr>
              <a:t>6</a:t>
            </a:r>
            <a:r>
              <a:rPr lang="en-US" sz="1100" kern="0" dirty="0">
                <a:latin typeface="Century Gothic"/>
                <a:ea typeface="Verdana"/>
                <a:cs typeface="Arial"/>
              </a:rPr>
              <a:t> Name the settlement at 723828</a:t>
            </a:r>
          </a:p>
          <a:p>
            <a:endParaRPr lang="en-US" sz="1100" kern="0" dirty="0">
              <a:latin typeface="Century Gothic"/>
              <a:ea typeface="Verdana"/>
              <a:cs typeface="Arial"/>
            </a:endParaRPr>
          </a:p>
          <a:p>
            <a:r>
              <a:rPr lang="en-US" sz="1100" kern="0" dirty="0">
                <a:latin typeface="Century Gothic"/>
                <a:ea typeface="Verdana"/>
                <a:cs typeface="Arial"/>
              </a:rPr>
              <a:t>____________________________</a:t>
            </a:r>
          </a:p>
        </p:txBody>
      </p:sp>
    </p:spTree>
    <p:extLst>
      <p:ext uri="{BB962C8B-B14F-4D97-AF65-F5344CB8AC3E}">
        <p14:creationId xmlns:p14="http://schemas.microsoft.com/office/powerpoint/2010/main" val="58135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de5e0a0bb58568ac3d27638300cdf2b0">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08e647b43cd7cdbf27361a22a3e5be7"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77E52-C56F-43C1-8CF0-11D1CE03CFF0}">
  <ds:schemaRefs>
    <ds:schemaRef ds:uri="8c196e67-583f-4cee-a71a-f7c16f1d0bdf"/>
    <ds:schemaRef ds:uri="f55e4e17-f17b-45d4-a783-b77bdb6702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442345-6E34-4EE9-912A-1DCEF3176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E0CBF6-8DF7-4597-A56A-AFFC2A643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5011</Words>
  <Application>Microsoft Office PowerPoint</Application>
  <PresentationFormat>A4 Paper (210x297 mm)</PresentationFormat>
  <Paragraphs>393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1771</cp:revision>
  <dcterms:created xsi:type="dcterms:W3CDTF">2024-03-05T11:58:30Z</dcterms:created>
  <dcterms:modified xsi:type="dcterms:W3CDTF">2026-01-14T12:43:16Z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