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85" r:id="rId6"/>
    <p:sldId id="258" r:id="rId7"/>
    <p:sldId id="269" r:id="rId8"/>
    <p:sldId id="286" r:id="rId9"/>
    <p:sldId id="270" r:id="rId10"/>
    <p:sldId id="271" r:id="rId11"/>
    <p:sldId id="287" r:id="rId12"/>
    <p:sldId id="272" r:id="rId13"/>
    <p:sldId id="277" r:id="rId14"/>
    <p:sldId id="288" r:id="rId15"/>
    <p:sldId id="276" r:id="rId16"/>
    <p:sldId id="275" r:id="rId17"/>
    <p:sldId id="289" r:id="rId18"/>
    <p:sldId id="274" r:id="rId19"/>
    <p:sldId id="273" r:id="rId20"/>
    <p:sldId id="290" r:id="rId21"/>
    <p:sldId id="282" r:id="rId22"/>
    <p:sldId id="291" r:id="rId23"/>
    <p:sldId id="283" r:id="rId24"/>
    <p:sldId id="280" r:id="rId25"/>
    <p:sldId id="284" r:id="rId26"/>
    <p:sldId id="292" r:id="rId27"/>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1/14/2026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14/01/2026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14/01/2026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14/01/2026</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3.png"/><Relationship Id="rId7"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9.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png"/></Relationships>
</file>

<file path=ppt/slides/_rels/slide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png"/><Relationship Id="rId7"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23.png"/><Relationship Id="rId9"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3.png"/><Relationship Id="rId7"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23.png"/><Relationship Id="rId7"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23.png"/><Relationship Id="rId7" Type="http://schemas.openxmlformats.org/officeDocument/2006/relationships/image" Target="../media/image8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23.png"/><Relationship Id="rId7"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s>
</file>

<file path=ppt/slides/_rels/slide2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23.png"/><Relationship Id="rId7" Type="http://schemas.openxmlformats.org/officeDocument/2006/relationships/image" Target="../media/image9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7.png"/><Relationship Id="rId11" Type="http://schemas.openxmlformats.org/officeDocument/2006/relationships/image" Target="../media/image88.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19.png"/><Relationship Id="rId5" Type="http://schemas.openxmlformats.org/officeDocument/2006/relationships/image" Target="../media/image14.jpe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3.pn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3.png"/><Relationship Id="rId7"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3364337616"/>
              </p:ext>
            </p:extLst>
          </p:nvPr>
        </p:nvGraphicFramePr>
        <p:xfrm>
          <a:off x="438410" y="1142583"/>
          <a:ext cx="9356993" cy="5600510"/>
        </p:xfrm>
        <a:graphic>
          <a:graphicData uri="http://schemas.openxmlformats.org/drawingml/2006/table">
            <a:tbl>
              <a:tblPr firstRow="1" bandRow="1">
                <a:tableStyleId>{5C22544A-7EE6-4342-B048-85BDC9FD1C3A}</a:tableStyleId>
              </a:tblPr>
              <a:tblGrid>
                <a:gridCol w="2651341">
                  <a:extLst>
                    <a:ext uri="{9D8B030D-6E8A-4147-A177-3AD203B41FA5}">
                      <a16:colId xmlns:a16="http://schemas.microsoft.com/office/drawing/2014/main" val="2312803921"/>
                    </a:ext>
                  </a:extLst>
                </a:gridCol>
                <a:gridCol w="3736931">
                  <a:extLst>
                    <a:ext uri="{9D8B030D-6E8A-4147-A177-3AD203B41FA5}">
                      <a16:colId xmlns:a16="http://schemas.microsoft.com/office/drawing/2014/main" val="3904202172"/>
                    </a:ext>
                  </a:extLst>
                </a:gridCol>
                <a:gridCol w="2968721">
                  <a:extLst>
                    <a:ext uri="{9D8B030D-6E8A-4147-A177-3AD203B41FA5}">
                      <a16:colId xmlns:a16="http://schemas.microsoft.com/office/drawing/2014/main" val="3761829643"/>
                    </a:ext>
                  </a:extLst>
                </a:gridCol>
              </a:tblGrid>
              <a:tr h="2520320">
                <a:tc>
                  <a:txBody>
                    <a:bodyPr/>
                    <a:lstStyle/>
                    <a:p>
                      <a:pPr algn="ctr"/>
                      <a:r>
                        <a:rPr lang="en-GB" sz="1200" b="1">
                          <a:solidFill>
                            <a:schemeClr val="tx1"/>
                          </a:solidFill>
                          <a:latin typeface="Century Gothic"/>
                        </a:rPr>
                        <a:t>Task 1</a:t>
                      </a:r>
                    </a:p>
                    <a:p>
                      <a:pPr lvl="0" algn="ctr">
                        <a:buNone/>
                      </a:pPr>
                      <a:endParaRPr lang="en-GB" sz="1200" b="1">
                        <a:solidFill>
                          <a:schemeClr val="tx1"/>
                        </a:solidFill>
                        <a:latin typeface="Century Gothic"/>
                      </a:endParaRPr>
                    </a:p>
                    <a:p>
                      <a:pPr marL="228600" lvl="0" indent="-228600" algn="l">
                        <a:lnSpc>
                          <a:spcPct val="150000"/>
                        </a:lnSpc>
                        <a:buAutoNum type="arabicPeriod"/>
                      </a:pPr>
                      <a:r>
                        <a:rPr lang="en-GB" sz="1200" b="0">
                          <a:solidFill>
                            <a:schemeClr val="tx1"/>
                          </a:solidFill>
                          <a:latin typeface="Century Gothic"/>
                        </a:rPr>
                        <a:t>What is air pressure?</a:t>
                      </a:r>
                    </a:p>
                    <a:p>
                      <a:pPr marL="228600" lvl="0" indent="-228600" algn="l">
                        <a:lnSpc>
                          <a:spcPct val="150000"/>
                        </a:lnSpc>
                        <a:buAutoNum type="arabicPeriod"/>
                      </a:pPr>
                      <a:r>
                        <a:rPr lang="en-GB" sz="1200" b="0">
                          <a:solidFill>
                            <a:schemeClr val="tx1"/>
                          </a:solidFill>
                          <a:latin typeface="Century Gothic"/>
                        </a:rPr>
                        <a:t>What controls whether air pressure is high or low?</a:t>
                      </a:r>
                    </a:p>
                    <a:p>
                      <a:pPr marL="228600" lvl="0" indent="-228600" algn="l">
                        <a:lnSpc>
                          <a:spcPct val="150000"/>
                        </a:lnSpc>
                        <a:buAutoNum type="arabicPeriod"/>
                      </a:pPr>
                      <a:r>
                        <a:rPr lang="en-GB" sz="1200" b="0">
                          <a:solidFill>
                            <a:schemeClr val="tx1"/>
                          </a:solidFill>
                          <a:latin typeface="Century Gothic"/>
                        </a:rPr>
                        <a:t>What are the three air circulation cells?</a:t>
                      </a:r>
                    </a:p>
                    <a:p>
                      <a:pPr marL="228600" lvl="0" indent="-228600" algn="l">
                        <a:lnSpc>
                          <a:spcPct val="150000"/>
                        </a:lnSpc>
                        <a:buAutoNum type="arabicPeriod"/>
                      </a:pPr>
                      <a:r>
                        <a:rPr lang="en-GB" sz="1200" b="0">
                          <a:solidFill>
                            <a:schemeClr val="tx1"/>
                          </a:solidFill>
                          <a:latin typeface="Century Gothic"/>
                        </a:rPr>
                        <a:t>Why is the Equator warmer than the Poles?</a:t>
                      </a:r>
                    </a:p>
                    <a:p>
                      <a:pPr marL="228600" lvl="0" indent="-228600" algn="l">
                        <a:lnSpc>
                          <a:spcPct val="150000"/>
                        </a:lnSpc>
                        <a:buAutoNum type="arabicPeriod"/>
                      </a:pPr>
                      <a:r>
                        <a:rPr lang="en-GB" sz="1200" b="0">
                          <a:solidFill>
                            <a:schemeClr val="tx1"/>
                          </a:solidFill>
                          <a:latin typeface="Century Gothic"/>
                        </a:rPr>
                        <a:t>How do oceans affect heat distribution?</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a:solidFill>
                            <a:schemeClr val="tx1"/>
                          </a:solidFill>
                          <a:latin typeface="Century Gothic"/>
                        </a:rPr>
                        <a:t>Task 2</a:t>
                      </a:r>
                    </a:p>
                    <a:p>
                      <a:pPr lvl="0" algn="ctr">
                        <a:buNone/>
                      </a:pPr>
                      <a:endParaRPr lang="en-GB" sz="1200" b="1">
                        <a:solidFill>
                          <a:schemeClr val="tx1"/>
                        </a:solidFill>
                        <a:latin typeface="Century Gothic"/>
                      </a:endParaRPr>
                    </a:p>
                    <a:p>
                      <a:pPr marL="228600" lvl="0" indent="-228600" algn="l">
                        <a:lnSpc>
                          <a:spcPct val="150000"/>
                        </a:lnSpc>
                        <a:buAutoNum type="arabicPeriod"/>
                      </a:pPr>
                      <a:r>
                        <a:rPr lang="en-GB" sz="1200" b="0" i="0" u="none" strike="noStrike" noProof="0">
                          <a:solidFill>
                            <a:schemeClr val="tx1"/>
                          </a:solidFill>
                          <a:latin typeface="Century Gothic"/>
                        </a:rPr>
                        <a:t>What is eccentricity and how does it affect the climate?</a:t>
                      </a:r>
                    </a:p>
                    <a:p>
                      <a:pPr marL="228600" lvl="0" indent="-228600" algn="l">
                        <a:lnSpc>
                          <a:spcPct val="150000"/>
                        </a:lnSpc>
                        <a:buAutoNum type="arabicPeriod"/>
                      </a:pPr>
                      <a:r>
                        <a:rPr lang="en-GB" sz="1200" b="0" i="0" u="none" strike="noStrike" noProof="0">
                          <a:solidFill>
                            <a:schemeClr val="tx1"/>
                          </a:solidFill>
                          <a:latin typeface="Century Gothic"/>
                        </a:rPr>
                        <a:t>What is axial tilt and how does it affect the climate?</a:t>
                      </a:r>
                    </a:p>
                    <a:p>
                      <a:pPr marL="228600" lvl="0" indent="-228600" algn="l">
                        <a:lnSpc>
                          <a:spcPct val="150000"/>
                        </a:lnSpc>
                        <a:buAutoNum type="arabicPeriod"/>
                      </a:pPr>
                      <a:r>
                        <a:rPr lang="en-GB" sz="1200" b="0" i="0" u="none" strike="noStrike" noProof="0">
                          <a:solidFill>
                            <a:schemeClr val="tx1"/>
                          </a:solidFill>
                          <a:latin typeface="Century Gothic"/>
                        </a:rPr>
                        <a:t>What is precession and how does it affect the climate?</a:t>
                      </a:r>
                    </a:p>
                    <a:p>
                      <a:pPr marL="228600" lvl="0" indent="-228600" algn="l">
                        <a:lnSpc>
                          <a:spcPct val="150000"/>
                        </a:lnSpc>
                        <a:buAutoNum type="arabicPeriod"/>
                      </a:pPr>
                      <a:r>
                        <a:rPr lang="en-GB" sz="1200" b="0" i="0" u="none" strike="noStrike" noProof="0">
                          <a:solidFill>
                            <a:schemeClr val="tx1"/>
                          </a:solidFill>
                          <a:latin typeface="Century Gothic"/>
                        </a:rPr>
                        <a:t>How do volcanic eruptions affect the climate?</a:t>
                      </a:r>
                    </a:p>
                    <a:p>
                      <a:pPr marL="228600" lvl="0" indent="-228600" algn="l">
                        <a:lnSpc>
                          <a:spcPct val="150000"/>
                        </a:lnSpc>
                        <a:buAutoNum type="arabicPeriod"/>
                      </a:pPr>
                      <a:r>
                        <a:rPr lang="en-GB" sz="1200" b="0" i="0" u="none" strike="noStrike" noProof="0">
                          <a:solidFill>
                            <a:schemeClr val="tx1"/>
                          </a:solidFill>
                          <a:latin typeface="Century Gothic"/>
                        </a:rPr>
                        <a:t>How does solar variation affect the climate?</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a:solidFill>
                            <a:schemeClr val="tx1"/>
                          </a:solidFill>
                          <a:latin typeface="Century Gothic"/>
                        </a:rPr>
                        <a:t>Task 3</a:t>
                      </a:r>
                    </a:p>
                    <a:p>
                      <a:pPr lvl="0" algn="ctr">
                        <a:buNone/>
                      </a:pPr>
                      <a:endParaRPr lang="en-GB" sz="1200" b="1">
                        <a:solidFill>
                          <a:schemeClr val="tx1"/>
                        </a:solidFill>
                        <a:latin typeface="Century Gothic"/>
                      </a:endParaRPr>
                    </a:p>
                    <a:p>
                      <a:pPr marL="228600" lvl="0" indent="-228600" algn="l">
                        <a:lnSpc>
                          <a:spcPct val="150000"/>
                        </a:lnSpc>
                        <a:buAutoNum type="arabicPeriod"/>
                      </a:pPr>
                      <a:r>
                        <a:rPr lang="en-GB" sz="1200" b="0">
                          <a:solidFill>
                            <a:schemeClr val="tx1"/>
                          </a:solidFill>
                          <a:latin typeface="Century Gothic"/>
                        </a:rPr>
                        <a:t>What can ice cores tell us about past climate? Reliable?</a:t>
                      </a:r>
                    </a:p>
                    <a:p>
                      <a:pPr marL="228600" lvl="0" indent="-228600" algn="l">
                        <a:lnSpc>
                          <a:spcPct val="150000"/>
                        </a:lnSpc>
                        <a:buAutoNum type="arabicPeriod"/>
                      </a:pPr>
                      <a:r>
                        <a:rPr lang="en-GB" sz="1200" b="0" i="0" u="none" strike="noStrike" noProof="0">
                          <a:solidFill>
                            <a:schemeClr val="tx1"/>
                          </a:solidFill>
                          <a:latin typeface="Century Gothic"/>
                        </a:rPr>
                        <a:t>What can pollen analysis tell us about past climate? Reliable?</a:t>
                      </a:r>
                    </a:p>
                    <a:p>
                      <a:pPr marL="228600" lvl="0" indent="-228600" algn="l">
                        <a:lnSpc>
                          <a:spcPct val="150000"/>
                        </a:lnSpc>
                        <a:buAutoNum type="arabicPeriod"/>
                      </a:pPr>
                      <a:r>
                        <a:rPr lang="en-GB" sz="1200" b="0" i="0" u="none" strike="noStrike" noProof="0">
                          <a:solidFill>
                            <a:schemeClr val="tx1"/>
                          </a:solidFill>
                          <a:latin typeface="Century Gothic"/>
                        </a:rPr>
                        <a:t>What can tree rings tell us about past climate? Reliable?</a:t>
                      </a:r>
                    </a:p>
                    <a:p>
                      <a:pPr marL="228600" lvl="0" indent="-228600" algn="l">
                        <a:lnSpc>
                          <a:spcPct val="150000"/>
                        </a:lnSpc>
                        <a:buAutoNum type="arabicPeriod"/>
                      </a:pPr>
                      <a:r>
                        <a:rPr lang="en-GB" sz="1200" b="0" i="0" u="none" strike="noStrike" noProof="0">
                          <a:solidFill>
                            <a:schemeClr val="tx1"/>
                          </a:solidFill>
                          <a:latin typeface="Century Gothic"/>
                        </a:rPr>
                        <a:t>What can books and paintings tell us about past climate? Reliable?</a:t>
                      </a:r>
                    </a:p>
                    <a:p>
                      <a:pPr marL="228600" lvl="0" indent="-228600" algn="l">
                        <a:lnSpc>
                          <a:spcPct val="150000"/>
                        </a:lnSpc>
                        <a:buAutoNum type="arabicPeriod"/>
                      </a:pPr>
                      <a:r>
                        <a:rPr lang="en-GB" sz="1200" b="0" i="0" u="none" strike="noStrike" noProof="0">
                          <a:solidFill>
                            <a:schemeClr val="tx1"/>
                          </a:solidFill>
                          <a:latin typeface="Century Gothic"/>
                        </a:rPr>
                        <a:t>What can data records tell us about past climate? Reliable?</a:t>
                      </a:r>
                      <a:endParaRPr lang="en-GB" sz="1200" b="1" i="0" u="none" strike="noStrike" noProof="0">
                        <a:solidFill>
                          <a:srgbClr val="FFFFFF"/>
                        </a:solidFill>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249977">
                <a:tc>
                  <a:txBody>
                    <a:bodyPr/>
                    <a:lstStyle/>
                    <a:p>
                      <a:pPr marL="0" indent="0" algn="ctr">
                        <a:lnSpc>
                          <a:spcPct val="150000"/>
                        </a:lnSpc>
                        <a:buClr>
                          <a:srgbClr val="000000"/>
                        </a:buClr>
                        <a:buNone/>
                      </a:pPr>
                      <a:r>
                        <a:rPr lang="en-GB" sz="1200" b="1">
                          <a:solidFill>
                            <a:schemeClr val="tx1"/>
                          </a:solidFill>
                          <a:latin typeface="Century Gothic"/>
                        </a:rPr>
                        <a:t>Task 4</a:t>
                      </a:r>
                      <a:endParaRPr lang="en-US" sz="1200" b="1" i="0" u="none" strike="noStrike" noProof="0">
                        <a:solidFill>
                          <a:srgbClr val="FFFFFF"/>
                        </a:solidFill>
                        <a:latin typeface="Arial"/>
                      </a:endParaRPr>
                    </a:p>
                    <a:p>
                      <a:pPr marL="228600" lvl="0" indent="-228600" algn="l">
                        <a:lnSpc>
                          <a:spcPct val="150000"/>
                        </a:lnSpc>
                        <a:buClr>
                          <a:srgbClr val="000000"/>
                        </a:buClr>
                        <a:buAutoNum type="arabicPeriod"/>
                      </a:pPr>
                      <a:r>
                        <a:rPr lang="en-GB" sz="1200" b="0" i="0" u="none" strike="noStrike" noProof="0">
                          <a:solidFill>
                            <a:schemeClr val="tx1"/>
                          </a:solidFill>
                          <a:latin typeface="Century Gothic"/>
                        </a:rPr>
                        <a:t>How does the enhanced greenhouse effect differ from the greenhouse effect?</a:t>
                      </a:r>
                    </a:p>
                    <a:p>
                      <a:pPr marL="228600" lvl="0" indent="-228600" algn="l">
                        <a:lnSpc>
                          <a:spcPct val="150000"/>
                        </a:lnSpc>
                        <a:buClr>
                          <a:srgbClr val="000000"/>
                        </a:buClr>
                        <a:buAutoNum type="arabicPeriod"/>
                      </a:pPr>
                      <a:r>
                        <a:rPr lang="en-GB" sz="1200" b="0" i="0" u="none" strike="noStrike" noProof="0">
                          <a:solidFill>
                            <a:schemeClr val="tx1"/>
                          </a:solidFill>
                          <a:latin typeface="Century Gothic"/>
                        </a:rPr>
                        <a:t>What are some human causes of climate change?</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a:solidFill>
                            <a:schemeClr val="tx1"/>
                          </a:solidFill>
                          <a:latin typeface="Century Gothic"/>
                        </a:rPr>
                        <a:t>Task 5</a:t>
                      </a:r>
                    </a:p>
                    <a:p>
                      <a:pPr marL="228600" lvl="0" indent="-228600" algn="l">
                        <a:lnSpc>
                          <a:spcPct val="150000"/>
                        </a:lnSpc>
                        <a:buAutoNum type="arabicPeriod"/>
                      </a:pPr>
                      <a:r>
                        <a:rPr lang="en-GB" sz="1200" b="0" i="0" u="none" strike="noStrike" noProof="0">
                          <a:solidFill>
                            <a:schemeClr val="tx1"/>
                          </a:solidFill>
                          <a:latin typeface="Century Gothic"/>
                        </a:rPr>
                        <a:t>How are people in the Maldives be affected by climate change?</a:t>
                      </a:r>
                    </a:p>
                    <a:p>
                      <a:pPr marL="228600" lvl="0" indent="-228600" algn="l">
                        <a:lnSpc>
                          <a:spcPct val="150000"/>
                        </a:lnSpc>
                        <a:buAutoNum type="arabicPeriod"/>
                      </a:pPr>
                      <a:r>
                        <a:rPr lang="en-GB" sz="1200" b="0" i="0" u="none" strike="noStrike" noProof="0">
                          <a:solidFill>
                            <a:schemeClr val="tx1"/>
                          </a:solidFill>
                          <a:latin typeface="Century Gothic"/>
                        </a:rPr>
                        <a:t>How is the environment in the Maldives affected by climate change?</a:t>
                      </a:r>
                    </a:p>
                    <a:p>
                      <a:pPr marL="228600" lvl="0" indent="-228600" algn="l">
                        <a:lnSpc>
                          <a:spcPct val="150000"/>
                        </a:lnSpc>
                        <a:buAutoNum type="arabicPeriod"/>
                      </a:pPr>
                      <a:r>
                        <a:rPr lang="en-GB" sz="1200" b="0" i="0" u="none" strike="noStrike" noProof="0">
                          <a:solidFill>
                            <a:schemeClr val="tx1"/>
                          </a:solidFill>
                          <a:latin typeface="Century Gothic"/>
                        </a:rPr>
                        <a:t>How is the economy of the Maldives affected by climate change?</a:t>
                      </a:r>
                    </a:p>
                    <a:p>
                      <a:pPr marL="228600" lvl="0" indent="-228600" algn="l">
                        <a:lnSpc>
                          <a:spcPct val="150000"/>
                        </a:lnSpc>
                        <a:buAutoNum type="arabicPeriod"/>
                      </a:pPr>
                      <a:r>
                        <a:rPr lang="en-GB" sz="1200" b="0" i="0" u="none" strike="noStrike" noProof="0">
                          <a:solidFill>
                            <a:schemeClr val="tx1"/>
                          </a:solidFill>
                          <a:latin typeface="Century Gothic"/>
                        </a:rPr>
                        <a:t>What are the political impacts of climate change in the Maldives?</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a:solidFill>
                            <a:schemeClr val="tx1"/>
                          </a:solidFill>
                          <a:latin typeface="Century Gothic"/>
                        </a:rPr>
                        <a:t>Task 6</a:t>
                      </a:r>
                    </a:p>
                    <a:p>
                      <a:pPr lvl="0" algn="l">
                        <a:buNone/>
                      </a:pPr>
                      <a:endParaRPr lang="en-GB" sz="1200" b="0">
                        <a:solidFill>
                          <a:schemeClr val="tx1"/>
                        </a:solidFill>
                        <a:latin typeface="Century Gothic"/>
                      </a:endParaRPr>
                    </a:p>
                    <a:p>
                      <a:pPr marL="228600" lvl="0" indent="-228600" algn="l">
                        <a:lnSpc>
                          <a:spcPct val="150000"/>
                        </a:lnSpc>
                        <a:buAutoNum type="arabicPeriod"/>
                      </a:pPr>
                      <a:r>
                        <a:rPr lang="en-GB" sz="1200" b="0">
                          <a:solidFill>
                            <a:schemeClr val="tx1"/>
                          </a:solidFill>
                          <a:latin typeface="Century Gothic"/>
                        </a:rPr>
                        <a:t>How does the climate differ across the UK?</a:t>
                      </a:r>
                    </a:p>
                    <a:p>
                      <a:pPr marL="228600" lvl="0" indent="-228600" algn="l">
                        <a:lnSpc>
                          <a:spcPct val="150000"/>
                        </a:lnSpc>
                        <a:buAutoNum type="arabicPeriod"/>
                      </a:pPr>
                      <a:r>
                        <a:rPr lang="en-GB" sz="1200" b="0">
                          <a:solidFill>
                            <a:schemeClr val="tx1"/>
                          </a:solidFill>
                          <a:latin typeface="Century Gothic"/>
                        </a:rPr>
                        <a:t>Why are some areas warmer than others?</a:t>
                      </a:r>
                    </a:p>
                    <a:p>
                      <a:pPr marL="228600" lvl="0" indent="-228600" algn="l">
                        <a:lnSpc>
                          <a:spcPct val="150000"/>
                        </a:lnSpc>
                        <a:buAutoNum type="arabicPeriod"/>
                      </a:pPr>
                      <a:r>
                        <a:rPr lang="en-GB" sz="1200" b="0">
                          <a:solidFill>
                            <a:schemeClr val="tx1"/>
                          </a:solidFill>
                          <a:latin typeface="Century Gothic"/>
                        </a:rPr>
                        <a:t>Why are some areas wetter than others?</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1272701" y="600635"/>
            <a:ext cx="7722544" cy="45139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100319" y="33216"/>
            <a:ext cx="648242" cy="669612"/>
          </a:xfrm>
          <a:prstGeom prst="rect">
            <a:avLst/>
          </a:prstGeom>
        </p:spPr>
      </p:pic>
      <p:pic>
        <p:nvPicPr>
          <p:cNvPr id="6" name="Picture 5">
            <a:extLst>
              <a:ext uri="{FF2B5EF4-FFF2-40B4-BE49-F238E27FC236}">
                <a16:creationId xmlns:a16="http://schemas.microsoft.com/office/drawing/2014/main" id="{E8C672C5-8147-65D7-7BB4-69460DBC7572}"/>
              </a:ext>
            </a:extLst>
          </p:cNvPr>
          <p:cNvPicPr>
            <a:picLocks noChangeAspect="1"/>
          </p:cNvPicPr>
          <p:nvPr/>
        </p:nvPicPr>
        <p:blipFill>
          <a:blip r:embed="rId3"/>
          <a:stretch>
            <a:fillRect/>
          </a:stretch>
        </p:blipFill>
        <p:spPr>
          <a:xfrm>
            <a:off x="434999" y="41413"/>
            <a:ext cx="748544" cy="76875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201476"/>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268429" y="5264910"/>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397477" y="1440369"/>
            <a:ext cx="2339362"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Century Gothic"/>
                <a:ea typeface="+mn-lt"/>
                <a:cs typeface="+mn-lt"/>
              </a:rPr>
              <a:t>Latitude </a:t>
            </a:r>
            <a:r>
              <a:rPr lang="en-GB" sz="1100">
                <a:latin typeface="Century Gothic"/>
                <a:ea typeface="+mn-lt"/>
                <a:cs typeface="+mn-lt"/>
              </a:rPr>
              <a:t>- The distance north or south of the Equator.</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North Atlantic Drift </a:t>
            </a:r>
            <a:r>
              <a:rPr lang="en-GB" sz="1100">
                <a:solidFill>
                  <a:srgbClr val="000000"/>
                </a:solidFill>
                <a:latin typeface="Century Gothic"/>
                <a:ea typeface="+mn-lt"/>
                <a:cs typeface="+mn-lt"/>
              </a:rPr>
              <a:t>- an ocean current that travels past the UK</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Depressions – </a:t>
            </a:r>
            <a:r>
              <a:rPr lang="en-GB" sz="1100">
                <a:solidFill>
                  <a:srgbClr val="000000"/>
                </a:solidFill>
                <a:latin typeface="Century Gothic"/>
                <a:ea typeface="+mn-lt"/>
                <a:cs typeface="+mn-lt"/>
              </a:rPr>
              <a:t>low pressure areas that bring storms</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Precipitation </a:t>
            </a:r>
            <a:r>
              <a:rPr lang="en-GB" sz="1100">
                <a:solidFill>
                  <a:srgbClr val="000000"/>
                </a:solidFill>
                <a:latin typeface="Century Gothic"/>
                <a:ea typeface="+mn-lt"/>
                <a:cs typeface="+mn-lt"/>
              </a:rPr>
              <a:t>- rain, hail, sleet and snow.</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480327" y="6366124"/>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BBC Bitesize</a:t>
            </a:r>
            <a:endParaRPr lang="en-US"/>
          </a:p>
        </p:txBody>
      </p:sp>
      <p:sp>
        <p:nvSpPr>
          <p:cNvPr id="43" name="TextBox 42">
            <a:extLst>
              <a:ext uri="{FF2B5EF4-FFF2-40B4-BE49-F238E27FC236}">
                <a16:creationId xmlns:a16="http://schemas.microsoft.com/office/drawing/2014/main" id="{E8911E59-34EF-9A1F-60A7-3C9AE4527399}"/>
              </a:ext>
            </a:extLst>
          </p:cNvPr>
          <p:cNvSpPr txBox="1"/>
          <p:nvPr/>
        </p:nvSpPr>
        <p:spPr>
          <a:xfrm>
            <a:off x="7825825" y="6363236"/>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Video</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6 </a:t>
            </a:r>
            <a:endParaRPr lang="en-US" sz="2000" b="1">
              <a:latin typeface="Aptos" panose="020B0004020202020204"/>
            </a:endParaRPr>
          </a:p>
          <a:p>
            <a:pPr algn="ctr"/>
            <a:r>
              <a:rPr lang="en-US" sz="1600" b="1">
                <a:latin typeface="Century Gothic"/>
              </a:rPr>
              <a:t>UK Climate</a:t>
            </a:r>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a:extLst>
              <a:ext uri="{FF2B5EF4-FFF2-40B4-BE49-F238E27FC236}">
                <a16:creationId xmlns:a16="http://schemas.microsoft.com/office/drawing/2014/main" id="{84C43235-646E-7081-CDCA-9DB38ABCCB9F}"/>
              </a:ext>
            </a:extLst>
          </p:cNvPr>
          <p:cNvPicPr>
            <a:picLocks noChangeAspect="1"/>
          </p:cNvPicPr>
          <p:nvPr/>
        </p:nvPicPr>
        <p:blipFill>
          <a:blip r:embed="rId3"/>
          <a:stretch>
            <a:fillRect/>
          </a:stretch>
        </p:blipFill>
        <p:spPr>
          <a:xfrm>
            <a:off x="428395" y="261876"/>
            <a:ext cx="654410" cy="574329"/>
          </a:xfrm>
          <a:prstGeom prst="rect">
            <a:avLst/>
          </a:prstGeom>
        </p:spPr>
      </p:pic>
      <p:pic>
        <p:nvPicPr>
          <p:cNvPr id="5" name="Picture 4" descr="Map&#10;&#10;Description automatically generated">
            <a:extLst>
              <a:ext uri="{FF2B5EF4-FFF2-40B4-BE49-F238E27FC236}">
                <a16:creationId xmlns:a16="http://schemas.microsoft.com/office/drawing/2014/main" id="{90B5E29E-6872-E392-2316-28AACBEFF2C8}"/>
              </a:ext>
            </a:extLst>
          </p:cNvPr>
          <p:cNvPicPr>
            <a:picLocks noChangeAspect="1"/>
          </p:cNvPicPr>
          <p:nvPr/>
        </p:nvPicPr>
        <p:blipFill>
          <a:blip r:embed="rId4"/>
          <a:stretch>
            <a:fillRect/>
          </a:stretch>
        </p:blipFill>
        <p:spPr>
          <a:xfrm>
            <a:off x="535271" y="1046436"/>
            <a:ext cx="1646589" cy="1744906"/>
          </a:xfrm>
          <a:prstGeom prst="rect">
            <a:avLst/>
          </a:prstGeom>
        </p:spPr>
      </p:pic>
      <p:sp>
        <p:nvSpPr>
          <p:cNvPr id="6" name="TextBox 5">
            <a:extLst>
              <a:ext uri="{FF2B5EF4-FFF2-40B4-BE49-F238E27FC236}">
                <a16:creationId xmlns:a16="http://schemas.microsoft.com/office/drawing/2014/main" id="{DB6D721B-90BC-CCF3-AC52-CE955157DA45}"/>
              </a:ext>
            </a:extLst>
          </p:cNvPr>
          <p:cNvSpPr txBox="1"/>
          <p:nvPr/>
        </p:nvSpPr>
        <p:spPr>
          <a:xfrm>
            <a:off x="2182667" y="1430158"/>
            <a:ext cx="385813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Century Gothic"/>
              </a:rPr>
              <a:t>Different parts of the UK experience differences in rainfall and temperature . One reason for this due to latitude. The more north you are the colder the temperature due to the curvature of the Earth. The areas that have high rainfall are generally in the west side of the UK. This means that it is more likely to rain due to prevailing wind coming from the south west over the Atlantic ocean bringing moist air.</a:t>
            </a:r>
            <a:endParaRPr lang="en-US" sz="1000"/>
          </a:p>
        </p:txBody>
      </p:sp>
      <p:graphicFrame>
        <p:nvGraphicFramePr>
          <p:cNvPr id="18" name="Table 17">
            <a:extLst>
              <a:ext uri="{FF2B5EF4-FFF2-40B4-BE49-F238E27FC236}">
                <a16:creationId xmlns:a16="http://schemas.microsoft.com/office/drawing/2014/main" id="{A60045E1-988B-9AF0-6866-EE788FA88C28}"/>
              </a:ext>
            </a:extLst>
          </p:cNvPr>
          <p:cNvGraphicFramePr>
            <a:graphicFrameLocks noGrp="1"/>
          </p:cNvGraphicFramePr>
          <p:nvPr>
            <p:extLst>
              <p:ext uri="{D42A27DB-BD31-4B8C-83A1-F6EECF244321}">
                <p14:modId xmlns:p14="http://schemas.microsoft.com/office/powerpoint/2010/main" val="3510693930"/>
              </p:ext>
            </p:extLst>
          </p:nvPr>
        </p:nvGraphicFramePr>
        <p:xfrm>
          <a:off x="425701" y="2864819"/>
          <a:ext cx="5664271" cy="3744840"/>
        </p:xfrm>
        <a:graphic>
          <a:graphicData uri="http://schemas.openxmlformats.org/drawingml/2006/table">
            <a:tbl>
              <a:tblPr bandRow="1">
                <a:tableStyleId>{5C22544A-7EE6-4342-B048-85BDC9FD1C3A}</a:tableStyleId>
              </a:tblPr>
              <a:tblGrid>
                <a:gridCol w="1181010">
                  <a:extLst>
                    <a:ext uri="{9D8B030D-6E8A-4147-A177-3AD203B41FA5}">
                      <a16:colId xmlns:a16="http://schemas.microsoft.com/office/drawing/2014/main" val="218301906"/>
                    </a:ext>
                  </a:extLst>
                </a:gridCol>
                <a:gridCol w="4483261">
                  <a:extLst>
                    <a:ext uri="{9D8B030D-6E8A-4147-A177-3AD203B41FA5}">
                      <a16:colId xmlns:a16="http://schemas.microsoft.com/office/drawing/2014/main" val="3451628317"/>
                    </a:ext>
                  </a:extLst>
                </a:gridCol>
              </a:tblGrid>
              <a:tr h="502847">
                <a:tc>
                  <a:txBody>
                    <a:bodyPr/>
                    <a:lstStyle/>
                    <a:p>
                      <a:pPr algn="ctr" rtl="0" fontAlgn="base"/>
                      <a:r>
                        <a:rPr lang="en-US" sz="1050" b="1">
                          <a:effectLst/>
                          <a:latin typeface="Century Gothic"/>
                        </a:rPr>
                        <a:t>Maritime Influence</a:t>
                      </a:r>
                      <a:endParaRPr lang="en-US" sz="1050">
                        <a:effectLst/>
                        <a:latin typeface="Century Gothic"/>
                      </a:endParaRPr>
                    </a:p>
                  </a:txBody>
                  <a:tcPr marL="26013" marR="26013" marT="26013" marB="260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auto"/>
                      <a:r>
                        <a:rPr lang="en-US" sz="1000">
                          <a:solidFill>
                            <a:schemeClr val="tx1"/>
                          </a:solidFill>
                          <a:effectLst/>
                          <a:latin typeface="Century Gothic"/>
                        </a:rPr>
                        <a:t>As the UK is surrounded by sea, most of the air that reaches us contains a large amount of moisture, resulting in consistent rainfall throughout the year.</a:t>
                      </a:r>
                    </a:p>
                  </a:txBody>
                  <a:tcPr marL="26013" marR="26013" marT="26013" marB="260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9388024"/>
                  </a:ext>
                </a:extLst>
              </a:tr>
              <a:tr h="955408">
                <a:tc>
                  <a:txBody>
                    <a:bodyPr/>
                    <a:lstStyle/>
                    <a:p>
                      <a:pPr algn="ctr" rtl="0" fontAlgn="base"/>
                      <a:r>
                        <a:rPr lang="en-GB" sz="1050" b="1">
                          <a:effectLst/>
                          <a:latin typeface="Century Gothic"/>
                        </a:rPr>
                        <a:t>Prevailing Wind</a:t>
                      </a:r>
                      <a:endParaRPr lang="en-GB" sz="1050">
                        <a:effectLst/>
                        <a:latin typeface="Century Gothic"/>
                      </a:endParaRPr>
                    </a:p>
                  </a:txBody>
                  <a:tcPr marL="26013" marR="26013" marT="26013" marB="260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US" sz="1000">
                          <a:solidFill>
                            <a:schemeClr val="tx1"/>
                          </a:solidFill>
                          <a:effectLst/>
                          <a:latin typeface="Century Gothic"/>
                        </a:rPr>
                        <a:t>The prevailing wind is the most common wind direction which in the UK is from the south west It has travelled over large expanses of warm ocean, so this air is warm and contains a lot of moisture. The prevailing wind reaches the western areas of the UK first and releases this moisture as rain there. This leaves the eastern side of the UK relatively dry.</a:t>
                      </a:r>
                    </a:p>
                  </a:txBody>
                  <a:tcPr marL="26013" marR="26013" marT="26013" marB="260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2181234"/>
                  </a:ext>
                </a:extLst>
              </a:tr>
              <a:tr h="804554">
                <a:tc>
                  <a:txBody>
                    <a:bodyPr/>
                    <a:lstStyle/>
                    <a:p>
                      <a:pPr algn="ctr" rtl="0" fontAlgn="base"/>
                      <a:r>
                        <a:rPr lang="en-GB" sz="1050" b="1">
                          <a:effectLst/>
                          <a:latin typeface="Century Gothic"/>
                        </a:rPr>
                        <a:t>North Atlantic Drift</a:t>
                      </a:r>
                      <a:endParaRPr lang="en-GB" sz="1050">
                        <a:effectLst/>
                        <a:latin typeface="Century Gothic"/>
                      </a:endParaRPr>
                    </a:p>
                  </a:txBody>
                  <a:tcPr marL="26013" marR="26013" marT="26013" marB="260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US" sz="1000">
                          <a:solidFill>
                            <a:schemeClr val="tx1"/>
                          </a:solidFill>
                          <a:effectLst/>
                          <a:latin typeface="Century Gothic"/>
                        </a:rPr>
                        <a:t>A warm ocean current called the North Atlantic Drift brings warm water north to the UK from the Gulf of Mexico driven by the prevailing wind. This current of warm water has a particular effect during the winter, making the UK climate milder than would be expected for our latitude.</a:t>
                      </a:r>
                    </a:p>
                  </a:txBody>
                  <a:tcPr marL="26013" marR="26013" marT="26013" marB="260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6432939"/>
                  </a:ext>
                </a:extLst>
              </a:tr>
              <a:tr h="653700">
                <a:tc>
                  <a:txBody>
                    <a:bodyPr/>
                    <a:lstStyle/>
                    <a:p>
                      <a:pPr algn="ctr" rtl="0" fontAlgn="base"/>
                      <a:r>
                        <a:rPr lang="en-GB" sz="1050" b="1">
                          <a:effectLst/>
                          <a:latin typeface="Century Gothic"/>
                        </a:rPr>
                        <a:t>Circulation Cells</a:t>
                      </a:r>
                      <a:endParaRPr lang="en-GB" sz="1050">
                        <a:effectLst/>
                        <a:latin typeface="Century Gothic"/>
                      </a:endParaRPr>
                    </a:p>
                  </a:txBody>
                  <a:tcPr marL="26013" marR="26013" marT="26013" marB="260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US" sz="1000">
                          <a:solidFill>
                            <a:schemeClr val="tx1"/>
                          </a:solidFill>
                          <a:effectLst/>
                          <a:latin typeface="Century Gothic"/>
                        </a:rPr>
                        <a:t>The UK is located near the ‘boundary’ between the northern Ferrel and Polar circulation cells. At this boundary, warm air from the south and cooler air from the north meet, leading to the formation of depressions and unsettled weather.</a:t>
                      </a:r>
                    </a:p>
                  </a:txBody>
                  <a:tcPr marL="26013" marR="26013" marT="26013" marB="260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5567127"/>
                  </a:ext>
                </a:extLst>
              </a:tr>
              <a:tr h="804554">
                <a:tc>
                  <a:txBody>
                    <a:bodyPr/>
                    <a:lstStyle/>
                    <a:p>
                      <a:pPr algn="ctr" rtl="0" fontAlgn="base"/>
                      <a:r>
                        <a:rPr lang="en-GB" sz="1050" b="1">
                          <a:effectLst/>
                          <a:latin typeface="Century Gothic"/>
                        </a:rPr>
                        <a:t>Altitude</a:t>
                      </a:r>
                      <a:endParaRPr lang="en-GB" sz="1050">
                        <a:effectLst/>
                        <a:latin typeface="Century Gothic"/>
                      </a:endParaRPr>
                    </a:p>
                  </a:txBody>
                  <a:tcPr marL="26013" marR="26013" marT="26013" marB="260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000">
                          <a:solidFill>
                            <a:schemeClr val="tx1"/>
                          </a:solidFill>
                          <a:effectLst/>
                          <a:latin typeface="Century Gothic"/>
                        </a:rPr>
                        <a:t>The higher the altitude of an area, the cooler it will be: 1</a:t>
                      </a:r>
                      <a:r>
                        <a:rPr lang="en-US" sz="600">
                          <a:solidFill>
                            <a:schemeClr val="tx1"/>
                          </a:solidFill>
                          <a:effectLst/>
                          <a:latin typeface="Century Gothic"/>
                        </a:rPr>
                        <a:t>o</a:t>
                      </a:r>
                      <a:r>
                        <a:rPr lang="en-US" sz="1000">
                          <a:solidFill>
                            <a:schemeClr val="tx1"/>
                          </a:solidFill>
                          <a:effectLst/>
                          <a:latin typeface="Century Gothic"/>
                        </a:rPr>
                        <a:t>C lost for every 100 </a:t>
                      </a:r>
                      <a:r>
                        <a:rPr lang="en-US" sz="1000" err="1">
                          <a:solidFill>
                            <a:schemeClr val="tx1"/>
                          </a:solidFill>
                          <a:effectLst/>
                          <a:latin typeface="Century Gothic"/>
                        </a:rPr>
                        <a:t>metres</a:t>
                      </a:r>
                      <a:r>
                        <a:rPr lang="en-US" sz="1000">
                          <a:solidFill>
                            <a:schemeClr val="tx1"/>
                          </a:solidFill>
                          <a:effectLst/>
                          <a:latin typeface="Century Gothic"/>
                        </a:rPr>
                        <a:t> higher above sea level. Also, as the air is forced to rise over the high land it is cooled, causing more of the moisture in the air to condense and fall as precipitation on the hill tops.</a:t>
                      </a:r>
                    </a:p>
                  </a:txBody>
                  <a:tcPr marL="26013" marR="26013" marT="26013" marB="260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3386933"/>
                  </a:ext>
                </a:extLst>
              </a:tr>
            </a:tbl>
          </a:graphicData>
        </a:graphic>
      </p:graphicFrame>
      <p:pic>
        <p:nvPicPr>
          <p:cNvPr id="20" name="Picture 19">
            <a:extLst>
              <a:ext uri="{FF2B5EF4-FFF2-40B4-BE49-F238E27FC236}">
                <a16:creationId xmlns:a16="http://schemas.microsoft.com/office/drawing/2014/main" id="{B7705923-A598-E4B8-35FF-48AAE0CBDF84}"/>
              </a:ext>
            </a:extLst>
          </p:cNvPr>
          <p:cNvPicPr>
            <a:picLocks noChangeAspect="1"/>
          </p:cNvPicPr>
          <p:nvPr/>
        </p:nvPicPr>
        <p:blipFill>
          <a:blip r:embed="rId5"/>
          <a:stretch>
            <a:fillRect/>
          </a:stretch>
        </p:blipFill>
        <p:spPr>
          <a:xfrm>
            <a:off x="6657064" y="1430053"/>
            <a:ext cx="476250" cy="476250"/>
          </a:xfrm>
          <a:prstGeom prst="rect">
            <a:avLst/>
          </a:prstGeom>
        </p:spPr>
      </p:pic>
      <p:pic>
        <p:nvPicPr>
          <p:cNvPr id="22" name="Picture 21">
            <a:extLst>
              <a:ext uri="{FF2B5EF4-FFF2-40B4-BE49-F238E27FC236}">
                <a16:creationId xmlns:a16="http://schemas.microsoft.com/office/drawing/2014/main" id="{22B68984-D86C-6EFA-9E3C-1BEBC2FC5983}"/>
              </a:ext>
            </a:extLst>
          </p:cNvPr>
          <p:cNvPicPr>
            <a:picLocks noChangeAspect="1"/>
          </p:cNvPicPr>
          <p:nvPr/>
        </p:nvPicPr>
        <p:blipFill rotWithShape="1">
          <a:blip r:embed="rId6"/>
          <a:srcRect l="-3508" t="21374" r="-648" b="2582"/>
          <a:stretch/>
        </p:blipFill>
        <p:spPr>
          <a:xfrm>
            <a:off x="6634273" y="2098692"/>
            <a:ext cx="620851" cy="503024"/>
          </a:xfrm>
          <a:prstGeom prst="rect">
            <a:avLst/>
          </a:prstGeom>
        </p:spPr>
      </p:pic>
      <p:pic>
        <p:nvPicPr>
          <p:cNvPr id="23" name="Picture 22">
            <a:extLst>
              <a:ext uri="{FF2B5EF4-FFF2-40B4-BE49-F238E27FC236}">
                <a16:creationId xmlns:a16="http://schemas.microsoft.com/office/drawing/2014/main" id="{770331C7-FC9F-FE18-755D-1028A7873BAA}"/>
              </a:ext>
            </a:extLst>
          </p:cNvPr>
          <p:cNvPicPr>
            <a:picLocks noChangeAspect="1"/>
          </p:cNvPicPr>
          <p:nvPr/>
        </p:nvPicPr>
        <p:blipFill>
          <a:blip r:embed="rId7"/>
          <a:stretch>
            <a:fillRect/>
          </a:stretch>
        </p:blipFill>
        <p:spPr>
          <a:xfrm>
            <a:off x="6690719" y="2787868"/>
            <a:ext cx="512044" cy="518762"/>
          </a:xfrm>
          <a:prstGeom prst="rect">
            <a:avLst/>
          </a:prstGeom>
        </p:spPr>
      </p:pic>
      <p:pic>
        <p:nvPicPr>
          <p:cNvPr id="24" name="Picture 23">
            <a:extLst>
              <a:ext uri="{FF2B5EF4-FFF2-40B4-BE49-F238E27FC236}">
                <a16:creationId xmlns:a16="http://schemas.microsoft.com/office/drawing/2014/main" id="{BDC2C1AB-9266-4F75-BAFE-A2743D1CA74F}"/>
              </a:ext>
            </a:extLst>
          </p:cNvPr>
          <p:cNvPicPr>
            <a:picLocks noChangeAspect="1"/>
          </p:cNvPicPr>
          <p:nvPr/>
        </p:nvPicPr>
        <p:blipFill>
          <a:blip r:embed="rId8"/>
          <a:stretch>
            <a:fillRect/>
          </a:stretch>
        </p:blipFill>
        <p:spPr>
          <a:xfrm>
            <a:off x="6636661" y="3497317"/>
            <a:ext cx="653944" cy="687677"/>
          </a:xfrm>
          <a:prstGeom prst="rect">
            <a:avLst/>
          </a:prstGeom>
        </p:spPr>
      </p:pic>
      <p:pic>
        <p:nvPicPr>
          <p:cNvPr id="25" name="Picture 24">
            <a:extLst>
              <a:ext uri="{FF2B5EF4-FFF2-40B4-BE49-F238E27FC236}">
                <a16:creationId xmlns:a16="http://schemas.microsoft.com/office/drawing/2014/main" id="{1A5AB400-1D2A-F2ED-5272-EC7C8C19E2D7}"/>
              </a:ext>
            </a:extLst>
          </p:cNvPr>
          <p:cNvPicPr>
            <a:picLocks noChangeAspect="1"/>
          </p:cNvPicPr>
          <p:nvPr/>
        </p:nvPicPr>
        <p:blipFill>
          <a:blip r:embed="rId9"/>
          <a:stretch>
            <a:fillRect/>
          </a:stretch>
        </p:blipFill>
        <p:spPr>
          <a:xfrm>
            <a:off x="7400221" y="3990551"/>
            <a:ext cx="1045859" cy="1099833"/>
          </a:xfrm>
          <a:prstGeom prst="rect">
            <a:avLst/>
          </a:prstGeom>
        </p:spPr>
      </p:pic>
      <p:pic>
        <p:nvPicPr>
          <p:cNvPr id="26" name="Picture 25" descr="A qr code on a white background&#10;&#10;Description automatically generated">
            <a:extLst>
              <a:ext uri="{FF2B5EF4-FFF2-40B4-BE49-F238E27FC236}">
                <a16:creationId xmlns:a16="http://schemas.microsoft.com/office/drawing/2014/main" id="{D7EC1055-95F7-25F2-6C5D-10FD39C400ED}"/>
              </a:ext>
            </a:extLst>
          </p:cNvPr>
          <p:cNvPicPr>
            <a:picLocks noChangeAspect="1"/>
          </p:cNvPicPr>
          <p:nvPr/>
        </p:nvPicPr>
        <p:blipFill>
          <a:blip r:embed="rId10"/>
          <a:stretch>
            <a:fillRect/>
          </a:stretch>
        </p:blipFill>
        <p:spPr>
          <a:xfrm>
            <a:off x="6782701" y="5596781"/>
            <a:ext cx="849058" cy="762376"/>
          </a:xfrm>
          <a:prstGeom prst="rect">
            <a:avLst/>
          </a:prstGeom>
          <a:ln>
            <a:noFill/>
          </a:ln>
        </p:spPr>
      </p:pic>
      <p:pic>
        <p:nvPicPr>
          <p:cNvPr id="28" name="Picture 27" descr="A qr code on a white background&#10;&#10;Description automatically generated">
            <a:extLst>
              <a:ext uri="{FF2B5EF4-FFF2-40B4-BE49-F238E27FC236}">
                <a16:creationId xmlns:a16="http://schemas.microsoft.com/office/drawing/2014/main" id="{4709F2B5-000B-BFBA-93A4-B31B6526555A}"/>
              </a:ext>
            </a:extLst>
          </p:cNvPr>
          <p:cNvPicPr>
            <a:picLocks noChangeAspect="1"/>
          </p:cNvPicPr>
          <p:nvPr/>
        </p:nvPicPr>
        <p:blipFill>
          <a:blip r:embed="rId11"/>
          <a:stretch>
            <a:fillRect/>
          </a:stretch>
        </p:blipFill>
        <p:spPr>
          <a:xfrm>
            <a:off x="8297291" y="5602237"/>
            <a:ext cx="810955" cy="772794"/>
          </a:xfrm>
          <a:prstGeom prst="rect">
            <a:avLst/>
          </a:prstGeom>
          <a:ln>
            <a:noFill/>
          </a:ln>
        </p:spPr>
      </p:pic>
    </p:spTree>
    <p:extLst>
      <p:ext uri="{BB962C8B-B14F-4D97-AF65-F5344CB8AC3E}">
        <p14:creationId xmlns:p14="http://schemas.microsoft.com/office/powerpoint/2010/main" val="106650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F6B4F-3368-6C4E-89E4-A161F3D59C0C}"/>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8685EC9-707E-0957-C343-0F75D1E45220}"/>
              </a:ext>
            </a:extLst>
          </p:cNvPr>
          <p:cNvGraphicFramePr>
            <a:graphicFrameLocks noGrp="1"/>
          </p:cNvGraphicFramePr>
          <p:nvPr>
            <p:extLst>
              <p:ext uri="{D42A27DB-BD31-4B8C-83A1-F6EECF244321}">
                <p14:modId xmlns:p14="http://schemas.microsoft.com/office/powerpoint/2010/main" val="3146407253"/>
              </p:ext>
            </p:extLst>
          </p:nvPr>
        </p:nvGraphicFramePr>
        <p:xfrm>
          <a:off x="224672" y="469446"/>
          <a:ext cx="9445749" cy="6293440"/>
        </p:xfrm>
        <a:graphic>
          <a:graphicData uri="http://schemas.openxmlformats.org/drawingml/2006/table">
            <a:tbl>
              <a:tblPr firstRow="1" bandRow="1">
                <a:tableStyleId>{5C22544A-7EE6-4342-B048-85BDC9FD1C3A}</a:tableStyleId>
              </a:tblPr>
              <a:tblGrid>
                <a:gridCol w="4206648">
                  <a:extLst>
                    <a:ext uri="{9D8B030D-6E8A-4147-A177-3AD203B41FA5}">
                      <a16:colId xmlns:a16="http://schemas.microsoft.com/office/drawing/2014/main" val="3880288432"/>
                    </a:ext>
                  </a:extLst>
                </a:gridCol>
                <a:gridCol w="5239101">
                  <a:extLst>
                    <a:ext uri="{9D8B030D-6E8A-4147-A177-3AD203B41FA5}">
                      <a16:colId xmlns:a16="http://schemas.microsoft.com/office/drawing/2014/main" val="1611723772"/>
                    </a:ext>
                  </a:extLst>
                </a:gridCol>
              </a:tblGrid>
              <a:tr h="780825">
                <a:tc rowSpan="4">
                  <a:txBody>
                    <a:bodyPr/>
                    <a:lstStyle/>
                    <a:p>
                      <a:pPr algn="l"/>
                      <a:endParaRPr lang="en-US"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228600" lvl="0" indent="-228600" algn="l">
                        <a:buAutoNum type="arabicPeriod"/>
                      </a:pPr>
                      <a:r>
                        <a:rPr lang="en-US" sz="1100" b="0" i="0" u="none" strike="noStrike" noProof="0">
                          <a:solidFill>
                            <a:schemeClr val="tx1"/>
                          </a:solidFill>
                          <a:latin typeface="Century Gothic"/>
                        </a:rPr>
                        <a:t>State </a:t>
                      </a:r>
                      <a:r>
                        <a:rPr lang="en-US" sz="1100" b="1" i="0" u="none" strike="noStrike" noProof="0">
                          <a:solidFill>
                            <a:schemeClr val="tx1"/>
                          </a:solidFill>
                          <a:latin typeface="Century Gothic"/>
                        </a:rPr>
                        <a:t>one</a:t>
                      </a:r>
                      <a:r>
                        <a:rPr lang="en-US" sz="1100" b="0" i="0" u="none" strike="noStrike" noProof="0">
                          <a:solidFill>
                            <a:schemeClr val="tx1"/>
                          </a:solidFill>
                          <a:latin typeface="Century Gothic"/>
                        </a:rPr>
                        <a:t> natural cause of climate change in the past.</a:t>
                      </a:r>
                      <a:endParaRPr lang="en-US">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744820"/>
                  </a:ext>
                </a:extLst>
              </a:tr>
              <a:tr h="1085535">
                <a:tc vMerge="1">
                  <a:txBody>
                    <a:bodyPr/>
                    <a:lstStyle/>
                    <a:p>
                      <a:pPr algn="l"/>
                      <a:endParaRPr lang="en-US"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buNone/>
                      </a:pPr>
                      <a:r>
                        <a:rPr lang="en-US" sz="1100" b="0" i="0" u="none" strike="noStrike" noProof="0">
                          <a:solidFill>
                            <a:schemeClr val="tx1"/>
                          </a:solidFill>
                          <a:latin typeface="Century Gothic"/>
                        </a:rPr>
                        <a:t>2. State </a:t>
                      </a:r>
                      <a:r>
                        <a:rPr lang="en-US" sz="1100" b="1" i="0" u="none" strike="noStrike" noProof="0">
                          <a:solidFill>
                            <a:schemeClr val="tx1"/>
                          </a:solidFill>
                          <a:latin typeface="Century Gothic"/>
                        </a:rPr>
                        <a:t>two</a:t>
                      </a:r>
                      <a:r>
                        <a:rPr lang="en-US" sz="1100" b="0" i="0" u="none" strike="noStrike" noProof="0">
                          <a:solidFill>
                            <a:schemeClr val="tx1"/>
                          </a:solidFill>
                          <a:latin typeface="Century Gothic"/>
                        </a:rPr>
                        <a:t> sources of evidence for natural climate change in the past.</a:t>
                      </a:r>
                      <a:endParaRPr lang="en-US">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73569492"/>
                  </a:ext>
                </a:extLst>
              </a:tr>
              <a:tr h="1386906">
                <a:tc vMerge="1">
                  <a:txBody>
                    <a:bodyPr/>
                    <a:lstStyle/>
                    <a:p>
                      <a:pPr algn="l"/>
                      <a:endParaRPr lang="en-US"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n-US" sz="1100" b="0" i="0" u="none" strike="noStrike" noProof="0">
                          <a:solidFill>
                            <a:schemeClr val="tx1"/>
                          </a:solidFill>
                          <a:latin typeface="Century Gothic"/>
                        </a:rPr>
                        <a:t>3. Calculate the range of average temperatures for the four locations in Figure 7.</a:t>
                      </a:r>
                      <a:endParaRPr lang="en-US">
                        <a:latin typeface="Century Gothic"/>
                      </a:endParaRPr>
                    </a:p>
                    <a:p>
                      <a:pPr lvl="0" algn="l">
                        <a:buNone/>
                      </a:pPr>
                      <a:endParaRPr lang="en-US" sz="1100" b="0" i="0" u="none" strike="noStrike" noProof="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360335660"/>
                  </a:ext>
                </a:extLst>
              </a:tr>
              <a:tr h="1644082">
                <a:tc vMerge="1">
                  <a:txBody>
                    <a:bodyPr/>
                    <a:lstStyle/>
                    <a:p>
                      <a:pPr algn="l"/>
                      <a:endParaRPr lang="en-US" sz="1200" b="1">
                        <a:solidFill>
                          <a:schemeClr val="tx1"/>
                        </a:solidFill>
                        <a:latin typeface="Century Gothic"/>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rowSpan="2">
                  <a:txBody>
                    <a:bodyPr/>
                    <a:lstStyle/>
                    <a:p>
                      <a:pPr lvl="0" algn="l">
                        <a:lnSpc>
                          <a:spcPct val="100000"/>
                        </a:lnSpc>
                        <a:spcBef>
                          <a:spcPts val="0"/>
                        </a:spcBef>
                        <a:spcAft>
                          <a:spcPts val="0"/>
                        </a:spcAft>
                        <a:buNone/>
                      </a:pPr>
                      <a:r>
                        <a:rPr lang="en-US" sz="1100" b="0" i="0" u="none" strike="noStrike" noProof="0">
                          <a:solidFill>
                            <a:schemeClr val="tx1"/>
                          </a:solidFill>
                          <a:latin typeface="Century Gothic"/>
                        </a:rPr>
                        <a:t>4. The prevailing wind, which is shown in Figure 7, influences the climate of the UK.</a:t>
                      </a:r>
                      <a:endParaRPr lang="en-US">
                        <a:latin typeface="Century Gothic"/>
                      </a:endParaRPr>
                    </a:p>
                    <a:p>
                      <a:pPr lvl="0" algn="l">
                        <a:lnSpc>
                          <a:spcPct val="100000"/>
                        </a:lnSpc>
                        <a:spcBef>
                          <a:spcPts val="0"/>
                        </a:spcBef>
                        <a:spcAft>
                          <a:spcPts val="0"/>
                        </a:spcAft>
                        <a:buNone/>
                      </a:pPr>
                      <a:endParaRPr lang="en-US" sz="1100" b="0" i="0" u="none" strike="noStrike" noProof="0">
                        <a:solidFill>
                          <a:schemeClr val="tx1"/>
                        </a:solidFill>
                        <a:latin typeface="Century Gothic"/>
                      </a:endParaRPr>
                    </a:p>
                    <a:p>
                      <a:pPr lvl="0" algn="l">
                        <a:buNone/>
                      </a:pPr>
                      <a:r>
                        <a:rPr lang="en-US" sz="1100" b="0" i="0" u="none" strike="noStrike" noProof="0">
                          <a:solidFill>
                            <a:schemeClr val="tx1"/>
                          </a:solidFill>
                          <a:latin typeface="Century Gothic"/>
                        </a:rPr>
                        <a:t>Explain </a:t>
                      </a:r>
                      <a:r>
                        <a:rPr lang="en-US" sz="1100" b="1" i="0" u="none" strike="noStrike" noProof="0">
                          <a:solidFill>
                            <a:schemeClr val="tx1"/>
                          </a:solidFill>
                          <a:latin typeface="Century Gothic"/>
                        </a:rPr>
                        <a:t>one</a:t>
                      </a:r>
                      <a:r>
                        <a:rPr lang="en-US" sz="1100" b="0" i="0" u="none" strike="noStrike" noProof="0">
                          <a:solidFill>
                            <a:schemeClr val="tx1"/>
                          </a:solidFill>
                          <a:latin typeface="Century Gothic"/>
                        </a:rPr>
                        <a:t> way prevailing wind affects the climate of the UK</a:t>
                      </a:r>
                      <a:endParaRPr lang="en-US">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2692564"/>
                  </a:ext>
                </a:extLst>
              </a:tr>
              <a:tr h="1396092">
                <a:tc>
                  <a:txBody>
                    <a:bodyPr/>
                    <a:lstStyle/>
                    <a:p>
                      <a:pPr lvl="0" algn="l">
                        <a:buNone/>
                      </a:pPr>
                      <a:endParaRPr lang="en-US"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vMerge="1">
                  <a:txBody>
                    <a:bodyPr/>
                    <a:lstStyle/>
                    <a:p>
                      <a:pPr lvl="0" algn="l">
                        <a:buNone/>
                      </a:pPr>
                      <a:endParaRPr lang="en-US">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921909480"/>
                  </a:ext>
                </a:extLst>
              </a:tr>
            </a:tbl>
          </a:graphicData>
        </a:graphic>
      </p:graphicFrame>
      <p:sp>
        <p:nvSpPr>
          <p:cNvPr id="10" name="TextBox 9">
            <a:extLst>
              <a:ext uri="{FF2B5EF4-FFF2-40B4-BE49-F238E27FC236}">
                <a16:creationId xmlns:a16="http://schemas.microsoft.com/office/drawing/2014/main" id="{7A3477AF-667B-3ECB-3E16-CC61D5BF147D}"/>
              </a:ext>
            </a:extLst>
          </p:cNvPr>
          <p:cNvSpPr txBox="1"/>
          <p:nvPr/>
        </p:nvSpPr>
        <p:spPr>
          <a:xfrm>
            <a:off x="4446059" y="4440538"/>
            <a:ext cx="523780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44DBA1A4-76E8-7C43-B92D-BDB9550B9C6D}"/>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Exam Practice 3</a:t>
            </a:r>
          </a:p>
        </p:txBody>
      </p:sp>
      <p:pic>
        <p:nvPicPr>
          <p:cNvPr id="3" name="Picture 2" descr="A map of the united kingdom&#10;&#10;AI-generated content may be incorrect.">
            <a:extLst>
              <a:ext uri="{FF2B5EF4-FFF2-40B4-BE49-F238E27FC236}">
                <a16:creationId xmlns:a16="http://schemas.microsoft.com/office/drawing/2014/main" id="{A032F68E-BBD0-505F-CA3F-D6629C7A8020}"/>
              </a:ext>
            </a:extLst>
          </p:cNvPr>
          <p:cNvPicPr>
            <a:picLocks noChangeAspect="1"/>
          </p:cNvPicPr>
          <p:nvPr/>
        </p:nvPicPr>
        <p:blipFill>
          <a:blip r:embed="rId2"/>
          <a:stretch>
            <a:fillRect/>
          </a:stretch>
        </p:blipFill>
        <p:spPr>
          <a:xfrm>
            <a:off x="316563" y="500063"/>
            <a:ext cx="3999883" cy="4827135"/>
          </a:xfrm>
          <a:prstGeom prst="rect">
            <a:avLst/>
          </a:prstGeom>
          <a:ln>
            <a:noFill/>
          </a:ln>
        </p:spPr>
      </p:pic>
      <p:sp>
        <p:nvSpPr>
          <p:cNvPr id="14" name="TextBox 13">
            <a:extLst>
              <a:ext uri="{FF2B5EF4-FFF2-40B4-BE49-F238E27FC236}">
                <a16:creationId xmlns:a16="http://schemas.microsoft.com/office/drawing/2014/main" id="{EEFCDAE9-8C05-98E3-985E-BB3FC40BD685}"/>
              </a:ext>
            </a:extLst>
          </p:cNvPr>
          <p:cNvSpPr txBox="1"/>
          <p:nvPr/>
        </p:nvSpPr>
        <p:spPr>
          <a:xfrm>
            <a:off x="4646382" y="770665"/>
            <a:ext cx="49178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a:t>
            </a:r>
          </a:p>
        </p:txBody>
      </p:sp>
      <p:sp>
        <p:nvSpPr>
          <p:cNvPr id="15" name="TextBox 14">
            <a:extLst>
              <a:ext uri="{FF2B5EF4-FFF2-40B4-BE49-F238E27FC236}">
                <a16:creationId xmlns:a16="http://schemas.microsoft.com/office/drawing/2014/main" id="{27A5D165-DBCC-7DA4-158E-2E6BCA6158F8}"/>
              </a:ext>
            </a:extLst>
          </p:cNvPr>
          <p:cNvSpPr txBox="1"/>
          <p:nvPr/>
        </p:nvSpPr>
        <p:spPr>
          <a:xfrm>
            <a:off x="4653227" y="1525861"/>
            <a:ext cx="49178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__________________________________________________________________________________________</a:t>
            </a:r>
          </a:p>
        </p:txBody>
      </p:sp>
      <p:sp>
        <p:nvSpPr>
          <p:cNvPr id="16" name="TextBox 15">
            <a:extLst>
              <a:ext uri="{FF2B5EF4-FFF2-40B4-BE49-F238E27FC236}">
                <a16:creationId xmlns:a16="http://schemas.microsoft.com/office/drawing/2014/main" id="{86E68D04-6C07-6985-4FF4-74D5217C6B6D}"/>
              </a:ext>
            </a:extLst>
          </p:cNvPr>
          <p:cNvSpPr txBox="1"/>
          <p:nvPr/>
        </p:nvSpPr>
        <p:spPr>
          <a:xfrm>
            <a:off x="237829" y="5372190"/>
            <a:ext cx="190164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a:latin typeface="Century Gothic"/>
              </a:rPr>
              <a:t>Feedback</a:t>
            </a:r>
          </a:p>
        </p:txBody>
      </p:sp>
    </p:spTree>
    <p:extLst>
      <p:ext uri="{BB962C8B-B14F-4D97-AF65-F5344CB8AC3E}">
        <p14:creationId xmlns:p14="http://schemas.microsoft.com/office/powerpoint/2010/main" val="198082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92365"/>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877235" y="1501178"/>
            <a:ext cx="1825818"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Century Gothic"/>
                <a:ea typeface="+mn-lt"/>
                <a:cs typeface="+mn-lt"/>
              </a:rPr>
              <a:t>Eye </a:t>
            </a:r>
            <a:r>
              <a:rPr lang="en-GB" sz="1100">
                <a:latin typeface="Century Gothic"/>
                <a:ea typeface="+mn-lt"/>
                <a:cs typeface="+mn-lt"/>
              </a:rPr>
              <a:t>- centre of the storm, it is calm here</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Eye wall</a:t>
            </a:r>
            <a:r>
              <a:rPr lang="en-GB" sz="1100">
                <a:solidFill>
                  <a:srgbClr val="000000"/>
                </a:solidFill>
                <a:latin typeface="Century Gothic"/>
                <a:ea typeface="+mn-lt"/>
                <a:cs typeface="+mn-lt"/>
              </a:rPr>
              <a:t> – the side of the eye, the winds here are the most powerful</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High density clouds </a:t>
            </a:r>
            <a:r>
              <a:rPr lang="en-GB" sz="1100">
                <a:solidFill>
                  <a:srgbClr val="000000"/>
                </a:solidFill>
                <a:latin typeface="Century Gothic"/>
                <a:ea typeface="+mn-lt"/>
                <a:cs typeface="+mn-lt"/>
              </a:rPr>
              <a:t>- thick clouds</a:t>
            </a:r>
            <a:endParaRPr lang="en-GB" sz="1100">
              <a:latin typeface="Century Gothic"/>
            </a:endParaRP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Dissipate – </a:t>
            </a:r>
            <a:r>
              <a:rPr lang="en-GB" sz="1100">
                <a:solidFill>
                  <a:srgbClr val="000000"/>
                </a:solidFill>
                <a:latin typeface="Century Gothic"/>
                <a:ea typeface="+mn-lt"/>
                <a:cs typeface="+mn-lt"/>
              </a:rPr>
              <a:t>break apart</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Converging </a:t>
            </a:r>
            <a:r>
              <a:rPr lang="en-GB" sz="1100">
                <a:solidFill>
                  <a:srgbClr val="000000"/>
                </a:solidFill>
                <a:latin typeface="Century Gothic"/>
                <a:ea typeface="+mn-lt"/>
                <a:cs typeface="+mn-lt"/>
              </a:rPr>
              <a:t>- meeting</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618994" y="6393279"/>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cs typeface="Calibri"/>
              </a:rPr>
              <a:t>Met Office</a:t>
            </a:r>
            <a:endParaRPr lang="en-US"/>
          </a:p>
        </p:txBody>
      </p:sp>
      <p:sp>
        <p:nvSpPr>
          <p:cNvPr id="43" name="TextBox 42">
            <a:extLst>
              <a:ext uri="{FF2B5EF4-FFF2-40B4-BE49-F238E27FC236}">
                <a16:creationId xmlns:a16="http://schemas.microsoft.com/office/drawing/2014/main" id="{E8911E59-34EF-9A1F-60A7-3C9AE4527399}"/>
              </a:ext>
            </a:extLst>
          </p:cNvPr>
          <p:cNvSpPr txBox="1"/>
          <p:nvPr/>
        </p:nvSpPr>
        <p:spPr>
          <a:xfrm>
            <a:off x="7964492" y="6390391"/>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6" y="5767200"/>
            <a:ext cx="477118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ea typeface="Calibri"/>
                <a:cs typeface="Calibri"/>
              </a:rPr>
              <a:t>Cyclones, hurricanes and typhoons are all the same thing, their name depends on which ocean they are formed over.</a:t>
            </a:r>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7 </a:t>
            </a:r>
            <a:endParaRPr lang="en-US" sz="2000" b="1">
              <a:latin typeface="Aptos" panose="020B0004020202020204"/>
            </a:endParaRPr>
          </a:p>
          <a:p>
            <a:pPr algn="ctr"/>
            <a:r>
              <a:rPr lang="en-US" sz="1600" b="1">
                <a:latin typeface="Century Gothic"/>
              </a:rPr>
              <a:t>Tropical Cyclones</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a:extLst>
              <a:ext uri="{FF2B5EF4-FFF2-40B4-BE49-F238E27FC236}">
                <a16:creationId xmlns:a16="http://schemas.microsoft.com/office/drawing/2014/main" id="{84C43235-646E-7081-CDCA-9DB38ABCCB9F}"/>
              </a:ext>
            </a:extLst>
          </p:cNvPr>
          <p:cNvPicPr>
            <a:picLocks noChangeAspect="1"/>
          </p:cNvPicPr>
          <p:nvPr/>
        </p:nvPicPr>
        <p:blipFill>
          <a:blip r:embed="rId4"/>
          <a:stretch>
            <a:fillRect/>
          </a:stretch>
        </p:blipFill>
        <p:spPr>
          <a:xfrm>
            <a:off x="428395" y="261876"/>
            <a:ext cx="654410" cy="574329"/>
          </a:xfrm>
          <a:prstGeom prst="rect">
            <a:avLst/>
          </a:prstGeom>
        </p:spPr>
      </p:pic>
      <p:sp>
        <p:nvSpPr>
          <p:cNvPr id="5" name="TextBox 4">
            <a:extLst>
              <a:ext uri="{FF2B5EF4-FFF2-40B4-BE49-F238E27FC236}">
                <a16:creationId xmlns:a16="http://schemas.microsoft.com/office/drawing/2014/main" id="{454ED865-4B54-4E27-491A-652D35F6FB9F}"/>
              </a:ext>
            </a:extLst>
          </p:cNvPr>
          <p:cNvSpPr txBox="1"/>
          <p:nvPr/>
        </p:nvSpPr>
        <p:spPr>
          <a:xfrm>
            <a:off x="378505" y="1322051"/>
            <a:ext cx="577716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latin typeface="Century Gothic"/>
                <a:cs typeface="Segoe UI"/>
              </a:rPr>
              <a:t>Tropical cyclones are large, rotating storms that form over the oceans in tropical areas. Depending on where in the world they form, they are known as hurricanes, cyclones or typhoons. They can be devastating if they move over land. ​</a:t>
            </a:r>
            <a:r>
              <a:rPr lang="en-US" sz="1000">
                <a:latin typeface="Century Gothic"/>
                <a:cs typeface="Segoe UI"/>
              </a:rPr>
              <a:t>​</a:t>
            </a:r>
          </a:p>
          <a:p>
            <a:r>
              <a:rPr lang="en-GB" sz="1000">
                <a:latin typeface="Century Gothic"/>
                <a:cs typeface="Segoe UI"/>
              </a:rPr>
              <a:t>​</a:t>
            </a:r>
          </a:p>
          <a:p>
            <a:r>
              <a:rPr lang="en-GB" sz="1000">
                <a:latin typeface="Century Gothic"/>
                <a:cs typeface="Segoe UI"/>
              </a:rPr>
              <a:t>Tropical cyclones are easily identifiable because of their distinctive features. The most well-known of these features is the eye, located at the centre of the storm. Surrounding the eye the eye wall; high density cloud covers the remaining area of the storm.​</a:t>
            </a:r>
            <a:r>
              <a:rPr lang="en-US" sz="1000">
                <a:latin typeface="Century Gothic"/>
                <a:cs typeface="Segoe UI"/>
              </a:rPr>
              <a:t>​</a:t>
            </a:r>
          </a:p>
        </p:txBody>
      </p:sp>
      <p:sp>
        <p:nvSpPr>
          <p:cNvPr id="6" name="TextBox 5">
            <a:extLst>
              <a:ext uri="{FF2B5EF4-FFF2-40B4-BE49-F238E27FC236}">
                <a16:creationId xmlns:a16="http://schemas.microsoft.com/office/drawing/2014/main" id="{B8F006B8-C3C3-9A1F-5986-59D3B9DBF25B}"/>
              </a:ext>
            </a:extLst>
          </p:cNvPr>
          <p:cNvSpPr txBox="1"/>
          <p:nvPr/>
        </p:nvSpPr>
        <p:spPr>
          <a:xfrm>
            <a:off x="452835" y="2531492"/>
            <a:ext cx="5689321" cy="132343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a:latin typeface="Century Gothic"/>
              </a:rPr>
              <a:t>Formation</a:t>
            </a:r>
            <a:r>
              <a:rPr lang="en-GB" sz="1000">
                <a:latin typeface="Century Gothic"/>
              </a:rPr>
              <a:t>:</a:t>
            </a:r>
            <a:endParaRPr lang="en-US" sz="1000">
              <a:latin typeface="Century Gothic"/>
            </a:endParaRPr>
          </a:p>
          <a:p>
            <a:pPr marL="228600" indent="-228600">
              <a:buAutoNum type="arabicPeriod"/>
            </a:pPr>
            <a:r>
              <a:rPr lang="en-GB" sz="1000">
                <a:latin typeface="Century Gothic"/>
              </a:rPr>
              <a:t>The sun warms water to at least 26.5°C.</a:t>
            </a:r>
            <a:endParaRPr lang="en-GB"/>
          </a:p>
          <a:p>
            <a:pPr marL="228600" indent="-228600">
              <a:buAutoNum type="arabicPeriod"/>
            </a:pPr>
            <a:r>
              <a:rPr lang="en-GB" sz="1000">
                <a:latin typeface="Century Gothic"/>
              </a:rPr>
              <a:t>Evaporation occurs, and warm moist air will cool, condense and form clouds.</a:t>
            </a:r>
            <a:endParaRPr lang="en-GB"/>
          </a:p>
          <a:p>
            <a:pPr marL="228600" indent="-228600">
              <a:buAutoNum type="arabicPeriod"/>
            </a:pPr>
            <a:r>
              <a:rPr lang="en-GB" sz="1000">
                <a:latin typeface="Century Gothic"/>
              </a:rPr>
              <a:t>Eventually, large storm clouds will form over the ocean (low pressure).</a:t>
            </a:r>
            <a:endParaRPr lang="en-GB"/>
          </a:p>
          <a:p>
            <a:pPr marL="228600" indent="-228600">
              <a:buAutoNum type="arabicPeriod"/>
            </a:pPr>
            <a:r>
              <a:rPr lang="en-GB" sz="1000">
                <a:latin typeface="Century Gothic"/>
              </a:rPr>
              <a:t>The air begins to spin due to the rotation of the Earth (Coriolis effect).</a:t>
            </a:r>
            <a:endParaRPr lang="en-GB"/>
          </a:p>
          <a:p>
            <a:pPr marL="228600" indent="-228600">
              <a:buAutoNum type="arabicPeriod"/>
            </a:pPr>
            <a:r>
              <a:rPr lang="en-GB" sz="1000">
                <a:latin typeface="Century Gothic"/>
              </a:rPr>
              <a:t>As the air rises, winds converge at the ocean surface causing even more air to rise</a:t>
            </a:r>
            <a:r>
              <a:rPr lang="en-GB" sz="1000">
                <a:latin typeface="Century Gothic"/>
                <a:cs typeface="Arial"/>
              </a:rPr>
              <a:t>.</a:t>
            </a:r>
            <a:endParaRPr lang="en-GB"/>
          </a:p>
          <a:p>
            <a:pPr marL="228600" indent="-228600">
              <a:buAutoNum type="arabicPeriod"/>
            </a:pPr>
            <a:r>
              <a:rPr lang="en-GB" sz="1000">
                <a:latin typeface="Century Gothic"/>
              </a:rPr>
              <a:t>Winds accelerate inwards and upwards to form a tropical cyclone.</a:t>
            </a:r>
            <a:endParaRPr lang="en-GB"/>
          </a:p>
          <a:p>
            <a:pPr marL="228600" indent="-228600">
              <a:buAutoNum type="arabicPeriod"/>
            </a:pPr>
            <a:r>
              <a:rPr lang="en-GB" sz="1000">
                <a:latin typeface="Century Gothic"/>
              </a:rPr>
              <a:t>As a tropical cyclone hits land, its fuel source is lost and it will begin to die (dissipate).</a:t>
            </a:r>
            <a:endParaRPr lang="en-GB" sz="1000">
              <a:latin typeface="Century Gothic"/>
              <a:cs typeface="Arial"/>
            </a:endParaRPr>
          </a:p>
        </p:txBody>
      </p:sp>
      <p:sp>
        <p:nvSpPr>
          <p:cNvPr id="7" name="TextBox 6">
            <a:extLst>
              <a:ext uri="{FF2B5EF4-FFF2-40B4-BE49-F238E27FC236}">
                <a16:creationId xmlns:a16="http://schemas.microsoft.com/office/drawing/2014/main" id="{9459D6E0-4F17-AE4B-36B1-1561936AF313}"/>
              </a:ext>
            </a:extLst>
          </p:cNvPr>
          <p:cNvSpPr txBox="1"/>
          <p:nvPr/>
        </p:nvSpPr>
        <p:spPr>
          <a:xfrm>
            <a:off x="405534" y="3889578"/>
            <a:ext cx="581770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Century Gothic"/>
                <a:cs typeface="Segoe UI"/>
              </a:rPr>
              <a:t>​Must Haves...</a:t>
            </a:r>
          </a:p>
          <a:p>
            <a:pPr marL="285750" indent="-285750">
              <a:buFont typeface="Wingdings,Sans-Serif"/>
              <a:buChar char="Ø"/>
            </a:pPr>
            <a:r>
              <a:rPr lang="en-GB" sz="1000">
                <a:latin typeface="Century Gothic"/>
                <a:cs typeface="Arial"/>
              </a:rPr>
              <a:t>A source of moist, warm air. </a:t>
            </a:r>
            <a:r>
              <a:rPr lang="en-US" sz="1000">
                <a:latin typeface="Century Gothic"/>
                <a:cs typeface="Arial"/>
              </a:rPr>
              <a:t>​​</a:t>
            </a:r>
          </a:p>
          <a:p>
            <a:pPr marL="285750" indent="-285750">
              <a:buFont typeface="Wingdings,Sans-Serif"/>
              <a:buChar char="Ø"/>
            </a:pPr>
            <a:r>
              <a:rPr lang="en-GB" sz="1000">
                <a:latin typeface="Century Gothic"/>
                <a:cs typeface="Arial"/>
              </a:rPr>
              <a:t>Ocean water must be at least 26.5</a:t>
            </a:r>
            <a:r>
              <a:rPr lang="en-GB" sz="1000" baseline="30000">
                <a:latin typeface="Century Gothic"/>
                <a:cs typeface="Arial"/>
              </a:rPr>
              <a:t>o</a:t>
            </a:r>
            <a:r>
              <a:rPr lang="en-GB" sz="1000">
                <a:latin typeface="Century Gothic"/>
                <a:cs typeface="Arial"/>
              </a:rPr>
              <a:t>C </a:t>
            </a:r>
            <a:r>
              <a:rPr lang="en-US" sz="1000">
                <a:latin typeface="Century Gothic"/>
                <a:cs typeface="Arial"/>
              </a:rPr>
              <a:t>​​</a:t>
            </a:r>
          </a:p>
          <a:p>
            <a:pPr marL="285750" indent="-285750">
              <a:buFont typeface="Wingdings,Sans-Serif"/>
              <a:buChar char="Ø"/>
            </a:pPr>
            <a:r>
              <a:rPr lang="en-GB" sz="1000">
                <a:latin typeface="Century Gothic"/>
                <a:cs typeface="Arial"/>
              </a:rPr>
              <a:t>The time of year (season) when ocean water is at its warmest</a:t>
            </a:r>
            <a:r>
              <a:rPr lang="en-US" sz="1000">
                <a:latin typeface="Century Gothic"/>
                <a:cs typeface="Arial"/>
              </a:rPr>
              <a:t>​​</a:t>
            </a:r>
          </a:p>
          <a:p>
            <a:pPr marL="285750" indent="-285750">
              <a:buFont typeface="Wingdings,Sans-Serif"/>
              <a:buChar char="Ø"/>
            </a:pPr>
            <a:r>
              <a:rPr lang="en-GB" sz="1000">
                <a:latin typeface="Century Gothic"/>
                <a:cs typeface="Arial"/>
              </a:rPr>
              <a:t>Winds converging at the ocean surface, causing the air to rise</a:t>
            </a:r>
            <a:r>
              <a:rPr lang="en-US" sz="1000">
                <a:latin typeface="Century Gothic"/>
                <a:cs typeface="Arial"/>
              </a:rPr>
              <a:t>​​</a:t>
            </a:r>
          </a:p>
          <a:p>
            <a:pPr marL="285750" indent="-285750">
              <a:buFont typeface="Wingdings,Sans-Serif"/>
              <a:buChar char="Ø"/>
            </a:pPr>
            <a:r>
              <a:rPr lang="en-GB" sz="1000">
                <a:latin typeface="Century Gothic"/>
                <a:cs typeface="Arial"/>
              </a:rPr>
              <a:t>Formation some distance from the Equator so the Coriolis effect will cause the storm to rotate</a:t>
            </a:r>
          </a:p>
        </p:txBody>
      </p:sp>
      <p:pic>
        <p:nvPicPr>
          <p:cNvPr id="19" name="Picture 18">
            <a:extLst>
              <a:ext uri="{FF2B5EF4-FFF2-40B4-BE49-F238E27FC236}">
                <a16:creationId xmlns:a16="http://schemas.microsoft.com/office/drawing/2014/main" id="{1DF60687-9141-4B0C-1A93-221010FB2657}"/>
              </a:ext>
            </a:extLst>
          </p:cNvPr>
          <p:cNvPicPr>
            <a:picLocks noChangeAspect="1"/>
          </p:cNvPicPr>
          <p:nvPr/>
        </p:nvPicPr>
        <p:blipFill>
          <a:blip r:embed="rId5"/>
          <a:stretch>
            <a:fillRect/>
          </a:stretch>
        </p:blipFill>
        <p:spPr>
          <a:xfrm>
            <a:off x="6751218" y="1426418"/>
            <a:ext cx="596470" cy="606190"/>
          </a:xfrm>
          <a:prstGeom prst="rect">
            <a:avLst/>
          </a:prstGeom>
        </p:spPr>
      </p:pic>
      <p:pic>
        <p:nvPicPr>
          <p:cNvPr id="24" name="Picture 23">
            <a:extLst>
              <a:ext uri="{FF2B5EF4-FFF2-40B4-BE49-F238E27FC236}">
                <a16:creationId xmlns:a16="http://schemas.microsoft.com/office/drawing/2014/main" id="{BBE2E039-A3F5-BC5B-AFA1-CC044772FA55}"/>
              </a:ext>
            </a:extLst>
          </p:cNvPr>
          <p:cNvPicPr>
            <a:picLocks noChangeAspect="1"/>
          </p:cNvPicPr>
          <p:nvPr/>
        </p:nvPicPr>
        <p:blipFill>
          <a:blip r:embed="rId6"/>
          <a:stretch>
            <a:fillRect/>
          </a:stretch>
        </p:blipFill>
        <p:spPr>
          <a:xfrm flipH="1">
            <a:off x="7250540" y="2295025"/>
            <a:ext cx="380913" cy="383348"/>
          </a:xfrm>
          <a:prstGeom prst="rect">
            <a:avLst/>
          </a:prstGeom>
        </p:spPr>
      </p:pic>
      <p:pic>
        <p:nvPicPr>
          <p:cNvPr id="28" name="Picture 27">
            <a:extLst>
              <a:ext uri="{FF2B5EF4-FFF2-40B4-BE49-F238E27FC236}">
                <a16:creationId xmlns:a16="http://schemas.microsoft.com/office/drawing/2014/main" id="{83E44B34-1516-42CF-B3CE-8DF7E488B8FD}"/>
              </a:ext>
            </a:extLst>
          </p:cNvPr>
          <p:cNvPicPr>
            <a:picLocks noChangeAspect="1"/>
          </p:cNvPicPr>
          <p:nvPr/>
        </p:nvPicPr>
        <p:blipFill>
          <a:blip r:embed="rId5"/>
          <a:stretch>
            <a:fillRect/>
          </a:stretch>
        </p:blipFill>
        <p:spPr>
          <a:xfrm>
            <a:off x="6422664" y="2167330"/>
            <a:ext cx="596470" cy="606190"/>
          </a:xfrm>
          <a:prstGeom prst="rect">
            <a:avLst/>
          </a:prstGeom>
        </p:spPr>
      </p:pic>
      <p:pic>
        <p:nvPicPr>
          <p:cNvPr id="18" name="Picture 17">
            <a:extLst>
              <a:ext uri="{FF2B5EF4-FFF2-40B4-BE49-F238E27FC236}">
                <a16:creationId xmlns:a16="http://schemas.microsoft.com/office/drawing/2014/main" id="{620C6C27-F289-432F-A551-D919B2E29B88}"/>
              </a:ext>
            </a:extLst>
          </p:cNvPr>
          <p:cNvPicPr>
            <a:picLocks noChangeAspect="1"/>
          </p:cNvPicPr>
          <p:nvPr/>
        </p:nvPicPr>
        <p:blipFill>
          <a:blip r:embed="rId7"/>
          <a:stretch>
            <a:fillRect/>
          </a:stretch>
        </p:blipFill>
        <p:spPr>
          <a:xfrm>
            <a:off x="6822204" y="2874091"/>
            <a:ext cx="606190" cy="606190"/>
          </a:xfrm>
          <a:prstGeom prst="rect">
            <a:avLst/>
          </a:prstGeom>
        </p:spPr>
      </p:pic>
      <p:pic>
        <p:nvPicPr>
          <p:cNvPr id="20" name="Picture 19">
            <a:extLst>
              <a:ext uri="{FF2B5EF4-FFF2-40B4-BE49-F238E27FC236}">
                <a16:creationId xmlns:a16="http://schemas.microsoft.com/office/drawing/2014/main" id="{2CC61C77-B330-4922-9FB3-AB1397B8D781}"/>
              </a:ext>
            </a:extLst>
          </p:cNvPr>
          <p:cNvPicPr>
            <a:picLocks noChangeAspect="1"/>
          </p:cNvPicPr>
          <p:nvPr/>
        </p:nvPicPr>
        <p:blipFill>
          <a:blip r:embed="rId8"/>
          <a:stretch>
            <a:fillRect/>
          </a:stretch>
        </p:blipFill>
        <p:spPr>
          <a:xfrm>
            <a:off x="6851058" y="3708729"/>
            <a:ext cx="548309" cy="548309"/>
          </a:xfrm>
          <a:prstGeom prst="rect">
            <a:avLst/>
          </a:prstGeom>
        </p:spPr>
      </p:pic>
      <p:pic>
        <p:nvPicPr>
          <p:cNvPr id="22" name="Picture 21">
            <a:extLst>
              <a:ext uri="{FF2B5EF4-FFF2-40B4-BE49-F238E27FC236}">
                <a16:creationId xmlns:a16="http://schemas.microsoft.com/office/drawing/2014/main" id="{77F557F5-6ABB-457A-A1EB-32D9266B4704}"/>
              </a:ext>
            </a:extLst>
          </p:cNvPr>
          <p:cNvPicPr>
            <a:picLocks noChangeAspect="1"/>
          </p:cNvPicPr>
          <p:nvPr/>
        </p:nvPicPr>
        <p:blipFill>
          <a:blip r:embed="rId9"/>
          <a:stretch>
            <a:fillRect/>
          </a:stretch>
        </p:blipFill>
        <p:spPr>
          <a:xfrm>
            <a:off x="6902738" y="4440542"/>
            <a:ext cx="444950" cy="444950"/>
          </a:xfrm>
          <a:prstGeom prst="rect">
            <a:avLst/>
          </a:prstGeom>
        </p:spPr>
      </p:pic>
      <p:pic>
        <p:nvPicPr>
          <p:cNvPr id="23" name="Picture 22">
            <a:extLst>
              <a:ext uri="{FF2B5EF4-FFF2-40B4-BE49-F238E27FC236}">
                <a16:creationId xmlns:a16="http://schemas.microsoft.com/office/drawing/2014/main" id="{28F3A282-BD54-4ED5-85D5-F58235E94E09}"/>
              </a:ext>
            </a:extLst>
          </p:cNvPr>
          <p:cNvPicPr>
            <a:picLocks noChangeAspect="1"/>
          </p:cNvPicPr>
          <p:nvPr/>
        </p:nvPicPr>
        <p:blipFill>
          <a:blip r:embed="rId10"/>
          <a:stretch>
            <a:fillRect/>
          </a:stretch>
        </p:blipFill>
        <p:spPr>
          <a:xfrm>
            <a:off x="8353993" y="5589405"/>
            <a:ext cx="740015" cy="749564"/>
          </a:xfrm>
          <a:prstGeom prst="rect">
            <a:avLst/>
          </a:prstGeom>
          <a:ln>
            <a:noFill/>
          </a:ln>
        </p:spPr>
      </p:pic>
      <p:pic>
        <p:nvPicPr>
          <p:cNvPr id="25" name="Picture 24">
            <a:extLst>
              <a:ext uri="{FF2B5EF4-FFF2-40B4-BE49-F238E27FC236}">
                <a16:creationId xmlns:a16="http://schemas.microsoft.com/office/drawing/2014/main" id="{CCDF319D-5815-4F88-A633-AD01BC833EB2}"/>
              </a:ext>
            </a:extLst>
          </p:cNvPr>
          <p:cNvPicPr>
            <a:picLocks noChangeAspect="1"/>
          </p:cNvPicPr>
          <p:nvPr/>
        </p:nvPicPr>
        <p:blipFill>
          <a:blip r:embed="rId11"/>
          <a:stretch>
            <a:fillRect/>
          </a:stretch>
        </p:blipFill>
        <p:spPr>
          <a:xfrm>
            <a:off x="6896304" y="5589405"/>
            <a:ext cx="735149" cy="749564"/>
          </a:xfrm>
          <a:prstGeom prst="rect">
            <a:avLst/>
          </a:prstGeom>
          <a:ln>
            <a:noFill/>
          </a:ln>
        </p:spPr>
      </p:pic>
    </p:spTree>
    <p:extLst>
      <p:ext uri="{BB962C8B-B14F-4D97-AF65-F5344CB8AC3E}">
        <p14:creationId xmlns:p14="http://schemas.microsoft.com/office/powerpoint/2010/main" val="3911676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414411"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424313"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358766"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674604" y="1577639"/>
            <a:ext cx="205036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Century Gothic"/>
                <a:ea typeface="+mn-lt"/>
                <a:cs typeface="+mn-lt"/>
              </a:rPr>
              <a:t>Saffir Simpson </a:t>
            </a:r>
            <a:r>
              <a:rPr lang="en-GB" sz="1100">
                <a:latin typeface="Century Gothic"/>
                <a:ea typeface="+mn-lt"/>
                <a:cs typeface="+mn-lt"/>
              </a:rPr>
              <a:t>- the scale used to measure hurricanes based on their wind speed. 1-5 with 5 being the strongest</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Storm surge</a:t>
            </a:r>
            <a:r>
              <a:rPr lang="en-GB" sz="1100">
                <a:solidFill>
                  <a:srgbClr val="000000"/>
                </a:solidFill>
                <a:latin typeface="Century Gothic"/>
                <a:ea typeface="+mn-lt"/>
                <a:cs typeface="+mn-lt"/>
              </a:rPr>
              <a:t> - an abnormal water level rise generated by a storm</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Landslide </a:t>
            </a:r>
            <a:r>
              <a:rPr lang="en-GB" sz="1100">
                <a:solidFill>
                  <a:srgbClr val="000000"/>
                </a:solidFill>
                <a:latin typeface="Century Gothic"/>
                <a:ea typeface="+mn-lt"/>
                <a:cs typeface="+mn-lt"/>
              </a:rPr>
              <a:t>- the downhill movement of cliff material under the influence of gravity</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619807" y="6403669"/>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BBC Bitesize</a:t>
            </a:r>
            <a:endParaRPr lang="en-US"/>
          </a:p>
        </p:txBody>
      </p:sp>
      <p:sp>
        <p:nvSpPr>
          <p:cNvPr id="43" name="TextBox 42">
            <a:extLst>
              <a:ext uri="{FF2B5EF4-FFF2-40B4-BE49-F238E27FC236}">
                <a16:creationId xmlns:a16="http://schemas.microsoft.com/office/drawing/2014/main" id="{E8911E59-34EF-9A1F-60A7-3C9AE4527399}"/>
              </a:ext>
            </a:extLst>
          </p:cNvPr>
          <p:cNvSpPr txBox="1"/>
          <p:nvPr/>
        </p:nvSpPr>
        <p:spPr>
          <a:xfrm>
            <a:off x="7885327" y="6403668"/>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Met Office</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8 </a:t>
            </a:r>
            <a:endParaRPr lang="en-US" sz="2000" b="1">
              <a:latin typeface="Aptos" panose="020B0004020202020204"/>
            </a:endParaRPr>
          </a:p>
          <a:p>
            <a:pPr algn="ctr"/>
            <a:r>
              <a:rPr lang="en-US" sz="1600" b="1">
                <a:latin typeface="Century Gothic"/>
              </a:rPr>
              <a:t>Impacts of Tropical Storms</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a:extLst>
              <a:ext uri="{FF2B5EF4-FFF2-40B4-BE49-F238E27FC236}">
                <a16:creationId xmlns:a16="http://schemas.microsoft.com/office/drawing/2014/main" id="{84C43235-646E-7081-CDCA-9DB38ABCCB9F}"/>
              </a:ext>
            </a:extLst>
          </p:cNvPr>
          <p:cNvPicPr>
            <a:picLocks noChangeAspect="1"/>
          </p:cNvPicPr>
          <p:nvPr/>
        </p:nvPicPr>
        <p:blipFill>
          <a:blip r:embed="rId3"/>
          <a:stretch>
            <a:fillRect/>
          </a:stretch>
        </p:blipFill>
        <p:spPr>
          <a:xfrm>
            <a:off x="428395" y="261876"/>
            <a:ext cx="654410" cy="574329"/>
          </a:xfrm>
          <a:prstGeom prst="rect">
            <a:avLst/>
          </a:prstGeom>
        </p:spPr>
      </p:pic>
      <p:graphicFrame>
        <p:nvGraphicFramePr>
          <p:cNvPr id="5" name="Table 4">
            <a:extLst>
              <a:ext uri="{FF2B5EF4-FFF2-40B4-BE49-F238E27FC236}">
                <a16:creationId xmlns:a16="http://schemas.microsoft.com/office/drawing/2014/main" id="{6A6EEF83-6012-4B01-90A1-CF545033CEB5}"/>
              </a:ext>
            </a:extLst>
          </p:cNvPr>
          <p:cNvGraphicFramePr>
            <a:graphicFrameLocks noGrp="1"/>
          </p:cNvGraphicFramePr>
          <p:nvPr>
            <p:extLst>
              <p:ext uri="{D42A27DB-BD31-4B8C-83A1-F6EECF244321}">
                <p14:modId xmlns:p14="http://schemas.microsoft.com/office/powerpoint/2010/main" val="1454596793"/>
              </p:ext>
            </p:extLst>
          </p:nvPr>
        </p:nvGraphicFramePr>
        <p:xfrm>
          <a:off x="418980" y="1323408"/>
          <a:ext cx="5901164" cy="1788276"/>
        </p:xfrm>
        <a:graphic>
          <a:graphicData uri="http://schemas.openxmlformats.org/drawingml/2006/table">
            <a:tbl>
              <a:tblPr/>
              <a:tblGrid>
                <a:gridCol w="421809">
                  <a:extLst>
                    <a:ext uri="{9D8B030D-6E8A-4147-A177-3AD203B41FA5}">
                      <a16:colId xmlns:a16="http://schemas.microsoft.com/office/drawing/2014/main" val="1584746366"/>
                    </a:ext>
                  </a:extLst>
                </a:gridCol>
                <a:gridCol w="913359">
                  <a:extLst>
                    <a:ext uri="{9D8B030D-6E8A-4147-A177-3AD203B41FA5}">
                      <a16:colId xmlns:a16="http://schemas.microsoft.com/office/drawing/2014/main" val="2408390674"/>
                    </a:ext>
                  </a:extLst>
                </a:gridCol>
                <a:gridCol w="3567811">
                  <a:extLst>
                    <a:ext uri="{9D8B030D-6E8A-4147-A177-3AD203B41FA5}">
                      <a16:colId xmlns:a16="http://schemas.microsoft.com/office/drawing/2014/main" val="4283147513"/>
                    </a:ext>
                  </a:extLst>
                </a:gridCol>
                <a:gridCol w="998185">
                  <a:extLst>
                    <a:ext uri="{9D8B030D-6E8A-4147-A177-3AD203B41FA5}">
                      <a16:colId xmlns:a16="http://schemas.microsoft.com/office/drawing/2014/main" val="2423256666"/>
                    </a:ext>
                  </a:extLst>
                </a:gridCol>
              </a:tblGrid>
              <a:tr h="266032">
                <a:tc>
                  <a:txBody>
                    <a:bodyPr/>
                    <a:lstStyle/>
                    <a:p>
                      <a:pPr algn="ctr" fontAlgn="base"/>
                      <a:r>
                        <a:rPr lang="en-US" sz="900" b="0" i="0">
                          <a:solidFill>
                            <a:srgbClr val="000000"/>
                          </a:solidFill>
                          <a:effectLst/>
                          <a:latin typeface="Century Gothic"/>
                        </a:rPr>
                        <a:t>Cat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900" b="0" i="0">
                          <a:solidFill>
                            <a:srgbClr val="000000"/>
                          </a:solidFill>
                          <a:effectLst/>
                          <a:latin typeface="Century Gothic"/>
                        </a:rPr>
                        <a:t>Sustained </a:t>
                      </a:r>
                      <a:br>
                        <a:rPr lang="en-US" sz="900" b="0" i="0">
                          <a:solidFill>
                            <a:srgbClr val="000000"/>
                          </a:solidFill>
                          <a:effectLst/>
                          <a:latin typeface="Century Gothic"/>
                        </a:rPr>
                      </a:br>
                      <a:r>
                        <a:rPr lang="en-US" sz="900" b="0" i="0">
                          <a:solidFill>
                            <a:srgbClr val="000000"/>
                          </a:solidFill>
                          <a:effectLst/>
                          <a:latin typeface="Century Gothic"/>
                        </a:rPr>
                        <a:t>winds-km/h</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900" b="0" i="0">
                          <a:solidFill>
                            <a:srgbClr val="000000"/>
                          </a:solidFill>
                          <a:effectLst/>
                          <a:latin typeface="Century Gothic"/>
                        </a:rPr>
                        <a:t>Damage​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900" b="0" i="0">
                          <a:solidFill>
                            <a:srgbClr val="000000"/>
                          </a:solidFill>
                          <a:effectLst/>
                          <a:latin typeface="Century Gothic"/>
                        </a:rPr>
                        <a:t>Storm ​Surge - </a:t>
                      </a:r>
                      <a:r>
                        <a:rPr lang="en-US" sz="900" b="0" i="0" err="1">
                          <a:solidFill>
                            <a:srgbClr val="000000"/>
                          </a:solidFill>
                          <a:effectLst/>
                          <a:latin typeface="Century Gothic"/>
                        </a:rPr>
                        <a:t>metres</a:t>
                      </a:r>
                      <a:endParaRPr lang="en-US" sz="900" b="0" i="0">
                        <a:solidFill>
                          <a:srgbClr val="000000"/>
                        </a:solidFill>
                        <a:effectLst/>
                        <a:latin typeface="Century Gothic"/>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161632"/>
                  </a:ext>
                </a:extLst>
              </a:tr>
              <a:tr h="169293">
                <a:tc>
                  <a:txBody>
                    <a:bodyPr/>
                    <a:lstStyle/>
                    <a:p>
                      <a:pPr algn="ctr" fontAlgn="base"/>
                      <a:r>
                        <a:rPr lang="en-US" sz="900" b="0" i="0">
                          <a:solidFill>
                            <a:srgbClr val="000000"/>
                          </a:solidFill>
                          <a:effectLst/>
                          <a:latin typeface="Century Gothic"/>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900" b="0" i="0">
                          <a:solidFill>
                            <a:srgbClr val="000000"/>
                          </a:solidFill>
                          <a:effectLst/>
                          <a:latin typeface="Century Gothic"/>
                        </a:rPr>
                        <a:t>119-153​</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en-GB" sz="900" b="0" i="0">
                          <a:solidFill>
                            <a:srgbClr val="000000"/>
                          </a:solidFill>
                          <a:effectLst/>
                          <a:latin typeface="Century Gothic"/>
                        </a:rPr>
                        <a:t>Minimal: unanchored mobile homes, plants and signs​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900" b="0" i="0">
                          <a:solidFill>
                            <a:srgbClr val="000000"/>
                          </a:solidFill>
                          <a:effectLst/>
                          <a:latin typeface="Century Gothic"/>
                        </a:rPr>
                        <a:t>1.2 - 1.7​</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42622"/>
                  </a:ext>
                </a:extLst>
              </a:tr>
              <a:tr h="233796">
                <a:tc>
                  <a:txBody>
                    <a:bodyPr/>
                    <a:lstStyle/>
                    <a:p>
                      <a:pPr algn="ctr" fontAlgn="base"/>
                      <a:r>
                        <a:rPr lang="en-US" sz="900" b="0" i="0">
                          <a:solidFill>
                            <a:srgbClr val="000000"/>
                          </a:solidFill>
                          <a:effectLst/>
                          <a:latin typeface="Century Gothic"/>
                        </a:rPr>
                        <a:t>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900" b="0" i="0">
                          <a:solidFill>
                            <a:srgbClr val="000000"/>
                          </a:solidFill>
                          <a:effectLst/>
                          <a:latin typeface="Century Gothic"/>
                        </a:rPr>
                        <a:t>154-177​</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en-GB" sz="900" b="0" i="0">
                          <a:solidFill>
                            <a:srgbClr val="000000"/>
                          </a:solidFill>
                          <a:effectLst/>
                          <a:latin typeface="Century Gothic"/>
                        </a:rPr>
                        <a:t>Moderate: All mobile homes, roofs, small vehicles, flooding​</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900" b="0" i="0">
                          <a:solidFill>
                            <a:srgbClr val="000000"/>
                          </a:solidFill>
                          <a:effectLst/>
                          <a:latin typeface="Century Gothic"/>
                        </a:rPr>
                        <a:t>1.8 - 2.6​</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888592"/>
                  </a:ext>
                </a:extLst>
              </a:tr>
              <a:tr h="169293">
                <a:tc>
                  <a:txBody>
                    <a:bodyPr/>
                    <a:lstStyle/>
                    <a:p>
                      <a:pPr algn="ctr" fontAlgn="base"/>
                      <a:r>
                        <a:rPr lang="en-US" sz="900" b="0" i="0">
                          <a:solidFill>
                            <a:srgbClr val="000000"/>
                          </a:solidFill>
                          <a:effectLst/>
                          <a:latin typeface="Century Gothic"/>
                        </a:rPr>
                        <a:t>3​</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900" b="0" i="0">
                          <a:solidFill>
                            <a:srgbClr val="000000"/>
                          </a:solidFill>
                          <a:effectLst/>
                          <a:latin typeface="Century Gothic"/>
                        </a:rPr>
                        <a:t>178-208​</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en-GB" sz="900" b="0" i="0">
                          <a:solidFill>
                            <a:srgbClr val="000000"/>
                          </a:solidFill>
                          <a:effectLst/>
                          <a:latin typeface="Century Gothic"/>
                        </a:rPr>
                        <a:t>Extensive: small buildings, low lying roads cut off.​</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900" b="0" i="0">
                          <a:solidFill>
                            <a:srgbClr val="000000"/>
                          </a:solidFill>
                          <a:effectLst/>
                          <a:latin typeface="Century Gothic"/>
                        </a:rPr>
                        <a:t>2.7 - 3.8​</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889528"/>
                  </a:ext>
                </a:extLst>
              </a:tr>
              <a:tr h="321470">
                <a:tc>
                  <a:txBody>
                    <a:bodyPr/>
                    <a:lstStyle/>
                    <a:p>
                      <a:pPr algn="ctr" fontAlgn="base"/>
                      <a:r>
                        <a:rPr lang="en-US" sz="900" b="0" i="0">
                          <a:solidFill>
                            <a:srgbClr val="000000"/>
                          </a:solidFill>
                          <a:effectLst/>
                          <a:latin typeface="Century Gothic"/>
                        </a:rPr>
                        <a:t>4​</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900" b="0" i="0">
                          <a:solidFill>
                            <a:srgbClr val="000000"/>
                          </a:solidFill>
                          <a:effectLst/>
                          <a:latin typeface="Century Gothic"/>
                        </a:rPr>
                        <a:t>209-249​</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en-GB" sz="900" b="0" i="0">
                          <a:solidFill>
                            <a:srgbClr val="000000"/>
                          </a:solidFill>
                          <a:effectLst/>
                          <a:latin typeface="Century Gothic"/>
                        </a:rPr>
                        <a:t>Extreme: Roofs destroyed, trees down, roads cut off, mobile homes destroyed. Beach homes flooded.​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900" b="0" i="0">
                          <a:solidFill>
                            <a:srgbClr val="000000"/>
                          </a:solidFill>
                          <a:effectLst/>
                          <a:latin typeface="Century Gothic"/>
                        </a:rPr>
                        <a:t>3.9 - 5.4​</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793603"/>
                  </a:ext>
                </a:extLst>
              </a:tr>
              <a:tr h="266032">
                <a:tc>
                  <a:txBody>
                    <a:bodyPr/>
                    <a:lstStyle/>
                    <a:p>
                      <a:pPr algn="ctr" fontAlgn="base"/>
                      <a:r>
                        <a:rPr lang="en-US" sz="900" b="0" i="0">
                          <a:solidFill>
                            <a:srgbClr val="000000"/>
                          </a:solidFill>
                          <a:effectLst/>
                          <a:latin typeface="Century Gothic"/>
                        </a:rPr>
                        <a:t>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900" b="0" i="0">
                          <a:solidFill>
                            <a:srgbClr val="000000"/>
                          </a:solidFill>
                          <a:effectLst/>
                          <a:latin typeface="Century Gothic"/>
                        </a:rPr>
                        <a:t>More than 250​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en-GB" sz="900" b="0" i="0">
                          <a:solidFill>
                            <a:srgbClr val="000000"/>
                          </a:solidFill>
                          <a:effectLst/>
                          <a:latin typeface="Century Gothic"/>
                        </a:rPr>
                        <a:t>Catastrophic: Many buildings destroyed. Vegetation destroyed. Major roads cut off. Homes flooded.​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en-US" sz="900" b="0" i="0">
                          <a:solidFill>
                            <a:srgbClr val="000000"/>
                          </a:solidFill>
                          <a:effectLst/>
                          <a:latin typeface="Century Gothic"/>
                        </a:rPr>
                        <a:t>Greater ​</a:t>
                      </a:r>
                    </a:p>
                    <a:p>
                      <a:pPr algn="ctr" fontAlgn="base"/>
                      <a:r>
                        <a:rPr lang="en-US" sz="900" b="0" i="0">
                          <a:solidFill>
                            <a:srgbClr val="000000"/>
                          </a:solidFill>
                          <a:effectLst/>
                          <a:latin typeface="Century Gothic"/>
                        </a:rPr>
                        <a:t>than 5.4​</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887278"/>
                  </a:ext>
                </a:extLst>
              </a:tr>
            </a:tbl>
          </a:graphicData>
        </a:graphic>
      </p:graphicFrame>
      <p:sp>
        <p:nvSpPr>
          <p:cNvPr id="6" name="Rectangle 1">
            <a:extLst>
              <a:ext uri="{FF2B5EF4-FFF2-40B4-BE49-F238E27FC236}">
                <a16:creationId xmlns:a16="http://schemas.microsoft.com/office/drawing/2014/main" id="{DDE8FE3E-C46C-40E4-9C22-E3C4CA68854A}"/>
              </a:ext>
            </a:extLst>
          </p:cNvPr>
          <p:cNvSpPr>
            <a:spLocks noChangeArrowheads="1"/>
          </p:cNvSpPr>
          <p:nvPr/>
        </p:nvSpPr>
        <p:spPr bwMode="auto">
          <a:xfrm>
            <a:off x="1785938" y="271938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D84B2E32-10D9-46A6-8C45-4FC8C6577B69}"/>
              </a:ext>
            </a:extLst>
          </p:cNvPr>
          <p:cNvGraphicFramePr>
            <a:graphicFrameLocks noGrp="1"/>
          </p:cNvGraphicFramePr>
          <p:nvPr>
            <p:extLst>
              <p:ext uri="{D42A27DB-BD31-4B8C-83A1-F6EECF244321}">
                <p14:modId xmlns:p14="http://schemas.microsoft.com/office/powerpoint/2010/main" val="843985944"/>
              </p:ext>
            </p:extLst>
          </p:nvPr>
        </p:nvGraphicFramePr>
        <p:xfrm>
          <a:off x="412227" y="3218221"/>
          <a:ext cx="5897040" cy="3528293"/>
        </p:xfrm>
        <a:graphic>
          <a:graphicData uri="http://schemas.openxmlformats.org/drawingml/2006/table">
            <a:tbl>
              <a:tblPr/>
              <a:tblGrid>
                <a:gridCol w="1179408">
                  <a:extLst>
                    <a:ext uri="{9D8B030D-6E8A-4147-A177-3AD203B41FA5}">
                      <a16:colId xmlns:a16="http://schemas.microsoft.com/office/drawing/2014/main" val="2556628791"/>
                    </a:ext>
                  </a:extLst>
                </a:gridCol>
                <a:gridCol w="1179408">
                  <a:extLst>
                    <a:ext uri="{9D8B030D-6E8A-4147-A177-3AD203B41FA5}">
                      <a16:colId xmlns:a16="http://schemas.microsoft.com/office/drawing/2014/main" val="405522648"/>
                    </a:ext>
                  </a:extLst>
                </a:gridCol>
                <a:gridCol w="1179408">
                  <a:extLst>
                    <a:ext uri="{9D8B030D-6E8A-4147-A177-3AD203B41FA5}">
                      <a16:colId xmlns:a16="http://schemas.microsoft.com/office/drawing/2014/main" val="351436783"/>
                    </a:ext>
                  </a:extLst>
                </a:gridCol>
                <a:gridCol w="1179408">
                  <a:extLst>
                    <a:ext uri="{9D8B030D-6E8A-4147-A177-3AD203B41FA5}">
                      <a16:colId xmlns:a16="http://schemas.microsoft.com/office/drawing/2014/main" val="1305194672"/>
                    </a:ext>
                  </a:extLst>
                </a:gridCol>
                <a:gridCol w="1179408">
                  <a:extLst>
                    <a:ext uri="{9D8B030D-6E8A-4147-A177-3AD203B41FA5}">
                      <a16:colId xmlns:a16="http://schemas.microsoft.com/office/drawing/2014/main" val="1379716139"/>
                    </a:ext>
                  </a:extLst>
                </a:gridCol>
              </a:tblGrid>
              <a:tr h="282173">
                <a:tc>
                  <a:txBody>
                    <a:bodyPr/>
                    <a:lstStyle/>
                    <a:p>
                      <a:pPr algn="ctr" rtl="0" fontAlgn="base"/>
                      <a:r>
                        <a:rPr lang="en-GB" sz="900" b="0" i="0">
                          <a:solidFill>
                            <a:srgbClr val="000000"/>
                          </a:solidFill>
                          <a:effectLst/>
                          <a:latin typeface="Century Gothic"/>
                        </a:rPr>
                        <a:t>High Winds​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900" b="0" i="0">
                          <a:solidFill>
                            <a:srgbClr val="000000"/>
                          </a:solidFill>
                          <a:effectLst/>
                          <a:latin typeface="Century Gothic"/>
                        </a:rPr>
                        <a:t>Intense Rainfall​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900" b="0" i="0">
                          <a:solidFill>
                            <a:srgbClr val="000000"/>
                          </a:solidFill>
                          <a:effectLst/>
                          <a:latin typeface="Century Gothic"/>
                        </a:rPr>
                        <a:t>Storm Surges​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900" b="0" i="0">
                          <a:solidFill>
                            <a:srgbClr val="000000"/>
                          </a:solidFill>
                          <a:effectLst/>
                          <a:latin typeface="Century Gothic"/>
                        </a:rPr>
                        <a:t>Coastal Flooding​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900" b="0" i="0">
                          <a:solidFill>
                            <a:srgbClr val="000000"/>
                          </a:solidFill>
                          <a:effectLst/>
                          <a:latin typeface="Century Gothic"/>
                        </a:rPr>
                        <a:t>Landslides​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3104598"/>
                  </a:ext>
                </a:extLst>
              </a:tr>
              <a:tr h="959765">
                <a:tc>
                  <a:txBody>
                    <a:bodyPr/>
                    <a:lstStyle/>
                    <a:p>
                      <a:pPr marL="171450" indent="-171450" algn="l" rtl="0" fontAlgn="base">
                        <a:buFont typeface="Wingdings" panose="05000000000000000000" pitchFamily="2" charset="2"/>
                        <a:buChar char="Ø"/>
                      </a:pPr>
                      <a:r>
                        <a:rPr lang="en-GB" sz="900" b="0" i="0" kern="1200">
                          <a:solidFill>
                            <a:schemeClr val="tx1"/>
                          </a:solidFill>
                          <a:effectLst/>
                          <a:latin typeface="Century Gothic"/>
                          <a:ea typeface="+mn-ea"/>
                          <a:cs typeface="+mn-cs"/>
                        </a:rPr>
                        <a:t>Winds can reach over 119 km/h. Severe damage can be caused.​</a:t>
                      </a:r>
                    </a:p>
                    <a:p>
                      <a:pPr marL="171450" indent="-171450" algn="l" rtl="0" fontAlgn="base">
                        <a:buFont typeface="Wingdings" panose="05000000000000000000" pitchFamily="2" charset="2"/>
                        <a:buChar char="Ø"/>
                      </a:pPr>
                      <a:r>
                        <a:rPr lang="en-GB" sz="900" b="0" i="0" kern="1200">
                          <a:solidFill>
                            <a:schemeClr val="tx1"/>
                          </a:solidFill>
                          <a:effectLst/>
                          <a:latin typeface="Century Gothic"/>
                          <a:ea typeface="+mn-ea"/>
                          <a:cs typeface="+mn-cs"/>
                        </a:rPr>
                        <a:t>Force of wind can uproot trees, and sheds/beach huts can be moved.</a:t>
                      </a:r>
                    </a:p>
                    <a:p>
                      <a:pPr marL="171450" indent="-171450" algn="l" rtl="0" fontAlgn="base">
                        <a:buFont typeface="Wingdings" panose="05000000000000000000" pitchFamily="2" charset="2"/>
                        <a:buChar char="Ø"/>
                      </a:pPr>
                      <a:r>
                        <a:rPr lang="en-GB" sz="900" b="0" i="0" kern="1200">
                          <a:solidFill>
                            <a:schemeClr val="tx1"/>
                          </a:solidFill>
                          <a:effectLst/>
                          <a:latin typeface="Century Gothic"/>
                          <a:ea typeface="+mn-ea"/>
                          <a:cs typeface="+mn-cs"/>
                        </a:rPr>
                        <a:t>Very high winds can cause objects to be moved, which can cause damage, injury and deaths.</a:t>
                      </a:r>
                      <a:endParaRPr lang="en-GB" sz="900" b="0" i="0">
                        <a:solidFill>
                          <a:srgbClr val="000000"/>
                        </a:solidFill>
                        <a:effectLst/>
                        <a:latin typeface="Century Gothic"/>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Ø"/>
                      </a:pPr>
                      <a:r>
                        <a:rPr lang="en-GB" sz="900" b="0" i="0">
                          <a:solidFill>
                            <a:srgbClr val="000000"/>
                          </a:solidFill>
                          <a:effectLst/>
                          <a:latin typeface="Century Gothic"/>
                        </a:rPr>
                        <a:t>Flash flooding may be caused which can leave people stranded and homeless</a:t>
                      </a:r>
                    </a:p>
                    <a:p>
                      <a:pPr marL="171450" indent="-171450" algn="l" rtl="0" fontAlgn="base">
                        <a:buFont typeface="Wingdings" panose="05000000000000000000" pitchFamily="2" charset="2"/>
                        <a:buChar char="Ø"/>
                      </a:pPr>
                      <a:r>
                        <a:rPr lang="en-GB" sz="900" b="0" i="0">
                          <a:solidFill>
                            <a:srgbClr val="000000"/>
                          </a:solidFill>
                          <a:effectLst/>
                          <a:latin typeface="Century Gothic"/>
                        </a:rPr>
                        <a:t>Intense rainfall can lead to flooding, damage to property and injury.​</a:t>
                      </a:r>
                    </a:p>
                    <a:p>
                      <a:pPr marL="171450" indent="-171450" algn="l" rtl="0" fontAlgn="base">
                        <a:buFont typeface="Wingdings" panose="05000000000000000000" pitchFamily="2" charset="2"/>
                        <a:buChar char="Ø"/>
                      </a:pPr>
                      <a:r>
                        <a:rPr lang="en-GB" sz="900" b="0" i="0">
                          <a:solidFill>
                            <a:srgbClr val="000000"/>
                          </a:solidFill>
                          <a:effectLst/>
                          <a:latin typeface="Century Gothic"/>
                        </a:rPr>
                        <a:t>Can contaminate clean water supplies and sewage may overflow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Ø"/>
                      </a:pPr>
                      <a:r>
                        <a:rPr lang="en-GB" sz="900" b="0" i="0">
                          <a:solidFill>
                            <a:srgbClr val="000000"/>
                          </a:solidFill>
                          <a:effectLst/>
                          <a:latin typeface="Century Gothic"/>
                        </a:rPr>
                        <a:t>Areas of low pressure can cause the sea level to rise.</a:t>
                      </a:r>
                    </a:p>
                    <a:p>
                      <a:pPr marL="171450" indent="-171450" algn="l" rtl="0" fontAlgn="base">
                        <a:buFont typeface="Wingdings" panose="05000000000000000000" pitchFamily="2" charset="2"/>
                        <a:buChar char="Ø"/>
                      </a:pPr>
                      <a:r>
                        <a:rPr lang="en-GB" sz="900" b="0" i="0">
                          <a:solidFill>
                            <a:srgbClr val="000000"/>
                          </a:solidFill>
                          <a:effectLst/>
                          <a:latin typeface="Century Gothic"/>
                        </a:rPr>
                        <a:t>Flooding can occur when high winds combine with a large mass of water which is forced inland.</a:t>
                      </a:r>
                    </a:p>
                    <a:p>
                      <a:pPr marL="171450" indent="-171450" algn="l" rtl="0" fontAlgn="base">
                        <a:buFont typeface="Wingdings" panose="05000000000000000000" pitchFamily="2" charset="2"/>
                        <a:buChar char="Ø"/>
                      </a:pPr>
                      <a:r>
                        <a:rPr lang="en-GB" sz="900" b="0" i="0">
                          <a:solidFill>
                            <a:srgbClr val="000000"/>
                          </a:solidFill>
                          <a:effectLst/>
                          <a:latin typeface="Century Gothic"/>
                        </a:rPr>
                        <a:t>If the sea flows inland, it can contaminate farmland and fresh water.</a:t>
                      </a:r>
                    </a:p>
                    <a:p>
                      <a:pPr marL="171450" lvl="0" indent="-171450" algn="l">
                        <a:buFont typeface="Wingdings" panose="05000000000000000000" pitchFamily="2" charset="2"/>
                        <a:buChar char="Ø"/>
                      </a:pPr>
                      <a:r>
                        <a:rPr lang="en-GB" sz="900" b="0" i="0">
                          <a:solidFill>
                            <a:srgbClr val="000000"/>
                          </a:solidFill>
                          <a:effectLst/>
                          <a:latin typeface="Century Gothic"/>
                        </a:rPr>
                        <a:t>Storm surges can erode beaches and habitats and can damage sea defences.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Ø"/>
                      </a:pPr>
                      <a:r>
                        <a:rPr lang="en-GB" sz="900" b="0" i="0">
                          <a:solidFill>
                            <a:srgbClr val="000000"/>
                          </a:solidFill>
                          <a:effectLst/>
                          <a:latin typeface="Century Gothic"/>
                        </a:rPr>
                        <a:t>Coastal areas are at risk from intense rain and storm surges.</a:t>
                      </a:r>
                    </a:p>
                    <a:p>
                      <a:pPr marL="171450" indent="-171450" algn="l" rtl="0" fontAlgn="base">
                        <a:buFont typeface="Wingdings" panose="05000000000000000000" pitchFamily="2" charset="2"/>
                        <a:buChar char="Ø"/>
                      </a:pPr>
                      <a:r>
                        <a:rPr lang="en-GB" sz="900" b="0" i="0">
                          <a:solidFill>
                            <a:srgbClr val="000000"/>
                          </a:solidFill>
                          <a:effectLst/>
                          <a:latin typeface="Century Gothic"/>
                        </a:rPr>
                        <a:t>Coastal sea defences can be destroyed and impact the tourism industry</a:t>
                      </a:r>
                    </a:p>
                    <a:p>
                      <a:pPr marL="171450" indent="-171450" algn="l" rtl="0" fontAlgn="base">
                        <a:buFont typeface="Wingdings" panose="05000000000000000000" pitchFamily="2" charset="2"/>
                        <a:buChar char="Ø"/>
                      </a:pPr>
                      <a:r>
                        <a:rPr lang="en-GB" sz="900" b="0" i="0">
                          <a:solidFill>
                            <a:srgbClr val="000000"/>
                          </a:solidFill>
                          <a:effectLst/>
                          <a:latin typeface="Century Gothic"/>
                        </a:rPr>
                        <a:t>Impacts on people, property, farming and tourism can result from coastal flooding.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base">
                        <a:buFont typeface="Wingdings" panose="05000000000000000000" pitchFamily="2" charset="2"/>
                        <a:buChar char="Ø"/>
                      </a:pPr>
                      <a:r>
                        <a:rPr lang="en-GB" sz="900" b="0" i="0">
                          <a:solidFill>
                            <a:srgbClr val="000000"/>
                          </a:solidFill>
                          <a:effectLst/>
                          <a:latin typeface="Century Gothic"/>
                        </a:rPr>
                        <a:t>High levels of rain can saturate soils which can lead to landslides.​</a:t>
                      </a:r>
                    </a:p>
                    <a:p>
                      <a:pPr marL="171450" indent="-171450" algn="l" rtl="0" fontAlgn="base">
                        <a:buFont typeface="Wingdings" panose="05000000000000000000" pitchFamily="2" charset="2"/>
                        <a:buChar char="Ø"/>
                      </a:pPr>
                      <a:r>
                        <a:rPr lang="en-GB" sz="900" b="0" i="0">
                          <a:solidFill>
                            <a:srgbClr val="000000"/>
                          </a:solidFill>
                          <a:effectLst/>
                          <a:latin typeface="Century Gothic"/>
                        </a:rPr>
                        <a:t>Transport routes cut off, habitats destroyed, rivers flood if blocked with debris.​</a:t>
                      </a:r>
                    </a:p>
                    <a:p>
                      <a:pPr marL="171450" indent="-171450" algn="l" rtl="0" fontAlgn="base">
                        <a:buFont typeface="Wingdings" panose="05000000000000000000" pitchFamily="2" charset="2"/>
                        <a:buChar char="Ø"/>
                      </a:pPr>
                      <a:r>
                        <a:rPr lang="en-GB" sz="900" b="0" i="0">
                          <a:solidFill>
                            <a:srgbClr val="000000"/>
                          </a:solidFill>
                          <a:effectLst/>
                          <a:latin typeface="Century Gothic"/>
                        </a:rPr>
                        <a:t>Settlements at the base of slopes are at risk from mass movement. Rivers can become blocked.​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9045366"/>
                  </a:ext>
                </a:extLst>
              </a:tr>
            </a:tbl>
          </a:graphicData>
        </a:graphic>
      </p:graphicFrame>
      <p:pic>
        <p:nvPicPr>
          <p:cNvPr id="18" name="Picture 17">
            <a:extLst>
              <a:ext uri="{FF2B5EF4-FFF2-40B4-BE49-F238E27FC236}">
                <a16:creationId xmlns:a16="http://schemas.microsoft.com/office/drawing/2014/main" id="{21EEE1B9-A541-407D-BA86-3915B6B70E8D}"/>
              </a:ext>
            </a:extLst>
          </p:cNvPr>
          <p:cNvPicPr>
            <a:picLocks noChangeAspect="1"/>
          </p:cNvPicPr>
          <p:nvPr/>
        </p:nvPicPr>
        <p:blipFill>
          <a:blip r:embed="rId4"/>
          <a:stretch>
            <a:fillRect/>
          </a:stretch>
        </p:blipFill>
        <p:spPr>
          <a:xfrm>
            <a:off x="6738938" y="1729513"/>
            <a:ext cx="539496" cy="539496"/>
          </a:xfrm>
          <a:prstGeom prst="rect">
            <a:avLst/>
          </a:prstGeom>
        </p:spPr>
      </p:pic>
      <p:pic>
        <p:nvPicPr>
          <p:cNvPr id="19" name="Picture 18">
            <a:extLst>
              <a:ext uri="{FF2B5EF4-FFF2-40B4-BE49-F238E27FC236}">
                <a16:creationId xmlns:a16="http://schemas.microsoft.com/office/drawing/2014/main" id="{8BD53AD3-1124-442F-B1A0-6E26BEBE843C}"/>
              </a:ext>
            </a:extLst>
          </p:cNvPr>
          <p:cNvPicPr>
            <a:picLocks noChangeAspect="1"/>
          </p:cNvPicPr>
          <p:nvPr/>
        </p:nvPicPr>
        <p:blipFill>
          <a:blip r:embed="rId5"/>
          <a:stretch>
            <a:fillRect/>
          </a:stretch>
        </p:blipFill>
        <p:spPr>
          <a:xfrm>
            <a:off x="6762747" y="2955821"/>
            <a:ext cx="563880" cy="563880"/>
          </a:xfrm>
          <a:prstGeom prst="rect">
            <a:avLst/>
          </a:prstGeom>
        </p:spPr>
      </p:pic>
      <p:pic>
        <p:nvPicPr>
          <p:cNvPr id="20" name="Picture 19">
            <a:extLst>
              <a:ext uri="{FF2B5EF4-FFF2-40B4-BE49-F238E27FC236}">
                <a16:creationId xmlns:a16="http://schemas.microsoft.com/office/drawing/2014/main" id="{069F6E13-A406-426D-856C-A201AA71EC71}"/>
              </a:ext>
            </a:extLst>
          </p:cNvPr>
          <p:cNvPicPr>
            <a:picLocks noChangeAspect="1"/>
          </p:cNvPicPr>
          <p:nvPr/>
        </p:nvPicPr>
        <p:blipFill>
          <a:blip r:embed="rId6"/>
          <a:stretch>
            <a:fillRect/>
          </a:stretch>
        </p:blipFill>
        <p:spPr>
          <a:xfrm>
            <a:off x="6787795" y="3931446"/>
            <a:ext cx="699514" cy="699514"/>
          </a:xfrm>
          <a:prstGeom prst="rect">
            <a:avLst/>
          </a:prstGeom>
        </p:spPr>
      </p:pic>
      <p:pic>
        <p:nvPicPr>
          <p:cNvPr id="22" name="Picture 21">
            <a:extLst>
              <a:ext uri="{FF2B5EF4-FFF2-40B4-BE49-F238E27FC236}">
                <a16:creationId xmlns:a16="http://schemas.microsoft.com/office/drawing/2014/main" id="{143C9E34-7320-438F-8C43-CE677D36CC54}"/>
              </a:ext>
            </a:extLst>
          </p:cNvPr>
          <p:cNvPicPr>
            <a:picLocks noChangeAspect="1"/>
          </p:cNvPicPr>
          <p:nvPr/>
        </p:nvPicPr>
        <p:blipFill>
          <a:blip r:embed="rId7"/>
          <a:stretch>
            <a:fillRect/>
          </a:stretch>
        </p:blipFill>
        <p:spPr>
          <a:xfrm>
            <a:off x="8339122" y="5648194"/>
            <a:ext cx="752587" cy="752587"/>
          </a:xfrm>
          <a:prstGeom prst="rect">
            <a:avLst/>
          </a:prstGeom>
          <a:ln>
            <a:noFill/>
          </a:ln>
        </p:spPr>
      </p:pic>
      <p:pic>
        <p:nvPicPr>
          <p:cNvPr id="23" name="Picture 22">
            <a:extLst>
              <a:ext uri="{FF2B5EF4-FFF2-40B4-BE49-F238E27FC236}">
                <a16:creationId xmlns:a16="http://schemas.microsoft.com/office/drawing/2014/main" id="{BEE384FB-7DC2-4A5F-B547-51A10A06109C}"/>
              </a:ext>
            </a:extLst>
          </p:cNvPr>
          <p:cNvPicPr>
            <a:picLocks noChangeAspect="1"/>
          </p:cNvPicPr>
          <p:nvPr/>
        </p:nvPicPr>
        <p:blipFill>
          <a:blip r:embed="rId8"/>
          <a:stretch>
            <a:fillRect/>
          </a:stretch>
        </p:blipFill>
        <p:spPr>
          <a:xfrm>
            <a:off x="6885354" y="5630266"/>
            <a:ext cx="783355" cy="788442"/>
          </a:xfrm>
          <a:prstGeom prst="rect">
            <a:avLst/>
          </a:prstGeom>
          <a:ln>
            <a:noFill/>
          </a:ln>
        </p:spPr>
      </p:pic>
    </p:spTree>
    <p:extLst>
      <p:ext uri="{BB962C8B-B14F-4D97-AF65-F5344CB8AC3E}">
        <p14:creationId xmlns:p14="http://schemas.microsoft.com/office/powerpoint/2010/main" val="174894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F2233-F74D-FCE1-B557-07F193F32E61}"/>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26001D50-6DDB-19C0-A414-BC52D4409831}"/>
              </a:ext>
            </a:extLst>
          </p:cNvPr>
          <p:cNvGraphicFramePr>
            <a:graphicFrameLocks noGrp="1"/>
          </p:cNvGraphicFramePr>
          <p:nvPr>
            <p:extLst>
              <p:ext uri="{D42A27DB-BD31-4B8C-83A1-F6EECF244321}">
                <p14:modId xmlns:p14="http://schemas.microsoft.com/office/powerpoint/2010/main" val="1961134842"/>
              </p:ext>
            </p:extLst>
          </p:nvPr>
        </p:nvGraphicFramePr>
        <p:xfrm>
          <a:off x="224672" y="469446"/>
          <a:ext cx="9445750" cy="6222751"/>
        </p:xfrm>
        <a:graphic>
          <a:graphicData uri="http://schemas.openxmlformats.org/drawingml/2006/table">
            <a:tbl>
              <a:tblPr firstRow="1" bandRow="1">
                <a:tableStyleId>{5C22544A-7EE6-4342-B048-85BDC9FD1C3A}</a:tableStyleId>
              </a:tblPr>
              <a:tblGrid>
                <a:gridCol w="4722875">
                  <a:extLst>
                    <a:ext uri="{9D8B030D-6E8A-4147-A177-3AD203B41FA5}">
                      <a16:colId xmlns:a16="http://schemas.microsoft.com/office/drawing/2014/main" val="3880288432"/>
                    </a:ext>
                  </a:extLst>
                </a:gridCol>
                <a:gridCol w="4722875">
                  <a:extLst>
                    <a:ext uri="{9D8B030D-6E8A-4147-A177-3AD203B41FA5}">
                      <a16:colId xmlns:a16="http://schemas.microsoft.com/office/drawing/2014/main" val="1611723772"/>
                    </a:ext>
                  </a:extLst>
                </a:gridCol>
              </a:tblGrid>
              <a:tr h="3127468">
                <a:tc rowSpan="2">
                  <a:txBody>
                    <a:bodyPr/>
                    <a:lstStyle/>
                    <a:p>
                      <a:pPr lvl="0" algn="l">
                        <a:buNone/>
                      </a:pPr>
                      <a:r>
                        <a:rPr lang="en-US" sz="1200" b="1">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a:r>
                        <a:rPr lang="en-US" sz="1200" b="1">
                          <a:solidFill>
                            <a:schemeClr val="tx1"/>
                          </a:solidFill>
                          <a:latin typeface="Century Gothic"/>
                        </a:rPr>
                        <a:t>2</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r h="3095283">
                <a:tc vMerge="1">
                  <a:txBody>
                    <a:bodyPr/>
                    <a:lstStyle/>
                    <a:p>
                      <a:endParaRPr lang="en-US"/>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r>
                        <a:rPr lang="en-US" sz="1100" b="1">
                          <a:solidFill>
                            <a:schemeClr val="tx1"/>
                          </a:solidFill>
                          <a:latin typeface="Century Gothic"/>
                        </a:rPr>
                        <a:t>Feedback</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41186774"/>
                  </a:ext>
                </a:extLst>
              </a:tr>
            </a:tbl>
          </a:graphicData>
        </a:graphic>
      </p:graphicFrame>
      <p:sp>
        <p:nvSpPr>
          <p:cNvPr id="11" name="TextBox 10">
            <a:extLst>
              <a:ext uri="{FF2B5EF4-FFF2-40B4-BE49-F238E27FC236}">
                <a16:creationId xmlns:a16="http://schemas.microsoft.com/office/drawing/2014/main" id="{7584A48B-A49A-3173-F345-3E660FFB0C62}"/>
              </a:ext>
            </a:extLst>
          </p:cNvPr>
          <p:cNvSpPr txBox="1"/>
          <p:nvPr/>
        </p:nvSpPr>
        <p:spPr>
          <a:xfrm>
            <a:off x="224757" y="4879367"/>
            <a:ext cx="472718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20AFD9B7-73C4-F422-1AE2-F3139873E9A2}"/>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Exam Practice 4</a:t>
            </a:r>
          </a:p>
        </p:txBody>
      </p:sp>
      <p:pic>
        <p:nvPicPr>
          <p:cNvPr id="2" name="Picture 1" descr="A graph with numbers and a number of hurricanes&#10;&#10;AI-generated content may be incorrect.">
            <a:extLst>
              <a:ext uri="{FF2B5EF4-FFF2-40B4-BE49-F238E27FC236}">
                <a16:creationId xmlns:a16="http://schemas.microsoft.com/office/drawing/2014/main" id="{A2407503-FA24-1A1B-C117-8EAC9844F197}"/>
              </a:ext>
            </a:extLst>
          </p:cNvPr>
          <p:cNvPicPr>
            <a:picLocks noChangeAspect="1"/>
          </p:cNvPicPr>
          <p:nvPr/>
        </p:nvPicPr>
        <p:blipFill>
          <a:blip r:embed="rId2"/>
          <a:stretch>
            <a:fillRect/>
          </a:stretch>
        </p:blipFill>
        <p:spPr>
          <a:xfrm>
            <a:off x="493598" y="542246"/>
            <a:ext cx="3962401" cy="2956833"/>
          </a:xfrm>
          <a:prstGeom prst="rect">
            <a:avLst/>
          </a:prstGeom>
          <a:ln>
            <a:noFill/>
          </a:ln>
        </p:spPr>
      </p:pic>
      <p:sp>
        <p:nvSpPr>
          <p:cNvPr id="3" name="TextBox 2">
            <a:extLst>
              <a:ext uri="{FF2B5EF4-FFF2-40B4-BE49-F238E27FC236}">
                <a16:creationId xmlns:a16="http://schemas.microsoft.com/office/drawing/2014/main" id="{553E7F1F-0208-EFFE-E164-6379848DCC9E}"/>
              </a:ext>
            </a:extLst>
          </p:cNvPr>
          <p:cNvSpPr txBox="1"/>
          <p:nvPr/>
        </p:nvSpPr>
        <p:spPr>
          <a:xfrm>
            <a:off x="303229" y="3496356"/>
            <a:ext cx="4448665" cy="15465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kern="0">
                <a:latin typeface="Century Gothic"/>
                <a:cs typeface="Arial"/>
              </a:rPr>
              <a:t>Tropical cyclones (hurricanes and typhoons) are extreme weather events that develop under specific conditions.</a:t>
            </a:r>
          </a:p>
          <a:p>
            <a:endParaRPr lang="en-US" sz="1050" kern="0">
              <a:latin typeface="Century Gothic"/>
              <a:cs typeface="Arial"/>
            </a:endParaRPr>
          </a:p>
          <a:p>
            <a:r>
              <a:rPr lang="en-US" sz="1050" kern="0">
                <a:latin typeface="Century Gothic"/>
                <a:cs typeface="Arial"/>
              </a:rPr>
              <a:t>Study Figure 6c</a:t>
            </a:r>
          </a:p>
          <a:p>
            <a:endParaRPr lang="en-US" sz="1050" kern="0">
              <a:latin typeface="Century Gothic"/>
              <a:cs typeface="Arial"/>
            </a:endParaRPr>
          </a:p>
          <a:p>
            <a:r>
              <a:rPr lang="en-US" sz="1050" kern="0">
                <a:latin typeface="Century Gothic"/>
                <a:cs typeface="Arial"/>
              </a:rPr>
              <a:t>Suggest </a:t>
            </a:r>
            <a:r>
              <a:rPr lang="en-US" sz="1050" b="1" kern="0">
                <a:latin typeface="Century Gothic"/>
                <a:cs typeface="Arial"/>
              </a:rPr>
              <a:t>one</a:t>
            </a:r>
            <a:r>
              <a:rPr lang="en-US" sz="1050" kern="0">
                <a:latin typeface="Century Gothic"/>
                <a:cs typeface="Arial"/>
              </a:rPr>
              <a:t> reason why the frequency of hurricanes varies monthly in the North Atlantic region.</a:t>
            </a:r>
          </a:p>
          <a:p>
            <a:endParaRPr lang="en-US" sz="1050" kern="0">
              <a:latin typeface="Century Gothic"/>
              <a:cs typeface="Arial"/>
            </a:endParaRPr>
          </a:p>
          <a:p>
            <a:r>
              <a:rPr lang="en-US" sz="1050" kern="0">
                <a:latin typeface="Century Gothic"/>
                <a:cs typeface="Arial"/>
              </a:rPr>
              <a:t>Use evidence from Figure 6c in your answer. (3)</a:t>
            </a:r>
          </a:p>
        </p:txBody>
      </p:sp>
      <p:sp>
        <p:nvSpPr>
          <p:cNvPr id="14" name="TextBox 13">
            <a:extLst>
              <a:ext uri="{FF2B5EF4-FFF2-40B4-BE49-F238E27FC236}">
                <a16:creationId xmlns:a16="http://schemas.microsoft.com/office/drawing/2014/main" id="{1CAA107D-492B-986D-7EAD-B7D6D094B503}"/>
              </a:ext>
            </a:extLst>
          </p:cNvPr>
          <p:cNvSpPr txBox="1"/>
          <p:nvPr/>
        </p:nvSpPr>
        <p:spPr>
          <a:xfrm>
            <a:off x="5154105" y="547007"/>
            <a:ext cx="453036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Explain </a:t>
            </a:r>
            <a:r>
              <a:rPr lang="en-US" sz="1100" b="1" kern="0">
                <a:latin typeface="Century Gothic"/>
                <a:cs typeface="Arial"/>
              </a:rPr>
              <a:t>one</a:t>
            </a:r>
            <a:r>
              <a:rPr lang="en-US" sz="1100" kern="0">
                <a:latin typeface="Century Gothic"/>
                <a:cs typeface="Arial"/>
              </a:rPr>
              <a:t> reason why some tropical cyclones lead to more deaths than others. (4)</a:t>
            </a:r>
          </a:p>
        </p:txBody>
      </p:sp>
      <p:sp>
        <p:nvSpPr>
          <p:cNvPr id="15" name="TextBox 14">
            <a:extLst>
              <a:ext uri="{FF2B5EF4-FFF2-40B4-BE49-F238E27FC236}">
                <a16:creationId xmlns:a16="http://schemas.microsoft.com/office/drawing/2014/main" id="{08DDE116-7148-72C2-8150-D9B2D4DC288F}"/>
              </a:ext>
            </a:extLst>
          </p:cNvPr>
          <p:cNvSpPr txBox="1"/>
          <p:nvPr/>
        </p:nvSpPr>
        <p:spPr>
          <a:xfrm>
            <a:off x="4983469" y="970714"/>
            <a:ext cx="472718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416632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954705" y="114835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7009112" y="5076548"/>
            <a:ext cx="2762118" cy="1049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954395" y="5183570"/>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892892" y="903211"/>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7010454" y="933828"/>
            <a:ext cx="292219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7685412" y="5156804"/>
            <a:ext cx="2021037" cy="348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8053947" y="1549607"/>
            <a:ext cx="172735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Century Gothic"/>
                <a:ea typeface="+mn-lt"/>
                <a:cs typeface="+mn-lt"/>
              </a:rPr>
              <a:t>Stock Exchange </a:t>
            </a:r>
            <a:r>
              <a:rPr lang="en-GB" sz="1100">
                <a:latin typeface="Century Gothic"/>
                <a:ea typeface="+mn-lt"/>
                <a:cs typeface="+mn-lt"/>
              </a:rPr>
              <a:t>- Where shares in companies are bought and sold – very important for the economy</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Nature reserves</a:t>
            </a:r>
            <a:r>
              <a:rPr lang="en-GB" sz="1100">
                <a:solidFill>
                  <a:srgbClr val="000000"/>
                </a:solidFill>
                <a:latin typeface="Century Gothic"/>
                <a:ea typeface="+mn-lt"/>
                <a:cs typeface="+mn-lt"/>
              </a:rPr>
              <a:t> – protected areas of nature</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Relief </a:t>
            </a:r>
            <a:r>
              <a:rPr lang="en-GB" sz="1100">
                <a:solidFill>
                  <a:srgbClr val="000000"/>
                </a:solidFill>
                <a:latin typeface="Century Gothic"/>
                <a:ea typeface="+mn-lt"/>
                <a:cs typeface="+mn-lt"/>
              </a:rPr>
              <a:t>– providing help to people in need</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Legislation </a:t>
            </a:r>
            <a:r>
              <a:rPr lang="en-GB" sz="1100">
                <a:solidFill>
                  <a:srgbClr val="000000"/>
                </a:solidFill>
                <a:latin typeface="Century Gothic"/>
                <a:ea typeface="+mn-lt"/>
                <a:cs typeface="+mn-lt"/>
              </a:rPr>
              <a:t>- laws</a:t>
            </a:r>
          </a:p>
        </p:txBody>
      </p:sp>
      <p:sp>
        <p:nvSpPr>
          <p:cNvPr id="41" name="TextBox 40">
            <a:extLst>
              <a:ext uri="{FF2B5EF4-FFF2-40B4-BE49-F238E27FC236}">
                <a16:creationId xmlns:a16="http://schemas.microsoft.com/office/drawing/2014/main" id="{12A9954C-7F21-C6FF-BA45-33F4AEE35874}"/>
              </a:ext>
            </a:extLst>
          </p:cNvPr>
          <p:cNvSpPr txBox="1"/>
          <p:nvPr/>
        </p:nvSpPr>
        <p:spPr>
          <a:xfrm>
            <a:off x="7399440" y="6345713"/>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Met Office</a:t>
            </a:r>
            <a:endParaRPr lang="en-US"/>
          </a:p>
        </p:txBody>
      </p:sp>
      <p:sp>
        <p:nvSpPr>
          <p:cNvPr id="43" name="TextBox 42">
            <a:extLst>
              <a:ext uri="{FF2B5EF4-FFF2-40B4-BE49-F238E27FC236}">
                <a16:creationId xmlns:a16="http://schemas.microsoft.com/office/drawing/2014/main" id="{E8911E59-34EF-9A1F-60A7-3C9AE4527399}"/>
              </a:ext>
            </a:extLst>
          </p:cNvPr>
          <p:cNvSpPr txBox="1"/>
          <p:nvPr/>
        </p:nvSpPr>
        <p:spPr>
          <a:xfrm>
            <a:off x="8796000" y="6332620"/>
            <a:ext cx="900301" cy="4709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Story Map</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9 </a:t>
            </a:r>
            <a:endParaRPr lang="en-US" sz="2000" b="1">
              <a:latin typeface="Aptos" panose="020B0004020202020204"/>
            </a:endParaRPr>
          </a:p>
          <a:p>
            <a:pPr algn="ctr"/>
            <a:r>
              <a:rPr lang="en-US" sz="1600" b="1">
                <a:latin typeface="Century Gothic"/>
              </a:rPr>
              <a:t>Hurricane Sandy</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a:extLst>
              <a:ext uri="{FF2B5EF4-FFF2-40B4-BE49-F238E27FC236}">
                <a16:creationId xmlns:a16="http://schemas.microsoft.com/office/drawing/2014/main" id="{84C43235-646E-7081-CDCA-9DB38ABCCB9F}"/>
              </a:ext>
            </a:extLst>
          </p:cNvPr>
          <p:cNvPicPr>
            <a:picLocks noChangeAspect="1"/>
          </p:cNvPicPr>
          <p:nvPr/>
        </p:nvPicPr>
        <p:blipFill>
          <a:blip r:embed="rId3"/>
          <a:stretch>
            <a:fillRect/>
          </a:stretch>
        </p:blipFill>
        <p:spPr>
          <a:xfrm>
            <a:off x="428395" y="261876"/>
            <a:ext cx="654410" cy="574329"/>
          </a:xfrm>
          <a:prstGeom prst="rect">
            <a:avLst/>
          </a:prstGeom>
        </p:spPr>
      </p:pic>
      <p:pic>
        <p:nvPicPr>
          <p:cNvPr id="5" name="Picture 4">
            <a:extLst>
              <a:ext uri="{FF2B5EF4-FFF2-40B4-BE49-F238E27FC236}">
                <a16:creationId xmlns:a16="http://schemas.microsoft.com/office/drawing/2014/main" id="{F073779E-BC23-48A5-8B3A-523A14D4E571}"/>
              </a:ext>
            </a:extLst>
          </p:cNvPr>
          <p:cNvPicPr>
            <a:picLocks noChangeAspect="1"/>
          </p:cNvPicPr>
          <p:nvPr/>
        </p:nvPicPr>
        <p:blipFill>
          <a:blip r:embed="rId4"/>
          <a:stretch>
            <a:fillRect/>
          </a:stretch>
        </p:blipFill>
        <p:spPr>
          <a:xfrm>
            <a:off x="7688546" y="5472194"/>
            <a:ext cx="817938" cy="828357"/>
          </a:xfrm>
          <a:prstGeom prst="rect">
            <a:avLst/>
          </a:prstGeom>
          <a:ln>
            <a:noFill/>
          </a:ln>
        </p:spPr>
      </p:pic>
      <p:pic>
        <p:nvPicPr>
          <p:cNvPr id="6" name="Picture 5">
            <a:extLst>
              <a:ext uri="{FF2B5EF4-FFF2-40B4-BE49-F238E27FC236}">
                <a16:creationId xmlns:a16="http://schemas.microsoft.com/office/drawing/2014/main" id="{9CE27EF8-B80F-45CA-A876-DDE19CE42CA2}"/>
              </a:ext>
            </a:extLst>
          </p:cNvPr>
          <p:cNvPicPr>
            <a:picLocks noChangeAspect="1"/>
          </p:cNvPicPr>
          <p:nvPr/>
        </p:nvPicPr>
        <p:blipFill>
          <a:blip r:embed="rId5"/>
          <a:stretch>
            <a:fillRect/>
          </a:stretch>
        </p:blipFill>
        <p:spPr>
          <a:xfrm>
            <a:off x="8805350" y="5506353"/>
            <a:ext cx="817938" cy="834082"/>
          </a:xfrm>
          <a:prstGeom prst="rect">
            <a:avLst/>
          </a:prstGeom>
          <a:ln>
            <a:noFill/>
          </a:ln>
        </p:spPr>
      </p:pic>
      <p:graphicFrame>
        <p:nvGraphicFramePr>
          <p:cNvPr id="7" name="Table 6">
            <a:extLst>
              <a:ext uri="{FF2B5EF4-FFF2-40B4-BE49-F238E27FC236}">
                <a16:creationId xmlns:a16="http://schemas.microsoft.com/office/drawing/2014/main" id="{832C6157-5E2F-4C66-A4C1-4BBEE04222EC}"/>
              </a:ext>
            </a:extLst>
          </p:cNvPr>
          <p:cNvGraphicFramePr>
            <a:graphicFrameLocks noGrp="1"/>
          </p:cNvGraphicFramePr>
          <p:nvPr>
            <p:extLst>
              <p:ext uri="{D42A27DB-BD31-4B8C-83A1-F6EECF244321}">
                <p14:modId xmlns:p14="http://schemas.microsoft.com/office/powerpoint/2010/main" val="4171210554"/>
              </p:ext>
            </p:extLst>
          </p:nvPr>
        </p:nvGraphicFramePr>
        <p:xfrm>
          <a:off x="367645" y="2071687"/>
          <a:ext cx="6508775" cy="4693920"/>
        </p:xfrm>
        <a:graphic>
          <a:graphicData uri="http://schemas.openxmlformats.org/drawingml/2006/table">
            <a:tbl>
              <a:tblPr/>
              <a:tblGrid>
                <a:gridCol w="3187133">
                  <a:extLst>
                    <a:ext uri="{9D8B030D-6E8A-4147-A177-3AD203B41FA5}">
                      <a16:colId xmlns:a16="http://schemas.microsoft.com/office/drawing/2014/main" val="2013145460"/>
                    </a:ext>
                  </a:extLst>
                </a:gridCol>
                <a:gridCol w="3321642">
                  <a:extLst>
                    <a:ext uri="{9D8B030D-6E8A-4147-A177-3AD203B41FA5}">
                      <a16:colId xmlns:a16="http://schemas.microsoft.com/office/drawing/2014/main" val="2356082770"/>
                    </a:ext>
                  </a:extLst>
                </a:gridCol>
              </a:tblGrid>
              <a:tr h="177843">
                <a:tc>
                  <a:txBody>
                    <a:bodyPr/>
                    <a:lstStyle/>
                    <a:p>
                      <a:pPr algn="ctr" rtl="0" fontAlgn="base"/>
                      <a:r>
                        <a:rPr lang="en-GB" sz="800" b="1" i="0">
                          <a:solidFill>
                            <a:srgbClr val="000000"/>
                          </a:solidFill>
                          <a:effectLst/>
                          <a:latin typeface="Century Gothic"/>
                        </a:rPr>
                        <a:t>Effects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800" b="1" i="0">
                          <a:solidFill>
                            <a:srgbClr val="000000"/>
                          </a:solidFill>
                          <a:effectLst/>
                          <a:latin typeface="Century Gothic"/>
                        </a:rPr>
                        <a:t>Response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525113"/>
                  </a:ext>
                </a:extLst>
              </a:tr>
              <a:tr h="3735789">
                <a:tc>
                  <a:txBody>
                    <a:bodyPr/>
                    <a:lstStyle/>
                    <a:p>
                      <a:pPr marL="171450" lvl="0" indent="-171450" algn="l">
                        <a:lnSpc>
                          <a:spcPct val="100000"/>
                        </a:lnSpc>
                        <a:spcBef>
                          <a:spcPts val="0"/>
                        </a:spcBef>
                        <a:spcAft>
                          <a:spcPts val="0"/>
                        </a:spcAft>
                        <a:buFont typeface="Wingdings"/>
                        <a:buChar char="Ø"/>
                      </a:pPr>
                      <a:r>
                        <a:rPr lang="en-GB" sz="900" b="0" i="0" u="none" strike="noStrike" noProof="0">
                          <a:solidFill>
                            <a:srgbClr val="323232"/>
                          </a:solidFill>
                          <a:effectLst/>
                          <a:latin typeface="Century Gothic"/>
                        </a:rPr>
                        <a:t>Out of a total death toll of 150, 72 people were killed directly by the hurricane in the US </a:t>
                      </a:r>
                      <a:endParaRPr lang="en-US" sz="900">
                        <a:latin typeface="Century Gothic"/>
                      </a:endParaRPr>
                    </a:p>
                    <a:p>
                      <a:pPr marL="171450" lvl="0" indent="-171450" algn="l">
                        <a:lnSpc>
                          <a:spcPct val="100000"/>
                        </a:lnSpc>
                        <a:spcBef>
                          <a:spcPts val="0"/>
                        </a:spcBef>
                        <a:spcAft>
                          <a:spcPts val="0"/>
                        </a:spcAft>
                        <a:buFont typeface="Wingdings"/>
                        <a:buChar char="Ø"/>
                      </a:pPr>
                      <a:r>
                        <a:rPr lang="en-GB" sz="900" b="0" i="0" u="none" strike="noStrike" noProof="0">
                          <a:solidFill>
                            <a:srgbClr val="323232"/>
                          </a:solidFill>
                          <a:effectLst/>
                          <a:latin typeface="Century Gothic"/>
                        </a:rPr>
                        <a:t>Around 200,000 homes were destroyed, with New York declaring that 30–40,000 people were made homeless</a:t>
                      </a:r>
                      <a:endParaRPr lang="en-GB" sz="900">
                        <a:latin typeface="Century Gothic"/>
                      </a:endParaRPr>
                    </a:p>
                    <a:p>
                      <a:pPr marL="171450" lvl="0" indent="-171450" algn="l">
                        <a:lnSpc>
                          <a:spcPct val="100000"/>
                        </a:lnSpc>
                        <a:spcBef>
                          <a:spcPts val="0"/>
                        </a:spcBef>
                        <a:spcAft>
                          <a:spcPts val="0"/>
                        </a:spcAft>
                        <a:buFont typeface="Wingdings"/>
                        <a:buChar char="Ø"/>
                      </a:pPr>
                      <a:r>
                        <a:rPr lang="en-GB" sz="900" b="0" i="0" u="none" strike="noStrike" noProof="0">
                          <a:solidFill>
                            <a:srgbClr val="323232"/>
                          </a:solidFill>
                          <a:effectLst/>
                          <a:latin typeface="Century Gothic"/>
                        </a:rPr>
                        <a:t>Electricity lines were damaged, affecting around 8 million residents and forcing many to evacuate their homes</a:t>
                      </a:r>
                      <a:endParaRPr lang="en-GB" sz="900">
                        <a:latin typeface="Century Gothic"/>
                      </a:endParaRPr>
                    </a:p>
                    <a:p>
                      <a:pPr marL="171450" lvl="0" indent="-171450" algn="l">
                        <a:lnSpc>
                          <a:spcPct val="100000"/>
                        </a:lnSpc>
                        <a:spcBef>
                          <a:spcPts val="0"/>
                        </a:spcBef>
                        <a:spcAft>
                          <a:spcPts val="0"/>
                        </a:spcAft>
                        <a:buFont typeface="Wingdings"/>
                        <a:buChar char="Ø"/>
                      </a:pPr>
                      <a:r>
                        <a:rPr lang="en-GB" sz="900" b="0" i="0" u="none" strike="noStrike" noProof="0">
                          <a:solidFill>
                            <a:srgbClr val="323232"/>
                          </a:solidFill>
                          <a:effectLst/>
                          <a:latin typeface="Century Gothic"/>
                        </a:rPr>
                        <a:t>Schools were closed for days </a:t>
                      </a:r>
                      <a:endParaRPr lang="en-GB" sz="900">
                        <a:latin typeface="Century Gothic"/>
                      </a:endParaRPr>
                    </a:p>
                    <a:p>
                      <a:pPr marL="171450" lvl="0" indent="-171450" algn="l">
                        <a:lnSpc>
                          <a:spcPct val="100000"/>
                        </a:lnSpc>
                        <a:spcBef>
                          <a:spcPts val="0"/>
                        </a:spcBef>
                        <a:spcAft>
                          <a:spcPts val="0"/>
                        </a:spcAft>
                        <a:buFont typeface="Wingdings"/>
                        <a:buChar char="Ø"/>
                      </a:pPr>
                      <a:r>
                        <a:rPr lang="en-GB" sz="900" b="0" i="0" u="none" strike="noStrike" noProof="0">
                          <a:solidFill>
                            <a:srgbClr val="323232"/>
                          </a:solidFill>
                          <a:effectLst/>
                          <a:latin typeface="Century Gothic"/>
                        </a:rPr>
                        <a:t>Estimated property damage of around US$65 billion.</a:t>
                      </a:r>
                    </a:p>
                    <a:p>
                      <a:pPr marL="171450" lvl="0" indent="-171450" algn="l">
                        <a:lnSpc>
                          <a:spcPct val="100000"/>
                        </a:lnSpc>
                        <a:spcBef>
                          <a:spcPts val="0"/>
                        </a:spcBef>
                        <a:spcAft>
                          <a:spcPts val="0"/>
                        </a:spcAft>
                        <a:buFont typeface="Wingdings"/>
                        <a:buChar char="Ø"/>
                      </a:pPr>
                      <a:r>
                        <a:rPr lang="en-GB" sz="900" b="0" i="0" u="none" strike="noStrike" noProof="0">
                          <a:solidFill>
                            <a:srgbClr val="323232"/>
                          </a:solidFill>
                          <a:effectLst/>
                          <a:latin typeface="Century Gothic"/>
                        </a:rPr>
                        <a:t>The government had to pay for diesel and petrol to be brought in as supplies ran out</a:t>
                      </a:r>
                      <a:endParaRPr lang="en-GB" sz="900">
                        <a:latin typeface="Century Gothic"/>
                      </a:endParaRPr>
                    </a:p>
                    <a:p>
                      <a:pPr marL="171450" lvl="0" indent="-171450" algn="l">
                        <a:lnSpc>
                          <a:spcPct val="100000"/>
                        </a:lnSpc>
                        <a:spcBef>
                          <a:spcPts val="0"/>
                        </a:spcBef>
                        <a:spcAft>
                          <a:spcPts val="0"/>
                        </a:spcAft>
                        <a:buFont typeface="Wingdings"/>
                        <a:buChar char="Ø"/>
                      </a:pPr>
                      <a:r>
                        <a:rPr lang="en-GB" sz="900" b="0" i="0" u="none" strike="noStrike" noProof="0">
                          <a:solidFill>
                            <a:srgbClr val="323232"/>
                          </a:solidFill>
                          <a:effectLst/>
                          <a:latin typeface="Century Gothic"/>
                        </a:rPr>
                        <a:t>Loss of income from cancelled events: the New York Marathon had to be cancelled, impacting many businesses</a:t>
                      </a:r>
                      <a:endParaRPr lang="en-GB" sz="900">
                        <a:latin typeface="Century Gothic"/>
                      </a:endParaRPr>
                    </a:p>
                    <a:p>
                      <a:pPr marL="171450" lvl="0" indent="-171450" algn="l">
                        <a:lnSpc>
                          <a:spcPct val="100000"/>
                        </a:lnSpc>
                        <a:spcBef>
                          <a:spcPts val="0"/>
                        </a:spcBef>
                        <a:spcAft>
                          <a:spcPts val="0"/>
                        </a:spcAft>
                        <a:buFont typeface="Wingdings"/>
                        <a:buChar char="Ø"/>
                      </a:pPr>
                      <a:r>
                        <a:rPr lang="en-GB" sz="900" b="0" i="0" u="none" strike="noStrike" noProof="0">
                          <a:solidFill>
                            <a:srgbClr val="323232"/>
                          </a:solidFill>
                          <a:effectLst/>
                          <a:latin typeface="Century Gothic"/>
                        </a:rPr>
                        <a:t>Businesses were lost due to the damage, with an estimated job loss of 30,000. Many businesses did not have insurance to cover floods and storm damage</a:t>
                      </a:r>
                      <a:endParaRPr lang="en-GB" sz="900">
                        <a:latin typeface="Century Gothic"/>
                      </a:endParaRPr>
                    </a:p>
                    <a:p>
                      <a:pPr marL="171450" lvl="0" indent="-171450" algn="l">
                        <a:lnSpc>
                          <a:spcPct val="100000"/>
                        </a:lnSpc>
                        <a:spcBef>
                          <a:spcPts val="0"/>
                        </a:spcBef>
                        <a:spcAft>
                          <a:spcPts val="0"/>
                        </a:spcAft>
                        <a:buFont typeface="Wingdings"/>
                        <a:buChar char="Ø"/>
                      </a:pPr>
                      <a:r>
                        <a:rPr lang="en-GB" sz="900" b="0" i="0" u="none" strike="noStrike" noProof="0">
                          <a:solidFill>
                            <a:srgbClr val="323232"/>
                          </a:solidFill>
                          <a:effectLst/>
                          <a:latin typeface="Century Gothic"/>
                        </a:rPr>
                        <a:t>15,000 flights were cancelled into New York</a:t>
                      </a:r>
                    </a:p>
                    <a:p>
                      <a:pPr marL="171450" lvl="0" indent="-171450" algn="l">
                        <a:lnSpc>
                          <a:spcPct val="100000"/>
                        </a:lnSpc>
                        <a:buFont typeface="Wingdings"/>
                        <a:buChar char="Ø"/>
                      </a:pPr>
                      <a:r>
                        <a:rPr lang="en-GB" sz="900" b="0" i="0" u="none" strike="noStrike" baseline="0" noProof="0">
                          <a:solidFill>
                            <a:srgbClr val="323232"/>
                          </a:solidFill>
                          <a:effectLst/>
                          <a:latin typeface="Century Gothic"/>
                        </a:rPr>
                        <a:t>1.5 billion tonnes of untreated sewage from flooded areas around New Jersey and New York City contaminated the Raritan river</a:t>
                      </a:r>
                    </a:p>
                    <a:p>
                      <a:pPr marL="171450" lvl="0" indent="-171450" algn="l">
                        <a:lnSpc>
                          <a:spcPct val="100000"/>
                        </a:lnSpc>
                        <a:buFont typeface="Wingdings"/>
                        <a:buChar char="Ø"/>
                      </a:pPr>
                      <a:r>
                        <a:rPr lang="en-GB" sz="900" b="0" i="0" u="none" strike="noStrike" baseline="0" noProof="0">
                          <a:solidFill>
                            <a:srgbClr val="323232"/>
                          </a:solidFill>
                          <a:effectLst/>
                          <a:latin typeface="Century Gothic"/>
                        </a:rPr>
                        <a:t>The storm surge caused significant damage to coastal nature reserves such as the Prime Hook National Wildlife Refuge in Delaware</a:t>
                      </a:r>
                    </a:p>
                    <a:p>
                      <a:pPr marL="171450" lvl="0" indent="-171450" algn="l">
                        <a:lnSpc>
                          <a:spcPct val="100000"/>
                        </a:lnSpc>
                        <a:buFont typeface="Wingdings"/>
                        <a:buChar char="Ø"/>
                      </a:pPr>
                      <a:r>
                        <a:rPr lang="en-GB" sz="900" b="0" i="0" u="none" strike="noStrike" baseline="0" noProof="0">
                          <a:solidFill>
                            <a:srgbClr val="323232"/>
                          </a:solidFill>
                          <a:effectLst/>
                          <a:latin typeface="Century Gothic"/>
                        </a:rPr>
                        <a:t>In parts of New Jersey, 10 meters of beach was lost, exposing the coast to future coastal erosion and damaging habitats</a:t>
                      </a:r>
                    </a:p>
                    <a:p>
                      <a:pPr marL="171450" lvl="0" indent="-171450" algn="l">
                        <a:lnSpc>
                          <a:spcPct val="100000"/>
                        </a:lnSpc>
                        <a:spcBef>
                          <a:spcPts val="0"/>
                        </a:spcBef>
                        <a:spcAft>
                          <a:spcPts val="0"/>
                        </a:spcAft>
                        <a:buFont typeface="Wingdings"/>
                        <a:buChar char="Ø"/>
                      </a:pPr>
                      <a:r>
                        <a:rPr lang="en-GB" sz="900" b="0" i="0" u="none" strike="noStrike" baseline="0" noProof="0">
                          <a:solidFill>
                            <a:srgbClr val="323232"/>
                          </a:solidFill>
                          <a:effectLst/>
                          <a:latin typeface="Century Gothic"/>
                        </a:rPr>
                        <a:t>300,000 gallons of oil spilled into the New Jersey waterways when industrial sites were flooding</a:t>
                      </a:r>
                      <a:endParaRPr lang="en-GB"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base">
                        <a:buFont typeface="Wingdings"/>
                        <a:buChar char="Ø"/>
                      </a:pPr>
                      <a:r>
                        <a:rPr lang="en-US" sz="900" b="0" i="0" u="none" strike="noStrike" noProof="0">
                          <a:solidFill>
                            <a:srgbClr val="323232"/>
                          </a:solidFill>
                          <a:effectLst/>
                          <a:latin typeface="Century Gothic"/>
                        </a:rPr>
                        <a:t>Residents evacuated</a:t>
                      </a:r>
                      <a:endParaRPr lang="en-US" sz="900" b="0" i="0" u="none" strike="noStrike" noProof="0">
                        <a:solidFill>
                          <a:srgbClr val="000000"/>
                        </a:solidFill>
                        <a:effectLst/>
                        <a:latin typeface="Century Gothic"/>
                      </a:endParaRPr>
                    </a:p>
                    <a:p>
                      <a:pPr marL="171450" lvl="0" indent="-171450">
                        <a:buFont typeface="Wingdings"/>
                        <a:buChar char="Ø"/>
                      </a:pPr>
                      <a:r>
                        <a:rPr lang="en-US" sz="900" b="0" i="0" u="none" strike="noStrike" noProof="0">
                          <a:solidFill>
                            <a:srgbClr val="323232"/>
                          </a:solidFill>
                          <a:effectLst/>
                          <a:latin typeface="Century Gothic"/>
                        </a:rPr>
                        <a:t>The 12-12-12 Concert for Sandy Relief with Bruce Springsteen and Bon Jovi</a:t>
                      </a:r>
                      <a:endParaRPr lang="en-US" sz="900" b="0" i="0" u="none" strike="noStrike" noProof="0">
                        <a:solidFill>
                          <a:srgbClr val="000000"/>
                        </a:solidFill>
                        <a:effectLst/>
                        <a:latin typeface="Century Gothic"/>
                      </a:endParaRPr>
                    </a:p>
                    <a:p>
                      <a:pPr marL="171450" lvl="0" indent="-171450">
                        <a:buFont typeface="Wingdings"/>
                        <a:buChar char="Ø"/>
                      </a:pPr>
                      <a:r>
                        <a:rPr lang="en-US" sz="900" b="0" i="0" u="none" strike="noStrike" noProof="0">
                          <a:solidFill>
                            <a:srgbClr val="323232"/>
                          </a:solidFill>
                          <a:effectLst/>
                          <a:latin typeface="Century Gothic"/>
                        </a:rPr>
                        <a:t>Donations to the Red Cross</a:t>
                      </a:r>
                      <a:endParaRPr lang="en-US" sz="900" b="0" i="0" u="none" strike="noStrike" noProof="0">
                        <a:solidFill>
                          <a:srgbClr val="000000"/>
                        </a:solidFill>
                        <a:effectLst/>
                        <a:latin typeface="Century Gothic"/>
                      </a:endParaRPr>
                    </a:p>
                    <a:p>
                      <a:pPr marL="171450" lvl="0" indent="-171450">
                        <a:buFont typeface="Wingdings"/>
                        <a:buChar char="Ø"/>
                      </a:pPr>
                      <a:r>
                        <a:rPr lang="en-US" sz="900" b="0" i="0" u="none" strike="noStrike" noProof="0">
                          <a:solidFill>
                            <a:srgbClr val="323232"/>
                          </a:solidFill>
                          <a:effectLst/>
                          <a:latin typeface="Century Gothic"/>
                        </a:rPr>
                        <a:t>Communities supported each other and helped with rescue and rebuilding</a:t>
                      </a:r>
                      <a:endParaRPr lang="en-US" sz="900" b="0" i="0" u="none" strike="noStrike" noProof="0">
                        <a:solidFill>
                          <a:srgbClr val="000000"/>
                        </a:solidFill>
                        <a:effectLst/>
                        <a:latin typeface="Century Gothic"/>
                      </a:endParaRPr>
                    </a:p>
                    <a:p>
                      <a:pPr marL="171450" lvl="0" indent="-171450">
                        <a:buFont typeface="Wingdings"/>
                        <a:buChar char="Ø"/>
                      </a:pPr>
                      <a:r>
                        <a:rPr lang="en-US" sz="900" b="0" i="0" u="none" strike="noStrike" noProof="0">
                          <a:solidFill>
                            <a:srgbClr val="323232"/>
                          </a:solidFill>
                          <a:effectLst/>
                          <a:latin typeface="Century Gothic"/>
                        </a:rPr>
                        <a:t>Blood was needed and many people donated</a:t>
                      </a:r>
                      <a:endParaRPr lang="en-US" sz="900">
                        <a:latin typeface="Century Gothic"/>
                      </a:endParaRPr>
                    </a:p>
                    <a:p>
                      <a:pPr marL="171450" lvl="0" indent="-171450">
                        <a:buFont typeface="Wingdings"/>
                        <a:buChar char="Ø"/>
                      </a:pPr>
                      <a:r>
                        <a:rPr lang="en-US" sz="900" b="0" i="0" u="none" strike="noStrike" noProof="0">
                          <a:solidFill>
                            <a:srgbClr val="323232"/>
                          </a:solidFill>
                          <a:effectLst/>
                          <a:latin typeface="Century Gothic"/>
                        </a:rPr>
                        <a:t>Flight cancellations were put in place</a:t>
                      </a:r>
                    </a:p>
                    <a:p>
                      <a:pPr marL="171450" lvl="0" indent="-171450" algn="l">
                        <a:lnSpc>
                          <a:spcPct val="100000"/>
                        </a:lnSpc>
                        <a:spcBef>
                          <a:spcPts val="0"/>
                        </a:spcBef>
                        <a:spcAft>
                          <a:spcPts val="0"/>
                        </a:spcAft>
                        <a:buFont typeface="Wingdings"/>
                        <a:buChar char="Ø"/>
                      </a:pPr>
                      <a:r>
                        <a:rPr lang="en-US" sz="900" b="0" i="0" u="none" strike="noStrike" noProof="0">
                          <a:solidFill>
                            <a:srgbClr val="323232"/>
                          </a:solidFill>
                          <a:effectLst/>
                          <a:latin typeface="Century Gothic"/>
                        </a:rPr>
                        <a:t>National park service closed at least five sections</a:t>
                      </a:r>
                      <a:endParaRPr lang="en-GB" sz="900">
                        <a:latin typeface="Century Gothic"/>
                      </a:endParaRPr>
                    </a:p>
                    <a:p>
                      <a:pPr marL="171450" lvl="0" indent="-171450" algn="l">
                        <a:lnSpc>
                          <a:spcPct val="100000"/>
                        </a:lnSpc>
                        <a:spcBef>
                          <a:spcPts val="0"/>
                        </a:spcBef>
                        <a:spcAft>
                          <a:spcPts val="0"/>
                        </a:spcAft>
                        <a:buFont typeface="Wingdings"/>
                        <a:buChar char="Ø"/>
                      </a:pPr>
                      <a:r>
                        <a:rPr lang="en-US" sz="900" b="0" i="0" u="none" strike="noStrike" noProof="0">
                          <a:solidFill>
                            <a:srgbClr val="323232"/>
                          </a:solidFill>
                          <a:effectLst/>
                          <a:latin typeface="Century Gothic"/>
                        </a:rPr>
                        <a:t>Power companies attempted to prevent long-term power failures by being prepared to repair storm damage and by having employees work longer hours</a:t>
                      </a:r>
                      <a:endParaRPr lang="en-GB" sz="900">
                        <a:latin typeface="Century Gothic"/>
                      </a:endParaRPr>
                    </a:p>
                    <a:p>
                      <a:pPr marL="171450" lvl="0" indent="-171450" algn="l">
                        <a:lnSpc>
                          <a:spcPct val="100000"/>
                        </a:lnSpc>
                        <a:spcBef>
                          <a:spcPts val="0"/>
                        </a:spcBef>
                        <a:spcAft>
                          <a:spcPts val="0"/>
                        </a:spcAft>
                        <a:buFont typeface="Wingdings"/>
                        <a:buChar char="Ø"/>
                      </a:pPr>
                      <a:r>
                        <a:rPr lang="en-US" sz="900" b="0" i="0" u="none" strike="noStrike" noProof="0">
                          <a:solidFill>
                            <a:srgbClr val="323232"/>
                          </a:solidFill>
                          <a:effectLst/>
                          <a:latin typeface="Century Gothic"/>
                        </a:rPr>
                        <a:t>American Red Cross provided 7,000 emergency shelters across the region</a:t>
                      </a:r>
                      <a:endParaRPr lang="en-GB" sz="900">
                        <a:latin typeface="Century Gothic"/>
                      </a:endParaRPr>
                    </a:p>
                    <a:p>
                      <a:pPr marL="171450" lvl="0" indent="-171450" algn="l">
                        <a:lnSpc>
                          <a:spcPct val="100000"/>
                        </a:lnSpc>
                        <a:spcBef>
                          <a:spcPts val="0"/>
                        </a:spcBef>
                        <a:spcAft>
                          <a:spcPts val="0"/>
                        </a:spcAft>
                        <a:buFont typeface="Wingdings"/>
                        <a:buChar char="Ø"/>
                      </a:pPr>
                      <a:r>
                        <a:rPr lang="en-US" sz="900" b="0" i="0" u="none" strike="noStrike" noProof="0">
                          <a:solidFill>
                            <a:srgbClr val="323232"/>
                          </a:solidFill>
                          <a:effectLst/>
                          <a:latin typeface="Century Gothic"/>
                        </a:rPr>
                        <a:t>Direct Relief provided medical supplies to support medical relief and recovery efforts</a:t>
                      </a:r>
                      <a:endParaRPr lang="en-GB" sz="900">
                        <a:latin typeface="Century Gothic"/>
                      </a:endParaRPr>
                    </a:p>
                    <a:p>
                      <a:pPr marL="171450" lvl="0" indent="-171450" algn="l">
                        <a:lnSpc>
                          <a:spcPct val="100000"/>
                        </a:lnSpc>
                        <a:spcBef>
                          <a:spcPts val="0"/>
                        </a:spcBef>
                        <a:spcAft>
                          <a:spcPts val="0"/>
                        </a:spcAft>
                        <a:buFont typeface="Wingdings"/>
                        <a:buChar char="Ø"/>
                      </a:pPr>
                      <a:r>
                        <a:rPr lang="en-US" sz="900" b="0" i="0" u="none" strike="noStrike" noProof="0">
                          <a:solidFill>
                            <a:srgbClr val="323232"/>
                          </a:solidFill>
                          <a:effectLst/>
                          <a:latin typeface="Century Gothic"/>
                        </a:rPr>
                        <a:t>FedEx transported medical supplies to affected areas for free</a:t>
                      </a:r>
                      <a:endParaRPr lang="en-GB" sz="900">
                        <a:latin typeface="Century Gothic"/>
                      </a:endParaRPr>
                    </a:p>
                    <a:p>
                      <a:pPr marL="171450" lvl="0" indent="-171450" algn="l">
                        <a:lnSpc>
                          <a:spcPct val="100000"/>
                        </a:lnSpc>
                        <a:spcBef>
                          <a:spcPts val="0"/>
                        </a:spcBef>
                        <a:spcAft>
                          <a:spcPts val="0"/>
                        </a:spcAft>
                        <a:buFont typeface="Wingdings"/>
                        <a:buChar char="Ø"/>
                      </a:pPr>
                      <a:r>
                        <a:rPr lang="en-US" sz="900" b="0" i="0" u="none" strike="noStrike" noProof="0">
                          <a:solidFill>
                            <a:srgbClr val="323232"/>
                          </a:solidFill>
                          <a:effectLst/>
                          <a:latin typeface="Century Gothic"/>
                        </a:rPr>
                        <a:t>Federal Emergency Management Agency (FEMA) provided 7,000 people to establish 65 Disaster Recovery </a:t>
                      </a:r>
                      <a:r>
                        <a:rPr lang="en-US" sz="900" b="0" i="0" u="none" strike="noStrike" noProof="0" err="1">
                          <a:solidFill>
                            <a:srgbClr val="323232"/>
                          </a:solidFill>
                          <a:effectLst/>
                          <a:latin typeface="Century Gothic"/>
                        </a:rPr>
                        <a:t>Centres</a:t>
                      </a:r>
                      <a:r>
                        <a:rPr lang="en-US" sz="900" b="0" i="0" u="none" strike="noStrike" noProof="0">
                          <a:solidFill>
                            <a:srgbClr val="323232"/>
                          </a:solidFill>
                          <a:effectLst/>
                          <a:latin typeface="Century Gothic"/>
                        </a:rPr>
                        <a:t> and gave over US$600 million in direct assistance to individuals impacted by the storm</a:t>
                      </a:r>
                    </a:p>
                    <a:p>
                      <a:pPr marL="171450" lvl="0" indent="-171450" algn="l">
                        <a:lnSpc>
                          <a:spcPct val="100000"/>
                        </a:lnSpc>
                        <a:spcBef>
                          <a:spcPts val="0"/>
                        </a:spcBef>
                        <a:spcAft>
                          <a:spcPts val="0"/>
                        </a:spcAft>
                        <a:buFont typeface="Wingdings"/>
                        <a:buChar char="Ø"/>
                      </a:pPr>
                      <a:r>
                        <a:rPr lang="en-US" sz="900" b="0" i="0" u="none" strike="noStrike" noProof="0">
                          <a:solidFill>
                            <a:srgbClr val="323232"/>
                          </a:solidFill>
                          <a:effectLst/>
                          <a:latin typeface="Century Gothic"/>
                        </a:rPr>
                        <a:t>National Guard and U.S Air Force put as many as 45,000 personnel in at least seven states on alert for possible duty in response to the preparations and aftermath of Hurricane Sandy</a:t>
                      </a:r>
                      <a:endParaRPr lang="en-US" sz="900">
                        <a:latin typeface="Century Gothic"/>
                      </a:endParaRPr>
                    </a:p>
                    <a:p>
                      <a:pPr marL="171450" lvl="0" indent="-171450" algn="l">
                        <a:lnSpc>
                          <a:spcPct val="100000"/>
                        </a:lnSpc>
                        <a:spcBef>
                          <a:spcPts val="0"/>
                        </a:spcBef>
                        <a:spcAft>
                          <a:spcPts val="0"/>
                        </a:spcAft>
                        <a:buFont typeface="Wingdings"/>
                        <a:buChar char="Ø"/>
                      </a:pPr>
                      <a:r>
                        <a:rPr lang="en-US" sz="900" b="0" i="0" u="none" strike="noStrike" noProof="0">
                          <a:solidFill>
                            <a:srgbClr val="323232"/>
                          </a:solidFill>
                          <a:effectLst/>
                          <a:latin typeface="Century Gothic"/>
                        </a:rPr>
                        <a:t>Closures and cancellations of activities in schools</a:t>
                      </a:r>
                      <a:endParaRPr lang="en-US" sz="900">
                        <a:latin typeface="Century Gothic"/>
                      </a:endParaRPr>
                    </a:p>
                    <a:p>
                      <a:pPr marL="171450" lvl="0" indent="-171450" algn="l">
                        <a:lnSpc>
                          <a:spcPct val="100000"/>
                        </a:lnSpc>
                        <a:spcBef>
                          <a:spcPts val="0"/>
                        </a:spcBef>
                        <a:spcAft>
                          <a:spcPts val="0"/>
                        </a:spcAft>
                        <a:buFont typeface="Wingdings"/>
                        <a:buChar char="Ø"/>
                      </a:pPr>
                      <a:r>
                        <a:rPr lang="en-US" sz="900" b="0" i="0" u="none" strike="noStrike" noProof="0">
                          <a:solidFill>
                            <a:srgbClr val="323232"/>
                          </a:solidFill>
                          <a:effectLst/>
                          <a:latin typeface="Century Gothic"/>
                        </a:rPr>
                        <a:t>Metro services: rail and buses were cancelled</a:t>
                      </a:r>
                      <a:endParaRPr lang="en-US" sz="900">
                        <a:latin typeface="Century Gothic"/>
                      </a:endParaRPr>
                    </a:p>
                    <a:p>
                      <a:pPr marL="171450" lvl="0" indent="-171450" algn="l">
                        <a:lnSpc>
                          <a:spcPct val="100000"/>
                        </a:lnSpc>
                        <a:spcBef>
                          <a:spcPts val="0"/>
                        </a:spcBef>
                        <a:spcAft>
                          <a:spcPts val="0"/>
                        </a:spcAft>
                        <a:buFont typeface="Wingdings"/>
                        <a:buChar char="Ø"/>
                      </a:pPr>
                      <a:r>
                        <a:rPr lang="en-US" sz="900" b="0" i="0" u="none" strike="noStrike" noProof="0">
                          <a:solidFill>
                            <a:srgbClr val="323232"/>
                          </a:solidFill>
                          <a:effectLst/>
                          <a:latin typeface="Century Gothic"/>
                        </a:rPr>
                        <a:t>US$50.5 billion Hurricane Sandy relief bill was passed through legislation to help rebuild and support victims</a:t>
                      </a:r>
                      <a:endParaRPr lang="en-US" sz="900">
                        <a:latin typeface="Century Gothic"/>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4472611"/>
                  </a:ext>
                </a:extLst>
              </a:tr>
            </a:tbl>
          </a:graphicData>
        </a:graphic>
      </p:graphicFrame>
      <p:sp>
        <p:nvSpPr>
          <p:cNvPr id="18" name="Rectangle 17">
            <a:extLst>
              <a:ext uri="{FF2B5EF4-FFF2-40B4-BE49-F238E27FC236}">
                <a16:creationId xmlns:a16="http://schemas.microsoft.com/office/drawing/2014/main" id="{BA653781-5B1A-40D1-A1B7-540AD77D3DEF}"/>
              </a:ext>
            </a:extLst>
          </p:cNvPr>
          <p:cNvSpPr/>
          <p:nvPr/>
        </p:nvSpPr>
        <p:spPr>
          <a:xfrm>
            <a:off x="428395" y="1149368"/>
            <a:ext cx="4929803" cy="861774"/>
          </a:xfrm>
          <a:prstGeom prst="rect">
            <a:avLst/>
          </a:prstGeom>
        </p:spPr>
        <p:txBody>
          <a:bodyPr wrap="square">
            <a:spAutoFit/>
          </a:bodyPr>
          <a:lstStyle/>
          <a:p>
            <a:r>
              <a:rPr lang="en-GB" sz="1000">
                <a:latin typeface="Century Gothic" panose="020B0502020202020204" pitchFamily="34" charset="0"/>
              </a:rPr>
              <a:t>On October 24th 2012 a storm that had formed earlier in the month was officially registered as hurricane (Cat1) on the Saffir-Simpson Scale. This hurricane, officially named as Hurricane Sandy, swept through the Caribbean Sea, making landfall on the island nations of Jamaica, Cuba and the Bahamas before moving north and eventually reaching the USA.</a:t>
            </a:r>
          </a:p>
        </p:txBody>
      </p:sp>
      <p:pic>
        <p:nvPicPr>
          <p:cNvPr id="2054" name="Picture 6" descr="TRACK, MODELS, UPDATES: Henri could impact New England this weekend">
            <a:extLst>
              <a:ext uri="{FF2B5EF4-FFF2-40B4-BE49-F238E27FC236}">
                <a16:creationId xmlns:a16="http://schemas.microsoft.com/office/drawing/2014/main" id="{BD324AEF-8A3B-47A6-890B-E8789FEC4DB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533" t="16329" r="31932" b="1001"/>
          <a:stretch/>
        </p:blipFill>
        <p:spPr bwMode="auto">
          <a:xfrm>
            <a:off x="5367367" y="933749"/>
            <a:ext cx="1095537" cy="11036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07C7952-F138-428F-ADFC-F2688B5BF669}"/>
              </a:ext>
            </a:extLst>
          </p:cNvPr>
          <p:cNvPicPr>
            <a:picLocks noChangeAspect="1"/>
          </p:cNvPicPr>
          <p:nvPr/>
        </p:nvPicPr>
        <p:blipFill>
          <a:blip r:embed="rId7"/>
          <a:stretch>
            <a:fillRect/>
          </a:stretch>
        </p:blipFill>
        <p:spPr>
          <a:xfrm>
            <a:off x="7311443" y="1711073"/>
            <a:ext cx="675685" cy="675685"/>
          </a:xfrm>
          <a:prstGeom prst="rect">
            <a:avLst/>
          </a:prstGeom>
        </p:spPr>
      </p:pic>
      <p:pic>
        <p:nvPicPr>
          <p:cNvPr id="20" name="Picture 19">
            <a:extLst>
              <a:ext uri="{FF2B5EF4-FFF2-40B4-BE49-F238E27FC236}">
                <a16:creationId xmlns:a16="http://schemas.microsoft.com/office/drawing/2014/main" id="{21925242-6475-44BA-AF83-A7E5FE01F9FD}"/>
              </a:ext>
            </a:extLst>
          </p:cNvPr>
          <p:cNvPicPr>
            <a:picLocks noChangeAspect="1"/>
          </p:cNvPicPr>
          <p:nvPr/>
        </p:nvPicPr>
        <p:blipFill>
          <a:blip r:embed="rId8"/>
          <a:stretch>
            <a:fillRect/>
          </a:stretch>
        </p:blipFill>
        <p:spPr>
          <a:xfrm>
            <a:off x="7376191" y="2776891"/>
            <a:ext cx="627888" cy="627888"/>
          </a:xfrm>
          <a:prstGeom prst="rect">
            <a:avLst/>
          </a:prstGeom>
        </p:spPr>
      </p:pic>
      <p:pic>
        <p:nvPicPr>
          <p:cNvPr id="22" name="Picture 21">
            <a:extLst>
              <a:ext uri="{FF2B5EF4-FFF2-40B4-BE49-F238E27FC236}">
                <a16:creationId xmlns:a16="http://schemas.microsoft.com/office/drawing/2014/main" id="{6FE42569-85B9-461C-A24A-E7E5975CCA51}"/>
              </a:ext>
            </a:extLst>
          </p:cNvPr>
          <p:cNvPicPr>
            <a:picLocks noChangeAspect="1"/>
          </p:cNvPicPr>
          <p:nvPr/>
        </p:nvPicPr>
        <p:blipFill>
          <a:blip r:embed="rId9"/>
          <a:stretch>
            <a:fillRect/>
          </a:stretch>
        </p:blipFill>
        <p:spPr>
          <a:xfrm>
            <a:off x="7310688" y="3551380"/>
            <a:ext cx="611906" cy="611906"/>
          </a:xfrm>
          <a:prstGeom prst="rect">
            <a:avLst/>
          </a:prstGeom>
        </p:spPr>
      </p:pic>
      <p:pic>
        <p:nvPicPr>
          <p:cNvPr id="23" name="Picture 22">
            <a:extLst>
              <a:ext uri="{FF2B5EF4-FFF2-40B4-BE49-F238E27FC236}">
                <a16:creationId xmlns:a16="http://schemas.microsoft.com/office/drawing/2014/main" id="{BBABBBC6-ABFD-4833-80E7-FD4051C93416}"/>
              </a:ext>
            </a:extLst>
          </p:cNvPr>
          <p:cNvPicPr>
            <a:picLocks noChangeAspect="1"/>
          </p:cNvPicPr>
          <p:nvPr/>
        </p:nvPicPr>
        <p:blipFill>
          <a:blip r:embed="rId10"/>
          <a:stretch>
            <a:fillRect/>
          </a:stretch>
        </p:blipFill>
        <p:spPr>
          <a:xfrm>
            <a:off x="7424134" y="4370818"/>
            <a:ext cx="523113" cy="523113"/>
          </a:xfrm>
          <a:prstGeom prst="rect">
            <a:avLst/>
          </a:prstGeom>
        </p:spPr>
      </p:pic>
    </p:spTree>
    <p:extLst>
      <p:ext uri="{BB962C8B-B14F-4D97-AF65-F5344CB8AC3E}">
        <p14:creationId xmlns:p14="http://schemas.microsoft.com/office/powerpoint/2010/main" val="197598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750458" y="1066707"/>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a:off x="6753803" y="5046223"/>
            <a:ext cx="3007215" cy="4053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750148"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483491" y="994632"/>
            <a:ext cx="331593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41" name="TextBox 40">
            <a:extLst>
              <a:ext uri="{FF2B5EF4-FFF2-40B4-BE49-F238E27FC236}">
                <a16:creationId xmlns:a16="http://schemas.microsoft.com/office/drawing/2014/main" id="{12A9954C-7F21-C6FF-BA45-33F4AEE35874}"/>
              </a:ext>
            </a:extLst>
          </p:cNvPr>
          <p:cNvSpPr txBox="1"/>
          <p:nvPr/>
        </p:nvSpPr>
        <p:spPr>
          <a:xfrm>
            <a:off x="6990946" y="6440122"/>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Story Map</a:t>
            </a:r>
            <a:endParaRPr lang="en-US"/>
          </a:p>
        </p:txBody>
      </p:sp>
      <p:sp>
        <p:nvSpPr>
          <p:cNvPr id="43" name="TextBox 42">
            <a:extLst>
              <a:ext uri="{FF2B5EF4-FFF2-40B4-BE49-F238E27FC236}">
                <a16:creationId xmlns:a16="http://schemas.microsoft.com/office/drawing/2014/main" id="{E8911E59-34EF-9A1F-60A7-3C9AE4527399}"/>
              </a:ext>
            </a:extLst>
          </p:cNvPr>
          <p:cNvSpPr txBox="1"/>
          <p:nvPr/>
        </p:nvSpPr>
        <p:spPr>
          <a:xfrm>
            <a:off x="8111361" y="6464781"/>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Video</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10 </a:t>
            </a:r>
            <a:endParaRPr lang="en-US" sz="2000" b="1">
              <a:latin typeface="Aptos" panose="020B0004020202020204"/>
            </a:endParaRPr>
          </a:p>
          <a:p>
            <a:pPr algn="ctr"/>
            <a:r>
              <a:rPr lang="en-US" sz="1600" b="1">
                <a:latin typeface="Century Gothic"/>
              </a:rPr>
              <a:t>Typhoon Haiyan</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a:extLst>
              <a:ext uri="{FF2B5EF4-FFF2-40B4-BE49-F238E27FC236}">
                <a16:creationId xmlns:a16="http://schemas.microsoft.com/office/drawing/2014/main" id="{84C43235-646E-7081-CDCA-9DB38ABCCB9F}"/>
              </a:ext>
            </a:extLst>
          </p:cNvPr>
          <p:cNvPicPr>
            <a:picLocks noChangeAspect="1"/>
          </p:cNvPicPr>
          <p:nvPr/>
        </p:nvPicPr>
        <p:blipFill>
          <a:blip r:embed="rId3"/>
          <a:stretch>
            <a:fillRect/>
          </a:stretch>
        </p:blipFill>
        <p:spPr>
          <a:xfrm>
            <a:off x="428395" y="261876"/>
            <a:ext cx="654410" cy="574329"/>
          </a:xfrm>
          <a:prstGeom prst="rect">
            <a:avLst/>
          </a:prstGeom>
        </p:spPr>
      </p:pic>
      <p:sp>
        <p:nvSpPr>
          <p:cNvPr id="5" name="Rectangle 4">
            <a:extLst>
              <a:ext uri="{FF2B5EF4-FFF2-40B4-BE49-F238E27FC236}">
                <a16:creationId xmlns:a16="http://schemas.microsoft.com/office/drawing/2014/main" id="{A148EF25-F579-464F-ABEF-B45019B7A3F2}"/>
              </a:ext>
            </a:extLst>
          </p:cNvPr>
          <p:cNvSpPr/>
          <p:nvPr/>
        </p:nvSpPr>
        <p:spPr>
          <a:xfrm>
            <a:off x="457585" y="1341076"/>
            <a:ext cx="3922873" cy="784830"/>
          </a:xfrm>
          <a:prstGeom prst="rect">
            <a:avLst/>
          </a:prstGeom>
        </p:spPr>
        <p:txBody>
          <a:bodyPr wrap="square">
            <a:spAutoFit/>
          </a:bodyPr>
          <a:lstStyle/>
          <a:p>
            <a:r>
              <a:rPr lang="en-GB" sz="900">
                <a:latin typeface="Century Gothic" panose="020B0502020202020204" pitchFamily="34" charset="0"/>
              </a:rPr>
              <a:t>Typhoon Haiyan, a category five typhoon, struck the Philippines, close to Tacloban on 8th November, 2013 at 4.40 am. The tropical storm originated in the northwest Pacific Ocean. It is one of the most powerful typhoons to affect the Philippines. Wind speeds of 314 kilometres per hour (195 miles per hour) were recorded.</a:t>
            </a:r>
          </a:p>
        </p:txBody>
      </p:sp>
      <p:graphicFrame>
        <p:nvGraphicFramePr>
          <p:cNvPr id="23" name="Table 22">
            <a:extLst>
              <a:ext uri="{FF2B5EF4-FFF2-40B4-BE49-F238E27FC236}">
                <a16:creationId xmlns:a16="http://schemas.microsoft.com/office/drawing/2014/main" id="{43EB6643-6FE0-48A8-BE65-BB971B6AB46A}"/>
              </a:ext>
            </a:extLst>
          </p:cNvPr>
          <p:cNvGraphicFramePr>
            <a:graphicFrameLocks noGrp="1"/>
          </p:cNvGraphicFramePr>
          <p:nvPr>
            <p:extLst>
              <p:ext uri="{D42A27DB-BD31-4B8C-83A1-F6EECF244321}">
                <p14:modId xmlns:p14="http://schemas.microsoft.com/office/powerpoint/2010/main" val="1587675027"/>
              </p:ext>
            </p:extLst>
          </p:nvPr>
        </p:nvGraphicFramePr>
        <p:xfrm>
          <a:off x="462737" y="2249124"/>
          <a:ext cx="6178174" cy="4488771"/>
        </p:xfrm>
        <a:graphic>
          <a:graphicData uri="http://schemas.openxmlformats.org/drawingml/2006/table">
            <a:tbl>
              <a:tblPr/>
              <a:tblGrid>
                <a:gridCol w="2897439">
                  <a:extLst>
                    <a:ext uri="{9D8B030D-6E8A-4147-A177-3AD203B41FA5}">
                      <a16:colId xmlns:a16="http://schemas.microsoft.com/office/drawing/2014/main" val="2013145460"/>
                    </a:ext>
                  </a:extLst>
                </a:gridCol>
                <a:gridCol w="3280735">
                  <a:extLst>
                    <a:ext uri="{9D8B030D-6E8A-4147-A177-3AD203B41FA5}">
                      <a16:colId xmlns:a16="http://schemas.microsoft.com/office/drawing/2014/main" val="2356082770"/>
                    </a:ext>
                  </a:extLst>
                </a:gridCol>
              </a:tblGrid>
              <a:tr h="282531">
                <a:tc>
                  <a:txBody>
                    <a:bodyPr/>
                    <a:lstStyle/>
                    <a:p>
                      <a:pPr marL="171450" indent="-171450" algn="ctr" rtl="0" fontAlgn="base">
                        <a:buFont typeface="Wingdings"/>
                        <a:buChar char="Ø"/>
                      </a:pPr>
                      <a:r>
                        <a:rPr lang="en-GB" sz="1000" b="0" i="0">
                          <a:solidFill>
                            <a:srgbClr val="000000"/>
                          </a:solidFill>
                          <a:effectLst/>
                          <a:latin typeface="Century Gothic"/>
                        </a:rPr>
                        <a:t>Effects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900" b="0" i="0">
                          <a:solidFill>
                            <a:srgbClr val="000000"/>
                          </a:solidFill>
                          <a:effectLst/>
                          <a:latin typeface="Century Gothic"/>
                        </a:rPr>
                        <a:t>Response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525113"/>
                  </a:ext>
                </a:extLst>
              </a:tr>
              <a:tr h="2029968">
                <a:tc>
                  <a:txBody>
                    <a:bodyPr/>
                    <a:lstStyle/>
                    <a:p>
                      <a:pPr marL="171450" indent="-171450" algn="l" rtl="0" fontAlgn="base">
                        <a:buFont typeface="Wingdings"/>
                        <a:buChar char="Ø"/>
                      </a:pPr>
                      <a:r>
                        <a:rPr lang="en-US" sz="1000" b="0" i="0" u="none" strike="noStrike" noProof="0">
                          <a:solidFill>
                            <a:srgbClr val="323232"/>
                          </a:solidFill>
                          <a:effectLst/>
                          <a:latin typeface="Century Gothic"/>
                        </a:rPr>
                        <a:t>6201 people died, and 1.1 million homes lost</a:t>
                      </a:r>
                      <a:endParaRPr lang="en-US" sz="1000" b="0" i="0" u="none" strike="noStrike" noProof="0">
                        <a:solidFill>
                          <a:srgbClr val="000000"/>
                        </a:solidFill>
                        <a:effectLst/>
                        <a:latin typeface="Century Gothic"/>
                      </a:endParaRPr>
                    </a:p>
                    <a:p>
                      <a:pPr marL="171450" lvl="0" indent="-171450">
                        <a:buFont typeface="Wingdings"/>
                        <a:buChar char="Ø"/>
                      </a:pPr>
                      <a:r>
                        <a:rPr lang="en-US" sz="1000" b="0" i="0" u="none" strike="noStrike" noProof="0">
                          <a:solidFill>
                            <a:srgbClr val="323232"/>
                          </a:solidFill>
                          <a:effectLst/>
                          <a:latin typeface="Century Gothic"/>
                        </a:rPr>
                        <a:t>More than 4 million people were displaced.</a:t>
                      </a:r>
                      <a:endParaRPr lang="en-US" sz="1000" b="0" i="0" u="none" strike="noStrike" noProof="0">
                        <a:solidFill>
                          <a:srgbClr val="000000"/>
                        </a:solidFill>
                        <a:effectLst/>
                        <a:latin typeface="Century Gothic"/>
                      </a:endParaRPr>
                    </a:p>
                    <a:p>
                      <a:pPr marL="171450" lvl="0" indent="-171450">
                        <a:buFont typeface="Wingdings"/>
                        <a:buChar char="Ø"/>
                      </a:pPr>
                      <a:r>
                        <a:rPr lang="en-US" sz="1000" b="0" i="0" u="none" strike="noStrike" noProof="0">
                          <a:solidFill>
                            <a:srgbClr val="323232"/>
                          </a:solidFill>
                          <a:effectLst/>
                          <a:latin typeface="Century Gothic"/>
                        </a:rPr>
                        <a:t>Casualties: 28,626 from lack of aid. The UN feared possibility of the spread of disease due to a lack of food, water, shelter and medication</a:t>
                      </a:r>
                      <a:endParaRPr lang="en-US" sz="1000" b="0" i="0" u="none" strike="noStrike" noProof="0">
                        <a:solidFill>
                          <a:srgbClr val="000000"/>
                        </a:solidFill>
                        <a:effectLst/>
                        <a:latin typeface="Century Gothic"/>
                      </a:endParaRPr>
                    </a:p>
                    <a:p>
                      <a:pPr marL="171450" lvl="0" indent="-171450">
                        <a:buFont typeface="Wingdings"/>
                        <a:buChar char="Ø"/>
                      </a:pPr>
                      <a:r>
                        <a:rPr lang="en-US" sz="1000" b="0" i="0" u="none" strike="noStrike" noProof="0">
                          <a:solidFill>
                            <a:srgbClr val="323232"/>
                          </a:solidFill>
                          <a:effectLst/>
                          <a:latin typeface="Century Gothic"/>
                        </a:rPr>
                        <a:t>Overall, over 16 million people were affected</a:t>
                      </a:r>
                      <a:endParaRPr lang="en-US" sz="1000" b="0" i="0" u="none" strike="noStrike" noProof="0">
                        <a:solidFill>
                          <a:srgbClr val="000000"/>
                        </a:solidFill>
                        <a:effectLst/>
                        <a:latin typeface="Century Gothic"/>
                      </a:endParaRPr>
                    </a:p>
                    <a:p>
                      <a:pPr marL="171450" lvl="0" indent="-171450" algn="l">
                        <a:lnSpc>
                          <a:spcPct val="100000"/>
                        </a:lnSpc>
                        <a:spcBef>
                          <a:spcPts val="0"/>
                        </a:spcBef>
                        <a:spcAft>
                          <a:spcPts val="0"/>
                        </a:spcAft>
                        <a:buFont typeface="Wingdings"/>
                        <a:buChar char="Ø"/>
                      </a:pPr>
                      <a:r>
                        <a:rPr lang="en-US" sz="1000" b="0" i="0" u="none" strike="noStrike" noProof="0">
                          <a:solidFill>
                            <a:srgbClr val="323232"/>
                          </a:solidFill>
                          <a:effectLst/>
                          <a:latin typeface="Century Gothic"/>
                        </a:rPr>
                        <a:t>Estimated at $13 billion, Tacloban city was decimated</a:t>
                      </a:r>
                    </a:p>
                    <a:p>
                      <a:pPr marL="171450" lvl="0" indent="-171450" algn="l">
                        <a:lnSpc>
                          <a:spcPct val="100000"/>
                        </a:lnSpc>
                        <a:spcBef>
                          <a:spcPts val="0"/>
                        </a:spcBef>
                        <a:spcAft>
                          <a:spcPts val="0"/>
                        </a:spcAft>
                        <a:buFont typeface="Wingdings"/>
                        <a:buChar char="Ø"/>
                      </a:pPr>
                      <a:r>
                        <a:rPr lang="en-US" sz="1000" b="0" i="0" u="none" strike="noStrike" noProof="0">
                          <a:solidFill>
                            <a:srgbClr val="323232"/>
                          </a:solidFill>
                          <a:effectLst/>
                          <a:latin typeface="Century Gothic"/>
                        </a:rPr>
                        <a:t>Major sugar and rice-producing areas were destroyed</a:t>
                      </a:r>
                      <a:endParaRPr lang="en-GB" sz="1000">
                        <a:latin typeface="Century Gothic"/>
                      </a:endParaRPr>
                    </a:p>
                    <a:p>
                      <a:pPr marL="171450" lvl="0" indent="-171450" algn="l">
                        <a:lnSpc>
                          <a:spcPct val="100000"/>
                        </a:lnSpc>
                        <a:spcBef>
                          <a:spcPts val="0"/>
                        </a:spcBef>
                        <a:spcAft>
                          <a:spcPts val="0"/>
                        </a:spcAft>
                        <a:buFont typeface="Wingdings"/>
                        <a:buChar char="Ø"/>
                      </a:pPr>
                      <a:r>
                        <a:rPr lang="en-US" sz="1000" b="0" i="0" u="none" strike="noStrike" noProof="0">
                          <a:solidFill>
                            <a:srgbClr val="323232"/>
                          </a:solidFill>
                          <a:effectLst/>
                          <a:latin typeface="Century Gothic"/>
                        </a:rPr>
                        <a:t>Between 50,000 and 120,000 </a:t>
                      </a:r>
                      <a:r>
                        <a:rPr lang="en-US" sz="1000" b="0" i="0" u="none" strike="noStrike" noProof="0" err="1">
                          <a:solidFill>
                            <a:srgbClr val="323232"/>
                          </a:solidFill>
                          <a:effectLst/>
                          <a:latin typeface="Century Gothic"/>
                        </a:rPr>
                        <a:t>tonnes</a:t>
                      </a:r>
                      <a:r>
                        <a:rPr lang="en-US" sz="1000" b="0" i="0" u="none" strike="noStrike" noProof="0">
                          <a:solidFill>
                            <a:srgbClr val="323232"/>
                          </a:solidFill>
                          <a:effectLst/>
                          <a:latin typeface="Century Gothic"/>
                        </a:rPr>
                        <a:t> of sugar and over 130,000 </a:t>
                      </a:r>
                      <a:r>
                        <a:rPr lang="en-US" sz="1000" b="0" i="0" u="none" strike="noStrike" noProof="0" err="1">
                          <a:solidFill>
                            <a:srgbClr val="323232"/>
                          </a:solidFill>
                          <a:effectLst/>
                          <a:latin typeface="Century Gothic"/>
                        </a:rPr>
                        <a:t>tonnes</a:t>
                      </a:r>
                      <a:r>
                        <a:rPr lang="en-US" sz="1000" b="0" i="0" u="none" strike="noStrike" noProof="0">
                          <a:solidFill>
                            <a:srgbClr val="323232"/>
                          </a:solidFill>
                          <a:effectLst/>
                          <a:latin typeface="Century Gothic"/>
                        </a:rPr>
                        <a:t> of rice were lost</a:t>
                      </a:r>
                      <a:endParaRPr lang="en-GB" sz="1000">
                        <a:latin typeface="Century Gothic"/>
                      </a:endParaRPr>
                    </a:p>
                    <a:p>
                      <a:pPr marL="171450" lvl="0" indent="-171450" algn="l">
                        <a:lnSpc>
                          <a:spcPct val="100000"/>
                        </a:lnSpc>
                        <a:spcBef>
                          <a:spcPts val="0"/>
                        </a:spcBef>
                        <a:spcAft>
                          <a:spcPts val="0"/>
                        </a:spcAft>
                        <a:buFont typeface="Wingdings"/>
                        <a:buChar char="Ø"/>
                      </a:pPr>
                      <a:r>
                        <a:rPr lang="en-US" sz="1000" b="0" i="0" u="none" strike="noStrike" noProof="0">
                          <a:solidFill>
                            <a:srgbClr val="323232"/>
                          </a:solidFill>
                          <a:effectLst/>
                          <a:latin typeface="Century Gothic"/>
                        </a:rPr>
                        <a:t>The government estimated that 175,000 acres of farmland was damaged (worth $85 million)</a:t>
                      </a:r>
                      <a:endParaRPr lang="en-GB" sz="1000">
                        <a:latin typeface="Century Gothic"/>
                      </a:endParaRPr>
                    </a:p>
                    <a:p>
                      <a:pPr marL="171450" lvl="0" indent="-171450" algn="l">
                        <a:lnSpc>
                          <a:spcPct val="100000"/>
                        </a:lnSpc>
                        <a:spcBef>
                          <a:spcPts val="0"/>
                        </a:spcBef>
                        <a:spcAft>
                          <a:spcPts val="0"/>
                        </a:spcAft>
                        <a:buFont typeface="Wingdings"/>
                        <a:buChar char="Ø"/>
                      </a:pPr>
                      <a:r>
                        <a:rPr lang="en-US" sz="1000" b="0" i="0" u="none" strike="noStrike" noProof="0">
                          <a:solidFill>
                            <a:srgbClr val="323232"/>
                          </a:solidFill>
                          <a:effectLst/>
                          <a:latin typeface="Century Gothic"/>
                        </a:rPr>
                        <a:t>Loss of forests and trees, and widespread flooding</a:t>
                      </a:r>
                    </a:p>
                    <a:p>
                      <a:pPr marL="171450" lvl="0" indent="-171450" algn="l">
                        <a:lnSpc>
                          <a:spcPct val="100000"/>
                        </a:lnSpc>
                        <a:spcBef>
                          <a:spcPts val="0"/>
                        </a:spcBef>
                        <a:spcAft>
                          <a:spcPts val="0"/>
                        </a:spcAft>
                        <a:buFont typeface="Wingdings"/>
                        <a:buChar char="Ø"/>
                      </a:pPr>
                      <a:r>
                        <a:rPr lang="en-US" sz="1000" b="0" i="0" u="none" strike="noStrike" noProof="0">
                          <a:solidFill>
                            <a:srgbClr val="323232"/>
                          </a:solidFill>
                          <a:effectLst/>
                          <a:latin typeface="Century Gothic"/>
                        </a:rPr>
                        <a:t>Oil and sewage leaked into local ecosystems. Lack of sanitation in days following led to a higher level of pollution</a:t>
                      </a:r>
                      <a:endParaRPr lang="en-US" sz="1000">
                        <a:latin typeface="Century Gothic"/>
                      </a:endParaRPr>
                    </a:p>
                    <a:p>
                      <a:pPr marL="171450" lvl="0" indent="-171450" algn="l">
                        <a:lnSpc>
                          <a:spcPct val="100000"/>
                        </a:lnSpc>
                        <a:spcBef>
                          <a:spcPts val="0"/>
                        </a:spcBef>
                        <a:spcAft>
                          <a:spcPts val="0"/>
                        </a:spcAft>
                        <a:buFont typeface="Wingdings"/>
                        <a:buChar char="Ø"/>
                      </a:pPr>
                      <a:r>
                        <a:rPr lang="en-US" sz="1000" b="0" i="0" u="none" strike="noStrike" noProof="0">
                          <a:solidFill>
                            <a:srgbClr val="323232"/>
                          </a:solidFill>
                          <a:effectLst/>
                          <a:latin typeface="Century Gothic"/>
                        </a:rPr>
                        <a:t>Fishing communities were severely affected</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lgn="l">
                        <a:lnSpc>
                          <a:spcPct val="100000"/>
                        </a:lnSpc>
                        <a:spcBef>
                          <a:spcPts val="0"/>
                        </a:spcBef>
                        <a:spcAft>
                          <a:spcPts val="0"/>
                        </a:spcAft>
                        <a:buFont typeface="Wingdings"/>
                        <a:buChar char="Ø"/>
                      </a:pPr>
                      <a:r>
                        <a:rPr lang="en-GB" sz="1000" b="0" i="0" u="none" strike="noStrike" kern="1200" noProof="0">
                          <a:solidFill>
                            <a:srgbClr val="323232"/>
                          </a:solidFill>
                          <a:effectLst/>
                          <a:latin typeface="Century Gothic"/>
                        </a:rPr>
                        <a:t>'Cash for Work' schemes gave locals money to help clear the debris</a:t>
                      </a:r>
                      <a:endParaRPr lang="en-US" sz="1000">
                        <a:latin typeface="Century Gothic"/>
                      </a:endParaRPr>
                    </a:p>
                    <a:p>
                      <a:pPr marL="171450" lvl="0" indent="-171450" algn="l">
                        <a:lnSpc>
                          <a:spcPct val="100000"/>
                        </a:lnSpc>
                        <a:spcBef>
                          <a:spcPts val="0"/>
                        </a:spcBef>
                        <a:spcAft>
                          <a:spcPts val="0"/>
                        </a:spcAft>
                        <a:buFont typeface="Wingdings"/>
                        <a:buChar char="Ø"/>
                      </a:pPr>
                      <a:r>
                        <a:rPr lang="en-GB" sz="1000" b="0" i="0" u="none" strike="noStrike" kern="1200" noProof="0">
                          <a:solidFill>
                            <a:srgbClr val="323232"/>
                          </a:solidFill>
                          <a:effectLst/>
                          <a:latin typeface="Century Gothic"/>
                        </a:rPr>
                        <a:t>Money was donated towards the relief effort, although 5 days went by before any aid was received and only 20% of victims received aid</a:t>
                      </a:r>
                      <a:endParaRPr lang="en-GB" sz="1000">
                        <a:latin typeface="Century Gothic"/>
                      </a:endParaRPr>
                    </a:p>
                    <a:p>
                      <a:pPr marL="171450" lvl="0" indent="-171450" algn="l">
                        <a:lnSpc>
                          <a:spcPct val="100000"/>
                        </a:lnSpc>
                        <a:spcBef>
                          <a:spcPts val="0"/>
                        </a:spcBef>
                        <a:spcAft>
                          <a:spcPts val="0"/>
                        </a:spcAft>
                        <a:buFont typeface="Wingdings"/>
                        <a:buChar char="Ø"/>
                      </a:pPr>
                      <a:r>
                        <a:rPr lang="en-GB" sz="1000" b="0" i="0" u="none" strike="noStrike" kern="1200" noProof="0">
                          <a:solidFill>
                            <a:srgbClr val="323232"/>
                          </a:solidFill>
                          <a:effectLst/>
                          <a:latin typeface="Century Gothic"/>
                        </a:rPr>
                        <a:t>An increased number of cyclone shelters have been built further away from coastal areas</a:t>
                      </a:r>
                      <a:endParaRPr lang="en-GB" sz="1000">
                        <a:latin typeface="Century Gothic"/>
                      </a:endParaRPr>
                    </a:p>
                    <a:p>
                      <a:pPr marL="171450" lvl="0" indent="-171450" algn="l">
                        <a:lnSpc>
                          <a:spcPct val="100000"/>
                        </a:lnSpc>
                        <a:spcBef>
                          <a:spcPts val="0"/>
                        </a:spcBef>
                        <a:spcAft>
                          <a:spcPts val="0"/>
                        </a:spcAft>
                        <a:buFont typeface="Wingdings"/>
                        <a:buChar char="Ø"/>
                      </a:pPr>
                      <a:r>
                        <a:rPr lang="en-GB" sz="1000" b="0" i="0" u="none" strike="noStrike" kern="1200" noProof="0">
                          <a:solidFill>
                            <a:srgbClr val="323232"/>
                          </a:solidFill>
                          <a:effectLst/>
                          <a:latin typeface="Century Gothic"/>
                        </a:rPr>
                        <a:t>The Philippines Red Cross delivered basic food aid, e.g. rice and canned food</a:t>
                      </a:r>
                      <a:endParaRPr lang="en-GB" sz="1000">
                        <a:latin typeface="Century Gothic"/>
                      </a:endParaRPr>
                    </a:p>
                    <a:p>
                      <a:pPr marL="171450" lvl="0" indent="-171450" algn="l">
                        <a:lnSpc>
                          <a:spcPct val="100000"/>
                        </a:lnSpc>
                        <a:spcBef>
                          <a:spcPts val="0"/>
                        </a:spcBef>
                        <a:spcAft>
                          <a:spcPts val="0"/>
                        </a:spcAft>
                        <a:buFont typeface="Wingdings"/>
                        <a:buChar char="Ø"/>
                      </a:pPr>
                      <a:r>
                        <a:rPr lang="en-GB" sz="1000" b="0" i="0" u="none" strike="noStrike" kern="1200" noProof="0">
                          <a:solidFill>
                            <a:srgbClr val="323232"/>
                          </a:solidFill>
                          <a:effectLst/>
                          <a:latin typeface="Century Gothic"/>
                        </a:rPr>
                        <a:t>International aid agencies responded quickly with food, water and temporary shelters</a:t>
                      </a:r>
                      <a:endParaRPr lang="en-GB" sz="1000">
                        <a:latin typeface="Century Gothic"/>
                      </a:endParaRPr>
                    </a:p>
                    <a:p>
                      <a:pPr marL="171450" lvl="0" indent="-171450" algn="l">
                        <a:lnSpc>
                          <a:spcPct val="100000"/>
                        </a:lnSpc>
                        <a:spcBef>
                          <a:spcPts val="0"/>
                        </a:spcBef>
                        <a:spcAft>
                          <a:spcPts val="0"/>
                        </a:spcAft>
                        <a:buFont typeface="Wingdings"/>
                        <a:buChar char="Ø"/>
                      </a:pPr>
                      <a:r>
                        <a:rPr lang="en-GB" sz="1000" b="0" i="0" u="none" strike="noStrike" kern="1200" noProof="0">
                          <a:solidFill>
                            <a:srgbClr val="323232"/>
                          </a:solidFill>
                          <a:effectLst/>
                          <a:latin typeface="Century Gothic"/>
                        </a:rPr>
                        <a:t>The UN donated financial aid, supplies, and medical support. The UN admitted its response was too slow amid reports of hunger and thirst among survivors</a:t>
                      </a:r>
                      <a:endParaRPr lang="en-GB" sz="1000">
                        <a:latin typeface="Century Gothic"/>
                      </a:endParaRPr>
                    </a:p>
                    <a:p>
                      <a:pPr marL="171450" lvl="0" indent="-171450" algn="l">
                        <a:lnSpc>
                          <a:spcPct val="100000"/>
                        </a:lnSpc>
                        <a:spcBef>
                          <a:spcPts val="0"/>
                        </a:spcBef>
                        <a:spcAft>
                          <a:spcPts val="0"/>
                        </a:spcAft>
                        <a:buFont typeface="Wingdings"/>
                        <a:buChar char="Ø"/>
                      </a:pPr>
                      <a:r>
                        <a:rPr lang="en-GB" sz="1000" b="0" i="0" u="none" strike="noStrike" kern="1200" noProof="0">
                          <a:solidFill>
                            <a:srgbClr val="323232"/>
                          </a:solidFill>
                          <a:effectLst/>
                          <a:latin typeface="Century Gothic"/>
                        </a:rPr>
                        <a:t>Oxfam helped finance replacement of the fishing boats</a:t>
                      </a:r>
                      <a:endParaRPr lang="en-GB" sz="1000">
                        <a:latin typeface="Century Gothic"/>
                      </a:endParaRPr>
                    </a:p>
                    <a:p>
                      <a:pPr marL="171450" lvl="0" indent="-171450" algn="l">
                        <a:lnSpc>
                          <a:spcPct val="100000"/>
                        </a:lnSpc>
                        <a:spcBef>
                          <a:spcPts val="0"/>
                        </a:spcBef>
                        <a:spcAft>
                          <a:spcPts val="0"/>
                        </a:spcAft>
                        <a:buFont typeface="Wingdings"/>
                        <a:buChar char="Ø"/>
                      </a:pPr>
                      <a:r>
                        <a:rPr lang="en-GB" sz="1000" b="0" i="0" u="none" strike="noStrike" kern="1200" noProof="0">
                          <a:solidFill>
                            <a:srgbClr val="323232"/>
                          </a:solidFill>
                          <a:effectLst/>
                          <a:latin typeface="Century Gothic"/>
                        </a:rPr>
                        <a:t>The Philippines declared 'a state of national calamity' and asked for international aid the next day</a:t>
                      </a:r>
                      <a:endParaRPr lang="en-GB" sz="1000">
                        <a:latin typeface="Century Gothic"/>
                      </a:endParaRPr>
                    </a:p>
                    <a:p>
                      <a:pPr marL="171450" lvl="0" indent="-171450" algn="l">
                        <a:lnSpc>
                          <a:spcPct val="100000"/>
                        </a:lnSpc>
                        <a:spcBef>
                          <a:spcPts val="0"/>
                        </a:spcBef>
                        <a:spcAft>
                          <a:spcPts val="0"/>
                        </a:spcAft>
                        <a:buFont typeface="Wingdings"/>
                        <a:buChar char="Ø"/>
                      </a:pPr>
                      <a:r>
                        <a:rPr lang="en-GB" sz="1000" b="0" i="0" u="none" strike="noStrike" kern="1200" noProof="0">
                          <a:solidFill>
                            <a:srgbClr val="323232"/>
                          </a:solidFill>
                          <a:effectLst/>
                          <a:latin typeface="Century Gothic"/>
                        </a:rPr>
                        <a:t>UK sent shelter kits to provide emergency shelter for a family</a:t>
                      </a:r>
                      <a:endParaRPr lang="en-GB" sz="1000">
                        <a:latin typeface="Century Gothic"/>
                      </a:endParaRPr>
                    </a:p>
                    <a:p>
                      <a:pPr marL="171450" lvl="0" indent="-171450" algn="l">
                        <a:lnSpc>
                          <a:spcPct val="100000"/>
                        </a:lnSpc>
                        <a:spcBef>
                          <a:spcPts val="0"/>
                        </a:spcBef>
                        <a:spcAft>
                          <a:spcPts val="0"/>
                        </a:spcAft>
                        <a:buFont typeface="Wingdings"/>
                        <a:buChar char="Ø"/>
                      </a:pPr>
                      <a:r>
                        <a:rPr lang="en-GB" sz="1000" b="0" i="0" u="none" strike="noStrike" kern="1200" noProof="0">
                          <a:solidFill>
                            <a:srgbClr val="323232"/>
                          </a:solidFill>
                          <a:effectLst/>
                          <a:latin typeface="Century Gothic"/>
                        </a:rPr>
                        <a:t>The French, Belgians, and Israeli's set up field hospitals to help the injured</a:t>
                      </a:r>
                      <a:endParaRPr lang="en-GB" sz="1000">
                        <a:latin typeface="Century Gothic"/>
                      </a:endParaRPr>
                    </a:p>
                    <a:p>
                      <a:pPr marL="171450" lvl="0" indent="-171450" algn="l">
                        <a:lnSpc>
                          <a:spcPct val="100000"/>
                        </a:lnSpc>
                        <a:spcBef>
                          <a:spcPts val="0"/>
                        </a:spcBef>
                        <a:spcAft>
                          <a:spcPts val="0"/>
                        </a:spcAft>
                        <a:buFont typeface="Wingdings"/>
                        <a:buChar char="Ø"/>
                      </a:pPr>
                      <a:r>
                        <a:rPr lang="en-GB" sz="1000" b="0" i="0" u="none" strike="noStrike" kern="1200" noProof="0">
                          <a:solidFill>
                            <a:srgbClr val="323232"/>
                          </a:solidFill>
                          <a:effectLst/>
                          <a:latin typeface="Century Gothic"/>
                        </a:rPr>
                        <a:t>US$475 million sent as aid and US sent 13,000 soldiers</a:t>
                      </a:r>
                      <a:endParaRPr lang="en-GB">
                        <a:latin typeface="Century Gothic"/>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4472611"/>
                  </a:ext>
                </a:extLst>
              </a:tr>
            </a:tbl>
          </a:graphicData>
        </a:graphic>
      </p:graphicFrame>
      <p:pic>
        <p:nvPicPr>
          <p:cNvPr id="6" name="Picture 5">
            <a:extLst>
              <a:ext uri="{FF2B5EF4-FFF2-40B4-BE49-F238E27FC236}">
                <a16:creationId xmlns:a16="http://schemas.microsoft.com/office/drawing/2014/main" id="{0EB68304-8DB7-4C09-95D1-41F624BAD819}"/>
              </a:ext>
            </a:extLst>
          </p:cNvPr>
          <p:cNvPicPr>
            <a:picLocks noChangeAspect="1"/>
          </p:cNvPicPr>
          <p:nvPr/>
        </p:nvPicPr>
        <p:blipFill>
          <a:blip r:embed="rId4"/>
          <a:stretch>
            <a:fillRect/>
          </a:stretch>
        </p:blipFill>
        <p:spPr>
          <a:xfrm>
            <a:off x="7153353" y="5511061"/>
            <a:ext cx="928368" cy="934320"/>
          </a:xfrm>
          <a:prstGeom prst="rect">
            <a:avLst/>
          </a:prstGeom>
          <a:ln>
            <a:noFill/>
          </a:ln>
        </p:spPr>
      </p:pic>
      <p:pic>
        <p:nvPicPr>
          <p:cNvPr id="3074" name="Picture 2" descr="Typhoon Haiyan – Geography GCSE">
            <a:extLst>
              <a:ext uri="{FF2B5EF4-FFF2-40B4-BE49-F238E27FC236}">
                <a16:creationId xmlns:a16="http://schemas.microsoft.com/office/drawing/2014/main" id="{3D534C69-2E60-409E-ABBC-41AC643352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6340" y="1004837"/>
            <a:ext cx="2145989" cy="1159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eview of HAIYAN-INFO-19NOV.v2.pdf">
            <a:extLst>
              <a:ext uri="{FF2B5EF4-FFF2-40B4-BE49-F238E27FC236}">
                <a16:creationId xmlns:a16="http://schemas.microsoft.com/office/drawing/2014/main" id="{0B1423E8-7CA2-4DC2-9AE0-5BBD544761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4872"/>
          <a:stretch/>
        </p:blipFill>
        <p:spPr bwMode="auto">
          <a:xfrm>
            <a:off x="7101524" y="1000552"/>
            <a:ext cx="2586524" cy="39816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6F8CC3E-06E2-4D39-8982-6D932C49E09C}"/>
              </a:ext>
            </a:extLst>
          </p:cNvPr>
          <p:cNvPicPr>
            <a:picLocks noChangeAspect="1"/>
          </p:cNvPicPr>
          <p:nvPr/>
        </p:nvPicPr>
        <p:blipFill>
          <a:blip r:embed="rId7"/>
          <a:stretch>
            <a:fillRect/>
          </a:stretch>
        </p:blipFill>
        <p:spPr>
          <a:xfrm>
            <a:off x="8556873" y="5565118"/>
            <a:ext cx="928368" cy="916389"/>
          </a:xfrm>
          <a:prstGeom prst="rect">
            <a:avLst/>
          </a:prstGeom>
          <a:ln>
            <a:noFill/>
          </a:ln>
        </p:spPr>
      </p:pic>
    </p:spTree>
    <p:extLst>
      <p:ext uri="{BB962C8B-B14F-4D97-AF65-F5344CB8AC3E}">
        <p14:creationId xmlns:p14="http://schemas.microsoft.com/office/powerpoint/2010/main" val="3738605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01D90-7804-3677-9357-0A723978AA6F}"/>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0FC3336E-21C0-A198-EC41-61E951AE6996}"/>
              </a:ext>
            </a:extLst>
          </p:cNvPr>
          <p:cNvGraphicFramePr>
            <a:graphicFrameLocks noGrp="1"/>
          </p:cNvGraphicFramePr>
          <p:nvPr/>
        </p:nvGraphicFramePr>
        <p:xfrm>
          <a:off x="224672" y="469446"/>
          <a:ext cx="9445749" cy="6337581"/>
        </p:xfrm>
        <a:graphic>
          <a:graphicData uri="http://schemas.openxmlformats.org/drawingml/2006/table">
            <a:tbl>
              <a:tblPr firstRow="1" bandRow="1">
                <a:tableStyleId>{5C22544A-7EE6-4342-B048-85BDC9FD1C3A}</a:tableStyleId>
              </a:tblPr>
              <a:tblGrid>
                <a:gridCol w="3481047">
                  <a:extLst>
                    <a:ext uri="{9D8B030D-6E8A-4147-A177-3AD203B41FA5}">
                      <a16:colId xmlns:a16="http://schemas.microsoft.com/office/drawing/2014/main" val="3880288432"/>
                    </a:ext>
                  </a:extLst>
                </a:gridCol>
                <a:gridCol w="5964702">
                  <a:extLst>
                    <a:ext uri="{9D8B030D-6E8A-4147-A177-3AD203B41FA5}">
                      <a16:colId xmlns:a16="http://schemas.microsoft.com/office/drawing/2014/main" val="1611723772"/>
                    </a:ext>
                  </a:extLst>
                </a:gridCol>
              </a:tblGrid>
              <a:tr h="6337581">
                <a:tc>
                  <a:txBody>
                    <a:bodyPr/>
                    <a:lstStyle/>
                    <a:p>
                      <a:pPr algn="l"/>
                      <a:r>
                        <a:rPr lang="en-US" sz="1200" b="1">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a:r>
                        <a:rPr lang="en-US" sz="1200" b="1">
                          <a:solidFill>
                            <a:schemeClr val="tx1"/>
                          </a:solidFill>
                          <a:latin typeface="Century Gothic"/>
                        </a:rPr>
                        <a:t>2</a:t>
                      </a:r>
                    </a:p>
                    <a:p>
                      <a:pPr lvl="0">
                        <a:buNone/>
                      </a:pPr>
                      <a:endParaRPr lang="en-US"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bl>
          </a:graphicData>
        </a:graphic>
      </p:graphicFrame>
      <p:sp>
        <p:nvSpPr>
          <p:cNvPr id="10" name="TextBox 9">
            <a:extLst>
              <a:ext uri="{FF2B5EF4-FFF2-40B4-BE49-F238E27FC236}">
                <a16:creationId xmlns:a16="http://schemas.microsoft.com/office/drawing/2014/main" id="{35DDA23A-439E-B46A-14A5-179E34510D7A}"/>
              </a:ext>
            </a:extLst>
          </p:cNvPr>
          <p:cNvSpPr txBox="1"/>
          <p:nvPr/>
        </p:nvSpPr>
        <p:spPr>
          <a:xfrm>
            <a:off x="3792468" y="827842"/>
            <a:ext cx="5748424"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D4646390-1A3E-26AC-20ED-67DF165E50DE}"/>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Exam Practice 5</a:t>
            </a:r>
          </a:p>
        </p:txBody>
      </p:sp>
      <p:sp>
        <p:nvSpPr>
          <p:cNvPr id="2" name="TextBox 1">
            <a:extLst>
              <a:ext uri="{FF2B5EF4-FFF2-40B4-BE49-F238E27FC236}">
                <a16:creationId xmlns:a16="http://schemas.microsoft.com/office/drawing/2014/main" id="{9270E628-D97E-447B-81C6-616F1044A212}"/>
              </a:ext>
            </a:extLst>
          </p:cNvPr>
          <p:cNvSpPr txBox="1"/>
          <p:nvPr/>
        </p:nvSpPr>
        <p:spPr>
          <a:xfrm>
            <a:off x="466627" y="465364"/>
            <a:ext cx="322318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First let's plan this answer.</a:t>
            </a:r>
            <a:endParaRPr lang="en-US" sz="1100"/>
          </a:p>
          <a:p>
            <a:endParaRPr lang="en-US" sz="1100" kern="0">
              <a:latin typeface="Century Gothic"/>
              <a:cs typeface="Arial"/>
            </a:endParaRPr>
          </a:p>
          <a:p>
            <a:r>
              <a:rPr lang="en-US" sz="1100" kern="0">
                <a:latin typeface="Century Gothic"/>
                <a:cs typeface="Arial"/>
              </a:rPr>
              <a:t>Evaluate the following statement. (8)</a:t>
            </a:r>
            <a:endParaRPr lang="en-US" sz="1100"/>
          </a:p>
          <a:p>
            <a:endParaRPr lang="en-US" sz="1100" kern="0">
              <a:latin typeface="Century Gothic"/>
              <a:cs typeface="Arial"/>
            </a:endParaRPr>
          </a:p>
          <a:p>
            <a:r>
              <a:rPr lang="en-US" sz="1100" i="1" kern="0">
                <a:latin typeface="Century Gothic"/>
                <a:cs typeface="Arial"/>
              </a:rPr>
              <a:t>Responses to tropical cyclones are more successful in developed countries than in emerging or developing countries.</a:t>
            </a:r>
            <a:endParaRPr lang="en-US" sz="1100" kern="0">
              <a:latin typeface="Century Gothic"/>
              <a:cs typeface="Arial"/>
            </a:endParaRPr>
          </a:p>
        </p:txBody>
      </p:sp>
      <p:sp>
        <p:nvSpPr>
          <p:cNvPr id="3" name="TextBox 2">
            <a:extLst>
              <a:ext uri="{FF2B5EF4-FFF2-40B4-BE49-F238E27FC236}">
                <a16:creationId xmlns:a16="http://schemas.microsoft.com/office/drawing/2014/main" id="{D601068A-4462-C498-7125-461B73346E67}"/>
              </a:ext>
            </a:extLst>
          </p:cNvPr>
          <p:cNvSpPr txBox="1"/>
          <p:nvPr/>
        </p:nvSpPr>
        <p:spPr>
          <a:xfrm>
            <a:off x="3958839" y="577623"/>
            <a:ext cx="54903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Now answer it.</a:t>
            </a:r>
            <a:endParaRPr lang="en-US"/>
          </a:p>
        </p:txBody>
      </p:sp>
      <p:sp>
        <p:nvSpPr>
          <p:cNvPr id="14" name="Rectangle 13">
            <a:extLst>
              <a:ext uri="{FF2B5EF4-FFF2-40B4-BE49-F238E27FC236}">
                <a16:creationId xmlns:a16="http://schemas.microsoft.com/office/drawing/2014/main" id="{6F11D051-D93C-0B0E-EF31-17BAEFB6E60F}"/>
              </a:ext>
            </a:extLst>
          </p:cNvPr>
          <p:cNvSpPr/>
          <p:nvPr/>
        </p:nvSpPr>
        <p:spPr>
          <a:xfrm>
            <a:off x="311322" y="1818969"/>
            <a:ext cx="3247994" cy="19557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a:solidFill>
                  <a:srgbClr val="000000"/>
                </a:solidFill>
                <a:latin typeface="Century Gothic"/>
              </a:rPr>
              <a:t>Responses in a developed country</a:t>
            </a:r>
            <a:endParaRPr lang="en-US"/>
          </a:p>
          <a:p>
            <a:r>
              <a:rPr lang="en-US" sz="1100">
                <a:solidFill>
                  <a:srgbClr val="000000"/>
                </a:solidFill>
                <a:latin typeface="Century Gothic"/>
              </a:rPr>
              <a:t>Developed country ________________________</a:t>
            </a:r>
          </a:p>
          <a:p>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a:p>
            <a:endParaRPr lang="en-US" sz="1100">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p:txBody>
      </p:sp>
      <p:sp>
        <p:nvSpPr>
          <p:cNvPr id="4" name="Rectangle 3">
            <a:extLst>
              <a:ext uri="{FF2B5EF4-FFF2-40B4-BE49-F238E27FC236}">
                <a16:creationId xmlns:a16="http://schemas.microsoft.com/office/drawing/2014/main" id="{29391877-75A5-25C7-5B5F-CD2F5582DD87}"/>
              </a:ext>
            </a:extLst>
          </p:cNvPr>
          <p:cNvSpPr/>
          <p:nvPr/>
        </p:nvSpPr>
        <p:spPr>
          <a:xfrm>
            <a:off x="321222" y="3880450"/>
            <a:ext cx="3247994" cy="19557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a:solidFill>
                  <a:srgbClr val="000000"/>
                </a:solidFill>
                <a:latin typeface="Century Gothic"/>
              </a:rPr>
              <a:t>Responses in a developing country</a:t>
            </a:r>
            <a:endParaRPr lang="en-US"/>
          </a:p>
          <a:p>
            <a:r>
              <a:rPr lang="en-US" sz="1100">
                <a:solidFill>
                  <a:srgbClr val="000000"/>
                </a:solidFill>
                <a:latin typeface="Century Gothic"/>
              </a:rPr>
              <a:t>Developing country ________________________</a:t>
            </a:r>
          </a:p>
          <a:p>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a:p>
            <a:endParaRPr lang="en-US" sz="1100">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p:txBody>
      </p:sp>
      <p:sp>
        <p:nvSpPr>
          <p:cNvPr id="6" name="TextBox 5">
            <a:extLst>
              <a:ext uri="{FF2B5EF4-FFF2-40B4-BE49-F238E27FC236}">
                <a16:creationId xmlns:a16="http://schemas.microsoft.com/office/drawing/2014/main" id="{932BAC84-B056-8510-0EF9-80815F717CB8}"/>
              </a:ext>
            </a:extLst>
          </p:cNvPr>
          <p:cNvSpPr txBox="1"/>
          <p:nvPr/>
        </p:nvSpPr>
        <p:spPr>
          <a:xfrm>
            <a:off x="220437" y="5840656"/>
            <a:ext cx="149676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a:latin typeface="Century Gothic"/>
              </a:rPr>
              <a:t>Feedback</a:t>
            </a:r>
          </a:p>
        </p:txBody>
      </p:sp>
    </p:spTree>
    <p:extLst>
      <p:ext uri="{BB962C8B-B14F-4D97-AF65-F5344CB8AC3E}">
        <p14:creationId xmlns:p14="http://schemas.microsoft.com/office/powerpoint/2010/main" val="3937791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375745" y="1323408"/>
            <a:ext cx="2396614" cy="3647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Century Gothic"/>
                <a:ea typeface="+mn-lt"/>
                <a:cs typeface="+mn-lt"/>
              </a:rPr>
              <a:t>Arid </a:t>
            </a:r>
            <a:r>
              <a:rPr lang="en-GB" sz="1100">
                <a:latin typeface="Century Gothic"/>
                <a:ea typeface="+mn-lt"/>
                <a:cs typeface="+mn-lt"/>
              </a:rPr>
              <a:t>- naturally dry areas</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Stagnant</a:t>
            </a:r>
            <a:r>
              <a:rPr lang="en-GB" sz="1100">
                <a:solidFill>
                  <a:srgbClr val="000000"/>
                </a:solidFill>
                <a:latin typeface="Century Gothic"/>
                <a:ea typeface="+mn-lt"/>
                <a:cs typeface="+mn-lt"/>
              </a:rPr>
              <a:t> – water that is not flowing, it is still </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Malnutrition </a:t>
            </a:r>
            <a:r>
              <a:rPr lang="en-GB" sz="1100">
                <a:solidFill>
                  <a:srgbClr val="000000"/>
                </a:solidFill>
                <a:latin typeface="Century Gothic"/>
                <a:ea typeface="+mn-lt"/>
                <a:cs typeface="+mn-lt"/>
              </a:rPr>
              <a:t>- becoming unwell due to a poor diet</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Livelihood </a:t>
            </a:r>
            <a:r>
              <a:rPr lang="en-GB" sz="1100">
                <a:solidFill>
                  <a:srgbClr val="000000"/>
                </a:solidFill>
                <a:latin typeface="Century Gothic"/>
                <a:ea typeface="+mn-lt"/>
                <a:cs typeface="+mn-lt"/>
              </a:rPr>
              <a:t>- how people make money to live their lives</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Precipitation </a:t>
            </a:r>
            <a:r>
              <a:rPr lang="en-GB" sz="1100">
                <a:solidFill>
                  <a:srgbClr val="000000"/>
                </a:solidFill>
                <a:latin typeface="Century Gothic"/>
                <a:ea typeface="+mn-lt"/>
                <a:cs typeface="+mn-lt"/>
              </a:rPr>
              <a:t>- rain</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Irrigation</a:t>
            </a:r>
            <a:r>
              <a:rPr lang="en-GB" sz="1100">
                <a:solidFill>
                  <a:srgbClr val="000000"/>
                </a:solidFill>
                <a:latin typeface="Century Gothic"/>
                <a:ea typeface="+mn-lt"/>
                <a:cs typeface="+mn-lt"/>
              </a:rPr>
              <a:t> - the channelling of water from rivers and streams to fields in order to help crops grow</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480327" y="6366124"/>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BBC Bitesize</a:t>
            </a:r>
            <a:endParaRPr lang="en-US"/>
          </a:p>
        </p:txBody>
      </p:sp>
      <p:sp>
        <p:nvSpPr>
          <p:cNvPr id="43" name="TextBox 42">
            <a:extLst>
              <a:ext uri="{FF2B5EF4-FFF2-40B4-BE49-F238E27FC236}">
                <a16:creationId xmlns:a16="http://schemas.microsoft.com/office/drawing/2014/main" id="{E8911E59-34EF-9A1F-60A7-3C9AE4527399}"/>
              </a:ext>
            </a:extLst>
          </p:cNvPr>
          <p:cNvSpPr txBox="1"/>
          <p:nvPr/>
        </p:nvSpPr>
        <p:spPr>
          <a:xfrm>
            <a:off x="7825825" y="6363236"/>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Met Office</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11 </a:t>
            </a:r>
            <a:endParaRPr lang="en-US" sz="2000" b="1">
              <a:latin typeface="Aptos" panose="020B0004020202020204"/>
            </a:endParaRPr>
          </a:p>
          <a:p>
            <a:pPr algn="ctr"/>
            <a:r>
              <a:rPr lang="en-US" sz="1600" b="1">
                <a:latin typeface="Century Gothic"/>
              </a:rPr>
              <a:t>Droughts</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a:extLst>
              <a:ext uri="{FF2B5EF4-FFF2-40B4-BE49-F238E27FC236}">
                <a16:creationId xmlns:a16="http://schemas.microsoft.com/office/drawing/2014/main" id="{84C43235-646E-7081-CDCA-9DB38ABCCB9F}"/>
              </a:ext>
            </a:extLst>
          </p:cNvPr>
          <p:cNvPicPr>
            <a:picLocks noChangeAspect="1"/>
          </p:cNvPicPr>
          <p:nvPr/>
        </p:nvPicPr>
        <p:blipFill>
          <a:blip r:embed="rId3"/>
          <a:stretch>
            <a:fillRect/>
          </a:stretch>
        </p:blipFill>
        <p:spPr>
          <a:xfrm>
            <a:off x="428395" y="261876"/>
            <a:ext cx="654410" cy="574329"/>
          </a:xfrm>
          <a:prstGeom prst="rect">
            <a:avLst/>
          </a:prstGeom>
        </p:spPr>
      </p:pic>
      <p:sp>
        <p:nvSpPr>
          <p:cNvPr id="5" name="Rectangle 4">
            <a:extLst>
              <a:ext uri="{FF2B5EF4-FFF2-40B4-BE49-F238E27FC236}">
                <a16:creationId xmlns:a16="http://schemas.microsoft.com/office/drawing/2014/main" id="{07C0BE28-D681-44EA-AAE4-004DD9A83691}"/>
              </a:ext>
            </a:extLst>
          </p:cNvPr>
          <p:cNvSpPr/>
          <p:nvPr/>
        </p:nvSpPr>
        <p:spPr>
          <a:xfrm>
            <a:off x="413092" y="1323408"/>
            <a:ext cx="5725975" cy="3970318"/>
          </a:xfrm>
          <a:prstGeom prst="rect">
            <a:avLst/>
          </a:prstGeom>
        </p:spPr>
        <p:txBody>
          <a:bodyPr wrap="square">
            <a:spAutoFit/>
          </a:bodyPr>
          <a:lstStyle/>
          <a:p>
            <a:pPr fontAlgn="base"/>
            <a:r>
              <a:rPr lang="en-GB" sz="900" b="1">
                <a:latin typeface="Century Gothic" panose="020B0502020202020204" pitchFamily="34" charset="0"/>
              </a:rPr>
              <a:t>Arid environments normally have very low rainfall</a:t>
            </a:r>
            <a:r>
              <a:rPr lang="en-GB" sz="900">
                <a:latin typeface="Century Gothic" panose="020B0502020202020204" pitchFamily="34" charset="0"/>
              </a:rPr>
              <a:t>, such as deserts. Many arid environments are hot, causing water to evaporate faster than it can be replaced.</a:t>
            </a:r>
          </a:p>
          <a:p>
            <a:pPr fontAlgn="base"/>
            <a:r>
              <a:rPr lang="en-GB" sz="900">
                <a:latin typeface="Century Gothic" panose="020B0502020202020204" pitchFamily="34" charset="0"/>
              </a:rPr>
              <a:t>Although arid environments are challenging, plants, animals and humans living there have adapted to cope with limited water supplies.</a:t>
            </a:r>
          </a:p>
          <a:p>
            <a:pPr fontAlgn="base"/>
            <a:endParaRPr lang="en-GB" sz="900" b="0" i="0">
              <a:effectLst/>
              <a:latin typeface="Century Gothic" panose="020B0502020202020204" pitchFamily="34" charset="0"/>
            </a:endParaRPr>
          </a:p>
          <a:p>
            <a:pPr fontAlgn="base"/>
            <a:r>
              <a:rPr lang="en-GB" sz="900" b="1">
                <a:latin typeface="Century Gothic" panose="020B0502020202020204" pitchFamily="34" charset="0"/>
              </a:rPr>
              <a:t>A drought is a severe shortage of water </a:t>
            </a:r>
            <a:r>
              <a:rPr lang="en-GB" sz="900">
                <a:latin typeface="Century Gothic" panose="020B0502020202020204" pitchFamily="34" charset="0"/>
              </a:rPr>
              <a:t>in a particular location. There are many causes of drought, but they often happen when rainfall is below average for a long time (weeks, months and years).</a:t>
            </a:r>
          </a:p>
          <a:p>
            <a:pPr fontAlgn="base"/>
            <a:endParaRPr lang="en-GB" sz="900">
              <a:latin typeface="Century Gothic" panose="020B0502020202020204" pitchFamily="34" charset="0"/>
            </a:endParaRPr>
          </a:p>
          <a:p>
            <a:pPr fontAlgn="base"/>
            <a:r>
              <a:rPr lang="en-GB" sz="900">
                <a:latin typeface="Century Gothic" panose="020B0502020202020204" pitchFamily="34" charset="0"/>
              </a:rPr>
              <a:t>When a drought occurs, water supplies such as lakes and rivers become depleted, often because people continue to extract water and there is insufficient rainfall to replace it. Droughts are typically accompanied by high temperatures, which increase the rate of evaporation and extraction, depleting water supplies even faster.</a:t>
            </a:r>
          </a:p>
          <a:p>
            <a:pPr fontAlgn="base"/>
            <a:endParaRPr lang="en-GB" sz="900" b="0" i="0">
              <a:effectLst/>
              <a:latin typeface="Century Gothic" panose="020B0502020202020204" pitchFamily="34" charset="0"/>
            </a:endParaRPr>
          </a:p>
          <a:p>
            <a:pPr fontAlgn="base"/>
            <a:r>
              <a:rPr lang="en-GB" sz="900">
                <a:latin typeface="Century Gothic" panose="020B0502020202020204" pitchFamily="34" charset="0"/>
              </a:rPr>
              <a:t>Droughts can cause hazards for people and ecosystems, which rely on water for survival.</a:t>
            </a:r>
          </a:p>
          <a:p>
            <a:pPr fontAlgn="base"/>
            <a:endParaRPr lang="en-GB" sz="900">
              <a:latin typeface="Century Gothic" panose="020B0502020202020204" pitchFamily="34" charset="0"/>
            </a:endParaRPr>
          </a:p>
          <a:p>
            <a:pPr fontAlgn="base"/>
            <a:r>
              <a:rPr lang="en-GB" sz="900">
                <a:latin typeface="Century Gothic" panose="020B0502020202020204" pitchFamily="34" charset="0"/>
              </a:rPr>
              <a:t>Droughts lead to water depletion in rivers, lakes and reservoirs, causing aquatic life and vegetation to die. In addition, due to a lack of water entering lakes and reservoirs, water becomes stagnant due to less freshwater diluting waste material. This increases the risk of contamination of water supplies and waterborne diseases such as cholera.</a:t>
            </a:r>
          </a:p>
          <a:p>
            <a:pPr fontAlgn="base"/>
            <a:endParaRPr lang="en-GB" sz="900">
              <a:latin typeface="Century Gothic" panose="020B0502020202020204" pitchFamily="34" charset="0"/>
            </a:endParaRPr>
          </a:p>
          <a:p>
            <a:pPr fontAlgn="base"/>
            <a:r>
              <a:rPr lang="en-GB" sz="900">
                <a:latin typeface="Century Gothic" panose="020B0502020202020204" pitchFamily="34" charset="0"/>
              </a:rPr>
              <a:t>Agriculture can be affected by drought as a lack of water can damage crops and harm livestock. This can cause food shortages and increase malnutrition. Farmers are also at risk of losing their livelihoods.</a:t>
            </a:r>
          </a:p>
          <a:p>
            <a:pPr fontAlgn="base"/>
            <a:r>
              <a:rPr lang="en-GB" sz="900">
                <a:latin typeface="Century Gothic" panose="020B0502020202020204" pitchFamily="34" charset="0"/>
              </a:rPr>
              <a:t>When vegetation dies, and the soil is bare, it is at risk of erosion by wind and rain. When erosion occurs, it removes the topsoil layer, which means it can be difficult to grow crops in the future even when the rain returns. This can lead to further food shortages and famine.</a:t>
            </a:r>
          </a:p>
          <a:p>
            <a:pPr fontAlgn="base"/>
            <a:r>
              <a:rPr lang="en-GB" sz="900">
                <a:latin typeface="Century Gothic" panose="020B0502020202020204" pitchFamily="34" charset="0"/>
              </a:rPr>
              <a:t>During periods of drought, vegetation can become very dry, making wildfires more likely. Wildfires can destroy property, crops, forests and wildlife. </a:t>
            </a:r>
            <a:endParaRPr lang="en-GB" sz="900" b="0" i="0">
              <a:effectLst/>
              <a:latin typeface="Century Gothic" panose="020B0502020202020204" pitchFamily="34" charset="0"/>
            </a:endParaRPr>
          </a:p>
        </p:txBody>
      </p:sp>
      <p:sp>
        <p:nvSpPr>
          <p:cNvPr id="6" name="Rectangle 1">
            <a:extLst>
              <a:ext uri="{FF2B5EF4-FFF2-40B4-BE49-F238E27FC236}">
                <a16:creationId xmlns:a16="http://schemas.microsoft.com/office/drawing/2014/main" id="{77F67E8C-1942-49F9-B32F-516641652ED3}"/>
              </a:ext>
            </a:extLst>
          </p:cNvPr>
          <p:cNvSpPr>
            <a:spLocks noChangeArrowheads="1"/>
          </p:cNvSpPr>
          <p:nvPr/>
        </p:nvSpPr>
        <p:spPr bwMode="auto">
          <a:xfrm>
            <a:off x="527341" y="230160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AC4B7AB5-0425-450F-9D0E-45708AF41FD4}"/>
              </a:ext>
            </a:extLst>
          </p:cNvPr>
          <p:cNvSpPr/>
          <p:nvPr/>
        </p:nvSpPr>
        <p:spPr>
          <a:xfrm>
            <a:off x="489866" y="5293726"/>
            <a:ext cx="5603389" cy="1477328"/>
          </a:xfrm>
          <a:prstGeom prst="rect">
            <a:avLst/>
          </a:prstGeom>
        </p:spPr>
        <p:txBody>
          <a:bodyPr wrap="square">
            <a:spAutoFit/>
          </a:bodyPr>
          <a:lstStyle/>
          <a:p>
            <a:pPr lvl="0" eaLnBrk="0" fontAlgn="base" hangingPunct="0">
              <a:spcBef>
                <a:spcPct val="0"/>
              </a:spcBef>
              <a:spcAft>
                <a:spcPct val="0"/>
              </a:spcAft>
            </a:pPr>
            <a:r>
              <a:rPr lang="en-US" altLang="en-US" sz="1000" b="1">
                <a:solidFill>
                  <a:srgbClr val="141414"/>
                </a:solidFill>
                <a:latin typeface="Century Gothic" panose="020B0502020202020204" pitchFamily="34" charset="0"/>
              </a:rPr>
              <a:t>Types of Drought </a:t>
            </a:r>
            <a:br>
              <a:rPr lang="en-US" altLang="en-US" sz="1000" b="1">
                <a:solidFill>
                  <a:srgbClr val="141414"/>
                </a:solidFill>
                <a:latin typeface="Century Gothic" panose="020B0502020202020204" pitchFamily="34" charset="0"/>
              </a:rPr>
            </a:br>
            <a:endParaRPr lang="en-US" altLang="en-US" sz="1000" b="1">
              <a:solidFill>
                <a:srgbClr val="141414"/>
              </a:solidFill>
              <a:latin typeface="Century Gothic" panose="020B0502020202020204" pitchFamily="34" charset="0"/>
            </a:endParaRPr>
          </a:p>
          <a:p>
            <a:pPr marL="171450" lvl="0" indent="-171450" eaLnBrk="0" fontAlgn="base" hangingPunct="0">
              <a:spcBef>
                <a:spcPct val="0"/>
              </a:spcBef>
              <a:spcAft>
                <a:spcPct val="0"/>
              </a:spcAft>
              <a:buFont typeface="Wingdings" panose="05000000000000000000" pitchFamily="2" charset="2"/>
              <a:buChar char="Ø"/>
            </a:pPr>
            <a:r>
              <a:rPr lang="en-US" altLang="en-US" sz="1000" b="1">
                <a:solidFill>
                  <a:srgbClr val="141414"/>
                </a:solidFill>
                <a:latin typeface="Century Gothic" panose="020B0502020202020204" pitchFamily="34" charset="0"/>
              </a:rPr>
              <a:t>Meteorological drought</a:t>
            </a:r>
            <a:r>
              <a:rPr lang="en-US" altLang="en-US" sz="1000">
                <a:solidFill>
                  <a:srgbClr val="141414"/>
                </a:solidFill>
                <a:latin typeface="Century Gothic" panose="020B0502020202020204" pitchFamily="34" charset="0"/>
              </a:rPr>
              <a:t> – when the amount of precipitation received in a specific area is less than the average.</a:t>
            </a:r>
          </a:p>
          <a:p>
            <a:pPr marL="171450" lvl="0" indent="-171450" eaLnBrk="0" fontAlgn="base" hangingPunct="0">
              <a:spcBef>
                <a:spcPct val="0"/>
              </a:spcBef>
              <a:spcAft>
                <a:spcPct val="0"/>
              </a:spcAft>
              <a:buFont typeface="Wingdings" panose="05000000000000000000" pitchFamily="2" charset="2"/>
              <a:buChar char="Ø"/>
            </a:pPr>
            <a:r>
              <a:rPr lang="en-US" altLang="en-US" sz="1000" b="1">
                <a:solidFill>
                  <a:srgbClr val="141414"/>
                </a:solidFill>
                <a:latin typeface="Century Gothic" panose="020B0502020202020204" pitchFamily="34" charset="0"/>
              </a:rPr>
              <a:t>Hydrological drought</a:t>
            </a:r>
            <a:r>
              <a:rPr lang="en-US" altLang="en-US" sz="1000">
                <a:solidFill>
                  <a:srgbClr val="141414"/>
                </a:solidFill>
                <a:latin typeface="Century Gothic" panose="020B0502020202020204" pitchFamily="34" charset="0"/>
              </a:rPr>
              <a:t> – when reduced precipitation impacts on </a:t>
            </a:r>
            <a:r>
              <a:rPr lang="en-US" altLang="en-US" sz="1000" b="1">
                <a:solidFill>
                  <a:srgbClr val="141414"/>
                </a:solidFill>
                <a:latin typeface="Century Gothic" panose="020B0502020202020204" pitchFamily="34" charset="0"/>
              </a:rPr>
              <a:t>water supply</a:t>
            </a:r>
            <a:r>
              <a:rPr lang="en-US" altLang="en-US" sz="1000">
                <a:solidFill>
                  <a:srgbClr val="141414"/>
                </a:solidFill>
                <a:latin typeface="Century Gothic" panose="020B0502020202020204" pitchFamily="34" charset="0"/>
              </a:rPr>
              <a:t>, </a:t>
            </a:r>
            <a:r>
              <a:rPr lang="en-US" altLang="en-US" sz="1000" err="1">
                <a:solidFill>
                  <a:srgbClr val="141414"/>
                </a:solidFill>
                <a:latin typeface="Century Gothic" panose="020B0502020202020204" pitchFamily="34" charset="0"/>
              </a:rPr>
              <a:t>eg</a:t>
            </a:r>
            <a:r>
              <a:rPr lang="en-US" altLang="en-US" sz="1000">
                <a:solidFill>
                  <a:srgbClr val="141414"/>
                </a:solidFill>
                <a:latin typeface="Century Gothic" panose="020B0502020202020204" pitchFamily="34" charset="0"/>
              </a:rPr>
              <a:t> there is decreased streamflow, soil moisture, reservoir and lake levels, and groundwater.</a:t>
            </a:r>
          </a:p>
          <a:p>
            <a:pPr marL="171450" lvl="0" indent="-171450" eaLnBrk="0" fontAlgn="base" hangingPunct="0">
              <a:spcBef>
                <a:spcPct val="0"/>
              </a:spcBef>
              <a:spcAft>
                <a:spcPct val="0"/>
              </a:spcAft>
              <a:buFont typeface="Wingdings" panose="05000000000000000000" pitchFamily="2" charset="2"/>
              <a:buChar char="Ø"/>
            </a:pPr>
            <a:r>
              <a:rPr lang="en-US" altLang="en-US" sz="1000" b="1">
                <a:solidFill>
                  <a:srgbClr val="141414"/>
                </a:solidFill>
                <a:latin typeface="Century Gothic" panose="020B0502020202020204" pitchFamily="34" charset="0"/>
              </a:rPr>
              <a:t>Agricultural drought</a:t>
            </a:r>
            <a:r>
              <a:rPr lang="en-US" altLang="en-US" sz="1000">
                <a:solidFill>
                  <a:srgbClr val="141414"/>
                </a:solidFill>
                <a:latin typeface="Century Gothic" panose="020B0502020202020204" pitchFamily="34" charset="0"/>
              </a:rPr>
              <a:t> – when the above two types of drought impact on agricultural activities, </a:t>
            </a:r>
            <a:r>
              <a:rPr lang="en-US" altLang="en-US" sz="1000" err="1">
                <a:solidFill>
                  <a:srgbClr val="141414"/>
                </a:solidFill>
                <a:latin typeface="Century Gothic" panose="020B0502020202020204" pitchFamily="34" charset="0"/>
              </a:rPr>
              <a:t>eg</a:t>
            </a:r>
            <a:r>
              <a:rPr lang="en-US" altLang="en-US" sz="1000">
                <a:solidFill>
                  <a:srgbClr val="141414"/>
                </a:solidFill>
                <a:latin typeface="Century Gothic" panose="020B0502020202020204" pitchFamily="34" charset="0"/>
              </a:rPr>
              <a:t> reduced soil moisture or reservoir levels required for </a:t>
            </a:r>
            <a:r>
              <a:rPr lang="en-US" altLang="en-US" sz="1000" err="1">
                <a:solidFill>
                  <a:srgbClr val="141414"/>
                </a:solidFill>
                <a:latin typeface="Century Gothic" panose="020B0502020202020204" pitchFamily="34" charset="0"/>
              </a:rPr>
              <a:t>irrigatoin</a:t>
            </a:r>
            <a:r>
              <a:rPr lang="en-US" altLang="en-US" sz="1000">
                <a:solidFill>
                  <a:srgbClr val="141414"/>
                </a:solidFill>
                <a:latin typeface="Century Gothic" panose="020B0502020202020204" pitchFamily="34" charset="0"/>
              </a:rPr>
              <a:t> .</a:t>
            </a:r>
          </a:p>
        </p:txBody>
      </p:sp>
      <p:pic>
        <p:nvPicPr>
          <p:cNvPr id="18" name="Picture 17">
            <a:extLst>
              <a:ext uri="{FF2B5EF4-FFF2-40B4-BE49-F238E27FC236}">
                <a16:creationId xmlns:a16="http://schemas.microsoft.com/office/drawing/2014/main" id="{72B429E2-B0EF-43BE-B9B3-8BBD274F5BBE}"/>
              </a:ext>
            </a:extLst>
          </p:cNvPr>
          <p:cNvPicPr>
            <a:picLocks noChangeAspect="1"/>
          </p:cNvPicPr>
          <p:nvPr/>
        </p:nvPicPr>
        <p:blipFill>
          <a:blip r:embed="rId4"/>
          <a:stretch>
            <a:fillRect/>
          </a:stretch>
        </p:blipFill>
        <p:spPr>
          <a:xfrm>
            <a:off x="6480327" y="1254462"/>
            <a:ext cx="517316" cy="517316"/>
          </a:xfrm>
          <a:prstGeom prst="rect">
            <a:avLst/>
          </a:prstGeom>
        </p:spPr>
      </p:pic>
      <p:pic>
        <p:nvPicPr>
          <p:cNvPr id="19" name="Picture 18">
            <a:extLst>
              <a:ext uri="{FF2B5EF4-FFF2-40B4-BE49-F238E27FC236}">
                <a16:creationId xmlns:a16="http://schemas.microsoft.com/office/drawing/2014/main" id="{C4537E5F-32A6-4545-B732-CCAB1DB40684}"/>
              </a:ext>
            </a:extLst>
          </p:cNvPr>
          <p:cNvPicPr>
            <a:picLocks noChangeAspect="1"/>
          </p:cNvPicPr>
          <p:nvPr/>
        </p:nvPicPr>
        <p:blipFill>
          <a:blip r:embed="rId5"/>
          <a:stretch>
            <a:fillRect/>
          </a:stretch>
        </p:blipFill>
        <p:spPr>
          <a:xfrm>
            <a:off x="6406583" y="1744256"/>
            <a:ext cx="817623" cy="817623"/>
          </a:xfrm>
          <a:prstGeom prst="rect">
            <a:avLst/>
          </a:prstGeom>
        </p:spPr>
      </p:pic>
      <p:pic>
        <p:nvPicPr>
          <p:cNvPr id="20" name="Picture 19">
            <a:extLst>
              <a:ext uri="{FF2B5EF4-FFF2-40B4-BE49-F238E27FC236}">
                <a16:creationId xmlns:a16="http://schemas.microsoft.com/office/drawing/2014/main" id="{9097E9F2-11EB-431C-9F14-9F923FF069FD}"/>
              </a:ext>
            </a:extLst>
          </p:cNvPr>
          <p:cNvPicPr>
            <a:picLocks noChangeAspect="1"/>
          </p:cNvPicPr>
          <p:nvPr/>
        </p:nvPicPr>
        <p:blipFill>
          <a:blip r:embed="rId6"/>
          <a:stretch>
            <a:fillRect/>
          </a:stretch>
        </p:blipFill>
        <p:spPr>
          <a:xfrm>
            <a:off x="6549587" y="2522791"/>
            <a:ext cx="448056" cy="448056"/>
          </a:xfrm>
          <a:prstGeom prst="rect">
            <a:avLst/>
          </a:prstGeom>
        </p:spPr>
      </p:pic>
      <p:pic>
        <p:nvPicPr>
          <p:cNvPr id="22" name="Picture 21">
            <a:extLst>
              <a:ext uri="{FF2B5EF4-FFF2-40B4-BE49-F238E27FC236}">
                <a16:creationId xmlns:a16="http://schemas.microsoft.com/office/drawing/2014/main" id="{A201A82D-6ED0-42EB-B4E1-90C6B07E6645}"/>
              </a:ext>
            </a:extLst>
          </p:cNvPr>
          <p:cNvPicPr>
            <a:picLocks noChangeAspect="1"/>
          </p:cNvPicPr>
          <p:nvPr/>
        </p:nvPicPr>
        <p:blipFill>
          <a:blip r:embed="rId7"/>
          <a:stretch>
            <a:fillRect/>
          </a:stretch>
        </p:blipFill>
        <p:spPr>
          <a:xfrm>
            <a:off x="6596829" y="3105433"/>
            <a:ext cx="448056" cy="448056"/>
          </a:xfrm>
          <a:prstGeom prst="rect">
            <a:avLst/>
          </a:prstGeom>
        </p:spPr>
      </p:pic>
      <p:pic>
        <p:nvPicPr>
          <p:cNvPr id="23" name="Picture 22">
            <a:extLst>
              <a:ext uri="{FF2B5EF4-FFF2-40B4-BE49-F238E27FC236}">
                <a16:creationId xmlns:a16="http://schemas.microsoft.com/office/drawing/2014/main" id="{E9F72DAD-4CA4-4DF3-99CF-E33501EA79F9}"/>
              </a:ext>
            </a:extLst>
          </p:cNvPr>
          <p:cNvPicPr>
            <a:picLocks noChangeAspect="1"/>
          </p:cNvPicPr>
          <p:nvPr/>
        </p:nvPicPr>
        <p:blipFill>
          <a:blip r:embed="rId8"/>
          <a:stretch>
            <a:fillRect/>
          </a:stretch>
        </p:blipFill>
        <p:spPr>
          <a:xfrm>
            <a:off x="6621365" y="3761153"/>
            <a:ext cx="372042" cy="372042"/>
          </a:xfrm>
          <a:prstGeom prst="rect">
            <a:avLst/>
          </a:prstGeom>
        </p:spPr>
      </p:pic>
      <p:pic>
        <p:nvPicPr>
          <p:cNvPr id="24" name="Picture 23">
            <a:extLst>
              <a:ext uri="{FF2B5EF4-FFF2-40B4-BE49-F238E27FC236}">
                <a16:creationId xmlns:a16="http://schemas.microsoft.com/office/drawing/2014/main" id="{46E196F1-75BD-46B5-920B-984245ABF317}"/>
              </a:ext>
            </a:extLst>
          </p:cNvPr>
          <p:cNvPicPr>
            <a:picLocks noChangeAspect="1"/>
          </p:cNvPicPr>
          <p:nvPr/>
        </p:nvPicPr>
        <p:blipFill>
          <a:blip r:embed="rId9"/>
          <a:stretch>
            <a:fillRect/>
          </a:stretch>
        </p:blipFill>
        <p:spPr>
          <a:xfrm>
            <a:off x="6452293" y="4364437"/>
            <a:ext cx="577015" cy="577015"/>
          </a:xfrm>
          <a:prstGeom prst="rect">
            <a:avLst/>
          </a:prstGeom>
        </p:spPr>
      </p:pic>
      <p:pic>
        <p:nvPicPr>
          <p:cNvPr id="25" name="Picture 24">
            <a:extLst>
              <a:ext uri="{FF2B5EF4-FFF2-40B4-BE49-F238E27FC236}">
                <a16:creationId xmlns:a16="http://schemas.microsoft.com/office/drawing/2014/main" id="{FCB1A1D8-98F8-4E99-83FD-C94909579254}"/>
              </a:ext>
            </a:extLst>
          </p:cNvPr>
          <p:cNvPicPr>
            <a:picLocks noChangeAspect="1"/>
          </p:cNvPicPr>
          <p:nvPr/>
        </p:nvPicPr>
        <p:blipFill>
          <a:blip r:embed="rId10"/>
          <a:stretch>
            <a:fillRect/>
          </a:stretch>
        </p:blipFill>
        <p:spPr>
          <a:xfrm>
            <a:off x="6773614" y="5603539"/>
            <a:ext cx="692285" cy="701276"/>
          </a:xfrm>
          <a:prstGeom prst="rect">
            <a:avLst/>
          </a:prstGeom>
          <a:ln>
            <a:noFill/>
          </a:ln>
        </p:spPr>
      </p:pic>
      <p:pic>
        <p:nvPicPr>
          <p:cNvPr id="26" name="Picture 25">
            <a:extLst>
              <a:ext uri="{FF2B5EF4-FFF2-40B4-BE49-F238E27FC236}">
                <a16:creationId xmlns:a16="http://schemas.microsoft.com/office/drawing/2014/main" id="{F6628E87-750E-41BA-B88B-F8036A972AAF}"/>
              </a:ext>
            </a:extLst>
          </p:cNvPr>
          <p:cNvPicPr>
            <a:picLocks noChangeAspect="1"/>
          </p:cNvPicPr>
          <p:nvPr/>
        </p:nvPicPr>
        <p:blipFill>
          <a:blip r:embed="rId11"/>
          <a:stretch>
            <a:fillRect/>
          </a:stretch>
        </p:blipFill>
        <p:spPr>
          <a:xfrm>
            <a:off x="8349943" y="5603539"/>
            <a:ext cx="699690" cy="713146"/>
          </a:xfrm>
          <a:prstGeom prst="rect">
            <a:avLst/>
          </a:prstGeom>
          <a:ln>
            <a:noFill/>
          </a:ln>
        </p:spPr>
      </p:pic>
    </p:spTree>
    <p:extLst>
      <p:ext uri="{BB962C8B-B14F-4D97-AF65-F5344CB8AC3E}">
        <p14:creationId xmlns:p14="http://schemas.microsoft.com/office/powerpoint/2010/main" val="48091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267E3-0599-799E-81B1-CA387B7D6E2A}"/>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FE47A17-8621-BDCE-19B8-7FC1B760F6DB}"/>
              </a:ext>
            </a:extLst>
          </p:cNvPr>
          <p:cNvGraphicFramePr>
            <a:graphicFrameLocks noGrp="1"/>
          </p:cNvGraphicFramePr>
          <p:nvPr>
            <p:extLst>
              <p:ext uri="{D42A27DB-BD31-4B8C-83A1-F6EECF244321}">
                <p14:modId xmlns:p14="http://schemas.microsoft.com/office/powerpoint/2010/main" val="1349280681"/>
              </p:ext>
            </p:extLst>
          </p:nvPr>
        </p:nvGraphicFramePr>
        <p:xfrm>
          <a:off x="224672" y="469446"/>
          <a:ext cx="9445750" cy="6222751"/>
        </p:xfrm>
        <a:graphic>
          <a:graphicData uri="http://schemas.openxmlformats.org/drawingml/2006/table">
            <a:tbl>
              <a:tblPr firstRow="1" bandRow="1">
                <a:tableStyleId>{5C22544A-7EE6-4342-B048-85BDC9FD1C3A}</a:tableStyleId>
              </a:tblPr>
              <a:tblGrid>
                <a:gridCol w="4722875">
                  <a:extLst>
                    <a:ext uri="{9D8B030D-6E8A-4147-A177-3AD203B41FA5}">
                      <a16:colId xmlns:a16="http://schemas.microsoft.com/office/drawing/2014/main" val="3880288432"/>
                    </a:ext>
                  </a:extLst>
                </a:gridCol>
                <a:gridCol w="4722875">
                  <a:extLst>
                    <a:ext uri="{9D8B030D-6E8A-4147-A177-3AD203B41FA5}">
                      <a16:colId xmlns:a16="http://schemas.microsoft.com/office/drawing/2014/main" val="1611723772"/>
                    </a:ext>
                  </a:extLst>
                </a:gridCol>
              </a:tblGrid>
              <a:tr h="3127468">
                <a:tc>
                  <a:txBody>
                    <a:bodyPr/>
                    <a:lstStyle/>
                    <a:p>
                      <a:pPr algn="l"/>
                      <a:r>
                        <a:rPr lang="en-US" sz="1200" b="1">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a:r>
                        <a:rPr lang="en-US" sz="1200" b="1">
                          <a:solidFill>
                            <a:schemeClr val="tx1"/>
                          </a:solidFill>
                          <a:latin typeface="Century Gothic"/>
                        </a:rPr>
                        <a:t>2</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r h="3095283">
                <a:tc>
                  <a:txBody>
                    <a:bodyPr/>
                    <a:lstStyle/>
                    <a:p>
                      <a:pPr algn="l"/>
                      <a:r>
                        <a:rPr lang="en-US" sz="1200" b="1">
                          <a:solidFill>
                            <a:schemeClr val="tx1"/>
                          </a:solidFill>
                          <a:latin typeface="Century Gothic"/>
                        </a:rPr>
                        <a:t>3</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buNone/>
                      </a:pPr>
                      <a:r>
                        <a:rPr lang="en-US" sz="1200" b="1">
                          <a:solidFill>
                            <a:schemeClr val="tx1"/>
                          </a:solidFill>
                          <a:latin typeface="Century Gothic"/>
                        </a:rPr>
                        <a:t>Feedback</a:t>
                      </a: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41186774"/>
                  </a:ext>
                </a:extLst>
              </a:tr>
            </a:tbl>
          </a:graphicData>
        </a:graphic>
      </p:graphicFrame>
      <p:sp>
        <p:nvSpPr>
          <p:cNvPr id="4" name="TextBox 3">
            <a:extLst>
              <a:ext uri="{FF2B5EF4-FFF2-40B4-BE49-F238E27FC236}">
                <a16:creationId xmlns:a16="http://schemas.microsoft.com/office/drawing/2014/main" id="{06D18E0A-517F-8241-5EE5-58C35D8E4F5C}"/>
              </a:ext>
            </a:extLst>
          </p:cNvPr>
          <p:cNvSpPr txBox="1"/>
          <p:nvPr/>
        </p:nvSpPr>
        <p:spPr>
          <a:xfrm>
            <a:off x="5198225" y="466239"/>
            <a:ext cx="447886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Explain one meteorological cause of drought.(3)</a:t>
            </a:r>
            <a:endParaRPr lang="en-US"/>
          </a:p>
        </p:txBody>
      </p:sp>
      <p:sp>
        <p:nvSpPr>
          <p:cNvPr id="6" name="TextBox 5">
            <a:extLst>
              <a:ext uri="{FF2B5EF4-FFF2-40B4-BE49-F238E27FC236}">
                <a16:creationId xmlns:a16="http://schemas.microsoft.com/office/drawing/2014/main" id="{7A4391C8-844A-D54D-225C-1629A05C5983}"/>
              </a:ext>
            </a:extLst>
          </p:cNvPr>
          <p:cNvSpPr txBox="1"/>
          <p:nvPr/>
        </p:nvSpPr>
        <p:spPr>
          <a:xfrm>
            <a:off x="470705" y="466238"/>
            <a:ext cx="448232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Explain one human cause of drought. (2)</a:t>
            </a:r>
            <a:endParaRPr lang="en-US"/>
          </a:p>
          <a:p>
            <a:endParaRPr lang="en-US" sz="1100" kern="0">
              <a:latin typeface="Century Gothic"/>
              <a:cs typeface="Arial"/>
            </a:endParaRPr>
          </a:p>
          <a:p>
            <a:endParaRPr lang="en-US" sz="1100" kern="0">
              <a:latin typeface="Century Gothic"/>
              <a:cs typeface="Arial"/>
            </a:endParaRPr>
          </a:p>
          <a:p>
            <a:pPr algn="r"/>
            <a:endParaRPr lang="en-US" sz="1100" b="1" kern="0">
              <a:latin typeface="Century Gothic"/>
              <a:cs typeface="Arial"/>
            </a:endParaRPr>
          </a:p>
        </p:txBody>
      </p:sp>
      <p:sp>
        <p:nvSpPr>
          <p:cNvPr id="8" name="TextBox 7">
            <a:extLst>
              <a:ext uri="{FF2B5EF4-FFF2-40B4-BE49-F238E27FC236}">
                <a16:creationId xmlns:a16="http://schemas.microsoft.com/office/drawing/2014/main" id="{9A59BE5E-1340-E0FC-1C6F-B40921427BD6}"/>
              </a:ext>
            </a:extLst>
          </p:cNvPr>
          <p:cNvSpPr txBox="1"/>
          <p:nvPr/>
        </p:nvSpPr>
        <p:spPr>
          <a:xfrm>
            <a:off x="469897" y="3605699"/>
            <a:ext cx="447930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Suggest one impact of drought for people living in a developed country.(3)</a:t>
            </a:r>
            <a:endParaRPr lang="en-US"/>
          </a:p>
        </p:txBody>
      </p:sp>
      <p:sp>
        <p:nvSpPr>
          <p:cNvPr id="10" name="TextBox 9">
            <a:extLst>
              <a:ext uri="{FF2B5EF4-FFF2-40B4-BE49-F238E27FC236}">
                <a16:creationId xmlns:a16="http://schemas.microsoft.com/office/drawing/2014/main" id="{2435294E-EE56-706D-0D44-6AD4D67094A7}"/>
              </a:ext>
            </a:extLst>
          </p:cNvPr>
          <p:cNvSpPr txBox="1"/>
          <p:nvPr/>
        </p:nvSpPr>
        <p:spPr>
          <a:xfrm>
            <a:off x="5089439" y="909484"/>
            <a:ext cx="449230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1" name="TextBox 10">
            <a:extLst>
              <a:ext uri="{FF2B5EF4-FFF2-40B4-BE49-F238E27FC236}">
                <a16:creationId xmlns:a16="http://schemas.microsoft.com/office/drawing/2014/main" id="{3F9A0E77-EED4-EE14-56CD-C02FD17D9459}"/>
              </a:ext>
            </a:extLst>
          </p:cNvPr>
          <p:cNvSpPr txBox="1"/>
          <p:nvPr/>
        </p:nvSpPr>
        <p:spPr>
          <a:xfrm>
            <a:off x="377942" y="4042528"/>
            <a:ext cx="449230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0285D56B-435E-75C9-FC27-F67D5E9BA6E1}"/>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Exam Practice 6</a:t>
            </a:r>
          </a:p>
        </p:txBody>
      </p:sp>
      <p:sp>
        <p:nvSpPr>
          <p:cNvPr id="2" name="TextBox 1">
            <a:extLst>
              <a:ext uri="{FF2B5EF4-FFF2-40B4-BE49-F238E27FC236}">
                <a16:creationId xmlns:a16="http://schemas.microsoft.com/office/drawing/2014/main" id="{A6486363-8BB7-C763-EC3D-24770BB7DC14}"/>
              </a:ext>
            </a:extLst>
          </p:cNvPr>
          <p:cNvSpPr txBox="1"/>
          <p:nvPr/>
        </p:nvSpPr>
        <p:spPr>
          <a:xfrm>
            <a:off x="316667" y="909483"/>
            <a:ext cx="449230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71471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1362963432"/>
              </p:ext>
            </p:extLst>
          </p:nvPr>
        </p:nvGraphicFramePr>
        <p:xfrm>
          <a:off x="438410" y="1315232"/>
          <a:ext cx="9356999" cy="5375951"/>
        </p:xfrm>
        <a:graphic>
          <a:graphicData uri="http://schemas.openxmlformats.org/drawingml/2006/table">
            <a:tbl>
              <a:tblPr firstRow="1" bandRow="1">
                <a:tableStyleId>{5C22544A-7EE6-4342-B048-85BDC9FD1C3A}</a:tableStyleId>
              </a:tblPr>
              <a:tblGrid>
                <a:gridCol w="2974931">
                  <a:extLst>
                    <a:ext uri="{9D8B030D-6E8A-4147-A177-3AD203B41FA5}">
                      <a16:colId xmlns:a16="http://schemas.microsoft.com/office/drawing/2014/main" val="2312803921"/>
                    </a:ext>
                  </a:extLst>
                </a:gridCol>
                <a:gridCol w="3350712">
                  <a:extLst>
                    <a:ext uri="{9D8B030D-6E8A-4147-A177-3AD203B41FA5}">
                      <a16:colId xmlns:a16="http://schemas.microsoft.com/office/drawing/2014/main" val="3904202172"/>
                    </a:ext>
                  </a:extLst>
                </a:gridCol>
                <a:gridCol w="3031356">
                  <a:extLst>
                    <a:ext uri="{9D8B030D-6E8A-4147-A177-3AD203B41FA5}">
                      <a16:colId xmlns:a16="http://schemas.microsoft.com/office/drawing/2014/main" val="3761829643"/>
                    </a:ext>
                  </a:extLst>
                </a:gridCol>
              </a:tblGrid>
              <a:tr h="2742166">
                <a:tc>
                  <a:txBody>
                    <a:bodyPr/>
                    <a:lstStyle/>
                    <a:p>
                      <a:pPr algn="ctr"/>
                      <a:r>
                        <a:rPr lang="en-GB" sz="1200" b="1">
                          <a:solidFill>
                            <a:schemeClr val="tx1"/>
                          </a:solidFill>
                          <a:latin typeface="Century Gothic"/>
                        </a:rPr>
                        <a:t>Task 7</a:t>
                      </a:r>
                    </a:p>
                    <a:p>
                      <a:pPr lvl="0" algn="ctr">
                        <a:buNone/>
                      </a:pPr>
                      <a:endParaRPr lang="en-GB" sz="1200" b="1">
                        <a:solidFill>
                          <a:schemeClr val="tx1"/>
                        </a:solidFill>
                        <a:latin typeface="Century Gothic"/>
                      </a:endParaRPr>
                    </a:p>
                    <a:p>
                      <a:pPr marL="228600" lvl="0" indent="-228600" algn="l">
                        <a:lnSpc>
                          <a:spcPct val="150000"/>
                        </a:lnSpc>
                        <a:buAutoNum type="arabicPeriod"/>
                      </a:pPr>
                      <a:r>
                        <a:rPr lang="en-GB" sz="1200" b="0">
                          <a:solidFill>
                            <a:schemeClr val="tx1"/>
                          </a:solidFill>
                          <a:latin typeface="Century Gothic"/>
                        </a:rPr>
                        <a:t>What are the key features of a hurricane?</a:t>
                      </a:r>
                    </a:p>
                    <a:p>
                      <a:pPr marL="228600" lvl="0" indent="-228600" algn="l">
                        <a:lnSpc>
                          <a:spcPct val="150000"/>
                        </a:lnSpc>
                        <a:buAutoNum type="arabicPeriod"/>
                      </a:pPr>
                      <a:r>
                        <a:rPr lang="en-GB" sz="1200" b="0">
                          <a:solidFill>
                            <a:schemeClr val="tx1"/>
                          </a:solidFill>
                          <a:latin typeface="Century Gothic"/>
                        </a:rPr>
                        <a:t>How are they formed?</a:t>
                      </a:r>
                    </a:p>
                    <a:p>
                      <a:pPr marL="228600" lvl="0" indent="-228600" algn="l">
                        <a:lnSpc>
                          <a:spcPct val="150000"/>
                        </a:lnSpc>
                        <a:buAutoNum type="arabicPeriod"/>
                      </a:pPr>
                      <a:r>
                        <a:rPr lang="en-GB" sz="1200" b="0">
                          <a:solidFill>
                            <a:schemeClr val="tx1"/>
                          </a:solidFill>
                          <a:latin typeface="Century Gothic"/>
                        </a:rPr>
                        <a:t>What conditions are needed?</a:t>
                      </a:r>
                    </a:p>
                    <a:p>
                      <a:pPr marL="228600" lvl="0" indent="-228600" algn="l">
                        <a:lnSpc>
                          <a:spcPct val="150000"/>
                        </a:lnSpc>
                        <a:buAutoNum type="arabicPeriod"/>
                      </a:pPr>
                      <a:r>
                        <a:rPr lang="en-GB" sz="1200" b="0">
                          <a:solidFill>
                            <a:schemeClr val="tx1"/>
                          </a:solidFill>
                          <a:latin typeface="Century Gothic"/>
                        </a:rPr>
                        <a:t>What does the Saffir Simpson scale tell us about storms?</a:t>
                      </a:r>
                    </a:p>
                    <a:p>
                      <a:pPr marL="228600" lvl="0" indent="-228600" algn="l">
                        <a:lnSpc>
                          <a:spcPct val="150000"/>
                        </a:lnSpc>
                        <a:buAutoNum type="arabicPeriod"/>
                      </a:pPr>
                      <a:r>
                        <a:rPr lang="en-GB" sz="1200" b="0">
                          <a:solidFill>
                            <a:schemeClr val="tx1"/>
                          </a:solidFill>
                          <a:latin typeface="Century Gothic"/>
                        </a:rPr>
                        <a:t>What are the effects of tropical storms?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a:solidFill>
                            <a:schemeClr val="tx1"/>
                          </a:solidFill>
                          <a:latin typeface="Century Gothic"/>
                        </a:rPr>
                        <a:t>Task 8</a:t>
                      </a:r>
                    </a:p>
                    <a:p>
                      <a:pPr lvl="0" algn="ctr">
                        <a:buNone/>
                      </a:pPr>
                      <a:endParaRPr lang="en-GB" sz="1200" b="1">
                        <a:solidFill>
                          <a:schemeClr val="tx1"/>
                        </a:solidFill>
                        <a:latin typeface="Century Gothic"/>
                      </a:endParaRPr>
                    </a:p>
                    <a:p>
                      <a:pPr marL="228600" lvl="0" indent="-228600" algn="l">
                        <a:lnSpc>
                          <a:spcPct val="150000"/>
                        </a:lnSpc>
                        <a:buAutoNum type="arabicPeriod"/>
                      </a:pPr>
                      <a:r>
                        <a:rPr lang="en-GB" sz="1200" b="0" i="0" u="none" strike="noStrike" noProof="0">
                          <a:solidFill>
                            <a:schemeClr val="tx1"/>
                          </a:solidFill>
                          <a:latin typeface="Century Gothic"/>
                        </a:rPr>
                        <a:t>Which areas were affected by Hurricane Sandy? When?</a:t>
                      </a:r>
                    </a:p>
                    <a:p>
                      <a:pPr marL="228600" lvl="0" indent="-228600" algn="l">
                        <a:lnSpc>
                          <a:spcPct val="150000"/>
                        </a:lnSpc>
                        <a:buAutoNum type="arabicPeriod"/>
                      </a:pPr>
                      <a:r>
                        <a:rPr lang="en-GB" sz="1200" b="0" i="0" u="none" strike="noStrike" noProof="0">
                          <a:solidFill>
                            <a:schemeClr val="tx1"/>
                          </a:solidFill>
                          <a:latin typeface="Century Gothic"/>
                        </a:rPr>
                        <a:t>What were the social, economic and environmental impacts?</a:t>
                      </a:r>
                    </a:p>
                    <a:p>
                      <a:pPr marL="228600" lvl="0" indent="-228600" algn="l">
                        <a:lnSpc>
                          <a:spcPct val="150000"/>
                        </a:lnSpc>
                        <a:buAutoNum type="arabicPeriod"/>
                      </a:pPr>
                      <a:r>
                        <a:rPr lang="en-GB" sz="1200" b="0" i="0" u="none" strike="noStrike" noProof="0">
                          <a:solidFill>
                            <a:schemeClr val="tx1"/>
                          </a:solidFill>
                          <a:latin typeface="Century Gothic"/>
                        </a:rPr>
                        <a:t>What was the response to the storm?</a:t>
                      </a:r>
                    </a:p>
                    <a:p>
                      <a:pPr marL="228600" lvl="0" indent="-228600" algn="l">
                        <a:lnSpc>
                          <a:spcPct val="150000"/>
                        </a:lnSpc>
                        <a:buAutoNum type="arabicPeriod"/>
                      </a:pPr>
                      <a:endParaRPr lang="en-GB" sz="1200" b="0" i="0" u="none" strike="noStrike" noProof="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a:solidFill>
                            <a:schemeClr val="tx1"/>
                          </a:solidFill>
                          <a:latin typeface="Century Gothic"/>
                        </a:rPr>
                        <a:t>Task 9</a:t>
                      </a:r>
                      <a:endParaRPr lang="en-US" sz="1200"/>
                    </a:p>
                    <a:p>
                      <a:pPr lvl="0" algn="ctr">
                        <a:buNone/>
                      </a:pPr>
                      <a:endParaRPr lang="en-GB" sz="1200" b="1">
                        <a:solidFill>
                          <a:schemeClr val="tx1"/>
                        </a:solidFill>
                        <a:latin typeface="Century Gothic"/>
                      </a:endParaRPr>
                    </a:p>
                    <a:p>
                      <a:pPr marL="228600" lvl="0" indent="-228600" algn="l">
                        <a:lnSpc>
                          <a:spcPct val="150000"/>
                        </a:lnSpc>
                        <a:buClr>
                          <a:srgbClr val="FFFFFF"/>
                        </a:buClr>
                        <a:buAutoNum type="arabicPeriod"/>
                      </a:pPr>
                      <a:r>
                        <a:rPr lang="en-GB" sz="1200" b="0" i="0" u="none" strike="noStrike" noProof="0">
                          <a:solidFill>
                            <a:schemeClr val="tx1"/>
                          </a:solidFill>
                          <a:latin typeface="Century Gothic"/>
                        </a:rPr>
                        <a:t>Which areas were affected by Typhoon Haiyan? When?</a:t>
                      </a:r>
                      <a:endParaRPr lang="en-US" sz="1200" b="1" i="0" u="none" strike="noStrike" noProof="0">
                        <a:solidFill>
                          <a:srgbClr val="FFFFFF"/>
                        </a:solidFill>
                        <a:latin typeface="Century Gothic"/>
                      </a:endParaRPr>
                    </a:p>
                    <a:p>
                      <a:pPr marL="228600" lvl="0" indent="-228600" algn="l">
                        <a:lnSpc>
                          <a:spcPct val="150000"/>
                        </a:lnSpc>
                        <a:buClr>
                          <a:srgbClr val="FFFFFF"/>
                        </a:buClr>
                        <a:buAutoNum type="arabicPeriod"/>
                      </a:pPr>
                      <a:r>
                        <a:rPr lang="en-GB" sz="1200" b="0" i="0" u="none" strike="noStrike" noProof="0">
                          <a:solidFill>
                            <a:schemeClr val="tx1"/>
                          </a:solidFill>
                          <a:latin typeface="Century Gothic"/>
                        </a:rPr>
                        <a:t>What were the social, economic and environmental impacts?</a:t>
                      </a:r>
                      <a:endParaRPr lang="en-GB" sz="1200" b="1" i="0" u="none" strike="noStrike" noProof="0">
                        <a:solidFill>
                          <a:srgbClr val="FFFFFF"/>
                        </a:solidFill>
                        <a:latin typeface="Century Gothic"/>
                      </a:endParaRPr>
                    </a:p>
                    <a:p>
                      <a:pPr marL="228600" lvl="0" indent="-228600" algn="l">
                        <a:lnSpc>
                          <a:spcPct val="150000"/>
                        </a:lnSpc>
                        <a:buClr>
                          <a:srgbClr val="FFFFFF"/>
                        </a:buClr>
                        <a:buAutoNum type="arabicPeriod"/>
                      </a:pPr>
                      <a:r>
                        <a:rPr lang="en-GB" sz="1200" b="0" i="0" u="none" strike="noStrike" noProof="0">
                          <a:solidFill>
                            <a:schemeClr val="tx1"/>
                          </a:solidFill>
                          <a:latin typeface="Century Gothic"/>
                        </a:rPr>
                        <a:t>What was the response to the storm?</a:t>
                      </a:r>
                      <a:endParaRPr lang="en-GB" sz="1200"/>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633785">
                <a:tc>
                  <a:txBody>
                    <a:bodyPr/>
                    <a:lstStyle/>
                    <a:p>
                      <a:pPr marL="0" indent="0" algn="ctr">
                        <a:lnSpc>
                          <a:spcPct val="150000"/>
                        </a:lnSpc>
                        <a:buClr>
                          <a:srgbClr val="000000"/>
                        </a:buClr>
                        <a:buNone/>
                      </a:pPr>
                      <a:r>
                        <a:rPr lang="en-GB" sz="1200" b="1">
                          <a:solidFill>
                            <a:schemeClr val="tx1"/>
                          </a:solidFill>
                          <a:latin typeface="Century Gothic"/>
                        </a:rPr>
                        <a:t>Task 10</a:t>
                      </a:r>
                    </a:p>
                    <a:p>
                      <a:pPr marL="0" lvl="0" indent="0" algn="ctr">
                        <a:lnSpc>
                          <a:spcPct val="150000"/>
                        </a:lnSpc>
                        <a:buNone/>
                      </a:pPr>
                      <a:endParaRPr lang="en-GB" sz="1200" b="1">
                        <a:solidFill>
                          <a:schemeClr val="tx1"/>
                        </a:solidFill>
                        <a:latin typeface="Century Gothic"/>
                      </a:endParaRPr>
                    </a:p>
                    <a:p>
                      <a:pPr marL="228600" lvl="0" indent="-228600" algn="l">
                        <a:lnSpc>
                          <a:spcPct val="150000"/>
                        </a:lnSpc>
                        <a:buClr>
                          <a:srgbClr val="000000"/>
                        </a:buClr>
                        <a:buAutoNum type="arabicPeriod"/>
                      </a:pPr>
                      <a:r>
                        <a:rPr lang="en-GB" sz="1200" b="0" i="0" u="none" strike="noStrike" noProof="0">
                          <a:solidFill>
                            <a:schemeClr val="tx1"/>
                          </a:solidFill>
                          <a:latin typeface="Century Gothic"/>
                        </a:rPr>
                        <a:t>What is the difference between an arid area and an area experiencing drought?</a:t>
                      </a:r>
                    </a:p>
                    <a:p>
                      <a:pPr marL="228600" lvl="0" indent="-228600" algn="l">
                        <a:lnSpc>
                          <a:spcPct val="150000"/>
                        </a:lnSpc>
                        <a:buClr>
                          <a:srgbClr val="000000"/>
                        </a:buClr>
                        <a:buAutoNum type="arabicPeriod"/>
                      </a:pPr>
                      <a:r>
                        <a:rPr lang="en-GB" sz="1200" b="0" i="0" u="none" strike="noStrike" noProof="0">
                          <a:solidFill>
                            <a:schemeClr val="tx1"/>
                          </a:solidFill>
                          <a:latin typeface="Century Gothic"/>
                        </a:rPr>
                        <a:t>What are the different kinds of drought?</a:t>
                      </a:r>
                    </a:p>
                    <a:p>
                      <a:pPr marL="228600" lvl="0" indent="-228600" algn="l">
                        <a:lnSpc>
                          <a:spcPct val="150000"/>
                        </a:lnSpc>
                        <a:buClr>
                          <a:srgbClr val="000000"/>
                        </a:buClr>
                        <a:buAutoNum type="arabicPeriod"/>
                      </a:pPr>
                      <a:r>
                        <a:rPr lang="en-GB" sz="1200" b="0" i="0" u="none" strike="noStrike" noProof="0">
                          <a:solidFill>
                            <a:schemeClr val="tx1"/>
                          </a:solidFill>
                          <a:latin typeface="Century Gothic"/>
                        </a:rPr>
                        <a:t>What are the main hazards associated with droughts?</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a:solidFill>
                            <a:schemeClr val="tx1"/>
                          </a:solidFill>
                          <a:latin typeface="Century Gothic"/>
                        </a:rPr>
                        <a:t>Task 11</a:t>
                      </a:r>
                    </a:p>
                    <a:p>
                      <a:pPr lvl="0" algn="ctr">
                        <a:buNone/>
                      </a:pPr>
                      <a:endParaRPr lang="en-GB" sz="1200" b="1">
                        <a:solidFill>
                          <a:schemeClr val="tx1"/>
                        </a:solidFill>
                        <a:latin typeface="Century Gothic"/>
                      </a:endParaRPr>
                    </a:p>
                    <a:p>
                      <a:pPr marL="228600" lvl="0" indent="-228600" algn="l">
                        <a:lnSpc>
                          <a:spcPct val="150000"/>
                        </a:lnSpc>
                        <a:buAutoNum type="arabicPeriod"/>
                      </a:pPr>
                      <a:r>
                        <a:rPr lang="en-GB" sz="1200" b="0">
                          <a:solidFill>
                            <a:schemeClr val="tx1"/>
                          </a:solidFill>
                          <a:latin typeface="Century Gothic"/>
                        </a:rPr>
                        <a:t>What is the extent of the drought in California? </a:t>
                      </a:r>
                    </a:p>
                    <a:p>
                      <a:pPr marL="228600" lvl="0" indent="-228600" algn="l">
                        <a:lnSpc>
                          <a:spcPct val="150000"/>
                        </a:lnSpc>
                        <a:buAutoNum type="arabicPeriod"/>
                      </a:pPr>
                      <a:r>
                        <a:rPr lang="en-GB" sz="1200" b="0">
                          <a:solidFill>
                            <a:schemeClr val="tx1"/>
                          </a:solidFill>
                          <a:latin typeface="Century Gothic"/>
                        </a:rPr>
                        <a:t>What caused the drought?</a:t>
                      </a:r>
                    </a:p>
                    <a:p>
                      <a:pPr marL="228600" lvl="0" indent="-228600" algn="l">
                        <a:lnSpc>
                          <a:spcPct val="150000"/>
                        </a:lnSpc>
                        <a:buAutoNum type="arabicPeriod"/>
                      </a:pPr>
                      <a:r>
                        <a:rPr lang="en-GB" sz="1200" b="0">
                          <a:solidFill>
                            <a:schemeClr val="tx1"/>
                          </a:solidFill>
                          <a:latin typeface="Century Gothic"/>
                        </a:rPr>
                        <a:t>What were the impacts of the drought in California?</a:t>
                      </a:r>
                    </a:p>
                    <a:p>
                      <a:pPr marL="228600" lvl="0" indent="-228600" algn="l">
                        <a:lnSpc>
                          <a:spcPct val="150000"/>
                        </a:lnSpc>
                        <a:buAutoNum type="arabicPeriod"/>
                      </a:pPr>
                      <a:r>
                        <a:rPr lang="en-GB" sz="1200" b="0">
                          <a:solidFill>
                            <a:schemeClr val="tx1"/>
                          </a:solidFill>
                          <a:latin typeface="Century Gothic"/>
                        </a:rPr>
                        <a:t>What were the responses to the drought?</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a:solidFill>
                            <a:schemeClr val="tx1"/>
                          </a:solidFill>
                          <a:latin typeface="Century Gothic"/>
                        </a:rPr>
                        <a:t>Task 12</a:t>
                      </a:r>
                    </a:p>
                    <a:p>
                      <a:pPr lvl="0" algn="ctr">
                        <a:buNone/>
                      </a:pPr>
                      <a:endParaRPr lang="en-GB" sz="1200" b="1">
                        <a:solidFill>
                          <a:schemeClr val="tx1"/>
                        </a:solidFill>
                        <a:latin typeface="Century Gothic"/>
                      </a:endParaRPr>
                    </a:p>
                    <a:p>
                      <a:pPr marL="228600" lvl="0" indent="-228600" algn="l">
                        <a:lnSpc>
                          <a:spcPct val="150000"/>
                        </a:lnSpc>
                        <a:buClr>
                          <a:srgbClr val="000000"/>
                        </a:buClr>
                        <a:buAutoNum type="arabicPeriod"/>
                      </a:pPr>
                      <a:r>
                        <a:rPr lang="en-GB" sz="1200" b="0" i="0" u="none" strike="noStrike" noProof="0">
                          <a:solidFill>
                            <a:schemeClr val="tx1"/>
                          </a:solidFill>
                          <a:latin typeface="Century Gothic"/>
                        </a:rPr>
                        <a:t>What is the extent of the drought in Ethiopia? </a:t>
                      </a:r>
                      <a:endParaRPr lang="en-US" sz="1200" b="0" i="0" u="none" strike="noStrike" noProof="0">
                        <a:solidFill>
                          <a:srgbClr val="000000"/>
                        </a:solidFill>
                        <a:latin typeface="Century Gothic"/>
                      </a:endParaRPr>
                    </a:p>
                    <a:p>
                      <a:pPr marL="228600" lvl="0" indent="-228600" algn="l">
                        <a:lnSpc>
                          <a:spcPct val="150000"/>
                        </a:lnSpc>
                        <a:buClr>
                          <a:srgbClr val="000000"/>
                        </a:buClr>
                        <a:buAutoNum type="arabicPeriod"/>
                      </a:pPr>
                      <a:r>
                        <a:rPr lang="en-GB" sz="1200" b="0" i="0" u="none" strike="noStrike" noProof="0">
                          <a:solidFill>
                            <a:schemeClr val="tx1"/>
                          </a:solidFill>
                          <a:latin typeface="Century Gothic"/>
                        </a:rPr>
                        <a:t>What caused the drought?</a:t>
                      </a:r>
                      <a:endParaRPr lang="en-GB" sz="1200" b="0" i="0" u="none" strike="noStrike" noProof="0">
                        <a:solidFill>
                          <a:srgbClr val="000000"/>
                        </a:solidFill>
                        <a:latin typeface="Century Gothic"/>
                      </a:endParaRPr>
                    </a:p>
                    <a:p>
                      <a:pPr marL="228600" lvl="0" indent="-228600" algn="l">
                        <a:lnSpc>
                          <a:spcPct val="150000"/>
                        </a:lnSpc>
                        <a:buClr>
                          <a:srgbClr val="000000"/>
                        </a:buClr>
                        <a:buAutoNum type="arabicPeriod"/>
                      </a:pPr>
                      <a:r>
                        <a:rPr lang="en-GB" sz="1200" b="0" i="0" u="none" strike="noStrike" noProof="0">
                          <a:solidFill>
                            <a:schemeClr val="tx1"/>
                          </a:solidFill>
                          <a:latin typeface="Century Gothic"/>
                        </a:rPr>
                        <a:t>What were the impacts of the drought in Ethiopia?</a:t>
                      </a:r>
                      <a:endParaRPr lang="en-US" sz="1200" b="0" i="0" u="none" strike="noStrike" noProof="0">
                        <a:solidFill>
                          <a:srgbClr val="000000"/>
                        </a:solidFill>
                        <a:latin typeface="Century Gothic"/>
                      </a:endParaRPr>
                    </a:p>
                    <a:p>
                      <a:pPr marL="228600" lvl="0" indent="-228600" algn="l">
                        <a:lnSpc>
                          <a:spcPct val="150000"/>
                        </a:lnSpc>
                        <a:buClr>
                          <a:srgbClr val="000000"/>
                        </a:buClr>
                        <a:buAutoNum type="arabicPeriod"/>
                      </a:pPr>
                      <a:r>
                        <a:rPr lang="en-GB" sz="1200" b="0" i="0" u="none" strike="noStrike" noProof="0">
                          <a:solidFill>
                            <a:schemeClr val="tx1"/>
                          </a:solidFill>
                          <a:latin typeface="Century Gothic"/>
                        </a:rPr>
                        <a:t>What were the responses to the drought?</a:t>
                      </a:r>
                      <a:endParaRPr lang="en-GB" sz="120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100319" y="33216"/>
            <a:ext cx="648242" cy="669612"/>
          </a:xfrm>
          <a:prstGeom prst="rect">
            <a:avLst/>
          </a:prstGeom>
        </p:spPr>
      </p:pic>
      <p:pic>
        <p:nvPicPr>
          <p:cNvPr id="6" name="Picture 5">
            <a:extLst>
              <a:ext uri="{FF2B5EF4-FFF2-40B4-BE49-F238E27FC236}">
                <a16:creationId xmlns:a16="http://schemas.microsoft.com/office/drawing/2014/main" id="{E8C672C5-8147-65D7-7BB4-69460DBC7572}"/>
              </a:ext>
            </a:extLst>
          </p:cNvPr>
          <p:cNvPicPr>
            <a:picLocks noChangeAspect="1"/>
          </p:cNvPicPr>
          <p:nvPr/>
        </p:nvPicPr>
        <p:blipFill>
          <a:blip r:embed="rId3"/>
          <a:stretch>
            <a:fillRect/>
          </a:stretch>
        </p:blipFill>
        <p:spPr>
          <a:xfrm>
            <a:off x="434999" y="41413"/>
            <a:ext cx="748544" cy="768756"/>
          </a:xfrm>
          <a:prstGeom prst="rect">
            <a:avLst/>
          </a:prstGeom>
        </p:spPr>
      </p:pic>
      <p:sp>
        <p:nvSpPr>
          <p:cNvPr id="7" name="Rectangle 6">
            <a:extLst>
              <a:ext uri="{FF2B5EF4-FFF2-40B4-BE49-F238E27FC236}">
                <a16:creationId xmlns:a16="http://schemas.microsoft.com/office/drawing/2014/main" id="{860CC049-CD84-4C2E-819F-175DD0AAB2E8}"/>
              </a:ext>
            </a:extLst>
          </p:cNvPr>
          <p:cNvSpPr/>
          <p:nvPr/>
        </p:nvSpPr>
        <p:spPr>
          <a:xfrm>
            <a:off x="1272701" y="705019"/>
            <a:ext cx="7722544" cy="45139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Tree>
    <p:extLst>
      <p:ext uri="{BB962C8B-B14F-4D97-AF65-F5344CB8AC3E}">
        <p14:creationId xmlns:p14="http://schemas.microsoft.com/office/powerpoint/2010/main" val="1414345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431786" y="1494421"/>
            <a:ext cx="231856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Century Gothic"/>
                <a:ea typeface="+mn-lt"/>
                <a:cs typeface="+mn-lt"/>
              </a:rPr>
              <a:t>Drought </a:t>
            </a:r>
            <a:r>
              <a:rPr lang="en-GB" sz="1100">
                <a:latin typeface="Century Gothic"/>
                <a:ea typeface="+mn-lt"/>
                <a:cs typeface="+mn-lt"/>
              </a:rPr>
              <a:t>- A long period of low rainfall that creates a major shortage of water.​</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Groundwater</a:t>
            </a:r>
            <a:r>
              <a:rPr lang="en-GB" sz="1100">
                <a:solidFill>
                  <a:srgbClr val="000000"/>
                </a:solidFill>
                <a:latin typeface="Century Gothic"/>
                <a:ea typeface="+mn-lt"/>
                <a:cs typeface="+mn-lt"/>
              </a:rPr>
              <a:t> - Where water is stored in rocks beneath the ground.</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Subsidence </a:t>
            </a:r>
            <a:r>
              <a:rPr lang="en-GB" sz="1100">
                <a:solidFill>
                  <a:srgbClr val="000000"/>
                </a:solidFill>
                <a:latin typeface="Century Gothic"/>
                <a:ea typeface="+mn-lt"/>
                <a:cs typeface="+mn-lt"/>
              </a:rPr>
              <a:t>- A fall in land levels.</a:t>
            </a:r>
          </a:p>
          <a:p>
            <a:endParaRPr lang="en-GB" sz="1100" b="1">
              <a:solidFill>
                <a:srgbClr val="000000"/>
              </a:solidFill>
              <a:latin typeface="Century Gothic"/>
              <a:ea typeface="+mn-lt"/>
              <a:cs typeface="+mn-lt"/>
            </a:endParaRPr>
          </a:p>
          <a:p>
            <a:r>
              <a:rPr lang="en-GB" sz="1100" b="1">
                <a:solidFill>
                  <a:srgbClr val="000000"/>
                </a:solidFill>
                <a:latin typeface="Century Gothic"/>
                <a:ea typeface="+mn-lt"/>
                <a:cs typeface="+mn-lt"/>
              </a:rPr>
              <a:t>Aquifers</a:t>
            </a:r>
            <a:r>
              <a:rPr lang="en-GB" sz="1100">
                <a:solidFill>
                  <a:srgbClr val="000000"/>
                </a:solidFill>
                <a:latin typeface="Century Gothic"/>
                <a:ea typeface="+mn-lt"/>
                <a:cs typeface="+mn-lt"/>
              </a:rPr>
              <a:t>- Naturally occurring underground water stores.</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Ecosystem </a:t>
            </a:r>
            <a:r>
              <a:rPr lang="en-GB" sz="1100">
                <a:solidFill>
                  <a:srgbClr val="000000"/>
                </a:solidFill>
                <a:latin typeface="Century Gothic"/>
                <a:ea typeface="+mn-lt"/>
                <a:cs typeface="+mn-lt"/>
              </a:rPr>
              <a:t>- A community of animals, plants and microorganisms, together with the habitat where they live.</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448336" y="6392596"/>
            <a:ext cx="148146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Drought Monitor</a:t>
            </a:r>
            <a:endParaRPr lang="en-US"/>
          </a:p>
        </p:txBody>
      </p:sp>
      <p:sp>
        <p:nvSpPr>
          <p:cNvPr id="43" name="TextBox 42">
            <a:extLst>
              <a:ext uri="{FF2B5EF4-FFF2-40B4-BE49-F238E27FC236}">
                <a16:creationId xmlns:a16="http://schemas.microsoft.com/office/drawing/2014/main" id="{E8911E59-34EF-9A1F-60A7-3C9AE4527399}"/>
              </a:ext>
            </a:extLst>
          </p:cNvPr>
          <p:cNvSpPr txBox="1"/>
          <p:nvPr/>
        </p:nvSpPr>
        <p:spPr>
          <a:xfrm>
            <a:off x="7825825" y="6425866"/>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Video</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12 </a:t>
            </a:r>
            <a:endParaRPr lang="en-US" sz="2000" b="1">
              <a:latin typeface="Aptos" panose="020B0004020202020204"/>
            </a:endParaRPr>
          </a:p>
          <a:p>
            <a:pPr algn="ctr"/>
            <a:r>
              <a:rPr lang="en-US" sz="1600" b="1">
                <a:latin typeface="Century Gothic"/>
              </a:rPr>
              <a:t>California Drought</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a:extLst>
              <a:ext uri="{FF2B5EF4-FFF2-40B4-BE49-F238E27FC236}">
                <a16:creationId xmlns:a16="http://schemas.microsoft.com/office/drawing/2014/main" id="{84C43235-646E-7081-CDCA-9DB38ABCCB9F}"/>
              </a:ext>
            </a:extLst>
          </p:cNvPr>
          <p:cNvPicPr>
            <a:picLocks noChangeAspect="1"/>
          </p:cNvPicPr>
          <p:nvPr/>
        </p:nvPicPr>
        <p:blipFill>
          <a:blip r:embed="rId3"/>
          <a:stretch>
            <a:fillRect/>
          </a:stretch>
        </p:blipFill>
        <p:spPr>
          <a:xfrm>
            <a:off x="428395" y="261876"/>
            <a:ext cx="654410" cy="574329"/>
          </a:xfrm>
          <a:prstGeom prst="rect">
            <a:avLst/>
          </a:prstGeom>
        </p:spPr>
      </p:pic>
      <p:sp>
        <p:nvSpPr>
          <p:cNvPr id="6" name="Rectangle 5">
            <a:extLst>
              <a:ext uri="{FF2B5EF4-FFF2-40B4-BE49-F238E27FC236}">
                <a16:creationId xmlns:a16="http://schemas.microsoft.com/office/drawing/2014/main" id="{B9FF566B-FAE2-4592-A90C-05B90CF466C2}"/>
              </a:ext>
            </a:extLst>
          </p:cNvPr>
          <p:cNvSpPr/>
          <p:nvPr/>
        </p:nvSpPr>
        <p:spPr>
          <a:xfrm>
            <a:off x="353249" y="1267809"/>
            <a:ext cx="5800010" cy="2862322"/>
          </a:xfrm>
          <a:prstGeom prst="rect">
            <a:avLst/>
          </a:prstGeom>
        </p:spPr>
        <p:txBody>
          <a:bodyPr wrap="square">
            <a:spAutoFit/>
          </a:bodyPr>
          <a:lstStyle/>
          <a:p>
            <a:pPr lvl="0" eaLnBrk="0" fontAlgn="base" hangingPunct="0">
              <a:spcBef>
                <a:spcPct val="0"/>
              </a:spcBef>
              <a:spcAft>
                <a:spcPct val="0"/>
              </a:spcAft>
            </a:pPr>
            <a:r>
              <a:rPr lang="en-GB" altLang="en-US" sz="900">
                <a:solidFill>
                  <a:srgbClr val="141414"/>
                </a:solidFill>
                <a:latin typeface="Century Gothic" panose="020B0502020202020204" pitchFamily="34" charset="0"/>
              </a:rPr>
              <a:t>California is situated on the west coast of the USA. It has a population of around 39 million people. It has a Mediterranean-like climate with warm, dry summers and mild, wet winters</a:t>
            </a:r>
          </a:p>
          <a:p>
            <a:pPr lvl="0" eaLnBrk="0" fontAlgn="base" hangingPunct="0">
              <a:spcBef>
                <a:spcPct val="0"/>
              </a:spcBef>
              <a:spcAft>
                <a:spcPct val="0"/>
              </a:spcAft>
            </a:pPr>
            <a:r>
              <a:rPr lang="en-GB" altLang="en-US" sz="900">
                <a:solidFill>
                  <a:srgbClr val="141414"/>
                </a:solidFill>
                <a:latin typeface="Century Gothic" panose="020B0502020202020204" pitchFamily="34" charset="0"/>
              </a:rPr>
              <a:t>It has deserts to the east, with south-westerly winds from the Pacific Ocean bringing rain in winter. Annual precipitation is between 200-500 mm. 50% of precipitation falls between November and March, leading to seasonal shortages</a:t>
            </a:r>
          </a:p>
          <a:p>
            <a:pPr lvl="0" eaLnBrk="0" fontAlgn="base" hangingPunct="0">
              <a:spcBef>
                <a:spcPct val="0"/>
              </a:spcBef>
              <a:spcAft>
                <a:spcPct val="0"/>
              </a:spcAft>
            </a:pPr>
            <a:endParaRPr lang="en-GB" altLang="en-US" sz="900">
              <a:solidFill>
                <a:srgbClr val="141414"/>
              </a:solidFill>
              <a:latin typeface="Century Gothic" panose="020B0502020202020204" pitchFamily="34" charset="0"/>
            </a:endParaRPr>
          </a:p>
          <a:p>
            <a:pPr lvl="0" eaLnBrk="0" fontAlgn="base" hangingPunct="0">
              <a:spcBef>
                <a:spcPct val="0"/>
              </a:spcBef>
              <a:spcAft>
                <a:spcPct val="0"/>
              </a:spcAft>
            </a:pPr>
            <a:r>
              <a:rPr lang="en-GB" altLang="en-US" sz="900" b="1">
                <a:solidFill>
                  <a:srgbClr val="141414"/>
                </a:solidFill>
                <a:latin typeface="Century Gothic" panose="020B0502020202020204" pitchFamily="34" charset="0"/>
              </a:rPr>
              <a:t>Threat</a:t>
            </a:r>
          </a:p>
          <a:p>
            <a:pPr marL="171450" lvl="0" indent="-171450" eaLnBrk="0" fontAlgn="base" hangingPunct="0">
              <a:spcBef>
                <a:spcPct val="0"/>
              </a:spcBef>
              <a:spcAft>
                <a:spcPct val="0"/>
              </a:spcAft>
              <a:buFont typeface="Wingdings" panose="05000000000000000000" pitchFamily="2" charset="2"/>
              <a:buChar char="Ø"/>
            </a:pPr>
            <a:r>
              <a:rPr lang="en-GB" altLang="en-US" sz="900">
                <a:solidFill>
                  <a:srgbClr val="141414"/>
                </a:solidFill>
                <a:latin typeface="Century Gothic" panose="020B0502020202020204" pitchFamily="34" charset="0"/>
              </a:rPr>
              <a:t>California has approximately 24 million acres (or 9.7 million ha) of farmland </a:t>
            </a:r>
          </a:p>
          <a:p>
            <a:pPr marL="171450" lvl="0" indent="-171450" eaLnBrk="0" fontAlgn="base" hangingPunct="0">
              <a:spcBef>
                <a:spcPct val="0"/>
              </a:spcBef>
              <a:spcAft>
                <a:spcPct val="0"/>
              </a:spcAft>
              <a:buFont typeface="Wingdings" panose="05000000000000000000" pitchFamily="2" charset="2"/>
              <a:buChar char="Ø"/>
            </a:pPr>
            <a:r>
              <a:rPr lang="en-GB" altLang="en-US" sz="900">
                <a:solidFill>
                  <a:srgbClr val="141414"/>
                </a:solidFill>
                <a:latin typeface="Century Gothic" panose="020B0502020202020204" pitchFamily="34" charset="0"/>
              </a:rPr>
              <a:t>The state supplies 40% of the USA's vegetables, fruit and nuts, which generates around $50 billion each year</a:t>
            </a:r>
          </a:p>
          <a:p>
            <a:pPr marL="171450" lvl="0" indent="-171450" eaLnBrk="0" fontAlgn="base" hangingPunct="0">
              <a:spcBef>
                <a:spcPct val="0"/>
              </a:spcBef>
              <a:spcAft>
                <a:spcPct val="0"/>
              </a:spcAft>
              <a:buFont typeface="Wingdings" panose="05000000000000000000" pitchFamily="2" charset="2"/>
              <a:buChar char="Ø"/>
            </a:pPr>
            <a:r>
              <a:rPr lang="en-GB" altLang="en-US" sz="900">
                <a:solidFill>
                  <a:srgbClr val="141414"/>
                </a:solidFill>
                <a:latin typeface="Century Gothic" panose="020B0502020202020204" pitchFamily="34" charset="0"/>
              </a:rPr>
              <a:t>However, these crops need a lot of irrigation and freshwater supplies are in constant demand</a:t>
            </a:r>
          </a:p>
          <a:p>
            <a:pPr marL="171450" lvl="0" indent="-171450" eaLnBrk="0" fontAlgn="base" hangingPunct="0">
              <a:spcBef>
                <a:spcPct val="0"/>
              </a:spcBef>
              <a:spcAft>
                <a:spcPct val="0"/>
              </a:spcAft>
              <a:buFont typeface="Wingdings" panose="05000000000000000000" pitchFamily="2" charset="2"/>
              <a:buChar char="Ø"/>
            </a:pPr>
            <a:r>
              <a:rPr lang="en-GB" altLang="en-US" sz="900">
                <a:solidFill>
                  <a:srgbClr val="141414"/>
                </a:solidFill>
                <a:latin typeface="Century Gothic" panose="020B0502020202020204" pitchFamily="34" charset="0"/>
              </a:rPr>
              <a:t>Rising temperatures, falling rainfall levels and a growing population also place high demands on fresh water supplies</a:t>
            </a:r>
          </a:p>
          <a:p>
            <a:pPr lvl="0" eaLnBrk="0" fontAlgn="base" hangingPunct="0">
              <a:spcBef>
                <a:spcPct val="0"/>
              </a:spcBef>
              <a:spcAft>
                <a:spcPct val="0"/>
              </a:spcAft>
            </a:pPr>
            <a:endParaRPr lang="en-GB" altLang="en-US" sz="900">
              <a:solidFill>
                <a:srgbClr val="141414"/>
              </a:solidFill>
              <a:latin typeface="Century Gothic" panose="020B0502020202020204" pitchFamily="34" charset="0"/>
            </a:endParaRPr>
          </a:p>
          <a:p>
            <a:pPr lvl="0" eaLnBrk="0" fontAlgn="base" hangingPunct="0">
              <a:spcBef>
                <a:spcPct val="0"/>
              </a:spcBef>
              <a:spcAft>
                <a:spcPct val="0"/>
              </a:spcAft>
            </a:pPr>
            <a:r>
              <a:rPr lang="en-GB" altLang="en-US" sz="900" b="1">
                <a:solidFill>
                  <a:srgbClr val="141414"/>
                </a:solidFill>
                <a:latin typeface="Century Gothic" panose="020B0502020202020204" pitchFamily="34" charset="0"/>
              </a:rPr>
              <a:t>Cause</a:t>
            </a:r>
          </a:p>
          <a:p>
            <a:pPr marL="171450" lvl="0" indent="-171450" eaLnBrk="0" fontAlgn="base" hangingPunct="0">
              <a:spcBef>
                <a:spcPct val="0"/>
              </a:spcBef>
              <a:spcAft>
                <a:spcPct val="0"/>
              </a:spcAft>
              <a:buFont typeface="Wingdings" panose="05000000000000000000" pitchFamily="2" charset="2"/>
              <a:buChar char="Ø"/>
            </a:pPr>
            <a:r>
              <a:rPr lang="en-GB" altLang="en-US" sz="900">
                <a:solidFill>
                  <a:srgbClr val="141414"/>
                </a:solidFill>
                <a:latin typeface="Century Gothic" panose="020B0502020202020204" pitchFamily="34" charset="0"/>
              </a:rPr>
              <a:t>California relies on winter rain and snow to carry its water supply through the year</a:t>
            </a:r>
          </a:p>
          <a:p>
            <a:pPr marL="171450" lvl="0" indent="-171450" eaLnBrk="0" fontAlgn="base" hangingPunct="0">
              <a:spcBef>
                <a:spcPct val="0"/>
              </a:spcBef>
              <a:spcAft>
                <a:spcPct val="0"/>
              </a:spcAft>
              <a:buFont typeface="Wingdings" panose="05000000000000000000" pitchFamily="2" charset="2"/>
              <a:buChar char="Ø"/>
            </a:pPr>
            <a:r>
              <a:rPr lang="en-GB" altLang="en-US" sz="900">
                <a:solidFill>
                  <a:srgbClr val="141414"/>
                </a:solidFill>
                <a:latin typeface="Century Gothic" panose="020B0502020202020204" pitchFamily="34" charset="0"/>
              </a:rPr>
              <a:t>High pressure systems over the Pacific Ocean diverted the south-westerly winds away from the California coast</a:t>
            </a:r>
          </a:p>
          <a:p>
            <a:pPr marL="171450" lvl="0" indent="-171450" eaLnBrk="0" fontAlgn="base" hangingPunct="0">
              <a:spcBef>
                <a:spcPct val="0"/>
              </a:spcBef>
              <a:spcAft>
                <a:spcPct val="0"/>
              </a:spcAft>
              <a:buFont typeface="Wingdings" panose="05000000000000000000" pitchFamily="2" charset="2"/>
              <a:buChar char="Ø"/>
            </a:pPr>
            <a:r>
              <a:rPr lang="en-GB" altLang="en-US" sz="900">
                <a:solidFill>
                  <a:srgbClr val="141414"/>
                </a:solidFill>
                <a:latin typeface="Century Gothic" panose="020B0502020202020204" pitchFamily="34" charset="0"/>
              </a:rPr>
              <a:t>Keeping a dry air mass above the state for a long time</a:t>
            </a:r>
          </a:p>
          <a:p>
            <a:pPr marL="171450" lvl="0" indent="-171450" eaLnBrk="0" fontAlgn="base" hangingPunct="0">
              <a:spcBef>
                <a:spcPct val="0"/>
              </a:spcBef>
              <a:spcAft>
                <a:spcPct val="0"/>
              </a:spcAft>
              <a:buFont typeface="Wingdings" panose="05000000000000000000" pitchFamily="2" charset="2"/>
              <a:buChar char="Ø"/>
            </a:pPr>
            <a:r>
              <a:rPr lang="en-GB" altLang="en-US" sz="900">
                <a:solidFill>
                  <a:srgbClr val="141414"/>
                </a:solidFill>
                <a:latin typeface="Century Gothic" panose="020B0502020202020204" pitchFamily="34" charset="0"/>
              </a:rPr>
              <a:t>This prevented normal winter storms from reaching California </a:t>
            </a:r>
            <a:endParaRPr lang="en-US" altLang="en-US" sz="900">
              <a:latin typeface="Century Gothic" panose="020B0502020202020204" pitchFamily="34" charset="0"/>
            </a:endParaRPr>
          </a:p>
        </p:txBody>
      </p:sp>
      <p:sp>
        <p:nvSpPr>
          <p:cNvPr id="7" name="Rectangle 4">
            <a:extLst>
              <a:ext uri="{FF2B5EF4-FFF2-40B4-BE49-F238E27FC236}">
                <a16:creationId xmlns:a16="http://schemas.microsoft.com/office/drawing/2014/main" id="{DBC919DE-4C89-4BBC-9377-94DA78F5F85C}"/>
              </a:ext>
            </a:extLst>
          </p:cNvPr>
          <p:cNvSpPr>
            <a:spLocks noChangeArrowheads="1"/>
          </p:cNvSpPr>
          <p:nvPr/>
        </p:nvSpPr>
        <p:spPr bwMode="auto">
          <a:xfrm>
            <a:off x="816864" y="349094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 name="Picture 19">
            <a:extLst>
              <a:ext uri="{FF2B5EF4-FFF2-40B4-BE49-F238E27FC236}">
                <a16:creationId xmlns:a16="http://schemas.microsoft.com/office/drawing/2014/main" id="{14121D55-E9AF-4657-93D2-C40A42AEFFB1}"/>
              </a:ext>
            </a:extLst>
          </p:cNvPr>
          <p:cNvPicPr>
            <a:picLocks noChangeAspect="1"/>
          </p:cNvPicPr>
          <p:nvPr/>
        </p:nvPicPr>
        <p:blipFill>
          <a:blip r:embed="rId4"/>
          <a:stretch>
            <a:fillRect/>
          </a:stretch>
        </p:blipFill>
        <p:spPr>
          <a:xfrm>
            <a:off x="6633713" y="1529517"/>
            <a:ext cx="511419" cy="511419"/>
          </a:xfrm>
          <a:prstGeom prst="rect">
            <a:avLst/>
          </a:prstGeom>
        </p:spPr>
      </p:pic>
      <p:pic>
        <p:nvPicPr>
          <p:cNvPr id="22" name="Picture 21">
            <a:extLst>
              <a:ext uri="{FF2B5EF4-FFF2-40B4-BE49-F238E27FC236}">
                <a16:creationId xmlns:a16="http://schemas.microsoft.com/office/drawing/2014/main" id="{63984930-40CB-4BA1-A2EC-3DCB83022101}"/>
              </a:ext>
            </a:extLst>
          </p:cNvPr>
          <p:cNvPicPr>
            <a:picLocks noChangeAspect="1"/>
          </p:cNvPicPr>
          <p:nvPr/>
        </p:nvPicPr>
        <p:blipFill>
          <a:blip r:embed="rId5"/>
          <a:stretch>
            <a:fillRect/>
          </a:stretch>
        </p:blipFill>
        <p:spPr>
          <a:xfrm>
            <a:off x="6643236" y="2173315"/>
            <a:ext cx="501896" cy="501896"/>
          </a:xfrm>
          <a:prstGeom prst="rect">
            <a:avLst/>
          </a:prstGeom>
        </p:spPr>
      </p:pic>
      <p:pic>
        <p:nvPicPr>
          <p:cNvPr id="23" name="Picture 22">
            <a:extLst>
              <a:ext uri="{FF2B5EF4-FFF2-40B4-BE49-F238E27FC236}">
                <a16:creationId xmlns:a16="http://schemas.microsoft.com/office/drawing/2014/main" id="{4E7F7922-B25E-4AC7-9854-F76DBCDBD6B2}"/>
              </a:ext>
            </a:extLst>
          </p:cNvPr>
          <p:cNvPicPr>
            <a:picLocks noChangeAspect="1"/>
          </p:cNvPicPr>
          <p:nvPr/>
        </p:nvPicPr>
        <p:blipFill>
          <a:blip r:embed="rId6"/>
          <a:stretch>
            <a:fillRect/>
          </a:stretch>
        </p:blipFill>
        <p:spPr>
          <a:xfrm>
            <a:off x="6557885" y="2675211"/>
            <a:ext cx="663073" cy="663073"/>
          </a:xfrm>
          <a:prstGeom prst="rect">
            <a:avLst/>
          </a:prstGeom>
        </p:spPr>
      </p:pic>
      <p:pic>
        <p:nvPicPr>
          <p:cNvPr id="24" name="Picture 23">
            <a:extLst>
              <a:ext uri="{FF2B5EF4-FFF2-40B4-BE49-F238E27FC236}">
                <a16:creationId xmlns:a16="http://schemas.microsoft.com/office/drawing/2014/main" id="{29385899-7568-4CC7-AAB1-2400999F9B71}"/>
              </a:ext>
            </a:extLst>
          </p:cNvPr>
          <p:cNvPicPr>
            <a:picLocks noChangeAspect="1"/>
          </p:cNvPicPr>
          <p:nvPr/>
        </p:nvPicPr>
        <p:blipFill>
          <a:blip r:embed="rId7"/>
          <a:stretch>
            <a:fillRect/>
          </a:stretch>
        </p:blipFill>
        <p:spPr>
          <a:xfrm>
            <a:off x="6614847" y="3223075"/>
            <a:ext cx="549147" cy="549147"/>
          </a:xfrm>
          <a:prstGeom prst="rect">
            <a:avLst/>
          </a:prstGeom>
        </p:spPr>
      </p:pic>
      <p:pic>
        <p:nvPicPr>
          <p:cNvPr id="25" name="Picture 24">
            <a:extLst>
              <a:ext uri="{FF2B5EF4-FFF2-40B4-BE49-F238E27FC236}">
                <a16:creationId xmlns:a16="http://schemas.microsoft.com/office/drawing/2014/main" id="{B91BFA0A-7D17-499B-B2BC-E17EDFE96B1A}"/>
              </a:ext>
            </a:extLst>
          </p:cNvPr>
          <p:cNvPicPr>
            <a:picLocks noChangeAspect="1"/>
          </p:cNvPicPr>
          <p:nvPr/>
        </p:nvPicPr>
        <p:blipFill>
          <a:blip r:embed="rId8"/>
          <a:stretch>
            <a:fillRect/>
          </a:stretch>
        </p:blipFill>
        <p:spPr>
          <a:xfrm>
            <a:off x="6614847" y="3962402"/>
            <a:ext cx="549147" cy="549147"/>
          </a:xfrm>
          <a:prstGeom prst="rect">
            <a:avLst/>
          </a:prstGeom>
        </p:spPr>
      </p:pic>
      <p:pic>
        <p:nvPicPr>
          <p:cNvPr id="26" name="Picture 25">
            <a:extLst>
              <a:ext uri="{FF2B5EF4-FFF2-40B4-BE49-F238E27FC236}">
                <a16:creationId xmlns:a16="http://schemas.microsoft.com/office/drawing/2014/main" id="{09B65112-020F-42BB-A238-C0CF01068CB5}"/>
              </a:ext>
            </a:extLst>
          </p:cNvPr>
          <p:cNvPicPr>
            <a:picLocks noChangeAspect="1"/>
          </p:cNvPicPr>
          <p:nvPr/>
        </p:nvPicPr>
        <p:blipFill>
          <a:blip r:embed="rId9"/>
          <a:stretch>
            <a:fillRect/>
          </a:stretch>
        </p:blipFill>
        <p:spPr>
          <a:xfrm>
            <a:off x="6819065" y="5555570"/>
            <a:ext cx="811575" cy="811575"/>
          </a:xfrm>
          <a:prstGeom prst="rect">
            <a:avLst/>
          </a:prstGeom>
          <a:ln>
            <a:noFill/>
          </a:ln>
        </p:spPr>
      </p:pic>
      <p:pic>
        <p:nvPicPr>
          <p:cNvPr id="28" name="Picture 27">
            <a:extLst>
              <a:ext uri="{FF2B5EF4-FFF2-40B4-BE49-F238E27FC236}">
                <a16:creationId xmlns:a16="http://schemas.microsoft.com/office/drawing/2014/main" id="{6A8529C0-AE98-407A-B521-4ABFD81B95A0}"/>
              </a:ext>
            </a:extLst>
          </p:cNvPr>
          <p:cNvPicPr>
            <a:picLocks noChangeAspect="1"/>
          </p:cNvPicPr>
          <p:nvPr/>
        </p:nvPicPr>
        <p:blipFill>
          <a:blip r:embed="rId10"/>
          <a:stretch>
            <a:fillRect/>
          </a:stretch>
        </p:blipFill>
        <p:spPr>
          <a:xfrm>
            <a:off x="8294000" y="5617000"/>
            <a:ext cx="811576" cy="801104"/>
          </a:xfrm>
          <a:prstGeom prst="rect">
            <a:avLst/>
          </a:prstGeom>
          <a:ln>
            <a:noFill/>
          </a:ln>
        </p:spPr>
      </p:pic>
      <p:pic>
        <p:nvPicPr>
          <p:cNvPr id="8194" name="Picture 2" descr="California-Drought">
            <a:extLst>
              <a:ext uri="{FF2B5EF4-FFF2-40B4-BE49-F238E27FC236}">
                <a16:creationId xmlns:a16="http://schemas.microsoft.com/office/drawing/2014/main" id="{16EFEBA7-304F-48C8-9C06-D7C310F0B7F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24876"/>
          <a:stretch/>
        </p:blipFill>
        <p:spPr bwMode="auto">
          <a:xfrm>
            <a:off x="365877" y="4060697"/>
            <a:ext cx="2759815" cy="218451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alifornia-Drought">
            <a:extLst>
              <a:ext uri="{FF2B5EF4-FFF2-40B4-BE49-F238E27FC236}">
                <a16:creationId xmlns:a16="http://schemas.microsoft.com/office/drawing/2014/main" id="{E28E8249-FAAF-4B74-88C7-9735A3ACD18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1392" t="73647" r="22759"/>
          <a:stretch/>
        </p:blipFill>
        <p:spPr bwMode="auto">
          <a:xfrm>
            <a:off x="1904849" y="6215458"/>
            <a:ext cx="1105405" cy="6694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Table 30">
            <a:extLst>
              <a:ext uri="{FF2B5EF4-FFF2-40B4-BE49-F238E27FC236}">
                <a16:creationId xmlns:a16="http://schemas.microsoft.com/office/drawing/2014/main" id="{5E095DC7-21EB-492E-B9D9-7470D7424BCF}"/>
              </a:ext>
            </a:extLst>
          </p:cNvPr>
          <p:cNvGraphicFramePr>
            <a:graphicFrameLocks noGrp="1"/>
          </p:cNvGraphicFramePr>
          <p:nvPr>
            <p:extLst>
              <p:ext uri="{D42A27DB-BD31-4B8C-83A1-F6EECF244321}">
                <p14:modId xmlns:p14="http://schemas.microsoft.com/office/powerpoint/2010/main" val="814832676"/>
              </p:ext>
            </p:extLst>
          </p:nvPr>
        </p:nvGraphicFramePr>
        <p:xfrm>
          <a:off x="3169570" y="4144686"/>
          <a:ext cx="2934839" cy="2594753"/>
        </p:xfrm>
        <a:graphic>
          <a:graphicData uri="http://schemas.openxmlformats.org/drawingml/2006/table">
            <a:tbl>
              <a:tblPr/>
              <a:tblGrid>
                <a:gridCol w="431352">
                  <a:extLst>
                    <a:ext uri="{9D8B030D-6E8A-4147-A177-3AD203B41FA5}">
                      <a16:colId xmlns:a16="http://schemas.microsoft.com/office/drawing/2014/main" val="3675216586"/>
                    </a:ext>
                  </a:extLst>
                </a:gridCol>
                <a:gridCol w="2503487">
                  <a:extLst>
                    <a:ext uri="{9D8B030D-6E8A-4147-A177-3AD203B41FA5}">
                      <a16:colId xmlns:a16="http://schemas.microsoft.com/office/drawing/2014/main" val="882240472"/>
                    </a:ext>
                  </a:extLst>
                </a:gridCol>
              </a:tblGrid>
              <a:tr h="783693">
                <a:tc>
                  <a:txBody>
                    <a:bodyPr/>
                    <a:lstStyle/>
                    <a:p>
                      <a:pPr algn="ctr"/>
                      <a:r>
                        <a:rPr lang="en-GB" sz="900" b="1">
                          <a:effectLst/>
                          <a:latin typeface="Century Gothic" panose="020B0502020202020204" pitchFamily="34" charset="0"/>
                        </a:rPr>
                        <a:t>Government</a:t>
                      </a:r>
                      <a:endParaRPr lang="en-GB" sz="900">
                        <a:effectLst/>
                        <a:latin typeface="Century Gothic" panose="020B0502020202020204" pitchFamily="34" charset="0"/>
                      </a:endParaRPr>
                    </a:p>
                  </a:txBody>
                  <a:tcPr marL="55080" marR="55080" marT="27540" marB="2754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900">
                          <a:effectLst/>
                          <a:latin typeface="Century Gothic" panose="020B0502020202020204" pitchFamily="34" charset="0"/>
                        </a:rPr>
                        <a:t>State government ran campaigns to educate people to save water</a:t>
                      </a:r>
                    </a:p>
                    <a:p>
                      <a:pPr algn="l"/>
                      <a:r>
                        <a:rPr lang="en-GB" sz="900">
                          <a:effectLst/>
                          <a:latin typeface="Century Gothic" panose="020B0502020202020204" pitchFamily="34" charset="0"/>
                        </a:rPr>
                        <a:t>State laws were brought in to reduce water use in California by 25%</a:t>
                      </a:r>
                    </a:p>
                  </a:txBody>
                  <a:tcPr marL="55080" marR="55080" marT="27540" marB="275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3711956"/>
                  </a:ext>
                </a:extLst>
              </a:tr>
              <a:tr h="815977">
                <a:tc>
                  <a:txBody>
                    <a:bodyPr/>
                    <a:lstStyle/>
                    <a:p>
                      <a:pPr algn="ctr"/>
                      <a:r>
                        <a:rPr lang="en-GB" sz="900" b="1">
                          <a:effectLst/>
                          <a:latin typeface="Century Gothic" panose="020B0502020202020204" pitchFamily="34" charset="0"/>
                        </a:rPr>
                        <a:t>Organisations</a:t>
                      </a:r>
                      <a:endParaRPr lang="en-GB" sz="900">
                        <a:effectLst/>
                        <a:latin typeface="Century Gothic" panose="020B0502020202020204" pitchFamily="34" charset="0"/>
                      </a:endParaRPr>
                    </a:p>
                  </a:txBody>
                  <a:tcPr marL="55080" marR="55080" marT="27540" marB="2754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900">
                          <a:effectLst/>
                          <a:latin typeface="Century Gothic" panose="020B0502020202020204" pitchFamily="34" charset="0"/>
                        </a:rPr>
                        <a:t>Research projects by the University of California helped investigate ways to effectively manage groundwater</a:t>
                      </a:r>
                    </a:p>
                  </a:txBody>
                  <a:tcPr marL="55080" marR="55080" marT="27540" marB="275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809195"/>
                  </a:ext>
                </a:extLst>
              </a:tr>
              <a:tr h="995083">
                <a:tc>
                  <a:txBody>
                    <a:bodyPr/>
                    <a:lstStyle/>
                    <a:p>
                      <a:pPr algn="ctr"/>
                      <a:r>
                        <a:rPr lang="en-GB" sz="900" b="1">
                          <a:effectLst/>
                          <a:latin typeface="Century Gothic" panose="020B0502020202020204" pitchFamily="34" charset="0"/>
                        </a:rPr>
                        <a:t>Individuals</a:t>
                      </a:r>
                      <a:endParaRPr lang="en-GB" sz="900">
                        <a:effectLst/>
                        <a:latin typeface="Century Gothic" panose="020B0502020202020204" pitchFamily="34" charset="0"/>
                      </a:endParaRPr>
                    </a:p>
                  </a:txBody>
                  <a:tcPr marL="55080" marR="55080" marT="27540" marB="2754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900">
                          <a:effectLst/>
                          <a:latin typeface="Century Gothic" panose="020B0502020202020204" pitchFamily="34" charset="0"/>
                        </a:rPr>
                        <a:t>Farmers were encouraged to use water efficient irrigation such as drip irrigation</a:t>
                      </a:r>
                    </a:p>
                    <a:p>
                      <a:pPr algn="l"/>
                      <a:r>
                        <a:rPr lang="en-GB" sz="900">
                          <a:effectLst/>
                          <a:latin typeface="Century Gothic" panose="020B0502020202020204" pitchFamily="34" charset="0"/>
                        </a:rPr>
                        <a:t>Homeowners were advised to check for water leaks</a:t>
                      </a:r>
                    </a:p>
                    <a:p>
                      <a:pPr algn="l"/>
                      <a:r>
                        <a:rPr lang="en-GB" sz="900">
                          <a:effectLst/>
                          <a:latin typeface="Century Gothic" panose="020B0502020202020204" pitchFamily="34" charset="0"/>
                        </a:rPr>
                        <a:t>Protestors campaigned against companies selling bottled local water</a:t>
                      </a:r>
                    </a:p>
                  </a:txBody>
                  <a:tcPr marL="55080" marR="55080" marT="27540" marB="275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2815910"/>
                  </a:ext>
                </a:extLst>
              </a:tr>
            </a:tbl>
          </a:graphicData>
        </a:graphic>
      </p:graphicFrame>
      <p:sp>
        <p:nvSpPr>
          <p:cNvPr id="32" name="Rectangle 31">
            <a:extLst>
              <a:ext uri="{FF2B5EF4-FFF2-40B4-BE49-F238E27FC236}">
                <a16:creationId xmlns:a16="http://schemas.microsoft.com/office/drawing/2014/main" id="{C96B37EE-C67B-4F54-962A-4BA4F1E1B44E}"/>
              </a:ext>
            </a:extLst>
          </p:cNvPr>
          <p:cNvSpPr/>
          <p:nvPr/>
        </p:nvSpPr>
        <p:spPr>
          <a:xfrm>
            <a:off x="5379028" y="3883910"/>
            <a:ext cx="777777" cy="246221"/>
          </a:xfrm>
          <a:prstGeom prst="rect">
            <a:avLst/>
          </a:prstGeom>
        </p:spPr>
        <p:txBody>
          <a:bodyPr wrap="none">
            <a:spAutoFit/>
          </a:bodyPr>
          <a:lstStyle/>
          <a:p>
            <a:pPr algn="ctr"/>
            <a:r>
              <a:rPr lang="en-GB" sz="1000" b="1">
                <a:latin typeface="Century Gothic" panose="020B0502020202020204" pitchFamily="34" charset="0"/>
              </a:rPr>
              <a:t>Response</a:t>
            </a:r>
          </a:p>
        </p:txBody>
      </p:sp>
    </p:spTree>
    <p:extLst>
      <p:ext uri="{BB962C8B-B14F-4D97-AF65-F5344CB8AC3E}">
        <p14:creationId xmlns:p14="http://schemas.microsoft.com/office/powerpoint/2010/main" val="3070304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644701" y="1507916"/>
            <a:ext cx="2126391" cy="3647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Century Gothic"/>
                <a:ea typeface="+mn-lt"/>
                <a:cs typeface="+mn-lt"/>
              </a:rPr>
              <a:t>Emerging country </a:t>
            </a:r>
            <a:r>
              <a:rPr lang="en-GB" sz="1100">
                <a:latin typeface="Century Gothic"/>
                <a:ea typeface="+mn-lt"/>
                <a:cs typeface="+mn-lt"/>
              </a:rPr>
              <a:t>- A country whose economy is not yet fully developed but very likely will be in the near future.</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Famine</a:t>
            </a:r>
            <a:r>
              <a:rPr lang="en-GB" sz="1100">
                <a:solidFill>
                  <a:srgbClr val="000000"/>
                </a:solidFill>
                <a:latin typeface="Century Gothic"/>
                <a:ea typeface="+mn-lt"/>
                <a:cs typeface="+mn-lt"/>
              </a:rPr>
              <a:t> – not enough food</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Rural areas </a:t>
            </a:r>
            <a:r>
              <a:rPr lang="en-GB" sz="1100">
                <a:solidFill>
                  <a:srgbClr val="000000"/>
                </a:solidFill>
                <a:latin typeface="Century Gothic"/>
                <a:ea typeface="+mn-lt"/>
                <a:cs typeface="+mn-lt"/>
              </a:rPr>
              <a:t>- the countryside</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Crops </a:t>
            </a:r>
            <a:r>
              <a:rPr lang="en-GB" sz="1100">
                <a:solidFill>
                  <a:srgbClr val="000000"/>
                </a:solidFill>
                <a:latin typeface="Century Gothic"/>
                <a:ea typeface="+mn-lt"/>
                <a:cs typeface="+mn-lt"/>
              </a:rPr>
              <a:t>– plants grown</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Groundwater </a:t>
            </a:r>
            <a:r>
              <a:rPr lang="en-GB" sz="1100">
                <a:solidFill>
                  <a:srgbClr val="000000"/>
                </a:solidFill>
                <a:latin typeface="Century Gothic"/>
                <a:ea typeface="+mn-lt"/>
                <a:cs typeface="+mn-lt"/>
              </a:rPr>
              <a:t>- Where water is stored in rocks beneath the ground.</a:t>
            </a:r>
          </a:p>
          <a:p>
            <a:endParaRPr lang="en-GB" sz="110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480327" y="6366124"/>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Article</a:t>
            </a:r>
            <a:endParaRPr lang="en-US"/>
          </a:p>
        </p:txBody>
      </p:sp>
      <p:sp>
        <p:nvSpPr>
          <p:cNvPr id="43" name="TextBox 42">
            <a:extLst>
              <a:ext uri="{FF2B5EF4-FFF2-40B4-BE49-F238E27FC236}">
                <a16:creationId xmlns:a16="http://schemas.microsoft.com/office/drawing/2014/main" id="{E8911E59-34EF-9A1F-60A7-3C9AE4527399}"/>
              </a:ext>
            </a:extLst>
          </p:cNvPr>
          <p:cNvSpPr txBox="1"/>
          <p:nvPr/>
        </p:nvSpPr>
        <p:spPr>
          <a:xfrm>
            <a:off x="7825825" y="6363236"/>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BBC News</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13 </a:t>
            </a:r>
            <a:endParaRPr lang="en-US" sz="2000" b="1">
              <a:latin typeface="Aptos" panose="020B0004020202020204"/>
            </a:endParaRPr>
          </a:p>
          <a:p>
            <a:pPr algn="ctr"/>
            <a:r>
              <a:rPr lang="en-US" sz="1600" b="1">
                <a:latin typeface="Century Gothic"/>
              </a:rPr>
              <a:t>Ethiopia Drought</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a:extLst>
              <a:ext uri="{FF2B5EF4-FFF2-40B4-BE49-F238E27FC236}">
                <a16:creationId xmlns:a16="http://schemas.microsoft.com/office/drawing/2014/main" id="{84C43235-646E-7081-CDCA-9DB38ABCCB9F}"/>
              </a:ext>
            </a:extLst>
          </p:cNvPr>
          <p:cNvPicPr>
            <a:picLocks noChangeAspect="1"/>
          </p:cNvPicPr>
          <p:nvPr/>
        </p:nvPicPr>
        <p:blipFill>
          <a:blip r:embed="rId3"/>
          <a:stretch>
            <a:fillRect/>
          </a:stretch>
        </p:blipFill>
        <p:spPr>
          <a:xfrm>
            <a:off x="428395" y="261876"/>
            <a:ext cx="654410" cy="574329"/>
          </a:xfrm>
          <a:prstGeom prst="rect">
            <a:avLst/>
          </a:prstGeom>
        </p:spPr>
      </p:pic>
      <p:pic>
        <p:nvPicPr>
          <p:cNvPr id="5" name="Picture 4">
            <a:extLst>
              <a:ext uri="{FF2B5EF4-FFF2-40B4-BE49-F238E27FC236}">
                <a16:creationId xmlns:a16="http://schemas.microsoft.com/office/drawing/2014/main" id="{3F91F573-C447-44AE-B3C2-56EA1D77A1D9}"/>
              </a:ext>
            </a:extLst>
          </p:cNvPr>
          <p:cNvPicPr>
            <a:picLocks noChangeAspect="1"/>
          </p:cNvPicPr>
          <p:nvPr/>
        </p:nvPicPr>
        <p:blipFill>
          <a:blip r:embed="rId4"/>
          <a:stretch>
            <a:fillRect/>
          </a:stretch>
        </p:blipFill>
        <p:spPr>
          <a:xfrm>
            <a:off x="6772890" y="5534693"/>
            <a:ext cx="766869" cy="771632"/>
          </a:xfrm>
          <a:prstGeom prst="rect">
            <a:avLst/>
          </a:prstGeom>
          <a:ln>
            <a:noFill/>
          </a:ln>
        </p:spPr>
      </p:pic>
      <p:pic>
        <p:nvPicPr>
          <p:cNvPr id="6" name="Picture 5">
            <a:extLst>
              <a:ext uri="{FF2B5EF4-FFF2-40B4-BE49-F238E27FC236}">
                <a16:creationId xmlns:a16="http://schemas.microsoft.com/office/drawing/2014/main" id="{342E9557-4C06-4BC2-AFC9-112D16D7E67A}"/>
              </a:ext>
            </a:extLst>
          </p:cNvPr>
          <p:cNvPicPr>
            <a:picLocks noChangeAspect="1"/>
          </p:cNvPicPr>
          <p:nvPr/>
        </p:nvPicPr>
        <p:blipFill>
          <a:blip r:embed="rId5"/>
          <a:stretch>
            <a:fillRect/>
          </a:stretch>
        </p:blipFill>
        <p:spPr>
          <a:xfrm>
            <a:off x="8380489" y="5496327"/>
            <a:ext cx="814816" cy="809593"/>
          </a:xfrm>
          <a:prstGeom prst="rect">
            <a:avLst/>
          </a:prstGeom>
          <a:ln>
            <a:noFill/>
          </a:ln>
        </p:spPr>
      </p:pic>
      <p:sp>
        <p:nvSpPr>
          <p:cNvPr id="7" name="Rectangle 6">
            <a:extLst>
              <a:ext uri="{FF2B5EF4-FFF2-40B4-BE49-F238E27FC236}">
                <a16:creationId xmlns:a16="http://schemas.microsoft.com/office/drawing/2014/main" id="{CBF9143E-5309-45CA-9DA0-9F2A89DBE55A}"/>
              </a:ext>
            </a:extLst>
          </p:cNvPr>
          <p:cNvSpPr/>
          <p:nvPr/>
        </p:nvSpPr>
        <p:spPr>
          <a:xfrm>
            <a:off x="517275" y="1241899"/>
            <a:ext cx="3531598" cy="2585323"/>
          </a:xfrm>
          <a:prstGeom prst="rect">
            <a:avLst/>
          </a:prstGeom>
        </p:spPr>
        <p:txBody>
          <a:bodyPr wrap="square">
            <a:spAutoFit/>
          </a:bodyPr>
          <a:lstStyle/>
          <a:p>
            <a:r>
              <a:rPr lang="en-GB" sz="900" b="1">
                <a:solidFill>
                  <a:srgbClr val="323232"/>
                </a:solidFill>
                <a:latin typeface="Century Gothic" panose="020B0502020202020204" pitchFamily="34" charset="0"/>
              </a:rPr>
              <a:t>Background</a:t>
            </a:r>
          </a:p>
          <a:p>
            <a:pPr marL="228600" indent="-228600">
              <a:buFont typeface="Wingdings" panose="05000000000000000000" pitchFamily="2" charset="2"/>
              <a:buChar char="Ø"/>
            </a:pPr>
            <a:r>
              <a:rPr lang="en-GB" sz="900">
                <a:solidFill>
                  <a:srgbClr val="323232"/>
                </a:solidFill>
                <a:latin typeface="Century Gothic" panose="020B0502020202020204" pitchFamily="34" charset="0"/>
              </a:rPr>
              <a:t>Ethiopia is an emerging country located in the Horn of Africa, on the east coast of Africa</a:t>
            </a:r>
          </a:p>
          <a:p>
            <a:pPr marL="228600" indent="-228600">
              <a:buFont typeface="Wingdings" panose="05000000000000000000" pitchFamily="2" charset="2"/>
              <a:buChar char="Ø"/>
            </a:pPr>
            <a:r>
              <a:rPr lang="en-GB" sz="900">
                <a:solidFill>
                  <a:srgbClr val="323232"/>
                </a:solidFill>
                <a:latin typeface="Century Gothic" panose="020B0502020202020204" pitchFamily="34" charset="0"/>
              </a:rPr>
              <a:t>Since the 1980s, the country has experienced many droughts, leading to famines and huge loss of life</a:t>
            </a:r>
          </a:p>
          <a:p>
            <a:pPr marL="228600" indent="-228600">
              <a:buFont typeface="Wingdings" panose="05000000000000000000" pitchFamily="2" charset="2"/>
              <a:buChar char="Ø"/>
            </a:pPr>
            <a:r>
              <a:rPr lang="en-GB" sz="900">
                <a:solidFill>
                  <a:srgbClr val="323232"/>
                </a:solidFill>
                <a:latin typeface="Century Gothic" panose="020B0502020202020204" pitchFamily="34" charset="0"/>
              </a:rPr>
              <a:t>85% of the population live in rural areas, rely on agriculture and are dependent on rainfall and traditional technologies</a:t>
            </a:r>
          </a:p>
          <a:p>
            <a:pPr marL="228600" indent="-228600">
              <a:buFont typeface="Wingdings" panose="05000000000000000000" pitchFamily="2" charset="2"/>
              <a:buChar char="Ø"/>
            </a:pPr>
            <a:r>
              <a:rPr lang="en-GB" sz="900">
                <a:solidFill>
                  <a:srgbClr val="323232"/>
                </a:solidFill>
                <a:latin typeface="Century Gothic" panose="020B0502020202020204" pitchFamily="34" charset="0"/>
              </a:rPr>
              <a:t>The worst droughts were 1984, 1994 and 2014–2016</a:t>
            </a:r>
          </a:p>
          <a:p>
            <a:pPr marL="228600" indent="-228600">
              <a:buFont typeface="Wingdings" panose="05000000000000000000" pitchFamily="2" charset="2"/>
              <a:buChar char="Ø"/>
            </a:pPr>
            <a:r>
              <a:rPr lang="en-GB" sz="900">
                <a:solidFill>
                  <a:srgbClr val="323232"/>
                </a:solidFill>
                <a:latin typeface="Century Gothic" panose="020B0502020202020204" pitchFamily="34" charset="0"/>
              </a:rPr>
              <a:t>The 2015 drought was the worst in 30 years - The threat is still ongoing.</a:t>
            </a:r>
          </a:p>
          <a:p>
            <a:pPr marL="228600" indent="-228600">
              <a:buFont typeface="Wingdings" panose="05000000000000000000" pitchFamily="2" charset="2"/>
              <a:buChar char="Ø"/>
            </a:pPr>
            <a:endParaRPr lang="en-GB" sz="900">
              <a:solidFill>
                <a:srgbClr val="323232"/>
              </a:solidFill>
              <a:latin typeface="Century Gothic" panose="020B0502020202020204" pitchFamily="34" charset="0"/>
            </a:endParaRPr>
          </a:p>
          <a:p>
            <a:r>
              <a:rPr lang="en-GB" sz="900" b="1" i="0">
                <a:solidFill>
                  <a:srgbClr val="323232"/>
                </a:solidFill>
                <a:effectLst/>
                <a:latin typeface="Century Gothic" panose="020B0502020202020204" pitchFamily="34" charset="0"/>
              </a:rPr>
              <a:t>Threat</a:t>
            </a:r>
            <a:endParaRPr lang="en-GB" sz="900" b="0" i="0">
              <a:solidFill>
                <a:srgbClr val="323232"/>
              </a:solidFill>
              <a:effectLst/>
              <a:latin typeface="Century Gothic" panose="020B0502020202020204" pitchFamily="34" charset="0"/>
            </a:endParaRPr>
          </a:p>
          <a:p>
            <a:pPr marL="171450" indent="-171450">
              <a:buFont typeface="Wingdings" panose="05000000000000000000" pitchFamily="2" charset="2"/>
              <a:buChar char="Ø"/>
            </a:pPr>
            <a:r>
              <a:rPr lang="en-GB" sz="900">
                <a:solidFill>
                  <a:srgbClr val="323232"/>
                </a:solidFill>
                <a:latin typeface="Century Gothic" panose="020B0502020202020204" pitchFamily="34" charset="0"/>
              </a:rPr>
              <a:t>Ethiopia relies on two rainy seasons throughout the year</a:t>
            </a:r>
          </a:p>
          <a:p>
            <a:pPr marL="171450" indent="-171450">
              <a:buFont typeface="Wingdings" panose="05000000000000000000" pitchFamily="2" charset="2"/>
              <a:buChar char="§"/>
            </a:pPr>
            <a:r>
              <a:rPr lang="en-GB" sz="900">
                <a:solidFill>
                  <a:srgbClr val="323232"/>
                </a:solidFill>
                <a:latin typeface="Century Gothic" panose="020B0502020202020204" pitchFamily="34" charset="0"/>
              </a:rPr>
              <a:t>Short season - afternoon showers become more frequent from February to May</a:t>
            </a:r>
          </a:p>
          <a:p>
            <a:pPr marL="171450" indent="-171450">
              <a:buFont typeface="Wingdings" panose="05000000000000000000" pitchFamily="2" charset="2"/>
              <a:buChar char="§"/>
            </a:pPr>
            <a:r>
              <a:rPr lang="en-GB" sz="900">
                <a:solidFill>
                  <a:srgbClr val="323232"/>
                </a:solidFill>
                <a:latin typeface="Century Gothic" panose="020B0502020202020204" pitchFamily="34" charset="0"/>
              </a:rPr>
              <a:t>Long season - rains nearly every day through the summer months and accounts for 50–80% of annual rainfall</a:t>
            </a:r>
          </a:p>
        </p:txBody>
      </p:sp>
      <p:pic>
        <p:nvPicPr>
          <p:cNvPr id="6146" name="Picture 2" descr="Ethiopia-Drought">
            <a:extLst>
              <a:ext uri="{FF2B5EF4-FFF2-40B4-BE49-F238E27FC236}">
                <a16:creationId xmlns:a16="http://schemas.microsoft.com/office/drawing/2014/main" id="{C2B1F469-9FAA-4149-BD3A-3418CBFF48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7445" y="1384851"/>
            <a:ext cx="2211183" cy="20441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2F50E4D-D940-4B13-85E4-EE697F03C069}"/>
              </a:ext>
            </a:extLst>
          </p:cNvPr>
          <p:cNvSpPr/>
          <p:nvPr/>
        </p:nvSpPr>
        <p:spPr>
          <a:xfrm>
            <a:off x="483903" y="3813964"/>
            <a:ext cx="5605617" cy="1477328"/>
          </a:xfrm>
          <a:prstGeom prst="rect">
            <a:avLst/>
          </a:prstGeom>
        </p:spPr>
        <p:txBody>
          <a:bodyPr wrap="square">
            <a:spAutoFit/>
          </a:bodyPr>
          <a:lstStyle/>
          <a:p>
            <a:pPr marL="171450" indent="-171450">
              <a:buFont typeface="Wingdings" panose="05000000000000000000" pitchFamily="2" charset="2"/>
              <a:buChar char="Ø"/>
            </a:pPr>
            <a:r>
              <a:rPr lang="en-GB" sz="1000">
                <a:solidFill>
                  <a:srgbClr val="323232"/>
                </a:solidFill>
                <a:latin typeface="Century Gothic" panose="020B0502020202020204" pitchFamily="34" charset="0"/>
              </a:rPr>
              <a:t>Ethiopia's first crop season depends on the short rains, while the main agricultural season relies on the summer long rains.</a:t>
            </a:r>
          </a:p>
          <a:p>
            <a:pPr marL="171450" indent="-171450">
              <a:buFont typeface="Wingdings" panose="05000000000000000000" pitchFamily="2" charset="2"/>
              <a:buChar char="Ø"/>
            </a:pPr>
            <a:r>
              <a:rPr lang="en-GB" sz="1000">
                <a:solidFill>
                  <a:srgbClr val="323232"/>
                </a:solidFill>
                <a:latin typeface="Century Gothic" panose="020B0502020202020204" pitchFamily="34" charset="0"/>
              </a:rPr>
              <a:t>Since the 1980s, the short season has been getting shorter and increasingly delayed</a:t>
            </a:r>
          </a:p>
          <a:p>
            <a:pPr marL="171450" indent="-171450">
              <a:buFont typeface="Wingdings" panose="05000000000000000000" pitchFamily="2" charset="2"/>
              <a:buChar char="Ø"/>
            </a:pPr>
            <a:r>
              <a:rPr lang="en-GB" sz="1000">
                <a:solidFill>
                  <a:srgbClr val="323232"/>
                </a:solidFill>
                <a:latin typeface="Century Gothic" panose="020B0502020202020204" pitchFamily="34" charset="0"/>
              </a:rPr>
              <a:t>The longer season has become unpredictable. Where it used to rain for weeks, this has now reduced to days and this fails to supply enough water for the country.</a:t>
            </a:r>
          </a:p>
          <a:p>
            <a:pPr marL="171450" indent="-171450">
              <a:buFont typeface="Wingdings" panose="05000000000000000000" pitchFamily="2" charset="2"/>
              <a:buChar char="Ø"/>
            </a:pPr>
            <a:r>
              <a:rPr lang="en-GB" sz="1000">
                <a:solidFill>
                  <a:srgbClr val="323232"/>
                </a:solidFill>
                <a:latin typeface="Century Gothic" panose="020B0502020202020204" pitchFamily="34" charset="0"/>
              </a:rPr>
              <a:t>There are not enough wells to access groundwater to provide irrigation when the rains fail</a:t>
            </a:r>
          </a:p>
          <a:p>
            <a:pPr marL="171450" indent="-171450">
              <a:buFont typeface="Wingdings" panose="05000000000000000000" pitchFamily="2" charset="2"/>
              <a:buChar char="Ø"/>
            </a:pPr>
            <a:r>
              <a:rPr lang="en-GB" sz="1000">
                <a:solidFill>
                  <a:srgbClr val="323232"/>
                </a:solidFill>
                <a:latin typeface="Century Gothic" panose="020B0502020202020204" pitchFamily="34" charset="0"/>
              </a:rPr>
              <a:t>Since 1985, 77% of tree cover has been cut down, reducing transpiration into the air.</a:t>
            </a:r>
          </a:p>
          <a:p>
            <a:pPr marL="171450" indent="-171450">
              <a:buFont typeface="Wingdings" panose="05000000000000000000" pitchFamily="2" charset="2"/>
              <a:buChar char="Ø"/>
            </a:pPr>
            <a:r>
              <a:rPr lang="en-GB" sz="1000">
                <a:solidFill>
                  <a:srgbClr val="323232"/>
                </a:solidFill>
                <a:latin typeface="Century Gothic" panose="020B0502020202020204" pitchFamily="34" charset="0"/>
              </a:rPr>
              <a:t>Ongoing conflict in northern Ethiopia damages infrastructure and food supplies.</a:t>
            </a:r>
          </a:p>
        </p:txBody>
      </p:sp>
      <p:graphicFrame>
        <p:nvGraphicFramePr>
          <p:cNvPr id="28" name="Table 27">
            <a:extLst>
              <a:ext uri="{FF2B5EF4-FFF2-40B4-BE49-F238E27FC236}">
                <a16:creationId xmlns:a16="http://schemas.microsoft.com/office/drawing/2014/main" id="{2D145E12-924B-4E8F-B47B-81C6B3A2FEF1}"/>
              </a:ext>
            </a:extLst>
          </p:cNvPr>
          <p:cNvGraphicFramePr>
            <a:graphicFrameLocks noGrp="1"/>
          </p:cNvGraphicFramePr>
          <p:nvPr>
            <p:extLst>
              <p:ext uri="{D42A27DB-BD31-4B8C-83A1-F6EECF244321}">
                <p14:modId xmlns:p14="http://schemas.microsoft.com/office/powerpoint/2010/main" val="3834239207"/>
              </p:ext>
            </p:extLst>
          </p:nvPr>
        </p:nvGraphicFramePr>
        <p:xfrm>
          <a:off x="512284" y="5460473"/>
          <a:ext cx="5542856" cy="1293437"/>
        </p:xfrm>
        <a:graphic>
          <a:graphicData uri="http://schemas.openxmlformats.org/drawingml/2006/table">
            <a:tbl>
              <a:tblPr/>
              <a:tblGrid>
                <a:gridCol w="1127718">
                  <a:extLst>
                    <a:ext uri="{9D8B030D-6E8A-4147-A177-3AD203B41FA5}">
                      <a16:colId xmlns:a16="http://schemas.microsoft.com/office/drawing/2014/main" val="3675216586"/>
                    </a:ext>
                  </a:extLst>
                </a:gridCol>
                <a:gridCol w="4415138">
                  <a:extLst>
                    <a:ext uri="{9D8B030D-6E8A-4147-A177-3AD203B41FA5}">
                      <a16:colId xmlns:a16="http://schemas.microsoft.com/office/drawing/2014/main" val="882240472"/>
                    </a:ext>
                  </a:extLst>
                </a:gridCol>
              </a:tblGrid>
              <a:tr h="331783">
                <a:tc>
                  <a:txBody>
                    <a:bodyPr/>
                    <a:lstStyle/>
                    <a:p>
                      <a:pPr algn="ctr"/>
                      <a:r>
                        <a:rPr lang="en-GB" sz="900" b="1">
                          <a:effectLst/>
                          <a:latin typeface="Century Gothic" panose="020B0502020202020204" pitchFamily="34" charset="0"/>
                        </a:rPr>
                        <a:t>Government</a:t>
                      </a:r>
                      <a:endParaRPr lang="en-GB" sz="900">
                        <a:effectLst/>
                        <a:latin typeface="Century Gothic" panose="020B0502020202020204" pitchFamily="34" charset="0"/>
                      </a:endParaRPr>
                    </a:p>
                  </a:txBody>
                  <a:tcPr marL="55080" marR="55080" marT="27540" marB="275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effectLst/>
                          <a:latin typeface="Century Gothic" panose="020B0502020202020204" pitchFamily="34" charset="0"/>
                        </a:rPr>
                        <a:t>Overseas governments have given aid</a:t>
                      </a:r>
                    </a:p>
                    <a:p>
                      <a:r>
                        <a:rPr lang="en-GB" sz="1000">
                          <a:effectLst/>
                          <a:latin typeface="Century Gothic" panose="020B0502020202020204" pitchFamily="34" charset="0"/>
                        </a:rPr>
                        <a:t>In 2015, the USA gave $128.4 million in food aid</a:t>
                      </a:r>
                    </a:p>
                  </a:txBody>
                  <a:tcPr marL="55080" marR="55080" marT="27540" marB="275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3711956"/>
                  </a:ext>
                </a:extLst>
              </a:tr>
              <a:tr h="503825">
                <a:tc>
                  <a:txBody>
                    <a:bodyPr/>
                    <a:lstStyle/>
                    <a:p>
                      <a:pPr algn="ctr"/>
                      <a:r>
                        <a:rPr lang="en-GB" sz="900" b="1">
                          <a:effectLst/>
                          <a:latin typeface="Century Gothic" panose="020B0502020202020204" pitchFamily="34" charset="0"/>
                        </a:rPr>
                        <a:t>Organisations</a:t>
                      </a:r>
                      <a:endParaRPr lang="en-GB" sz="900">
                        <a:effectLst/>
                        <a:latin typeface="Century Gothic" panose="020B0502020202020204" pitchFamily="34" charset="0"/>
                      </a:endParaRPr>
                    </a:p>
                  </a:txBody>
                  <a:tcPr marL="55080" marR="55080" marT="27540" marB="275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effectLst/>
                          <a:latin typeface="Century Gothic" panose="020B0502020202020204" pitchFamily="34" charset="0"/>
                        </a:rPr>
                        <a:t>Aid agencies such as Oxfam and UNICEF are helping to secure water supplies</a:t>
                      </a:r>
                    </a:p>
                    <a:p>
                      <a:r>
                        <a:rPr lang="en-GB" sz="1000">
                          <a:effectLst/>
                          <a:latin typeface="Century Gothic" panose="020B0502020202020204" pitchFamily="34" charset="0"/>
                        </a:rPr>
                        <a:t>Education charities are helping people secure jobs in urban areas</a:t>
                      </a:r>
                    </a:p>
                  </a:txBody>
                  <a:tcPr marL="55080" marR="55080" marT="27540" marB="275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809195"/>
                  </a:ext>
                </a:extLst>
              </a:tr>
              <a:tr h="421277">
                <a:tc>
                  <a:txBody>
                    <a:bodyPr/>
                    <a:lstStyle/>
                    <a:p>
                      <a:pPr algn="ctr"/>
                      <a:r>
                        <a:rPr lang="en-GB" sz="900" b="1">
                          <a:effectLst/>
                          <a:latin typeface="Century Gothic" panose="020B0502020202020204" pitchFamily="34" charset="0"/>
                        </a:rPr>
                        <a:t>Individuals</a:t>
                      </a:r>
                      <a:endParaRPr lang="en-GB" sz="900">
                        <a:effectLst/>
                        <a:latin typeface="Century Gothic" panose="020B0502020202020204" pitchFamily="34" charset="0"/>
                      </a:endParaRPr>
                    </a:p>
                  </a:txBody>
                  <a:tcPr marL="55080" marR="55080" marT="27540" marB="275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a:effectLst/>
                          <a:latin typeface="Century Gothic" panose="020B0502020202020204" pitchFamily="34" charset="0"/>
                        </a:rPr>
                        <a:t>Large charity events such as Live Aid helped raise awareness and money</a:t>
                      </a:r>
                    </a:p>
                  </a:txBody>
                  <a:tcPr marL="55080" marR="55080" marT="27540" marB="275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2815910"/>
                  </a:ext>
                </a:extLst>
              </a:tr>
            </a:tbl>
          </a:graphicData>
        </a:graphic>
      </p:graphicFrame>
      <p:sp>
        <p:nvSpPr>
          <p:cNvPr id="29" name="Rectangle 28">
            <a:extLst>
              <a:ext uri="{FF2B5EF4-FFF2-40B4-BE49-F238E27FC236}">
                <a16:creationId xmlns:a16="http://schemas.microsoft.com/office/drawing/2014/main" id="{ED9977AD-798D-4DFC-9351-D2C5F86E6537}"/>
              </a:ext>
            </a:extLst>
          </p:cNvPr>
          <p:cNvSpPr/>
          <p:nvPr/>
        </p:nvSpPr>
        <p:spPr>
          <a:xfrm rot="16200000">
            <a:off x="-10261" y="5984080"/>
            <a:ext cx="777777" cy="246221"/>
          </a:xfrm>
          <a:prstGeom prst="rect">
            <a:avLst/>
          </a:prstGeom>
        </p:spPr>
        <p:txBody>
          <a:bodyPr wrap="none">
            <a:spAutoFit/>
          </a:bodyPr>
          <a:lstStyle/>
          <a:p>
            <a:pPr algn="ctr"/>
            <a:r>
              <a:rPr lang="en-GB" sz="1000" b="1">
                <a:latin typeface="Century Gothic" panose="020B0502020202020204" pitchFamily="34" charset="0"/>
              </a:rPr>
              <a:t>Response</a:t>
            </a:r>
          </a:p>
        </p:txBody>
      </p:sp>
      <p:pic>
        <p:nvPicPr>
          <p:cNvPr id="20" name="Picture 19">
            <a:extLst>
              <a:ext uri="{FF2B5EF4-FFF2-40B4-BE49-F238E27FC236}">
                <a16:creationId xmlns:a16="http://schemas.microsoft.com/office/drawing/2014/main" id="{36974161-E60B-4EC0-AE84-1D51A77F6E45}"/>
              </a:ext>
            </a:extLst>
          </p:cNvPr>
          <p:cNvPicPr>
            <a:picLocks noChangeAspect="1"/>
          </p:cNvPicPr>
          <p:nvPr/>
        </p:nvPicPr>
        <p:blipFill>
          <a:blip r:embed="rId7"/>
          <a:stretch>
            <a:fillRect/>
          </a:stretch>
        </p:blipFill>
        <p:spPr>
          <a:xfrm>
            <a:off x="6772890" y="1709881"/>
            <a:ext cx="496590" cy="496590"/>
          </a:xfrm>
          <a:prstGeom prst="rect">
            <a:avLst/>
          </a:prstGeom>
        </p:spPr>
      </p:pic>
      <p:pic>
        <p:nvPicPr>
          <p:cNvPr id="22" name="Picture 21">
            <a:extLst>
              <a:ext uri="{FF2B5EF4-FFF2-40B4-BE49-F238E27FC236}">
                <a16:creationId xmlns:a16="http://schemas.microsoft.com/office/drawing/2014/main" id="{9638DFDE-6D81-48B1-8D21-9A3F769770C4}"/>
              </a:ext>
            </a:extLst>
          </p:cNvPr>
          <p:cNvPicPr>
            <a:picLocks noChangeAspect="1"/>
          </p:cNvPicPr>
          <p:nvPr/>
        </p:nvPicPr>
        <p:blipFill>
          <a:blip r:embed="rId8"/>
          <a:stretch>
            <a:fillRect/>
          </a:stretch>
        </p:blipFill>
        <p:spPr>
          <a:xfrm flipH="1">
            <a:off x="6742729" y="2436606"/>
            <a:ext cx="585854" cy="585854"/>
          </a:xfrm>
          <a:prstGeom prst="rect">
            <a:avLst/>
          </a:prstGeom>
        </p:spPr>
      </p:pic>
      <p:pic>
        <p:nvPicPr>
          <p:cNvPr id="23" name="Picture 22">
            <a:extLst>
              <a:ext uri="{FF2B5EF4-FFF2-40B4-BE49-F238E27FC236}">
                <a16:creationId xmlns:a16="http://schemas.microsoft.com/office/drawing/2014/main" id="{ACB087F7-0AB9-45E6-A6E8-ADCB1E281D5A}"/>
              </a:ext>
            </a:extLst>
          </p:cNvPr>
          <p:cNvPicPr>
            <a:picLocks noChangeAspect="1"/>
          </p:cNvPicPr>
          <p:nvPr/>
        </p:nvPicPr>
        <p:blipFill>
          <a:blip r:embed="rId9"/>
          <a:stretch>
            <a:fillRect/>
          </a:stretch>
        </p:blipFill>
        <p:spPr>
          <a:xfrm>
            <a:off x="6742729" y="3113043"/>
            <a:ext cx="646175" cy="646175"/>
          </a:xfrm>
          <a:prstGeom prst="rect">
            <a:avLst/>
          </a:prstGeom>
        </p:spPr>
      </p:pic>
      <p:pic>
        <p:nvPicPr>
          <p:cNvPr id="24" name="Picture 23">
            <a:extLst>
              <a:ext uri="{FF2B5EF4-FFF2-40B4-BE49-F238E27FC236}">
                <a16:creationId xmlns:a16="http://schemas.microsoft.com/office/drawing/2014/main" id="{10C09F48-D898-4BCC-A598-7BF6593D1B60}"/>
              </a:ext>
            </a:extLst>
          </p:cNvPr>
          <p:cNvPicPr>
            <a:picLocks noChangeAspect="1"/>
          </p:cNvPicPr>
          <p:nvPr/>
        </p:nvPicPr>
        <p:blipFill>
          <a:blip r:embed="rId10"/>
          <a:stretch>
            <a:fillRect/>
          </a:stretch>
        </p:blipFill>
        <p:spPr>
          <a:xfrm>
            <a:off x="6789579" y="3792407"/>
            <a:ext cx="479901" cy="479901"/>
          </a:xfrm>
          <a:prstGeom prst="rect">
            <a:avLst/>
          </a:prstGeom>
        </p:spPr>
      </p:pic>
      <p:pic>
        <p:nvPicPr>
          <p:cNvPr id="34" name="Picture 33">
            <a:extLst>
              <a:ext uri="{FF2B5EF4-FFF2-40B4-BE49-F238E27FC236}">
                <a16:creationId xmlns:a16="http://schemas.microsoft.com/office/drawing/2014/main" id="{6CFFEB3E-1947-4322-80BA-99DF74F11A19}"/>
              </a:ext>
            </a:extLst>
          </p:cNvPr>
          <p:cNvPicPr>
            <a:picLocks noChangeAspect="1"/>
          </p:cNvPicPr>
          <p:nvPr/>
        </p:nvPicPr>
        <p:blipFill>
          <a:blip r:embed="rId11"/>
          <a:stretch>
            <a:fillRect/>
          </a:stretch>
        </p:blipFill>
        <p:spPr>
          <a:xfrm>
            <a:off x="6825742" y="4384293"/>
            <a:ext cx="501896" cy="501896"/>
          </a:xfrm>
          <a:prstGeom prst="rect">
            <a:avLst/>
          </a:prstGeom>
        </p:spPr>
      </p:pic>
    </p:spTree>
    <p:extLst>
      <p:ext uri="{BB962C8B-B14F-4D97-AF65-F5344CB8AC3E}">
        <p14:creationId xmlns:p14="http://schemas.microsoft.com/office/powerpoint/2010/main" val="750865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974AC-FDBC-40DB-A8F3-C0C6A545FC7F}"/>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B7422629-EDE8-4495-8BC4-7477B1C84FEF}"/>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6" name="Straight Arrow Connector 5">
            <a:extLst>
              <a:ext uri="{FF2B5EF4-FFF2-40B4-BE49-F238E27FC236}">
                <a16:creationId xmlns:a16="http://schemas.microsoft.com/office/drawing/2014/main" id="{E3CF60E3-1225-4CBE-B1F2-5697913BC40E}"/>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D179921C-6522-485A-AAE6-E6DAB5AAC866}"/>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E08EBECC-F20E-4140-AA25-3349EBFB4C9E}"/>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12/13 </a:t>
            </a:r>
            <a:endParaRPr lang="en-US" sz="2000" b="1">
              <a:latin typeface="Aptos" panose="020B0004020202020204"/>
            </a:endParaRPr>
          </a:p>
          <a:p>
            <a:pPr algn="ctr"/>
            <a:r>
              <a:rPr lang="en-US" sz="1600" b="1">
                <a:latin typeface="Century Gothic"/>
              </a:rPr>
              <a:t>Drought impacts</a:t>
            </a:r>
            <a:endParaRPr lang="en-US" sz="2000" b="1"/>
          </a:p>
        </p:txBody>
      </p:sp>
      <p:pic>
        <p:nvPicPr>
          <p:cNvPr id="9" name="Picture 8">
            <a:extLst>
              <a:ext uri="{FF2B5EF4-FFF2-40B4-BE49-F238E27FC236}">
                <a16:creationId xmlns:a16="http://schemas.microsoft.com/office/drawing/2014/main" id="{868A8BDF-AF33-4E7D-AC2E-9E1F9405F11A}"/>
              </a:ext>
            </a:extLst>
          </p:cNvPr>
          <p:cNvPicPr>
            <a:picLocks noChangeAspect="1"/>
          </p:cNvPicPr>
          <p:nvPr/>
        </p:nvPicPr>
        <p:blipFill>
          <a:blip r:embed="rId2"/>
          <a:stretch>
            <a:fillRect/>
          </a:stretch>
        </p:blipFill>
        <p:spPr>
          <a:xfrm>
            <a:off x="5864429" y="273298"/>
            <a:ext cx="648242" cy="669612"/>
          </a:xfrm>
          <a:prstGeom prst="rect">
            <a:avLst/>
          </a:prstGeom>
        </p:spPr>
      </p:pic>
      <p:pic>
        <p:nvPicPr>
          <p:cNvPr id="10" name="Picture 9">
            <a:extLst>
              <a:ext uri="{FF2B5EF4-FFF2-40B4-BE49-F238E27FC236}">
                <a16:creationId xmlns:a16="http://schemas.microsoft.com/office/drawing/2014/main" id="{55D0127A-832B-4FBC-A4DC-557614FCAC63}"/>
              </a:ext>
            </a:extLst>
          </p:cNvPr>
          <p:cNvPicPr>
            <a:picLocks noChangeAspect="1"/>
          </p:cNvPicPr>
          <p:nvPr/>
        </p:nvPicPr>
        <p:blipFill>
          <a:blip r:embed="rId3"/>
          <a:stretch>
            <a:fillRect/>
          </a:stretch>
        </p:blipFill>
        <p:spPr>
          <a:xfrm>
            <a:off x="428395" y="261876"/>
            <a:ext cx="654410" cy="574329"/>
          </a:xfrm>
          <a:prstGeom prst="rect">
            <a:avLst/>
          </a:prstGeom>
        </p:spPr>
      </p:pic>
      <p:graphicFrame>
        <p:nvGraphicFramePr>
          <p:cNvPr id="11" name="Table 10">
            <a:extLst>
              <a:ext uri="{FF2B5EF4-FFF2-40B4-BE49-F238E27FC236}">
                <a16:creationId xmlns:a16="http://schemas.microsoft.com/office/drawing/2014/main" id="{7062FCED-6BDD-4923-ABD0-B9157B6B75A8}"/>
              </a:ext>
            </a:extLst>
          </p:cNvPr>
          <p:cNvGraphicFramePr>
            <a:graphicFrameLocks noGrp="1"/>
          </p:cNvGraphicFramePr>
          <p:nvPr>
            <p:extLst>
              <p:ext uri="{D42A27DB-BD31-4B8C-83A1-F6EECF244321}">
                <p14:modId xmlns:p14="http://schemas.microsoft.com/office/powerpoint/2010/main" val="2025845482"/>
              </p:ext>
            </p:extLst>
          </p:nvPr>
        </p:nvGraphicFramePr>
        <p:xfrm>
          <a:off x="5277024" y="1280205"/>
          <a:ext cx="4496982" cy="5431779"/>
        </p:xfrm>
        <a:graphic>
          <a:graphicData uri="http://schemas.openxmlformats.org/drawingml/2006/table">
            <a:tbl>
              <a:tblPr/>
              <a:tblGrid>
                <a:gridCol w="1498994">
                  <a:extLst>
                    <a:ext uri="{9D8B030D-6E8A-4147-A177-3AD203B41FA5}">
                      <a16:colId xmlns:a16="http://schemas.microsoft.com/office/drawing/2014/main" val="256954979"/>
                    </a:ext>
                  </a:extLst>
                </a:gridCol>
                <a:gridCol w="1498994">
                  <a:extLst>
                    <a:ext uri="{9D8B030D-6E8A-4147-A177-3AD203B41FA5}">
                      <a16:colId xmlns:a16="http://schemas.microsoft.com/office/drawing/2014/main" val="316061049"/>
                    </a:ext>
                  </a:extLst>
                </a:gridCol>
                <a:gridCol w="1498994">
                  <a:extLst>
                    <a:ext uri="{9D8B030D-6E8A-4147-A177-3AD203B41FA5}">
                      <a16:colId xmlns:a16="http://schemas.microsoft.com/office/drawing/2014/main" val="2205029053"/>
                    </a:ext>
                  </a:extLst>
                </a:gridCol>
              </a:tblGrid>
              <a:tr h="208721">
                <a:tc>
                  <a:txBody>
                    <a:bodyPr/>
                    <a:lstStyle/>
                    <a:p>
                      <a:pPr algn="ctr"/>
                      <a:r>
                        <a:rPr lang="en-GB" sz="1000" b="1">
                          <a:effectLst/>
                          <a:latin typeface="Century Gothic" panose="020B0502020202020204" pitchFamily="34" charset="0"/>
                        </a:rPr>
                        <a:t>Social</a:t>
                      </a:r>
                    </a:p>
                  </a:txBody>
                  <a:tcPr marL="50597" marR="50597" marT="25298" marB="25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b="1">
                          <a:effectLst/>
                          <a:latin typeface="Century Gothic" panose="020B0502020202020204" pitchFamily="34" charset="0"/>
                        </a:rPr>
                        <a:t>Economic</a:t>
                      </a:r>
                    </a:p>
                  </a:txBody>
                  <a:tcPr marL="50597" marR="50597" marT="25298" marB="25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b="1">
                          <a:effectLst/>
                          <a:latin typeface="Century Gothic" panose="020B0502020202020204" pitchFamily="34" charset="0"/>
                        </a:rPr>
                        <a:t>Environmental</a:t>
                      </a:r>
                    </a:p>
                  </a:txBody>
                  <a:tcPr marL="50597" marR="50597" marT="25298" marB="25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7217872"/>
                  </a:ext>
                </a:extLst>
              </a:tr>
              <a:tr h="5223058">
                <a:tc>
                  <a:txBody>
                    <a:bodyPr/>
                    <a:lstStyle/>
                    <a:p>
                      <a:pPr marL="171450" indent="-171450">
                        <a:buFont typeface="Wingdings" panose="05000000000000000000" pitchFamily="2" charset="2"/>
                        <a:buChar char="Ø"/>
                      </a:pPr>
                      <a:r>
                        <a:rPr lang="en-GB" sz="1000">
                          <a:effectLst/>
                          <a:latin typeface="Century Gothic" panose="020B0502020202020204" pitchFamily="34" charset="0"/>
                        </a:rPr>
                        <a:t>85% of the population live in rural areas and depends on farming</a:t>
                      </a:r>
                    </a:p>
                    <a:p>
                      <a:pPr marL="171450" indent="-171450">
                        <a:buFont typeface="Wingdings" panose="05000000000000000000" pitchFamily="2" charset="2"/>
                        <a:buChar char="Ø"/>
                      </a:pPr>
                      <a:r>
                        <a:rPr lang="en-GB" sz="1000">
                          <a:effectLst/>
                          <a:latin typeface="Century Gothic" panose="020B0502020202020204" pitchFamily="34" charset="0"/>
                        </a:rPr>
                        <a:t>The lack of rain led to crop failure and widespread loss of livestock, as high as 40%–60% in some areas, which decreased milk production as well as increasing a poor harvest</a:t>
                      </a:r>
                    </a:p>
                    <a:p>
                      <a:pPr marL="171450" indent="-171450">
                        <a:buFont typeface="Wingdings" panose="05000000000000000000" pitchFamily="2" charset="2"/>
                        <a:buChar char="Ø"/>
                      </a:pPr>
                      <a:r>
                        <a:rPr lang="en-GB" sz="1000">
                          <a:effectLst/>
                          <a:latin typeface="Century Gothic" panose="020B0502020202020204" pitchFamily="34" charset="0"/>
                        </a:rPr>
                        <a:t>People suffered hunger and malnutrition, exposing them to disease</a:t>
                      </a:r>
                    </a:p>
                    <a:p>
                      <a:pPr marL="171450" indent="-171450">
                        <a:buFont typeface="Wingdings" panose="05000000000000000000" pitchFamily="2" charset="2"/>
                        <a:buChar char="Ø"/>
                      </a:pPr>
                      <a:r>
                        <a:rPr lang="en-GB" sz="1000">
                          <a:effectLst/>
                          <a:latin typeface="Century Gothic" panose="020B0502020202020204" pitchFamily="34" charset="0"/>
                        </a:rPr>
                        <a:t>Many women and children had to walk up to 20 km to collect water, leaving less time for farming and school</a:t>
                      </a:r>
                    </a:p>
                    <a:p>
                      <a:pPr marL="171450" indent="-171450">
                        <a:buFont typeface="Wingdings" panose="05000000000000000000" pitchFamily="2" charset="2"/>
                        <a:buChar char="Ø"/>
                      </a:pPr>
                      <a:r>
                        <a:rPr lang="en-GB" sz="1000">
                          <a:effectLst/>
                          <a:latin typeface="Century Gothic" panose="020B0502020202020204" pitchFamily="34" charset="0"/>
                        </a:rPr>
                        <a:t>Wood and grasses used for building became scarce, leaving many people without protection from the weather</a:t>
                      </a:r>
                    </a:p>
                  </a:txBody>
                  <a:tcPr marL="50597" marR="50597" marT="25298" marB="25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Ø"/>
                      </a:pPr>
                      <a:r>
                        <a:rPr lang="en-GB" sz="1000">
                          <a:effectLst/>
                          <a:latin typeface="Century Gothic" panose="020B0502020202020204" pitchFamily="34" charset="0"/>
                        </a:rPr>
                        <a:t>Cereal prices rose to record levels, while livestock prices and wages fell, reducing purchasing power across the region</a:t>
                      </a:r>
                    </a:p>
                    <a:p>
                      <a:pPr marL="171450" indent="-171450">
                        <a:buFont typeface="Wingdings" panose="05000000000000000000" pitchFamily="2" charset="2"/>
                        <a:buChar char="Ø"/>
                      </a:pPr>
                      <a:r>
                        <a:rPr lang="en-GB" sz="1000">
                          <a:effectLst/>
                          <a:latin typeface="Century Gothic" panose="020B0502020202020204" pitchFamily="34" charset="0"/>
                        </a:rPr>
                        <a:t>Many people migrated from rural to urban areas, increasing economic costs to the country</a:t>
                      </a:r>
                    </a:p>
                    <a:p>
                      <a:pPr marL="171450" indent="-171450">
                        <a:buFont typeface="Wingdings" panose="05000000000000000000" pitchFamily="2" charset="2"/>
                        <a:buChar char="Ø"/>
                      </a:pPr>
                      <a:r>
                        <a:rPr lang="en-GB" sz="1000">
                          <a:effectLst/>
                          <a:latin typeface="Century Gothic" panose="020B0502020202020204" pitchFamily="34" charset="0"/>
                        </a:rPr>
                        <a:t>Food and water aid needed for 20 million people</a:t>
                      </a:r>
                    </a:p>
                    <a:p>
                      <a:pPr marL="171450" indent="-171450">
                        <a:buFont typeface="Wingdings" panose="05000000000000000000" pitchFamily="2" charset="2"/>
                        <a:buChar char="Ø"/>
                      </a:pPr>
                      <a:r>
                        <a:rPr lang="en-GB" sz="1000">
                          <a:effectLst/>
                          <a:latin typeface="Century Gothic" panose="020B0502020202020204" pitchFamily="34" charset="0"/>
                        </a:rPr>
                        <a:t>Conflict in northern Ethiopia caused $22.7 billion worth of damage to infrastructure and a further $6 billion of productivity losses</a:t>
                      </a:r>
                    </a:p>
                    <a:p>
                      <a:pPr marL="171450" indent="-171450">
                        <a:buFont typeface="Wingdings" panose="05000000000000000000" pitchFamily="2" charset="2"/>
                        <a:buChar char="Ø"/>
                      </a:pPr>
                      <a:r>
                        <a:rPr lang="en-GB" sz="1000">
                          <a:effectLst/>
                          <a:latin typeface="Century Gothic" panose="020B0502020202020204" pitchFamily="34" charset="0"/>
                        </a:rPr>
                        <a:t>The ongoing food and water insecurity costs Ethiopia US$1.1 billion per year</a:t>
                      </a:r>
                    </a:p>
                  </a:txBody>
                  <a:tcPr marL="50597" marR="50597" marT="25298" marB="25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Ø"/>
                      </a:pPr>
                      <a:r>
                        <a:rPr lang="en-GB" sz="1000">
                          <a:effectLst/>
                          <a:latin typeface="Century Gothic" panose="020B0502020202020204" pitchFamily="34" charset="0"/>
                        </a:rPr>
                        <a:t>Overgrazing and over-cultivation of drought-prone areas led to desertification and degradation of land</a:t>
                      </a:r>
                    </a:p>
                    <a:p>
                      <a:pPr marL="171450" indent="-171450">
                        <a:buFont typeface="Wingdings" panose="05000000000000000000" pitchFamily="2" charset="2"/>
                        <a:buChar char="Ø"/>
                      </a:pPr>
                      <a:r>
                        <a:rPr lang="en-GB" sz="1000">
                          <a:effectLst/>
                          <a:latin typeface="Century Gothic" panose="020B0502020202020204" pitchFamily="34" charset="0"/>
                        </a:rPr>
                        <a:t>There was an increase in diseases in wildlife due to reduced water and food supplies</a:t>
                      </a:r>
                    </a:p>
                    <a:p>
                      <a:pPr marL="171450" indent="-171450">
                        <a:buFont typeface="Wingdings" panose="05000000000000000000" pitchFamily="2" charset="2"/>
                        <a:buChar char="Ø"/>
                      </a:pPr>
                      <a:r>
                        <a:rPr lang="en-GB" sz="1000">
                          <a:effectLst/>
                          <a:latin typeface="Century Gothic" panose="020B0502020202020204" pitchFamily="34" charset="0"/>
                        </a:rPr>
                        <a:t>Wildfires: vegetation became very dry, and fires started and spread quickly. Over 200,000 hectares of forest were lost each year</a:t>
                      </a:r>
                    </a:p>
                    <a:p>
                      <a:pPr marL="171450" indent="-171450">
                        <a:buFont typeface="Wingdings" panose="05000000000000000000" pitchFamily="2" charset="2"/>
                        <a:buChar char="Ø"/>
                      </a:pPr>
                      <a:r>
                        <a:rPr lang="en-GB" sz="1000">
                          <a:effectLst/>
                          <a:latin typeface="Century Gothic" panose="020B0502020202020204" pitchFamily="34" charset="0"/>
                        </a:rPr>
                        <a:t>In dried-up forest areas, wildfires destroyed plant and animal habitats and killed wildlife</a:t>
                      </a:r>
                    </a:p>
                  </a:txBody>
                  <a:tcPr marL="50597" marR="50597" marT="25298" marB="25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1517741"/>
                  </a:ext>
                </a:extLst>
              </a:tr>
            </a:tbl>
          </a:graphicData>
        </a:graphic>
      </p:graphicFrame>
      <p:graphicFrame>
        <p:nvGraphicFramePr>
          <p:cNvPr id="12" name="Table 11">
            <a:extLst>
              <a:ext uri="{FF2B5EF4-FFF2-40B4-BE49-F238E27FC236}">
                <a16:creationId xmlns:a16="http://schemas.microsoft.com/office/drawing/2014/main" id="{3B1CAC9C-8427-4798-A35A-C887CF0995FB}"/>
              </a:ext>
            </a:extLst>
          </p:cNvPr>
          <p:cNvGraphicFramePr>
            <a:graphicFrameLocks noGrp="1"/>
          </p:cNvGraphicFramePr>
          <p:nvPr>
            <p:extLst>
              <p:ext uri="{D42A27DB-BD31-4B8C-83A1-F6EECF244321}">
                <p14:modId xmlns:p14="http://schemas.microsoft.com/office/powerpoint/2010/main" val="932509497"/>
              </p:ext>
            </p:extLst>
          </p:nvPr>
        </p:nvGraphicFramePr>
        <p:xfrm>
          <a:off x="428395" y="1280206"/>
          <a:ext cx="4653598" cy="5428162"/>
        </p:xfrm>
        <a:graphic>
          <a:graphicData uri="http://schemas.openxmlformats.org/drawingml/2006/table">
            <a:tbl>
              <a:tblPr/>
              <a:tblGrid>
                <a:gridCol w="1619501">
                  <a:extLst>
                    <a:ext uri="{9D8B030D-6E8A-4147-A177-3AD203B41FA5}">
                      <a16:colId xmlns:a16="http://schemas.microsoft.com/office/drawing/2014/main" val="3550655181"/>
                    </a:ext>
                  </a:extLst>
                </a:gridCol>
                <a:gridCol w="1482898">
                  <a:extLst>
                    <a:ext uri="{9D8B030D-6E8A-4147-A177-3AD203B41FA5}">
                      <a16:colId xmlns:a16="http://schemas.microsoft.com/office/drawing/2014/main" val="3658742265"/>
                    </a:ext>
                  </a:extLst>
                </a:gridCol>
                <a:gridCol w="1551199">
                  <a:extLst>
                    <a:ext uri="{9D8B030D-6E8A-4147-A177-3AD203B41FA5}">
                      <a16:colId xmlns:a16="http://schemas.microsoft.com/office/drawing/2014/main" val="3185807422"/>
                    </a:ext>
                  </a:extLst>
                </a:gridCol>
              </a:tblGrid>
              <a:tr h="214976">
                <a:tc>
                  <a:txBody>
                    <a:bodyPr/>
                    <a:lstStyle/>
                    <a:p>
                      <a:pPr algn="ctr"/>
                      <a:r>
                        <a:rPr lang="en-GB" sz="1000" b="1">
                          <a:effectLst/>
                          <a:latin typeface="Century Gothic"/>
                        </a:rPr>
                        <a:t>Social</a:t>
                      </a:r>
                    </a:p>
                  </a:txBody>
                  <a:tcPr marL="48891" marR="48891" marT="24446" marB="24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b="1">
                          <a:effectLst/>
                          <a:latin typeface="Century Gothic"/>
                        </a:rPr>
                        <a:t>Economic</a:t>
                      </a:r>
                    </a:p>
                  </a:txBody>
                  <a:tcPr marL="48891" marR="48891" marT="24446" marB="24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b="1">
                          <a:effectLst/>
                          <a:latin typeface="Century Gothic"/>
                        </a:rPr>
                        <a:t>Environmental</a:t>
                      </a:r>
                    </a:p>
                  </a:txBody>
                  <a:tcPr marL="48891" marR="48891" marT="24446" marB="24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504563"/>
                  </a:ext>
                </a:extLst>
              </a:tr>
              <a:tr h="5213186">
                <a:tc>
                  <a:txBody>
                    <a:bodyPr/>
                    <a:lstStyle/>
                    <a:p>
                      <a:pPr marL="171450" indent="-171450">
                        <a:buFont typeface="Wingdings" panose="05000000000000000000" pitchFamily="2" charset="2"/>
                        <a:buChar char="Ø"/>
                      </a:pPr>
                      <a:r>
                        <a:rPr lang="en-GB" sz="1000">
                          <a:effectLst/>
                          <a:latin typeface="Century Gothic" panose="020B0502020202020204" pitchFamily="34" charset="0"/>
                        </a:rPr>
                        <a:t>Subsidence: as groundwater levels dropped, land settled to lower levels, damaging properties</a:t>
                      </a:r>
                    </a:p>
                    <a:p>
                      <a:pPr marL="171450" indent="-171450">
                        <a:buFont typeface="Wingdings" panose="05000000000000000000" pitchFamily="2" charset="2"/>
                        <a:buChar char="Ø"/>
                      </a:pPr>
                      <a:r>
                        <a:rPr lang="en-GB" sz="1000">
                          <a:effectLst/>
                          <a:latin typeface="Century Gothic" panose="020B0502020202020204" pitchFamily="34" charset="0"/>
                        </a:rPr>
                        <a:t>People were asked to conserve water and hosepipe bans were put in place </a:t>
                      </a:r>
                    </a:p>
                    <a:p>
                      <a:pPr marL="171450" indent="-171450">
                        <a:buFont typeface="Wingdings" panose="05000000000000000000" pitchFamily="2" charset="2"/>
                        <a:buChar char="Ø"/>
                      </a:pPr>
                      <a:r>
                        <a:rPr lang="en-GB" sz="1000">
                          <a:effectLst/>
                          <a:latin typeface="Century Gothic" panose="020B0502020202020204" pitchFamily="34" charset="0"/>
                        </a:rPr>
                        <a:t>Farmers were unable to grow crops on thousands of acres of land, leaving many farmers unable to support themselves and abandoning their farms</a:t>
                      </a:r>
                    </a:p>
                    <a:p>
                      <a:pPr marL="171450" indent="-171450">
                        <a:buFont typeface="Wingdings" panose="05000000000000000000" pitchFamily="2" charset="2"/>
                        <a:buChar char="Ø"/>
                      </a:pPr>
                      <a:r>
                        <a:rPr lang="en-GB" sz="1000">
                          <a:effectLst/>
                          <a:latin typeface="Century Gothic" panose="020B0502020202020204" pitchFamily="34" charset="0"/>
                        </a:rPr>
                        <a:t>People paid private companies to drill private wells to extract precious groundwater supplies </a:t>
                      </a:r>
                    </a:p>
                    <a:p>
                      <a:pPr marL="171450" indent="-171450">
                        <a:buFont typeface="Wingdings" panose="05000000000000000000" pitchFamily="2" charset="2"/>
                        <a:buChar char="Ø"/>
                      </a:pPr>
                      <a:r>
                        <a:rPr lang="en-GB" sz="1000">
                          <a:effectLst/>
                          <a:latin typeface="Century Gothic" panose="020B0502020202020204" pitchFamily="34" charset="0"/>
                        </a:rPr>
                        <a:t>Wildfires burned many homes, leaving thousands homeless. People found it difficult to rebuild their homes and insurance premiums became too expensive</a:t>
                      </a:r>
                    </a:p>
                  </a:txBody>
                  <a:tcPr marL="48891" marR="48891" marT="24446" marB="24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Ø"/>
                      </a:pPr>
                      <a:r>
                        <a:rPr lang="en-GB" sz="1000">
                          <a:effectLst/>
                          <a:latin typeface="Century Gothic" panose="020B0502020202020204" pitchFamily="34" charset="0"/>
                        </a:rPr>
                        <a:t>The cost of the drought has been approximately $2.7 billion a year, meaning less state money to spend on services such as schools and hospitals</a:t>
                      </a:r>
                    </a:p>
                    <a:p>
                      <a:pPr marL="171450" indent="-171450">
                        <a:buFont typeface="Wingdings" panose="05000000000000000000" pitchFamily="2" charset="2"/>
                        <a:buChar char="Ø"/>
                      </a:pPr>
                      <a:r>
                        <a:rPr lang="en-GB" sz="1000">
                          <a:effectLst/>
                          <a:latin typeface="Century Gothic" panose="020B0502020202020204" pitchFamily="34" charset="0"/>
                        </a:rPr>
                        <a:t>California has the largest agricultural industry in the country, worth around $50 billion each year. In 2014 alone, the industry lost $5 billion </a:t>
                      </a:r>
                    </a:p>
                    <a:p>
                      <a:pPr marL="171450" indent="-171450">
                        <a:buFont typeface="Wingdings" panose="05000000000000000000" pitchFamily="2" charset="2"/>
                        <a:buChar char="Ø"/>
                      </a:pPr>
                      <a:r>
                        <a:rPr lang="en-GB" sz="1000">
                          <a:effectLst/>
                          <a:latin typeface="Century Gothic" panose="020B0502020202020204" pitchFamily="34" charset="0"/>
                        </a:rPr>
                        <a:t>Wine production was particularly affected and 17,100 agricultural workers lost their jobs</a:t>
                      </a:r>
                    </a:p>
                    <a:p>
                      <a:pPr marL="171450" indent="-171450">
                        <a:buFont typeface="Wingdings" panose="05000000000000000000" pitchFamily="2" charset="2"/>
                        <a:buChar char="Ø"/>
                      </a:pPr>
                      <a:r>
                        <a:rPr lang="en-GB" sz="1000">
                          <a:effectLst/>
                          <a:latin typeface="Century Gothic" panose="020B0502020202020204" pitchFamily="34" charset="0"/>
                        </a:rPr>
                        <a:t>Prices of beef and grain rose due to a supply shortage. Food prices also increased by 6%</a:t>
                      </a:r>
                    </a:p>
                    <a:p>
                      <a:pPr marL="171450" indent="-171450">
                        <a:buFont typeface="Wingdings" panose="05000000000000000000" pitchFamily="2" charset="2"/>
                        <a:buChar char="Ø"/>
                      </a:pPr>
                      <a:r>
                        <a:rPr lang="en-GB" sz="1000">
                          <a:effectLst/>
                          <a:latin typeface="Century Gothic" panose="020B0502020202020204" pitchFamily="34" charset="0"/>
                        </a:rPr>
                        <a:t>Hydroelectric dams stopped producing electricity</a:t>
                      </a:r>
                    </a:p>
                  </a:txBody>
                  <a:tcPr marL="48891" marR="48891" marT="24446" marB="24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Ø"/>
                      </a:pPr>
                      <a:r>
                        <a:rPr lang="en-GB" sz="1000">
                          <a:effectLst/>
                          <a:latin typeface="Century Gothic" panose="020B0502020202020204" pitchFamily="34" charset="0"/>
                        </a:rPr>
                        <a:t>Rivers dried up and prevented fish, such as salmon, from reaching their breeding grounds</a:t>
                      </a:r>
                    </a:p>
                    <a:p>
                      <a:pPr marL="171450" indent="-171450">
                        <a:buFont typeface="Wingdings" panose="05000000000000000000" pitchFamily="2" charset="2"/>
                        <a:buChar char="Ø"/>
                      </a:pPr>
                      <a:r>
                        <a:rPr lang="en-GB" sz="1000">
                          <a:effectLst/>
                          <a:latin typeface="Century Gothic" panose="020B0502020202020204" pitchFamily="34" charset="0"/>
                        </a:rPr>
                        <a:t>Wetlands were drained to secure water supplies, altering natural habitats and reducing fish populations</a:t>
                      </a:r>
                    </a:p>
                    <a:p>
                      <a:pPr marL="171450" indent="-171450">
                        <a:buFont typeface="Wingdings" panose="05000000000000000000" pitchFamily="2" charset="2"/>
                        <a:buChar char="Ø"/>
                      </a:pPr>
                      <a:r>
                        <a:rPr lang="en-GB" sz="1000">
                          <a:effectLst/>
                          <a:latin typeface="Century Gothic" panose="020B0502020202020204" pitchFamily="34" charset="0"/>
                        </a:rPr>
                        <a:t>Wildfires: vegetation became very dry, and fires started and spread quickly. Intense heat, such as lightning strikes, can easily set vegetation alight</a:t>
                      </a:r>
                    </a:p>
                    <a:p>
                      <a:pPr marL="171450" indent="-171450">
                        <a:buFont typeface="Wingdings" panose="05000000000000000000" pitchFamily="2" charset="2"/>
                        <a:buChar char="Ø"/>
                      </a:pPr>
                      <a:r>
                        <a:rPr lang="en-GB" sz="1000">
                          <a:effectLst/>
                          <a:latin typeface="Century Gothic" panose="020B0502020202020204" pitchFamily="34" charset="0"/>
                        </a:rPr>
                        <a:t>In dried-up forest areas, wildfires destroyed plant and animal habitats and killed wildlife</a:t>
                      </a:r>
                    </a:p>
                    <a:p>
                      <a:pPr marL="171450" indent="-171450">
                        <a:buFont typeface="Wingdings" panose="05000000000000000000" pitchFamily="2" charset="2"/>
                        <a:buChar char="Ø"/>
                      </a:pPr>
                      <a:r>
                        <a:rPr lang="en-GB" sz="1000">
                          <a:effectLst/>
                          <a:latin typeface="Century Gothic" panose="020B0502020202020204" pitchFamily="34" charset="0"/>
                        </a:rPr>
                        <a:t>Sea water ingress: land and drinking water became contaminated by seawater</a:t>
                      </a:r>
                    </a:p>
                  </a:txBody>
                  <a:tcPr marL="48891" marR="48891" marT="24446" marB="24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6359146"/>
                  </a:ext>
                </a:extLst>
              </a:tr>
            </a:tbl>
          </a:graphicData>
        </a:graphic>
      </p:graphicFrame>
      <p:sp>
        <p:nvSpPr>
          <p:cNvPr id="13" name="TextBox 12">
            <a:extLst>
              <a:ext uri="{FF2B5EF4-FFF2-40B4-BE49-F238E27FC236}">
                <a16:creationId xmlns:a16="http://schemas.microsoft.com/office/drawing/2014/main" id="{D2927580-9C27-4B93-9C6C-2F73C205CAAE}"/>
              </a:ext>
            </a:extLst>
          </p:cNvPr>
          <p:cNvSpPr txBox="1"/>
          <p:nvPr/>
        </p:nvSpPr>
        <p:spPr>
          <a:xfrm>
            <a:off x="428395" y="1029047"/>
            <a:ext cx="4650414" cy="261610"/>
          </a:xfrm>
          <a:prstGeom prst="rect">
            <a:avLst/>
          </a:prstGeom>
          <a:noFill/>
        </p:spPr>
        <p:txBody>
          <a:bodyPr wrap="square" rtlCol="0">
            <a:spAutoFit/>
          </a:bodyPr>
          <a:lstStyle/>
          <a:p>
            <a:pPr algn="ctr"/>
            <a:r>
              <a:rPr lang="en-GB" sz="1100" b="1">
                <a:latin typeface="Century Gothic" panose="020B0502020202020204" pitchFamily="34" charset="0"/>
              </a:rPr>
              <a:t>California Impacts</a:t>
            </a:r>
          </a:p>
        </p:txBody>
      </p:sp>
      <p:sp>
        <p:nvSpPr>
          <p:cNvPr id="14" name="TextBox 13">
            <a:extLst>
              <a:ext uri="{FF2B5EF4-FFF2-40B4-BE49-F238E27FC236}">
                <a16:creationId xmlns:a16="http://schemas.microsoft.com/office/drawing/2014/main" id="{F20C4FDC-BFD9-4717-A4B0-2772FC346B7D}"/>
              </a:ext>
            </a:extLst>
          </p:cNvPr>
          <p:cNvSpPr txBox="1"/>
          <p:nvPr/>
        </p:nvSpPr>
        <p:spPr>
          <a:xfrm>
            <a:off x="5273110" y="1032753"/>
            <a:ext cx="4496982" cy="261610"/>
          </a:xfrm>
          <a:prstGeom prst="rect">
            <a:avLst/>
          </a:prstGeom>
          <a:noFill/>
        </p:spPr>
        <p:txBody>
          <a:bodyPr wrap="square" rtlCol="0">
            <a:spAutoFit/>
          </a:bodyPr>
          <a:lstStyle/>
          <a:p>
            <a:pPr algn="ctr"/>
            <a:r>
              <a:rPr lang="en-GB" sz="1100" b="1">
                <a:latin typeface="Century Gothic" panose="020B0502020202020204" pitchFamily="34" charset="0"/>
              </a:rPr>
              <a:t>Ethiopia Impacts</a:t>
            </a:r>
          </a:p>
        </p:txBody>
      </p:sp>
    </p:spTree>
    <p:extLst>
      <p:ext uri="{BB962C8B-B14F-4D97-AF65-F5344CB8AC3E}">
        <p14:creationId xmlns:p14="http://schemas.microsoft.com/office/powerpoint/2010/main" val="3556023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2A812-30D6-9174-F7A3-91AC162A9D2B}"/>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40404C90-6709-DF22-D5AA-7C4024E44F86}"/>
              </a:ext>
            </a:extLst>
          </p:cNvPr>
          <p:cNvGraphicFramePr>
            <a:graphicFrameLocks noGrp="1"/>
          </p:cNvGraphicFramePr>
          <p:nvPr/>
        </p:nvGraphicFramePr>
        <p:xfrm>
          <a:off x="224672" y="469446"/>
          <a:ext cx="9445749" cy="6337581"/>
        </p:xfrm>
        <a:graphic>
          <a:graphicData uri="http://schemas.openxmlformats.org/drawingml/2006/table">
            <a:tbl>
              <a:tblPr firstRow="1" bandRow="1">
                <a:tableStyleId>{5C22544A-7EE6-4342-B048-85BDC9FD1C3A}</a:tableStyleId>
              </a:tblPr>
              <a:tblGrid>
                <a:gridCol w="3481047">
                  <a:extLst>
                    <a:ext uri="{9D8B030D-6E8A-4147-A177-3AD203B41FA5}">
                      <a16:colId xmlns:a16="http://schemas.microsoft.com/office/drawing/2014/main" val="3880288432"/>
                    </a:ext>
                  </a:extLst>
                </a:gridCol>
                <a:gridCol w="5964702">
                  <a:extLst>
                    <a:ext uri="{9D8B030D-6E8A-4147-A177-3AD203B41FA5}">
                      <a16:colId xmlns:a16="http://schemas.microsoft.com/office/drawing/2014/main" val="1611723772"/>
                    </a:ext>
                  </a:extLst>
                </a:gridCol>
              </a:tblGrid>
              <a:tr h="6337581">
                <a:tc>
                  <a:txBody>
                    <a:bodyPr/>
                    <a:lstStyle/>
                    <a:p>
                      <a:pPr algn="l"/>
                      <a:r>
                        <a:rPr lang="en-US" sz="1200" b="1">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a:r>
                        <a:rPr lang="en-US" sz="1200" b="1">
                          <a:solidFill>
                            <a:schemeClr val="tx1"/>
                          </a:solidFill>
                          <a:latin typeface="Century Gothic"/>
                        </a:rPr>
                        <a:t>2</a:t>
                      </a:r>
                    </a:p>
                    <a:p>
                      <a:pPr lvl="0">
                        <a:buNone/>
                      </a:pPr>
                      <a:endParaRPr lang="en-US"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bl>
          </a:graphicData>
        </a:graphic>
      </p:graphicFrame>
      <p:sp>
        <p:nvSpPr>
          <p:cNvPr id="10" name="TextBox 9">
            <a:extLst>
              <a:ext uri="{FF2B5EF4-FFF2-40B4-BE49-F238E27FC236}">
                <a16:creationId xmlns:a16="http://schemas.microsoft.com/office/drawing/2014/main" id="{50D99A88-4426-DC05-EA6D-6D4C95708AB0}"/>
              </a:ext>
            </a:extLst>
          </p:cNvPr>
          <p:cNvSpPr txBox="1"/>
          <p:nvPr/>
        </p:nvSpPr>
        <p:spPr>
          <a:xfrm>
            <a:off x="3792468" y="827842"/>
            <a:ext cx="5748424"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F4419462-D3D8-1A3E-BD01-92D3558B14CB}"/>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Exam Practice 7</a:t>
            </a:r>
          </a:p>
        </p:txBody>
      </p:sp>
      <p:sp>
        <p:nvSpPr>
          <p:cNvPr id="2" name="TextBox 1">
            <a:extLst>
              <a:ext uri="{FF2B5EF4-FFF2-40B4-BE49-F238E27FC236}">
                <a16:creationId xmlns:a16="http://schemas.microsoft.com/office/drawing/2014/main" id="{7536630C-124E-22D9-D133-D5BA7763DD17}"/>
              </a:ext>
            </a:extLst>
          </p:cNvPr>
          <p:cNvSpPr txBox="1"/>
          <p:nvPr/>
        </p:nvSpPr>
        <p:spPr>
          <a:xfrm>
            <a:off x="466627" y="465364"/>
            <a:ext cx="322318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First let's plan this answer.</a:t>
            </a:r>
            <a:endParaRPr lang="en-US" sz="1100"/>
          </a:p>
          <a:p>
            <a:endParaRPr lang="en-US" sz="1100" kern="0">
              <a:latin typeface="Century Gothic"/>
              <a:cs typeface="Arial"/>
            </a:endParaRPr>
          </a:p>
          <a:p>
            <a:r>
              <a:rPr lang="en-US" sz="1100" kern="0">
                <a:latin typeface="Century Gothic"/>
                <a:cs typeface="Arial"/>
              </a:rPr>
              <a:t>Evaluate the following statement. (8)</a:t>
            </a:r>
            <a:endParaRPr lang="en-US" sz="1100"/>
          </a:p>
          <a:p>
            <a:endParaRPr lang="en-US" sz="1100" kern="0">
              <a:latin typeface="Century Gothic"/>
              <a:cs typeface="Arial"/>
            </a:endParaRPr>
          </a:p>
          <a:p>
            <a:r>
              <a:rPr lang="en-US" sz="1100" i="1" kern="0">
                <a:latin typeface="Century Gothic"/>
                <a:cs typeface="Arial"/>
              </a:rPr>
              <a:t>The impacts of drought are much greater in developing or emerging countries than in developed countries</a:t>
            </a:r>
          </a:p>
        </p:txBody>
      </p:sp>
      <p:sp>
        <p:nvSpPr>
          <p:cNvPr id="3" name="TextBox 2">
            <a:extLst>
              <a:ext uri="{FF2B5EF4-FFF2-40B4-BE49-F238E27FC236}">
                <a16:creationId xmlns:a16="http://schemas.microsoft.com/office/drawing/2014/main" id="{E80E0C23-F3B7-557F-35FE-EDFE7DFE8196}"/>
              </a:ext>
            </a:extLst>
          </p:cNvPr>
          <p:cNvSpPr txBox="1"/>
          <p:nvPr/>
        </p:nvSpPr>
        <p:spPr>
          <a:xfrm>
            <a:off x="3958839" y="577623"/>
            <a:ext cx="54903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Now answer it.</a:t>
            </a:r>
            <a:endParaRPr lang="en-US"/>
          </a:p>
        </p:txBody>
      </p:sp>
      <p:sp>
        <p:nvSpPr>
          <p:cNvPr id="14" name="Rectangle 13">
            <a:extLst>
              <a:ext uri="{FF2B5EF4-FFF2-40B4-BE49-F238E27FC236}">
                <a16:creationId xmlns:a16="http://schemas.microsoft.com/office/drawing/2014/main" id="{B9B57093-2A08-5846-173C-9A3B5BBC1BD2}"/>
              </a:ext>
            </a:extLst>
          </p:cNvPr>
          <p:cNvSpPr/>
          <p:nvPr/>
        </p:nvSpPr>
        <p:spPr>
          <a:xfrm>
            <a:off x="311322" y="1818969"/>
            <a:ext cx="3247994" cy="19557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a:solidFill>
                  <a:srgbClr val="000000"/>
                </a:solidFill>
                <a:latin typeface="Century Gothic"/>
              </a:rPr>
              <a:t>Impacts to a developed country</a:t>
            </a:r>
            <a:endParaRPr lang="en-US"/>
          </a:p>
          <a:p>
            <a:r>
              <a:rPr lang="en-US" sz="1100">
                <a:solidFill>
                  <a:srgbClr val="000000"/>
                </a:solidFill>
                <a:latin typeface="Century Gothic"/>
              </a:rPr>
              <a:t>Developed country ________________________</a:t>
            </a:r>
          </a:p>
          <a:p>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a:p>
            <a:endParaRPr lang="en-US" sz="1100">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p:txBody>
      </p:sp>
      <p:sp>
        <p:nvSpPr>
          <p:cNvPr id="4" name="Rectangle 3">
            <a:extLst>
              <a:ext uri="{FF2B5EF4-FFF2-40B4-BE49-F238E27FC236}">
                <a16:creationId xmlns:a16="http://schemas.microsoft.com/office/drawing/2014/main" id="{3014EDC9-77B6-2D26-2006-50183BC11376}"/>
              </a:ext>
            </a:extLst>
          </p:cNvPr>
          <p:cNvSpPr/>
          <p:nvPr/>
        </p:nvSpPr>
        <p:spPr>
          <a:xfrm>
            <a:off x="321222" y="3880450"/>
            <a:ext cx="3247994" cy="19557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a:solidFill>
                  <a:srgbClr val="000000"/>
                </a:solidFill>
                <a:latin typeface="Century Gothic"/>
              </a:rPr>
              <a:t>Impacts to a developing country</a:t>
            </a:r>
            <a:endParaRPr lang="en-US"/>
          </a:p>
          <a:p>
            <a:r>
              <a:rPr lang="en-US" sz="1100">
                <a:solidFill>
                  <a:srgbClr val="000000"/>
                </a:solidFill>
                <a:latin typeface="Century Gothic"/>
              </a:rPr>
              <a:t>Developing country ________________________</a:t>
            </a:r>
          </a:p>
          <a:p>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a:p>
            <a:endParaRPr lang="en-US" sz="1100">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p:txBody>
      </p:sp>
      <p:sp>
        <p:nvSpPr>
          <p:cNvPr id="6" name="TextBox 5">
            <a:extLst>
              <a:ext uri="{FF2B5EF4-FFF2-40B4-BE49-F238E27FC236}">
                <a16:creationId xmlns:a16="http://schemas.microsoft.com/office/drawing/2014/main" id="{B96FC073-F5D6-2B68-248F-623061187EAA}"/>
              </a:ext>
            </a:extLst>
          </p:cNvPr>
          <p:cNvSpPr txBox="1"/>
          <p:nvPr/>
        </p:nvSpPr>
        <p:spPr>
          <a:xfrm>
            <a:off x="220437" y="5840656"/>
            <a:ext cx="149676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a:latin typeface="Century Gothic"/>
              </a:rPr>
              <a:t>Feedback</a:t>
            </a:r>
          </a:p>
        </p:txBody>
      </p:sp>
    </p:spTree>
    <p:extLst>
      <p:ext uri="{BB962C8B-B14F-4D97-AF65-F5344CB8AC3E}">
        <p14:creationId xmlns:p14="http://schemas.microsoft.com/office/powerpoint/2010/main" val="53043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92365"/>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242617" y="1494421"/>
            <a:ext cx="2591242"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Century Gothic"/>
                <a:ea typeface="+mn-lt"/>
                <a:cs typeface="+mn-lt"/>
              </a:rPr>
              <a:t>Coriolis </a:t>
            </a:r>
            <a:r>
              <a:rPr lang="en-GB" sz="1100">
                <a:latin typeface="Century Gothic"/>
                <a:ea typeface="+mn-lt"/>
                <a:cs typeface="+mn-lt"/>
              </a:rPr>
              <a:t>- Apparent force, due to the spinning of the Earth, which deflects movement of particles and wind.</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Air pressure</a:t>
            </a:r>
            <a:r>
              <a:rPr lang="en-GB" sz="1100">
                <a:solidFill>
                  <a:srgbClr val="000000"/>
                </a:solidFill>
                <a:latin typeface="Century Gothic"/>
                <a:ea typeface="+mn-lt"/>
                <a:cs typeface="+mn-lt"/>
              </a:rPr>
              <a:t> - When gravity acts on the air, the air exerts a force upon the earth called pressure</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Redistribute </a:t>
            </a:r>
            <a:r>
              <a:rPr lang="en-GB" sz="1100">
                <a:solidFill>
                  <a:srgbClr val="000000"/>
                </a:solidFill>
                <a:latin typeface="Century Gothic"/>
                <a:ea typeface="+mn-lt"/>
                <a:cs typeface="+mn-lt"/>
              </a:rPr>
              <a:t>- move </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Equator </a:t>
            </a:r>
            <a:r>
              <a:rPr lang="en-GB" sz="1100">
                <a:solidFill>
                  <a:srgbClr val="000000"/>
                </a:solidFill>
                <a:latin typeface="Century Gothic"/>
                <a:ea typeface="+mn-lt"/>
                <a:cs typeface="+mn-lt"/>
              </a:rPr>
              <a:t>- the Equator is an imaginary line around the middle of Earth. It is halfway between the north pole and the south pole, at 0 degrees latitude.</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Latitude </a:t>
            </a:r>
            <a:r>
              <a:rPr lang="en-GB" sz="1100">
                <a:solidFill>
                  <a:srgbClr val="000000"/>
                </a:solidFill>
                <a:latin typeface="Century Gothic"/>
                <a:ea typeface="+mn-lt"/>
                <a:cs typeface="+mn-lt"/>
              </a:rPr>
              <a:t>- The distance north or south of the Equator.</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480327" y="6366124"/>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Air Circulation</a:t>
            </a:r>
            <a:endParaRPr lang="en-US"/>
          </a:p>
        </p:txBody>
      </p:sp>
      <p:sp>
        <p:nvSpPr>
          <p:cNvPr id="43" name="TextBox 42">
            <a:extLst>
              <a:ext uri="{FF2B5EF4-FFF2-40B4-BE49-F238E27FC236}">
                <a16:creationId xmlns:a16="http://schemas.microsoft.com/office/drawing/2014/main" id="{E8911E59-34EF-9A1F-60A7-3C9AE4527399}"/>
              </a:ext>
            </a:extLst>
          </p:cNvPr>
          <p:cNvSpPr txBox="1"/>
          <p:nvPr/>
        </p:nvSpPr>
        <p:spPr>
          <a:xfrm>
            <a:off x="7825825" y="6363236"/>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Ocean Currents</a:t>
            </a:r>
            <a:endParaRPr lang="en-US"/>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6" y="5767200"/>
            <a:ext cx="4771186"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ea typeface="Calibri"/>
                <a:cs typeface="Calibri"/>
              </a:rPr>
              <a:t>The Equator is not hotter because it is closer to the sun! Due to the curvature of the Earth it has a smaller surface area and so the sun's radiation is more concentrated there.</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1 </a:t>
            </a:r>
            <a:endParaRPr lang="en-US" sz="1200" b="1">
              <a:latin typeface="Aptos" panose="020B0004020202020204"/>
            </a:endParaRPr>
          </a:p>
          <a:p>
            <a:pPr algn="ctr"/>
            <a:r>
              <a:rPr lang="en-GB" sz="1200" b="1">
                <a:latin typeface="Century Gothic"/>
              </a:rPr>
              <a:t>Atmospheric and Oceanic Circulation</a:t>
            </a:r>
            <a:endParaRPr lang="en-US" sz="12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432758" y="1316966"/>
            <a:ext cx="566180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latin typeface="Century Gothic"/>
                <a:cs typeface="Segoe UI"/>
              </a:rPr>
              <a:t>Air rises this creates </a:t>
            </a:r>
            <a:r>
              <a:rPr lang="en-GB" sz="1000" b="1">
                <a:latin typeface="Century Gothic"/>
                <a:cs typeface="Segoe UI"/>
              </a:rPr>
              <a:t>low pressure</a:t>
            </a:r>
            <a:r>
              <a:rPr lang="en-GB" sz="1000">
                <a:latin typeface="Century Gothic"/>
                <a:cs typeface="Segoe UI"/>
              </a:rPr>
              <a:t> so surrounding air moves in to replace it.</a:t>
            </a:r>
            <a:r>
              <a:rPr lang="en-US" sz="1000">
                <a:latin typeface="Century Gothic"/>
                <a:cs typeface="Segoe UI"/>
              </a:rPr>
              <a:t>​</a:t>
            </a:r>
          </a:p>
          <a:p>
            <a:r>
              <a:rPr lang="en-GB" sz="1000">
                <a:latin typeface="Century Gothic"/>
                <a:cs typeface="Segoe UI"/>
              </a:rPr>
              <a:t>​When the air has risen high into the sky it </a:t>
            </a:r>
            <a:r>
              <a:rPr lang="en-GB" sz="1000" b="1">
                <a:latin typeface="Century Gothic"/>
                <a:cs typeface="Segoe UI"/>
              </a:rPr>
              <a:t>cools</a:t>
            </a:r>
            <a:r>
              <a:rPr lang="en-GB" sz="1000">
                <a:latin typeface="Century Gothic"/>
                <a:cs typeface="Segoe UI"/>
              </a:rPr>
              <a:t> so sinks back down to earth. This creates areas of </a:t>
            </a:r>
            <a:r>
              <a:rPr lang="en-GB" sz="1000" b="1">
                <a:latin typeface="Century Gothic"/>
                <a:cs typeface="Segoe UI"/>
              </a:rPr>
              <a:t>high pressure</a:t>
            </a:r>
            <a:r>
              <a:rPr lang="en-GB" sz="1000">
                <a:latin typeface="Century Gothic"/>
                <a:cs typeface="Segoe UI"/>
              </a:rPr>
              <a:t>.</a:t>
            </a:r>
            <a:r>
              <a:rPr lang="en-US" sz="1000">
                <a:latin typeface="Century Gothic"/>
                <a:cs typeface="Segoe UI"/>
              </a:rPr>
              <a:t>​ </a:t>
            </a:r>
            <a:r>
              <a:rPr lang="en-GB" sz="1000">
                <a:latin typeface="Century Gothic"/>
                <a:cs typeface="Segoe UI"/>
              </a:rPr>
              <a:t>Differences in pressure make wind. Winds redistribute heat.</a:t>
            </a:r>
            <a:r>
              <a:rPr lang="en-US" sz="1000">
                <a:latin typeface="Century Gothic"/>
                <a:cs typeface="Segoe UI"/>
              </a:rPr>
              <a:t>​</a:t>
            </a:r>
          </a:p>
        </p:txBody>
      </p:sp>
      <p:pic>
        <p:nvPicPr>
          <p:cNvPr id="6" name="Picture 5" descr="The Hadley cells occur next to the equator. The Polar cells occur next to the North and South Poles. In between the two are the Ferrel cells.">
            <a:extLst>
              <a:ext uri="{FF2B5EF4-FFF2-40B4-BE49-F238E27FC236}">
                <a16:creationId xmlns:a16="http://schemas.microsoft.com/office/drawing/2014/main" id="{1D963293-C0D8-3A88-9690-BD72AD1F503B}"/>
              </a:ext>
            </a:extLst>
          </p:cNvPr>
          <p:cNvPicPr>
            <a:picLocks noChangeAspect="1"/>
          </p:cNvPicPr>
          <p:nvPr/>
        </p:nvPicPr>
        <p:blipFill>
          <a:blip r:embed="rId4"/>
          <a:stretch>
            <a:fillRect/>
          </a:stretch>
        </p:blipFill>
        <p:spPr>
          <a:xfrm>
            <a:off x="515043" y="1963829"/>
            <a:ext cx="1600972" cy="2737527"/>
          </a:xfrm>
          <a:prstGeom prst="rect">
            <a:avLst/>
          </a:prstGeom>
          <a:ln>
            <a:noFill/>
          </a:ln>
        </p:spPr>
      </p:pic>
      <p:sp>
        <p:nvSpPr>
          <p:cNvPr id="7" name="TextBox 6">
            <a:extLst>
              <a:ext uri="{FF2B5EF4-FFF2-40B4-BE49-F238E27FC236}">
                <a16:creationId xmlns:a16="http://schemas.microsoft.com/office/drawing/2014/main" id="{181FDCA3-3387-9C8C-52D1-C64CBA198067}"/>
              </a:ext>
            </a:extLst>
          </p:cNvPr>
          <p:cNvSpPr txBox="1"/>
          <p:nvPr/>
        </p:nvSpPr>
        <p:spPr>
          <a:xfrm>
            <a:off x="1725540" y="3746739"/>
            <a:ext cx="4422591" cy="13273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141414"/>
                </a:solidFill>
                <a:latin typeface="Century Gothic"/>
              </a:rPr>
              <a:t>Heat from the tropics can be transferred to the cold polar regions, by large-scale water movement within the oceans. Each ocean has its own circular pattern of currents. Heat is transferred by warm ocean currents, such as the </a:t>
            </a:r>
            <a:r>
              <a:rPr lang="en-US" sz="1000" b="1">
                <a:solidFill>
                  <a:srgbClr val="141414"/>
                </a:solidFill>
                <a:latin typeface="Century Gothic"/>
              </a:rPr>
              <a:t>North Atlantic Drift</a:t>
            </a:r>
            <a:r>
              <a:rPr lang="en-US" sz="1000">
                <a:solidFill>
                  <a:srgbClr val="141414"/>
                </a:solidFill>
                <a:latin typeface="Century Gothic"/>
              </a:rPr>
              <a:t> in the Atlantic Ocean, from low latitudes to high latitudes. Ocean currents are set in motion by the prevailing surface winds associated with the general atmospheric circulation. The direction of water movement is also deflected by the </a:t>
            </a:r>
            <a:r>
              <a:rPr lang="en-US" sz="1000" b="1">
                <a:solidFill>
                  <a:srgbClr val="141414"/>
                </a:solidFill>
                <a:latin typeface="Century Gothic"/>
              </a:rPr>
              <a:t>Coriolis force</a:t>
            </a:r>
            <a:r>
              <a:rPr lang="en-US" sz="1000">
                <a:solidFill>
                  <a:srgbClr val="141414"/>
                </a:solidFill>
                <a:latin typeface="Century Gothic"/>
              </a:rPr>
              <a:t>.</a:t>
            </a:r>
            <a:endParaRPr lang="en-US" sz="900">
              <a:latin typeface="Century Gothic"/>
            </a:endParaRPr>
          </a:p>
        </p:txBody>
      </p:sp>
      <p:pic>
        <p:nvPicPr>
          <p:cNvPr id="18" name="Picture 17" descr="The difference in the concentration of solar energy at the equator and the poles">
            <a:extLst>
              <a:ext uri="{FF2B5EF4-FFF2-40B4-BE49-F238E27FC236}">
                <a16:creationId xmlns:a16="http://schemas.microsoft.com/office/drawing/2014/main" id="{B1AE9530-07A8-8E2D-1432-0A299BC08DF3}"/>
              </a:ext>
            </a:extLst>
          </p:cNvPr>
          <p:cNvPicPr>
            <a:picLocks noChangeAspect="1"/>
          </p:cNvPicPr>
          <p:nvPr/>
        </p:nvPicPr>
        <p:blipFill>
          <a:blip r:embed="rId5"/>
          <a:stretch>
            <a:fillRect/>
          </a:stretch>
        </p:blipFill>
        <p:spPr>
          <a:xfrm>
            <a:off x="2266561" y="2176217"/>
            <a:ext cx="1993412" cy="1150549"/>
          </a:xfrm>
          <a:prstGeom prst="rect">
            <a:avLst/>
          </a:prstGeom>
          <a:ln>
            <a:noFill/>
          </a:ln>
        </p:spPr>
      </p:pic>
      <p:sp>
        <p:nvSpPr>
          <p:cNvPr id="20" name="TextBox 19">
            <a:extLst>
              <a:ext uri="{FF2B5EF4-FFF2-40B4-BE49-F238E27FC236}">
                <a16:creationId xmlns:a16="http://schemas.microsoft.com/office/drawing/2014/main" id="{F5068087-647E-405C-3930-5A6CA8EF7EC1}"/>
              </a:ext>
            </a:extLst>
          </p:cNvPr>
          <p:cNvSpPr txBox="1"/>
          <p:nvPr/>
        </p:nvSpPr>
        <p:spPr>
          <a:xfrm>
            <a:off x="4260066" y="1871560"/>
            <a:ext cx="1897691"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Century Gothic"/>
              </a:rPr>
              <a:t>Temperature range increases with distance from the equator. Also, temperatures decrease as you move away from the equator because the sun’s rays are dispersed over a larger land area as you move away from the equator due to the Earth’s curved surface.</a:t>
            </a:r>
          </a:p>
        </p:txBody>
      </p:sp>
      <p:pic>
        <p:nvPicPr>
          <p:cNvPr id="19" name="Picture 18" descr="A black and white swirl&#10;&#10;Description automatically generated">
            <a:extLst>
              <a:ext uri="{FF2B5EF4-FFF2-40B4-BE49-F238E27FC236}">
                <a16:creationId xmlns:a16="http://schemas.microsoft.com/office/drawing/2014/main" id="{D0DD94E3-6B75-3C75-0C8E-CDFA015294F4}"/>
              </a:ext>
            </a:extLst>
          </p:cNvPr>
          <p:cNvPicPr>
            <a:picLocks noChangeAspect="1"/>
          </p:cNvPicPr>
          <p:nvPr/>
        </p:nvPicPr>
        <p:blipFill>
          <a:blip r:embed="rId6"/>
          <a:stretch>
            <a:fillRect/>
          </a:stretch>
        </p:blipFill>
        <p:spPr>
          <a:xfrm>
            <a:off x="6513534" y="1597068"/>
            <a:ext cx="490603" cy="469727"/>
          </a:xfrm>
          <a:prstGeom prst="rect">
            <a:avLst/>
          </a:prstGeom>
        </p:spPr>
      </p:pic>
      <p:pic>
        <p:nvPicPr>
          <p:cNvPr id="22" name="Picture 21">
            <a:extLst>
              <a:ext uri="{FF2B5EF4-FFF2-40B4-BE49-F238E27FC236}">
                <a16:creationId xmlns:a16="http://schemas.microsoft.com/office/drawing/2014/main" id="{A4A0CECA-0CBD-112F-BB9E-6DF33C0FC190}"/>
              </a:ext>
            </a:extLst>
          </p:cNvPr>
          <p:cNvPicPr>
            <a:picLocks noChangeAspect="1"/>
          </p:cNvPicPr>
          <p:nvPr/>
        </p:nvPicPr>
        <p:blipFill>
          <a:blip r:embed="rId7"/>
          <a:stretch>
            <a:fillRect/>
          </a:stretch>
        </p:blipFill>
        <p:spPr>
          <a:xfrm rot="5400000">
            <a:off x="6523972" y="2390383"/>
            <a:ext cx="490603" cy="469726"/>
          </a:xfrm>
          <a:prstGeom prst="rect">
            <a:avLst/>
          </a:prstGeom>
        </p:spPr>
      </p:pic>
      <p:pic>
        <p:nvPicPr>
          <p:cNvPr id="23" name="Picture 22">
            <a:extLst>
              <a:ext uri="{FF2B5EF4-FFF2-40B4-BE49-F238E27FC236}">
                <a16:creationId xmlns:a16="http://schemas.microsoft.com/office/drawing/2014/main" id="{67E58CF8-07C1-B90D-5789-BB1C2F082316}"/>
              </a:ext>
            </a:extLst>
          </p:cNvPr>
          <p:cNvPicPr>
            <a:picLocks noChangeAspect="1"/>
          </p:cNvPicPr>
          <p:nvPr/>
        </p:nvPicPr>
        <p:blipFill>
          <a:blip r:embed="rId8"/>
          <a:stretch>
            <a:fillRect/>
          </a:stretch>
        </p:blipFill>
        <p:spPr>
          <a:xfrm>
            <a:off x="6607479" y="2985370"/>
            <a:ext cx="375781" cy="344467"/>
          </a:xfrm>
          <a:prstGeom prst="rect">
            <a:avLst/>
          </a:prstGeom>
        </p:spPr>
      </p:pic>
      <p:pic>
        <p:nvPicPr>
          <p:cNvPr id="25" name="Picture 24">
            <a:extLst>
              <a:ext uri="{FF2B5EF4-FFF2-40B4-BE49-F238E27FC236}">
                <a16:creationId xmlns:a16="http://schemas.microsoft.com/office/drawing/2014/main" id="{466C01BF-A543-D2A9-492C-AC4180B66235}"/>
              </a:ext>
            </a:extLst>
          </p:cNvPr>
          <p:cNvPicPr>
            <a:picLocks noChangeAspect="1"/>
          </p:cNvPicPr>
          <p:nvPr/>
        </p:nvPicPr>
        <p:blipFill>
          <a:blip r:embed="rId9"/>
          <a:stretch>
            <a:fillRect/>
          </a:stretch>
        </p:blipFill>
        <p:spPr>
          <a:xfrm>
            <a:off x="6562464" y="4328656"/>
            <a:ext cx="476250" cy="476250"/>
          </a:xfrm>
          <a:prstGeom prst="rect">
            <a:avLst/>
          </a:prstGeom>
        </p:spPr>
      </p:pic>
      <p:pic>
        <p:nvPicPr>
          <p:cNvPr id="26" name="Picture 25" descr="A qr code on a white background&#10;&#10;Description automatically generated">
            <a:extLst>
              <a:ext uri="{FF2B5EF4-FFF2-40B4-BE49-F238E27FC236}">
                <a16:creationId xmlns:a16="http://schemas.microsoft.com/office/drawing/2014/main" id="{3F352ECE-44AB-EC47-697A-781D66F9E0F9}"/>
              </a:ext>
            </a:extLst>
          </p:cNvPr>
          <p:cNvPicPr>
            <a:picLocks noChangeAspect="1"/>
          </p:cNvPicPr>
          <p:nvPr/>
        </p:nvPicPr>
        <p:blipFill>
          <a:blip r:embed="rId10"/>
          <a:stretch>
            <a:fillRect/>
          </a:stretch>
        </p:blipFill>
        <p:spPr>
          <a:xfrm>
            <a:off x="6756094" y="5494881"/>
            <a:ext cx="746604" cy="857772"/>
          </a:xfrm>
          <a:prstGeom prst="rect">
            <a:avLst/>
          </a:prstGeom>
          <a:ln>
            <a:noFill/>
          </a:ln>
        </p:spPr>
      </p:pic>
      <p:pic>
        <p:nvPicPr>
          <p:cNvPr id="28" name="Picture 27" descr="A qr code on a white background&#10;&#10;Description automatically generated">
            <a:extLst>
              <a:ext uri="{FF2B5EF4-FFF2-40B4-BE49-F238E27FC236}">
                <a16:creationId xmlns:a16="http://schemas.microsoft.com/office/drawing/2014/main" id="{3D51036E-5D93-79EE-89D0-530350F8C784}"/>
              </a:ext>
            </a:extLst>
          </p:cNvPr>
          <p:cNvPicPr>
            <a:picLocks noChangeAspect="1"/>
          </p:cNvPicPr>
          <p:nvPr/>
        </p:nvPicPr>
        <p:blipFill>
          <a:blip r:embed="rId11"/>
          <a:stretch>
            <a:fillRect/>
          </a:stretch>
        </p:blipFill>
        <p:spPr>
          <a:xfrm>
            <a:off x="8269657" y="5530044"/>
            <a:ext cx="850987" cy="870951"/>
          </a:xfrm>
          <a:prstGeom prst="rect">
            <a:avLst/>
          </a:prstGeom>
          <a:ln>
            <a:noFill/>
          </a:ln>
        </p:spPr>
      </p:pic>
      <p:pic>
        <p:nvPicPr>
          <p:cNvPr id="30" name="Picture 29">
            <a:extLst>
              <a:ext uri="{FF2B5EF4-FFF2-40B4-BE49-F238E27FC236}">
                <a16:creationId xmlns:a16="http://schemas.microsoft.com/office/drawing/2014/main" id="{A40DC867-A15E-72FE-51BD-9D0D341FE442}"/>
              </a:ext>
            </a:extLst>
          </p:cNvPr>
          <p:cNvPicPr>
            <a:picLocks noChangeAspect="1"/>
          </p:cNvPicPr>
          <p:nvPr/>
        </p:nvPicPr>
        <p:blipFill>
          <a:blip r:embed="rId12"/>
          <a:stretch>
            <a:fillRect/>
          </a:stretch>
        </p:blipFill>
        <p:spPr>
          <a:xfrm>
            <a:off x="318714" y="281152"/>
            <a:ext cx="748544" cy="768756"/>
          </a:xfrm>
          <a:prstGeom prst="rect">
            <a:avLst/>
          </a:prstGeom>
        </p:spPr>
      </p:pic>
      <p:pic>
        <p:nvPicPr>
          <p:cNvPr id="3" name="Picture 2">
            <a:extLst>
              <a:ext uri="{FF2B5EF4-FFF2-40B4-BE49-F238E27FC236}">
                <a16:creationId xmlns:a16="http://schemas.microsoft.com/office/drawing/2014/main" id="{6329E847-DF15-D794-4F49-A3C18445AA4F}"/>
              </a:ext>
            </a:extLst>
          </p:cNvPr>
          <p:cNvPicPr>
            <a:picLocks noChangeAspect="1"/>
          </p:cNvPicPr>
          <p:nvPr/>
        </p:nvPicPr>
        <p:blipFill>
          <a:blip r:embed="rId13"/>
          <a:stretch>
            <a:fillRect/>
          </a:stretch>
        </p:blipFill>
        <p:spPr>
          <a:xfrm>
            <a:off x="6445773" y="3532375"/>
            <a:ext cx="617994" cy="579760"/>
          </a:xfrm>
          <a:prstGeom prst="rect">
            <a:avLst/>
          </a:prstGeom>
        </p:spPr>
      </p:pic>
    </p:spTree>
    <p:extLst>
      <p:ext uri="{BB962C8B-B14F-4D97-AF65-F5344CB8AC3E}">
        <p14:creationId xmlns:p14="http://schemas.microsoft.com/office/powerpoint/2010/main" val="217253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92365"/>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231659" y="1339018"/>
            <a:ext cx="2538965"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Century Gothic"/>
                <a:ea typeface="+mn-lt"/>
                <a:cs typeface="+mn-lt"/>
              </a:rPr>
              <a:t>Weather </a:t>
            </a:r>
            <a:r>
              <a:rPr lang="en-GB" sz="1100">
                <a:latin typeface="Century Gothic"/>
                <a:ea typeface="+mn-lt"/>
                <a:cs typeface="+mn-lt"/>
              </a:rPr>
              <a:t>- </a:t>
            </a:r>
            <a:r>
              <a:rPr lang="en-US" sz="1100">
                <a:latin typeface="Century Gothic"/>
              </a:rPr>
              <a:t> is the day to day condition of the atmosphere</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Climate</a:t>
            </a:r>
            <a:r>
              <a:rPr lang="en-GB" sz="1100">
                <a:solidFill>
                  <a:srgbClr val="000000"/>
                </a:solidFill>
                <a:latin typeface="Century Gothic"/>
                <a:ea typeface="+mn-lt"/>
                <a:cs typeface="+mn-lt"/>
              </a:rPr>
              <a:t> - </a:t>
            </a:r>
            <a:r>
              <a:rPr lang="en-US" sz="1100">
                <a:latin typeface="Century Gothic"/>
              </a:rPr>
              <a:t>the long term (30 years) average of the local daily weather – it is what we would expect!</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Natural causes </a:t>
            </a:r>
            <a:r>
              <a:rPr lang="en-GB" sz="1100">
                <a:solidFill>
                  <a:srgbClr val="000000"/>
                </a:solidFill>
                <a:latin typeface="Century Gothic"/>
                <a:ea typeface="+mn-lt"/>
                <a:cs typeface="+mn-lt"/>
              </a:rPr>
              <a:t>– not caused by humans</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Solar </a:t>
            </a:r>
            <a:r>
              <a:rPr lang="en-GB" sz="1100">
                <a:solidFill>
                  <a:srgbClr val="000000"/>
                </a:solidFill>
                <a:latin typeface="Century Gothic"/>
                <a:ea typeface="+mn-lt"/>
                <a:cs typeface="+mn-lt"/>
              </a:rPr>
              <a:t>– energy from the sun</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Volcanism</a:t>
            </a:r>
            <a:r>
              <a:rPr lang="en-GB" sz="1100">
                <a:solidFill>
                  <a:srgbClr val="000000"/>
                </a:solidFill>
                <a:latin typeface="Century Gothic"/>
                <a:ea typeface="+mn-lt"/>
                <a:cs typeface="+mn-lt"/>
              </a:rPr>
              <a:t>- volcanic eruptions influencing the climate</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Obliquity </a:t>
            </a:r>
            <a:r>
              <a:rPr lang="en-GB" sz="1100">
                <a:solidFill>
                  <a:srgbClr val="000000"/>
                </a:solidFill>
                <a:latin typeface="Century Gothic"/>
                <a:ea typeface="+mn-lt"/>
                <a:cs typeface="+mn-lt"/>
              </a:rPr>
              <a:t>– another word for axial tilt</a:t>
            </a:r>
          </a:p>
          <a:p>
            <a:endParaRPr lang="en-GB" sz="110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480327" y="6366124"/>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cs typeface="Calibri"/>
              </a:rPr>
              <a:t>NASA</a:t>
            </a:r>
            <a:endParaRPr lang="en-US"/>
          </a:p>
        </p:txBody>
      </p:sp>
      <p:sp>
        <p:nvSpPr>
          <p:cNvPr id="43" name="TextBox 42">
            <a:extLst>
              <a:ext uri="{FF2B5EF4-FFF2-40B4-BE49-F238E27FC236}">
                <a16:creationId xmlns:a16="http://schemas.microsoft.com/office/drawing/2014/main" id="{E8911E59-34EF-9A1F-60A7-3C9AE4527399}"/>
              </a:ext>
            </a:extLst>
          </p:cNvPr>
          <p:cNvSpPr txBox="1"/>
          <p:nvPr/>
        </p:nvSpPr>
        <p:spPr>
          <a:xfrm>
            <a:off x="7825825" y="6363236"/>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cs typeface="Calibri"/>
              </a:rPr>
              <a:t>MET Office</a:t>
            </a:r>
            <a:endParaRPr lang="en-US"/>
          </a:p>
        </p:txBody>
      </p:sp>
      <p:sp>
        <p:nvSpPr>
          <p:cNvPr id="44" name="TextBox 43">
            <a:extLst>
              <a:ext uri="{FF2B5EF4-FFF2-40B4-BE49-F238E27FC236}">
                <a16:creationId xmlns:a16="http://schemas.microsoft.com/office/drawing/2014/main" id="{11A78581-5662-BF98-679B-7E73728E7C35}"/>
              </a:ext>
            </a:extLst>
          </p:cNvPr>
          <p:cNvSpPr txBox="1"/>
          <p:nvPr/>
        </p:nvSpPr>
        <p:spPr>
          <a:xfrm>
            <a:off x="1309943" y="5667255"/>
            <a:ext cx="4771186"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ea typeface="Calibri"/>
                <a:cs typeface="Calibri"/>
              </a:rPr>
              <a:t>The climate has always been changing, even before humans existed. Human induced climate change (anthropogenic) has speed up the pace at which the climate is changing.</a:t>
            </a:r>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Century Gothic"/>
              </a:rPr>
              <a:t>Lesson 2 </a:t>
            </a:r>
            <a:endParaRPr lang="en-US" sz="1400" b="1">
              <a:latin typeface="Aptos" panose="020B0004020202020204"/>
            </a:endParaRPr>
          </a:p>
          <a:p>
            <a:pPr algn="ctr"/>
            <a:r>
              <a:rPr lang="en-GB" sz="1400" b="1">
                <a:latin typeface="Century Gothic"/>
              </a:rPr>
              <a:t>Natural Causes of Climate Change</a:t>
            </a:r>
            <a:endParaRPr lang="en-US" sz="140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graphicFrame>
        <p:nvGraphicFramePr>
          <p:cNvPr id="22" name="Table 21">
            <a:extLst>
              <a:ext uri="{FF2B5EF4-FFF2-40B4-BE49-F238E27FC236}">
                <a16:creationId xmlns:a16="http://schemas.microsoft.com/office/drawing/2014/main" id="{04F87C2A-EB2B-4475-9AE2-EFD05EF15717}"/>
              </a:ext>
            </a:extLst>
          </p:cNvPr>
          <p:cNvGraphicFramePr>
            <a:graphicFrameLocks noGrp="1"/>
          </p:cNvGraphicFramePr>
          <p:nvPr>
            <p:extLst>
              <p:ext uri="{D42A27DB-BD31-4B8C-83A1-F6EECF244321}">
                <p14:modId xmlns:p14="http://schemas.microsoft.com/office/powerpoint/2010/main" val="2515470126"/>
              </p:ext>
            </p:extLst>
          </p:nvPr>
        </p:nvGraphicFramePr>
        <p:xfrm>
          <a:off x="439759" y="3810776"/>
          <a:ext cx="5652093" cy="1253793"/>
        </p:xfrm>
        <a:graphic>
          <a:graphicData uri="http://schemas.openxmlformats.org/drawingml/2006/table">
            <a:tbl>
              <a:tblPr firstRow="1" bandRow="1">
                <a:tableStyleId>{5C22544A-7EE6-4342-B048-85BDC9FD1C3A}</a:tableStyleId>
              </a:tblPr>
              <a:tblGrid>
                <a:gridCol w="1796679">
                  <a:extLst>
                    <a:ext uri="{9D8B030D-6E8A-4147-A177-3AD203B41FA5}">
                      <a16:colId xmlns:a16="http://schemas.microsoft.com/office/drawing/2014/main" val="3261543515"/>
                    </a:ext>
                  </a:extLst>
                </a:gridCol>
                <a:gridCol w="2322576">
                  <a:extLst>
                    <a:ext uri="{9D8B030D-6E8A-4147-A177-3AD203B41FA5}">
                      <a16:colId xmlns:a16="http://schemas.microsoft.com/office/drawing/2014/main" val="1325841306"/>
                    </a:ext>
                  </a:extLst>
                </a:gridCol>
                <a:gridCol w="1532838">
                  <a:extLst>
                    <a:ext uri="{9D8B030D-6E8A-4147-A177-3AD203B41FA5}">
                      <a16:colId xmlns:a16="http://schemas.microsoft.com/office/drawing/2014/main" val="3611621875"/>
                    </a:ext>
                  </a:extLst>
                </a:gridCol>
              </a:tblGrid>
              <a:tr h="202233">
                <a:tc>
                  <a:txBody>
                    <a:bodyPr/>
                    <a:lstStyle/>
                    <a:p>
                      <a:pPr algn="ctr"/>
                      <a:r>
                        <a:rPr lang="en-GB" sz="700">
                          <a:solidFill>
                            <a:schemeClr val="tx1"/>
                          </a:solidFill>
                          <a:latin typeface="Century Gothic" panose="020B0502020202020204" pitchFamily="34" charset="0"/>
                        </a:rPr>
                        <a:t>Precession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a:solidFill>
                            <a:schemeClr val="tx1"/>
                          </a:solidFill>
                          <a:latin typeface="Century Gothic" panose="020B0502020202020204" pitchFamily="34" charset="0"/>
                        </a:rPr>
                        <a:t>Axial Tilt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a:solidFill>
                            <a:schemeClr val="tx1"/>
                          </a:solidFill>
                          <a:latin typeface="Century Gothic" panose="020B0502020202020204" pitchFamily="34" charset="0"/>
                        </a:rPr>
                        <a:t>Eccentricity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3144213"/>
                  </a:ext>
                </a:extLst>
              </a:tr>
              <a:tr h="370840">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b="0" i="0">
                          <a:solidFill>
                            <a:srgbClr val="000000"/>
                          </a:solidFill>
                          <a:effectLst/>
                          <a:latin typeface="Century Gothic" panose="020B0502020202020204" pitchFamily="34" charset="0"/>
                        </a:rPr>
                        <a:t>The Earth wobbles on its axis.</a:t>
                      </a:r>
                      <a:r>
                        <a:rPr lang="en-GB" sz="700" b="1" i="0">
                          <a:solidFill>
                            <a:srgbClr val="FFFFFF"/>
                          </a:solidFill>
                          <a:effectLst/>
                          <a:latin typeface="Century Gothic" panose="020B0502020202020204" pitchFamily="34" charset="0"/>
                        </a:rPr>
                        <a:t>​</a:t>
                      </a:r>
                      <a:endParaRPr lang="en-GB" sz="700" b="1" i="0">
                        <a:solidFill>
                          <a:srgbClr val="FFFFFF"/>
                        </a:solidFill>
                        <a:effectLs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b="0" i="0">
                          <a:solidFill>
                            <a:srgbClr val="000000"/>
                          </a:solidFill>
                          <a:effectLst/>
                          <a:latin typeface="Century Gothic" panose="020B0502020202020204" pitchFamily="34" charset="0"/>
                        </a:rPr>
                        <a:t>This affects the direction in which the axis is facing.</a:t>
                      </a:r>
                      <a:r>
                        <a:rPr lang="en-GB" sz="700" b="1" i="0">
                          <a:solidFill>
                            <a:srgbClr val="FFFFFF"/>
                          </a:solidFill>
                          <a:effectLst/>
                          <a:latin typeface="Century Gothic" panose="020B0502020202020204" pitchFamily="34" charset="0"/>
                        </a:rPr>
                        <a:t>​</a:t>
                      </a:r>
                      <a:endParaRPr lang="en-GB" sz="700" b="1" i="0">
                        <a:solidFill>
                          <a:srgbClr val="FFFFFF"/>
                        </a:solidFill>
                        <a:effectLs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b="0" i="0">
                          <a:solidFill>
                            <a:srgbClr val="000000"/>
                          </a:solidFill>
                          <a:effectLst/>
                          <a:latin typeface="Century Gothic" panose="020B0502020202020204" pitchFamily="34" charset="0"/>
                        </a:rPr>
                        <a:t>This impacts on our seasons and creates greater or smaller differences between summer and winter.​</a:t>
                      </a:r>
                      <a:endParaRPr lang="en-GB" sz="700" b="0" i="0">
                        <a:solidFill>
                          <a:srgbClr val="000000"/>
                        </a:solidFill>
                        <a:effectLst/>
                      </a:endParaRPr>
                    </a:p>
                    <a:p>
                      <a:pPr marL="171450" indent="-171450">
                        <a:buFont typeface="Wingdings" panose="05000000000000000000" pitchFamily="2" charset="2"/>
                        <a:buChar char="Ø"/>
                      </a:pPr>
                      <a:r>
                        <a:rPr lang="en-GB" sz="700" b="0" i="0">
                          <a:solidFill>
                            <a:srgbClr val="000000"/>
                          </a:solidFill>
                          <a:effectLst/>
                          <a:latin typeface="Century Gothic" panose="020B0502020202020204" pitchFamily="34" charset="0"/>
                        </a:rPr>
                        <a:t>This can happen over a period of 24,000 years approximately.</a:t>
                      </a:r>
                      <a:endParaRPr lang="en-GB" sz="70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b="0" i="0">
                          <a:solidFill>
                            <a:srgbClr val="000000"/>
                          </a:solidFill>
                          <a:effectLst/>
                          <a:latin typeface="Century Gothic" panose="020B0502020202020204" pitchFamily="34" charset="0"/>
                        </a:rPr>
                        <a:t>Earth is tilted about 23° from a vertical position.​</a:t>
                      </a:r>
                      <a:endParaRPr lang="en-GB" sz="700" b="0" i="0">
                        <a:solidFill>
                          <a:srgbClr val="000000"/>
                        </a:solidFill>
                        <a:effectLst/>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b="0" i="0">
                          <a:solidFill>
                            <a:srgbClr val="000000"/>
                          </a:solidFill>
                          <a:effectLst/>
                          <a:latin typeface="Century Gothic" panose="020B0502020202020204" pitchFamily="34" charset="0"/>
                        </a:rPr>
                        <a:t>Every 40,000 years the tilt can change.​</a:t>
                      </a:r>
                      <a:endParaRPr lang="en-GB" sz="700" b="0" i="0">
                        <a:solidFill>
                          <a:srgbClr val="000000"/>
                        </a:solidFill>
                        <a:effectLst/>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b="0" i="0">
                          <a:solidFill>
                            <a:srgbClr val="000000"/>
                          </a:solidFill>
                          <a:effectLst/>
                          <a:latin typeface="Century Gothic" panose="020B0502020202020204" pitchFamily="34" charset="0"/>
                        </a:rPr>
                        <a:t>Seasons are created north and south of the Equator.</a:t>
                      </a:r>
                      <a:r>
                        <a:rPr lang="en-GB" sz="700" b="1" i="0">
                          <a:solidFill>
                            <a:srgbClr val="FFFFFF"/>
                          </a:solidFill>
                          <a:effectLst/>
                          <a:latin typeface="Century Gothic" panose="020B0502020202020204" pitchFamily="34" charset="0"/>
                        </a:rPr>
                        <a:t>​</a:t>
                      </a:r>
                      <a:endParaRPr lang="en-GB" sz="700" b="1" i="0">
                        <a:solidFill>
                          <a:srgbClr val="FFFFFF"/>
                        </a:solidFill>
                        <a:effectLst/>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b="0" i="0">
                          <a:solidFill>
                            <a:srgbClr val="000000"/>
                          </a:solidFill>
                          <a:effectLst/>
                          <a:latin typeface="Century Gothic" panose="020B0502020202020204" pitchFamily="34" charset="0"/>
                        </a:rPr>
                        <a:t>When the earth’s tilt is closer to the Sun then the difference in seasons is less.</a:t>
                      </a:r>
                      <a:r>
                        <a:rPr lang="en-GB" sz="700" b="1" i="0">
                          <a:solidFill>
                            <a:srgbClr val="FFFFFF"/>
                          </a:solidFill>
                          <a:effectLst/>
                          <a:latin typeface="Century Gothic" panose="020B0502020202020204" pitchFamily="34" charset="0"/>
                        </a:rPr>
                        <a:t>​</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b="0" i="0">
                          <a:solidFill>
                            <a:srgbClr val="000000"/>
                          </a:solidFill>
                          <a:effectLst/>
                          <a:latin typeface="Century Gothic" panose="020B0502020202020204" pitchFamily="34" charset="0"/>
                        </a:rPr>
                        <a:t>When tilt is further from the Sun then the difference in seasons is more.​</a:t>
                      </a:r>
                      <a:endParaRPr lang="en-GB" sz="700" b="0" i="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b="0" i="0">
                          <a:solidFill>
                            <a:srgbClr val="000000"/>
                          </a:solidFill>
                          <a:effectLst/>
                          <a:latin typeface="Century Gothic" panose="020B0502020202020204" pitchFamily="34" charset="0"/>
                        </a:rPr>
                        <a:t>Every 100,000 years approximately the orbit of the Earth changes shape.</a:t>
                      </a:r>
                      <a:r>
                        <a:rPr lang="en-GB" sz="700" b="1" i="0">
                          <a:solidFill>
                            <a:srgbClr val="FFFFFF"/>
                          </a:solidFill>
                          <a:effectLst/>
                          <a:latin typeface="Century Gothic" panose="020B0502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b="0" i="0">
                          <a:solidFill>
                            <a:srgbClr val="000000"/>
                          </a:solidFill>
                          <a:effectLst/>
                          <a:latin typeface="Century Gothic" panose="020B0502020202020204" pitchFamily="34" charset="0"/>
                        </a:rPr>
                        <a:t>The earth’s orbit can be circular making us warmer (interglacial).</a:t>
                      </a:r>
                      <a:r>
                        <a:rPr lang="en-GB" sz="700" b="1" i="0">
                          <a:solidFill>
                            <a:srgbClr val="FFFFFF"/>
                          </a:solidFill>
                          <a:effectLst/>
                          <a:latin typeface="Century Gothic" panose="020B0502020202020204" pitchFamily="34" charset="0"/>
                        </a:rPr>
                        <a:t>​</a:t>
                      </a:r>
                      <a:endParaRPr lang="en-GB" sz="700" b="1" i="0">
                        <a:solidFill>
                          <a:srgbClr val="FFFFFF"/>
                        </a:solidFill>
                        <a:effectLs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b="0" i="0">
                          <a:solidFill>
                            <a:srgbClr val="000000"/>
                          </a:solidFill>
                          <a:effectLst/>
                          <a:latin typeface="Century Gothic" panose="020B0502020202020204" pitchFamily="34" charset="0"/>
                        </a:rPr>
                        <a:t>The earth’s orbit can be elliptical, making us cooler (glacial).​</a:t>
                      </a:r>
                      <a:endParaRPr lang="en-GB" sz="70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52867"/>
                  </a:ext>
                </a:extLst>
              </a:tr>
            </a:tbl>
          </a:graphicData>
        </a:graphic>
      </p:graphicFrame>
      <p:pic>
        <p:nvPicPr>
          <p:cNvPr id="24" name="Picture 23">
            <a:extLst>
              <a:ext uri="{FF2B5EF4-FFF2-40B4-BE49-F238E27FC236}">
                <a16:creationId xmlns:a16="http://schemas.microsoft.com/office/drawing/2014/main" id="{E5FF63C9-193C-4855-90E5-97CA17D5B150}"/>
              </a:ext>
            </a:extLst>
          </p:cNvPr>
          <p:cNvPicPr>
            <a:picLocks noChangeAspect="1"/>
          </p:cNvPicPr>
          <p:nvPr/>
        </p:nvPicPr>
        <p:blipFill>
          <a:blip r:embed="rId4"/>
          <a:stretch>
            <a:fillRect/>
          </a:stretch>
        </p:blipFill>
        <p:spPr>
          <a:xfrm>
            <a:off x="2511257" y="1427428"/>
            <a:ext cx="3695990" cy="2170397"/>
          </a:xfrm>
          <a:prstGeom prst="rect">
            <a:avLst/>
          </a:prstGeom>
        </p:spPr>
      </p:pic>
      <p:pic>
        <p:nvPicPr>
          <p:cNvPr id="1026" name="Picture 2" descr="Milankovitch (Orbital) Cycles And Their Role In Earth's, 59% OFF">
            <a:extLst>
              <a:ext uri="{FF2B5EF4-FFF2-40B4-BE49-F238E27FC236}">
                <a16:creationId xmlns:a16="http://schemas.microsoft.com/office/drawing/2014/main" id="{6D4D4A5B-25C2-4C99-8A84-588C4CA423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759" y="1112473"/>
            <a:ext cx="2071498" cy="25893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B3BB5DB-61ED-2886-CFF7-4C8DFCF96C22}"/>
              </a:ext>
            </a:extLst>
          </p:cNvPr>
          <p:cNvPicPr>
            <a:picLocks noChangeAspect="1"/>
          </p:cNvPicPr>
          <p:nvPr/>
        </p:nvPicPr>
        <p:blipFill>
          <a:blip r:embed="rId6"/>
          <a:stretch>
            <a:fillRect/>
          </a:stretch>
        </p:blipFill>
        <p:spPr>
          <a:xfrm>
            <a:off x="6386644" y="1943286"/>
            <a:ext cx="545831" cy="579573"/>
          </a:xfrm>
          <a:prstGeom prst="rect">
            <a:avLst/>
          </a:prstGeom>
        </p:spPr>
      </p:pic>
      <p:pic>
        <p:nvPicPr>
          <p:cNvPr id="7" name="Picture 6">
            <a:extLst>
              <a:ext uri="{FF2B5EF4-FFF2-40B4-BE49-F238E27FC236}">
                <a16:creationId xmlns:a16="http://schemas.microsoft.com/office/drawing/2014/main" id="{062413BB-5272-5188-23C1-664533B5FCA4}"/>
              </a:ext>
            </a:extLst>
          </p:cNvPr>
          <p:cNvPicPr>
            <a:picLocks noChangeAspect="1"/>
          </p:cNvPicPr>
          <p:nvPr/>
        </p:nvPicPr>
        <p:blipFill>
          <a:blip r:embed="rId6"/>
          <a:stretch>
            <a:fillRect/>
          </a:stretch>
        </p:blipFill>
        <p:spPr>
          <a:xfrm>
            <a:off x="318714" y="281152"/>
            <a:ext cx="748544" cy="768756"/>
          </a:xfrm>
          <a:prstGeom prst="rect">
            <a:avLst/>
          </a:prstGeom>
        </p:spPr>
      </p:pic>
      <p:pic>
        <p:nvPicPr>
          <p:cNvPr id="18" name="Picture 17">
            <a:extLst>
              <a:ext uri="{FF2B5EF4-FFF2-40B4-BE49-F238E27FC236}">
                <a16:creationId xmlns:a16="http://schemas.microsoft.com/office/drawing/2014/main" id="{1ECC3CD5-8A42-BAD8-DDA2-8542ADBDADB3}"/>
              </a:ext>
            </a:extLst>
          </p:cNvPr>
          <p:cNvPicPr>
            <a:picLocks noChangeAspect="1"/>
          </p:cNvPicPr>
          <p:nvPr/>
        </p:nvPicPr>
        <p:blipFill>
          <a:blip r:embed="rId7"/>
          <a:stretch>
            <a:fillRect/>
          </a:stretch>
        </p:blipFill>
        <p:spPr>
          <a:xfrm>
            <a:off x="6393403" y="2693275"/>
            <a:ext cx="545830" cy="559302"/>
          </a:xfrm>
          <a:prstGeom prst="rect">
            <a:avLst/>
          </a:prstGeom>
        </p:spPr>
      </p:pic>
      <p:pic>
        <p:nvPicPr>
          <p:cNvPr id="19" name="Picture 18">
            <a:extLst>
              <a:ext uri="{FF2B5EF4-FFF2-40B4-BE49-F238E27FC236}">
                <a16:creationId xmlns:a16="http://schemas.microsoft.com/office/drawing/2014/main" id="{9EBA7C9D-84AA-0112-442D-651766B4D0C9}"/>
              </a:ext>
            </a:extLst>
          </p:cNvPr>
          <p:cNvPicPr>
            <a:picLocks noChangeAspect="1"/>
          </p:cNvPicPr>
          <p:nvPr/>
        </p:nvPicPr>
        <p:blipFill>
          <a:blip r:embed="rId8"/>
          <a:stretch>
            <a:fillRect/>
          </a:stretch>
        </p:blipFill>
        <p:spPr>
          <a:xfrm>
            <a:off x="6433945" y="3362183"/>
            <a:ext cx="498531" cy="471465"/>
          </a:xfrm>
          <a:prstGeom prst="rect">
            <a:avLst/>
          </a:prstGeom>
        </p:spPr>
      </p:pic>
      <p:pic>
        <p:nvPicPr>
          <p:cNvPr id="20" name="Picture 19">
            <a:extLst>
              <a:ext uri="{FF2B5EF4-FFF2-40B4-BE49-F238E27FC236}">
                <a16:creationId xmlns:a16="http://schemas.microsoft.com/office/drawing/2014/main" id="{26D0DBC0-7631-B982-3F77-564251EAB7FD}"/>
              </a:ext>
            </a:extLst>
          </p:cNvPr>
          <p:cNvPicPr>
            <a:picLocks noChangeAspect="1"/>
          </p:cNvPicPr>
          <p:nvPr/>
        </p:nvPicPr>
        <p:blipFill>
          <a:blip r:embed="rId9"/>
          <a:stretch>
            <a:fillRect/>
          </a:stretch>
        </p:blipFill>
        <p:spPr>
          <a:xfrm>
            <a:off x="6346102" y="1321676"/>
            <a:ext cx="586373" cy="552545"/>
          </a:xfrm>
          <a:prstGeom prst="rect">
            <a:avLst/>
          </a:prstGeom>
        </p:spPr>
      </p:pic>
      <p:pic>
        <p:nvPicPr>
          <p:cNvPr id="23" name="Picture 22">
            <a:extLst>
              <a:ext uri="{FF2B5EF4-FFF2-40B4-BE49-F238E27FC236}">
                <a16:creationId xmlns:a16="http://schemas.microsoft.com/office/drawing/2014/main" id="{77A0930D-CEE9-81BE-09AB-C54AA3A189C9}"/>
              </a:ext>
            </a:extLst>
          </p:cNvPr>
          <p:cNvPicPr>
            <a:picLocks noChangeAspect="1"/>
          </p:cNvPicPr>
          <p:nvPr/>
        </p:nvPicPr>
        <p:blipFill>
          <a:blip r:embed="rId10"/>
          <a:stretch>
            <a:fillRect/>
          </a:stretch>
        </p:blipFill>
        <p:spPr>
          <a:xfrm>
            <a:off x="6440702" y="3936498"/>
            <a:ext cx="485017" cy="484978"/>
          </a:xfrm>
          <a:prstGeom prst="rect">
            <a:avLst/>
          </a:prstGeom>
        </p:spPr>
      </p:pic>
      <p:pic>
        <p:nvPicPr>
          <p:cNvPr id="25" name="Picture 24">
            <a:extLst>
              <a:ext uri="{FF2B5EF4-FFF2-40B4-BE49-F238E27FC236}">
                <a16:creationId xmlns:a16="http://schemas.microsoft.com/office/drawing/2014/main" id="{F8946CF3-AB50-7E8C-FEFB-EDEEE696BCEB}"/>
              </a:ext>
            </a:extLst>
          </p:cNvPr>
          <p:cNvPicPr>
            <a:picLocks noChangeAspect="1"/>
          </p:cNvPicPr>
          <p:nvPr/>
        </p:nvPicPr>
        <p:blipFill>
          <a:blip r:embed="rId11"/>
          <a:stretch>
            <a:fillRect/>
          </a:stretch>
        </p:blipFill>
        <p:spPr>
          <a:xfrm>
            <a:off x="6440703" y="4544597"/>
            <a:ext cx="478258" cy="491735"/>
          </a:xfrm>
          <a:prstGeom prst="rect">
            <a:avLst/>
          </a:prstGeom>
        </p:spPr>
      </p:pic>
      <p:pic>
        <p:nvPicPr>
          <p:cNvPr id="26" name="Picture 25" descr="A qr code with a few black squares&#10;&#10;Description automatically generated">
            <a:extLst>
              <a:ext uri="{FF2B5EF4-FFF2-40B4-BE49-F238E27FC236}">
                <a16:creationId xmlns:a16="http://schemas.microsoft.com/office/drawing/2014/main" id="{3A8B64E3-2834-BA04-5C70-5120B739E218}"/>
              </a:ext>
            </a:extLst>
          </p:cNvPr>
          <p:cNvPicPr>
            <a:picLocks noChangeAspect="1"/>
          </p:cNvPicPr>
          <p:nvPr/>
        </p:nvPicPr>
        <p:blipFill>
          <a:blip r:embed="rId12"/>
          <a:stretch>
            <a:fillRect/>
          </a:stretch>
        </p:blipFill>
        <p:spPr>
          <a:xfrm>
            <a:off x="6733928" y="5495875"/>
            <a:ext cx="815929" cy="798036"/>
          </a:xfrm>
          <a:prstGeom prst="rect">
            <a:avLst/>
          </a:prstGeom>
          <a:ln>
            <a:noFill/>
          </a:ln>
        </p:spPr>
      </p:pic>
      <p:pic>
        <p:nvPicPr>
          <p:cNvPr id="28" name="Picture 27" descr="A qr code on a white background&#10;&#10;Description automatically generated">
            <a:extLst>
              <a:ext uri="{FF2B5EF4-FFF2-40B4-BE49-F238E27FC236}">
                <a16:creationId xmlns:a16="http://schemas.microsoft.com/office/drawing/2014/main" id="{D5BDC3D7-A63C-1E9C-B836-0BBB8F7A2B49}"/>
              </a:ext>
            </a:extLst>
          </p:cNvPr>
          <p:cNvPicPr>
            <a:picLocks noChangeAspect="1"/>
          </p:cNvPicPr>
          <p:nvPr/>
        </p:nvPicPr>
        <p:blipFill>
          <a:blip r:embed="rId13"/>
          <a:stretch>
            <a:fillRect/>
          </a:stretch>
        </p:blipFill>
        <p:spPr>
          <a:xfrm>
            <a:off x="8287174" y="5495112"/>
            <a:ext cx="827566" cy="807232"/>
          </a:xfrm>
          <a:prstGeom prst="rect">
            <a:avLst/>
          </a:prstGeom>
          <a:ln>
            <a:noFill/>
          </a:ln>
        </p:spPr>
      </p:pic>
    </p:spTree>
    <p:extLst>
      <p:ext uri="{BB962C8B-B14F-4D97-AF65-F5344CB8AC3E}">
        <p14:creationId xmlns:p14="http://schemas.microsoft.com/office/powerpoint/2010/main" val="303021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3F607312-7713-F6BF-96B3-394188C3F84C}"/>
              </a:ext>
            </a:extLst>
          </p:cNvPr>
          <p:cNvGraphicFramePr>
            <a:graphicFrameLocks noGrp="1"/>
          </p:cNvGraphicFramePr>
          <p:nvPr>
            <p:extLst>
              <p:ext uri="{D42A27DB-BD31-4B8C-83A1-F6EECF244321}">
                <p14:modId xmlns:p14="http://schemas.microsoft.com/office/powerpoint/2010/main" val="790911977"/>
              </p:ext>
            </p:extLst>
          </p:nvPr>
        </p:nvGraphicFramePr>
        <p:xfrm>
          <a:off x="224672" y="469446"/>
          <a:ext cx="9445750" cy="6222752"/>
        </p:xfrm>
        <a:graphic>
          <a:graphicData uri="http://schemas.openxmlformats.org/drawingml/2006/table">
            <a:tbl>
              <a:tblPr firstRow="1" bandRow="1">
                <a:tableStyleId>{5C22544A-7EE6-4342-B048-85BDC9FD1C3A}</a:tableStyleId>
              </a:tblPr>
              <a:tblGrid>
                <a:gridCol w="4722875">
                  <a:extLst>
                    <a:ext uri="{9D8B030D-6E8A-4147-A177-3AD203B41FA5}">
                      <a16:colId xmlns:a16="http://schemas.microsoft.com/office/drawing/2014/main" val="3880288432"/>
                    </a:ext>
                  </a:extLst>
                </a:gridCol>
                <a:gridCol w="4722875">
                  <a:extLst>
                    <a:ext uri="{9D8B030D-6E8A-4147-A177-3AD203B41FA5}">
                      <a16:colId xmlns:a16="http://schemas.microsoft.com/office/drawing/2014/main" val="1611723772"/>
                    </a:ext>
                  </a:extLst>
                </a:gridCol>
              </a:tblGrid>
              <a:tr h="3127468">
                <a:tc>
                  <a:txBody>
                    <a:bodyPr/>
                    <a:lstStyle/>
                    <a:p>
                      <a:pPr algn="l"/>
                      <a:r>
                        <a:rPr lang="en-US" sz="1200" b="1">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a:r>
                        <a:rPr lang="en-US" sz="1200" b="1">
                          <a:solidFill>
                            <a:schemeClr val="tx1"/>
                          </a:solidFill>
                          <a:latin typeface="Century Gothic"/>
                        </a:rPr>
                        <a:t>2</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r h="753155">
                <a:tc rowSpan="2">
                  <a:txBody>
                    <a:bodyPr/>
                    <a:lstStyle/>
                    <a:p>
                      <a:pPr algn="l"/>
                      <a:r>
                        <a:rPr lang="en-US" sz="1200" b="1">
                          <a:solidFill>
                            <a:schemeClr val="tx1"/>
                          </a:solidFill>
                          <a:latin typeface="Century Gothic"/>
                        </a:rPr>
                        <a:t>3</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r>
                        <a:rPr lang="en-US" sz="1200" b="1">
                          <a:solidFill>
                            <a:schemeClr val="tx1"/>
                          </a:solidFill>
                          <a:latin typeface="Century Gothic"/>
                        </a:rPr>
                        <a:t>4</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186774"/>
                  </a:ext>
                </a:extLst>
              </a:tr>
              <a:tr h="2342129">
                <a:tc vMerge="1">
                  <a:txBody>
                    <a:bodyPr/>
                    <a:lstStyle/>
                    <a:p>
                      <a:pPr algn="l"/>
                      <a:endParaRPr lang="en-US"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200" b="1">
                          <a:solidFill>
                            <a:schemeClr val="tx1"/>
                          </a:solidFill>
                          <a:latin typeface="Century Gothic"/>
                        </a:rPr>
                        <a:t>Feedback</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14801909"/>
                  </a:ext>
                </a:extLst>
              </a:tr>
            </a:tbl>
          </a:graphicData>
        </a:graphic>
      </p:graphicFrame>
      <p:sp>
        <p:nvSpPr>
          <p:cNvPr id="4" name="TextBox 3">
            <a:extLst>
              <a:ext uri="{FF2B5EF4-FFF2-40B4-BE49-F238E27FC236}">
                <a16:creationId xmlns:a16="http://schemas.microsoft.com/office/drawing/2014/main" id="{AC461C88-159C-6CE2-0B85-DE7F7F086ACE}"/>
              </a:ext>
            </a:extLst>
          </p:cNvPr>
          <p:cNvSpPr txBox="1"/>
          <p:nvPr/>
        </p:nvSpPr>
        <p:spPr>
          <a:xfrm>
            <a:off x="5198225" y="466239"/>
            <a:ext cx="447886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Explain </a:t>
            </a:r>
            <a:r>
              <a:rPr lang="en-US" sz="1100" b="1" kern="0">
                <a:latin typeface="Century Gothic"/>
                <a:cs typeface="Arial"/>
              </a:rPr>
              <a:t>one</a:t>
            </a:r>
            <a:r>
              <a:rPr lang="en-US" sz="1100" kern="0">
                <a:latin typeface="Century Gothic"/>
                <a:cs typeface="Arial"/>
              </a:rPr>
              <a:t> reason why more heat energy is received at the Equator than at the poles.(3)</a:t>
            </a:r>
          </a:p>
        </p:txBody>
      </p:sp>
      <p:pic>
        <p:nvPicPr>
          <p:cNvPr id="5" name="Picture 4" descr="A diagram of a globe&#10;&#10;AI-generated content may be incorrect.">
            <a:extLst>
              <a:ext uri="{FF2B5EF4-FFF2-40B4-BE49-F238E27FC236}">
                <a16:creationId xmlns:a16="http://schemas.microsoft.com/office/drawing/2014/main" id="{04A24DED-82E7-E51A-163F-D66C6E069BBF}"/>
              </a:ext>
            </a:extLst>
          </p:cNvPr>
          <p:cNvPicPr>
            <a:picLocks noChangeAspect="1"/>
          </p:cNvPicPr>
          <p:nvPr/>
        </p:nvPicPr>
        <p:blipFill>
          <a:blip r:embed="rId2"/>
          <a:srcRect l="2347" t="397" r="-2113" b="-794"/>
          <a:stretch>
            <a:fillRect/>
          </a:stretch>
        </p:blipFill>
        <p:spPr>
          <a:xfrm>
            <a:off x="537200" y="716611"/>
            <a:ext cx="4336169" cy="2588301"/>
          </a:xfrm>
          <a:prstGeom prst="rect">
            <a:avLst/>
          </a:prstGeom>
          <a:ln>
            <a:noFill/>
          </a:ln>
        </p:spPr>
      </p:pic>
      <p:sp>
        <p:nvSpPr>
          <p:cNvPr id="6" name="TextBox 5">
            <a:extLst>
              <a:ext uri="{FF2B5EF4-FFF2-40B4-BE49-F238E27FC236}">
                <a16:creationId xmlns:a16="http://schemas.microsoft.com/office/drawing/2014/main" id="{4A6C0F2A-591B-CC1D-68AA-7B6DCFA06E0B}"/>
              </a:ext>
            </a:extLst>
          </p:cNvPr>
          <p:cNvSpPr txBox="1"/>
          <p:nvPr/>
        </p:nvSpPr>
        <p:spPr>
          <a:xfrm>
            <a:off x="225608" y="3313533"/>
            <a:ext cx="4727419"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Complete Figure 5a by labelling cells A and B. (2)</a:t>
            </a:r>
          </a:p>
          <a:p>
            <a:endParaRPr lang="en-US" sz="1100" kern="0">
              <a:latin typeface="Century Gothic"/>
              <a:cs typeface="Arial"/>
            </a:endParaRPr>
          </a:p>
          <a:p>
            <a:pPr algn="r"/>
            <a:endParaRPr lang="en-US" sz="1100" b="1" kern="0">
              <a:latin typeface="Century Gothic"/>
              <a:cs typeface="Arial"/>
            </a:endParaRPr>
          </a:p>
        </p:txBody>
      </p:sp>
      <p:sp>
        <p:nvSpPr>
          <p:cNvPr id="7" name="TextBox 6">
            <a:extLst>
              <a:ext uri="{FF2B5EF4-FFF2-40B4-BE49-F238E27FC236}">
                <a16:creationId xmlns:a16="http://schemas.microsoft.com/office/drawing/2014/main" id="{2FC75BF2-A517-72BA-EBFF-5A399B8A12D7}"/>
              </a:ext>
            </a:extLst>
          </p:cNvPr>
          <p:cNvSpPr txBox="1"/>
          <p:nvPr/>
        </p:nvSpPr>
        <p:spPr>
          <a:xfrm>
            <a:off x="5198224" y="3604532"/>
            <a:ext cx="448313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State </a:t>
            </a:r>
            <a:r>
              <a:rPr lang="en-US" sz="1100" b="1" kern="0">
                <a:latin typeface="Century Gothic"/>
                <a:cs typeface="Arial"/>
              </a:rPr>
              <a:t>one</a:t>
            </a:r>
            <a:r>
              <a:rPr lang="en-US" sz="1100" kern="0">
                <a:latin typeface="Century Gothic"/>
                <a:cs typeface="Arial"/>
              </a:rPr>
              <a:t> cause of natural climate change.(1)</a:t>
            </a:r>
          </a:p>
        </p:txBody>
      </p:sp>
      <p:sp>
        <p:nvSpPr>
          <p:cNvPr id="8" name="TextBox 7">
            <a:extLst>
              <a:ext uri="{FF2B5EF4-FFF2-40B4-BE49-F238E27FC236}">
                <a16:creationId xmlns:a16="http://schemas.microsoft.com/office/drawing/2014/main" id="{F06FE256-2F8F-15E5-6E5D-9CD9573EDA5C}"/>
              </a:ext>
            </a:extLst>
          </p:cNvPr>
          <p:cNvSpPr txBox="1"/>
          <p:nvPr/>
        </p:nvSpPr>
        <p:spPr>
          <a:xfrm>
            <a:off x="469897" y="3605699"/>
            <a:ext cx="447930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Explain </a:t>
            </a:r>
            <a:r>
              <a:rPr lang="en-US" sz="1100" b="1" kern="0">
                <a:latin typeface="Century Gothic"/>
                <a:cs typeface="Arial"/>
              </a:rPr>
              <a:t>one</a:t>
            </a:r>
            <a:r>
              <a:rPr lang="en-US" sz="1100" kern="0">
                <a:latin typeface="Century Gothic"/>
                <a:cs typeface="Arial"/>
              </a:rPr>
              <a:t> way in which the Milankovitch cycles can affect global temperature.(3)</a:t>
            </a:r>
          </a:p>
        </p:txBody>
      </p:sp>
      <p:sp>
        <p:nvSpPr>
          <p:cNvPr id="10" name="TextBox 9">
            <a:extLst>
              <a:ext uri="{FF2B5EF4-FFF2-40B4-BE49-F238E27FC236}">
                <a16:creationId xmlns:a16="http://schemas.microsoft.com/office/drawing/2014/main" id="{C9307FAB-E0B0-4BA5-7BE6-F58640BD3D16}"/>
              </a:ext>
            </a:extLst>
          </p:cNvPr>
          <p:cNvSpPr txBox="1"/>
          <p:nvPr/>
        </p:nvSpPr>
        <p:spPr>
          <a:xfrm>
            <a:off x="5089439" y="909484"/>
            <a:ext cx="449230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1" name="TextBox 10">
            <a:extLst>
              <a:ext uri="{FF2B5EF4-FFF2-40B4-BE49-F238E27FC236}">
                <a16:creationId xmlns:a16="http://schemas.microsoft.com/office/drawing/2014/main" id="{1B1B1B3F-F6B6-6F1E-E550-56E30CBAC702}"/>
              </a:ext>
            </a:extLst>
          </p:cNvPr>
          <p:cNvSpPr txBox="1"/>
          <p:nvPr/>
        </p:nvSpPr>
        <p:spPr>
          <a:xfrm>
            <a:off x="377942" y="4042528"/>
            <a:ext cx="449230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2" name="TextBox 11">
            <a:extLst>
              <a:ext uri="{FF2B5EF4-FFF2-40B4-BE49-F238E27FC236}">
                <a16:creationId xmlns:a16="http://schemas.microsoft.com/office/drawing/2014/main" id="{01A7C2F5-61C2-54FF-36C5-C3997F7B68EE}"/>
              </a:ext>
            </a:extLst>
          </p:cNvPr>
          <p:cNvSpPr txBox="1"/>
          <p:nvPr/>
        </p:nvSpPr>
        <p:spPr>
          <a:xfrm>
            <a:off x="5282360" y="3950287"/>
            <a:ext cx="30775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a:t>
            </a:r>
          </a:p>
        </p:txBody>
      </p:sp>
      <p:sp>
        <p:nvSpPr>
          <p:cNvPr id="13" name="TextBox 12">
            <a:extLst>
              <a:ext uri="{FF2B5EF4-FFF2-40B4-BE49-F238E27FC236}">
                <a16:creationId xmlns:a16="http://schemas.microsoft.com/office/drawing/2014/main" id="{E3FD8785-E785-D174-D37D-D1EE86961F77}"/>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Exam Practice 1</a:t>
            </a:r>
          </a:p>
        </p:txBody>
      </p:sp>
    </p:spTree>
    <p:extLst>
      <p:ext uri="{BB962C8B-B14F-4D97-AF65-F5344CB8AC3E}">
        <p14:creationId xmlns:p14="http://schemas.microsoft.com/office/powerpoint/2010/main" val="1704540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547060" y="98548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636326" y="5066343"/>
            <a:ext cx="3114633"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550205" y="5261060"/>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640074" y="5123021"/>
            <a:ext cx="314746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952424" y="1494421"/>
            <a:ext cx="1818805"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Century Gothic"/>
                <a:ea typeface="+mn-lt"/>
                <a:cs typeface="+mn-lt"/>
              </a:rPr>
              <a:t>Concentration (of gas) </a:t>
            </a:r>
            <a:r>
              <a:rPr lang="en-GB" sz="1100">
                <a:latin typeface="Century Gothic"/>
                <a:ea typeface="+mn-lt"/>
                <a:cs typeface="+mn-lt"/>
              </a:rPr>
              <a:t>- </a:t>
            </a:r>
            <a:r>
              <a:rPr lang="en-GB" sz="1100">
                <a:solidFill>
                  <a:srgbClr val="000000"/>
                </a:solidFill>
                <a:latin typeface="Century Gothic"/>
                <a:ea typeface="+mn-lt"/>
                <a:cs typeface="+mn-lt"/>
              </a:rPr>
              <a:t>how much of a gas is present at a certain time and at a certain location</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Interglacial</a:t>
            </a:r>
            <a:r>
              <a:rPr lang="en-GB" sz="1100">
                <a:solidFill>
                  <a:srgbClr val="000000"/>
                </a:solidFill>
                <a:latin typeface="Century Gothic"/>
                <a:ea typeface="+mn-lt"/>
                <a:cs typeface="+mn-lt"/>
              </a:rPr>
              <a:t> - warmer times in our history, little to no ice on the land</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Glacial</a:t>
            </a:r>
            <a:r>
              <a:rPr lang="en-GB" sz="1100">
                <a:solidFill>
                  <a:srgbClr val="000000"/>
                </a:solidFill>
                <a:latin typeface="Century Gothic"/>
                <a:ea typeface="+mn-lt"/>
                <a:cs typeface="+mn-lt"/>
              </a:rPr>
              <a:t>- colder periods of the Earth's history with ice covering the land. An Ice Age.</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Sediment </a:t>
            </a:r>
            <a:r>
              <a:rPr lang="en-GB" sz="1100">
                <a:solidFill>
                  <a:srgbClr val="000000"/>
                </a:solidFill>
                <a:latin typeface="Century Gothic"/>
                <a:ea typeface="+mn-lt"/>
                <a:cs typeface="+mn-lt"/>
              </a:rPr>
              <a:t>- small pieces of soil, rock or plant and animal remains.</a:t>
            </a:r>
            <a:endParaRPr lang="en-GB" sz="1100">
              <a:latin typeface="Century Gothic"/>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876985" y="6460069"/>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Ice cores</a:t>
            </a:r>
            <a:endParaRPr lang="en-US"/>
          </a:p>
        </p:txBody>
      </p:sp>
      <p:sp>
        <p:nvSpPr>
          <p:cNvPr id="43" name="TextBox 42">
            <a:extLst>
              <a:ext uri="{FF2B5EF4-FFF2-40B4-BE49-F238E27FC236}">
                <a16:creationId xmlns:a16="http://schemas.microsoft.com/office/drawing/2014/main" id="{E8911E59-34EF-9A1F-60A7-3C9AE4527399}"/>
              </a:ext>
            </a:extLst>
          </p:cNvPr>
          <p:cNvSpPr txBox="1"/>
          <p:nvPr/>
        </p:nvSpPr>
        <p:spPr>
          <a:xfrm>
            <a:off x="8045030" y="6457181"/>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Tree rings</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3 </a:t>
            </a:r>
            <a:endParaRPr lang="en-US" sz="2000" b="1">
              <a:latin typeface="Aptos" panose="020B0004020202020204"/>
            </a:endParaRPr>
          </a:p>
          <a:p>
            <a:pPr algn="ctr"/>
            <a:r>
              <a:rPr lang="en-US" sz="1600" b="1">
                <a:latin typeface="Century Gothic"/>
              </a:rPr>
              <a:t>Evidence of Climate Change</a:t>
            </a:r>
            <a:endParaRPr lang="en-US"/>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a:extLst>
              <a:ext uri="{FF2B5EF4-FFF2-40B4-BE49-F238E27FC236}">
                <a16:creationId xmlns:a16="http://schemas.microsoft.com/office/drawing/2014/main" id="{84C43235-646E-7081-CDCA-9DB38ABCCB9F}"/>
              </a:ext>
            </a:extLst>
          </p:cNvPr>
          <p:cNvPicPr>
            <a:picLocks noChangeAspect="1"/>
          </p:cNvPicPr>
          <p:nvPr/>
        </p:nvPicPr>
        <p:blipFill>
          <a:blip r:embed="rId3"/>
          <a:stretch>
            <a:fillRect/>
          </a:stretch>
        </p:blipFill>
        <p:spPr>
          <a:xfrm>
            <a:off x="428395" y="261876"/>
            <a:ext cx="654410" cy="574329"/>
          </a:xfrm>
          <a:prstGeom prst="rect">
            <a:avLst/>
          </a:prstGeom>
        </p:spPr>
      </p:pic>
      <p:graphicFrame>
        <p:nvGraphicFramePr>
          <p:cNvPr id="6" name="Table 5">
            <a:extLst>
              <a:ext uri="{FF2B5EF4-FFF2-40B4-BE49-F238E27FC236}">
                <a16:creationId xmlns:a16="http://schemas.microsoft.com/office/drawing/2014/main" id="{E6C58F1B-F7EF-4966-E13E-2FB3FCB91CCE}"/>
              </a:ext>
            </a:extLst>
          </p:cNvPr>
          <p:cNvGraphicFramePr>
            <a:graphicFrameLocks noGrp="1"/>
          </p:cNvGraphicFramePr>
          <p:nvPr>
            <p:extLst>
              <p:ext uri="{D42A27DB-BD31-4B8C-83A1-F6EECF244321}">
                <p14:modId xmlns:p14="http://schemas.microsoft.com/office/powerpoint/2010/main" val="2107438093"/>
              </p:ext>
            </p:extLst>
          </p:nvPr>
        </p:nvGraphicFramePr>
        <p:xfrm>
          <a:off x="425701" y="1324303"/>
          <a:ext cx="5974071" cy="3975365"/>
        </p:xfrm>
        <a:graphic>
          <a:graphicData uri="http://schemas.openxmlformats.org/drawingml/2006/table">
            <a:tbl>
              <a:tblPr bandRow="1">
                <a:tableStyleId>{5C22544A-7EE6-4342-B048-85BDC9FD1C3A}</a:tableStyleId>
              </a:tblPr>
              <a:tblGrid>
                <a:gridCol w="790324">
                  <a:extLst>
                    <a:ext uri="{9D8B030D-6E8A-4147-A177-3AD203B41FA5}">
                      <a16:colId xmlns:a16="http://schemas.microsoft.com/office/drawing/2014/main" val="548621276"/>
                    </a:ext>
                  </a:extLst>
                </a:gridCol>
                <a:gridCol w="5183747">
                  <a:extLst>
                    <a:ext uri="{9D8B030D-6E8A-4147-A177-3AD203B41FA5}">
                      <a16:colId xmlns:a16="http://schemas.microsoft.com/office/drawing/2014/main" val="165636525"/>
                    </a:ext>
                  </a:extLst>
                </a:gridCol>
              </a:tblGrid>
              <a:tr h="902291">
                <a:tc>
                  <a:txBody>
                    <a:bodyPr/>
                    <a:lstStyle/>
                    <a:p>
                      <a:pPr algn="ctr" rtl="0" fontAlgn="base"/>
                      <a:r>
                        <a:rPr lang="en-US" sz="900">
                          <a:effectLst/>
                          <a:latin typeface="Century Gothic"/>
                        </a:rPr>
                        <a:t>Ice Cores</a:t>
                      </a: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342900" lvl="0" indent="-342900" rtl="0" fontAlgn="base">
                        <a:buFont typeface="Wingdings" panose="020B0604020202020204" pitchFamily="34" charset="0"/>
                        <a:buChar char="Ø"/>
                      </a:pPr>
                      <a:r>
                        <a:rPr lang="en-GB" sz="900">
                          <a:solidFill>
                            <a:schemeClr val="tx1"/>
                          </a:solidFill>
                          <a:effectLst/>
                          <a:latin typeface="Century Gothic"/>
                        </a:rPr>
                        <a:t>Ice cores are a frozen  record of past climates. </a:t>
                      </a:r>
                    </a:p>
                    <a:p>
                      <a:pPr marL="342900" lvl="0" indent="-342900" rtl="0" fontAlgn="base">
                        <a:buFont typeface="Wingdings" panose="020B0604020202020204" pitchFamily="34" charset="0"/>
                        <a:buChar char="Ø"/>
                      </a:pPr>
                      <a:r>
                        <a:rPr lang="en-GB" sz="900">
                          <a:solidFill>
                            <a:schemeClr val="tx1"/>
                          </a:solidFill>
                          <a:effectLst/>
                          <a:latin typeface="Century Gothic"/>
                        </a:rPr>
                        <a:t>Within these layers the ice contains air bubbles which contain carbon dioxide and oxygen gas. </a:t>
                      </a:r>
                    </a:p>
                    <a:p>
                      <a:pPr marL="342900" lvl="0" indent="-342900" rtl="0" fontAlgn="base">
                        <a:buFont typeface="Wingdings" panose="020B0604020202020204" pitchFamily="34" charset="0"/>
                        <a:buChar char="Ø"/>
                      </a:pPr>
                      <a:r>
                        <a:rPr lang="en-GB" sz="900">
                          <a:solidFill>
                            <a:schemeClr val="tx1"/>
                          </a:solidFill>
                          <a:effectLst/>
                          <a:latin typeface="Century Gothic"/>
                        </a:rPr>
                        <a:t>Low concentrations of CO</a:t>
                      </a:r>
                      <a:r>
                        <a:rPr lang="en-GB" sz="900" baseline="-25000">
                          <a:solidFill>
                            <a:schemeClr val="tx1"/>
                          </a:solidFill>
                          <a:effectLst/>
                          <a:latin typeface="Century Gothic"/>
                        </a:rPr>
                        <a:t>2</a:t>
                      </a:r>
                      <a:r>
                        <a:rPr lang="en-GB" sz="900">
                          <a:solidFill>
                            <a:schemeClr val="tx1"/>
                          </a:solidFill>
                          <a:effectLst/>
                          <a:latin typeface="Century Gothic"/>
                        </a:rPr>
                        <a:t> occur during glacial periods</a:t>
                      </a:r>
                    </a:p>
                    <a:p>
                      <a:pPr marL="342900" lvl="0" indent="-342900" rtl="0" fontAlgn="base">
                        <a:buFont typeface="Wingdings" panose="020B0604020202020204" pitchFamily="34" charset="0"/>
                        <a:buChar char="Ø"/>
                      </a:pPr>
                      <a:r>
                        <a:rPr lang="en-GB" sz="900">
                          <a:solidFill>
                            <a:schemeClr val="tx1"/>
                          </a:solidFill>
                          <a:effectLst/>
                          <a:latin typeface="Century Gothic"/>
                        </a:rPr>
                        <a:t>High concentrations of </a:t>
                      </a:r>
                      <a:r>
                        <a:rPr lang="en-GB" sz="900" b="0" i="0" u="none" strike="noStrike" noProof="0">
                          <a:solidFill>
                            <a:schemeClr val="tx1"/>
                          </a:solidFill>
                          <a:effectLst/>
                          <a:latin typeface="Century Gothic"/>
                        </a:rPr>
                        <a:t>CO</a:t>
                      </a:r>
                      <a:r>
                        <a:rPr lang="en-GB" sz="600" b="0" i="0" u="none" strike="noStrike" baseline="-25000" noProof="0">
                          <a:solidFill>
                            <a:schemeClr val="tx1"/>
                          </a:solidFill>
                          <a:effectLst/>
                          <a:latin typeface="Century Gothic"/>
                        </a:rPr>
                        <a:t>2 </a:t>
                      </a:r>
                      <a:r>
                        <a:rPr lang="en-GB" sz="900">
                          <a:solidFill>
                            <a:schemeClr val="tx1"/>
                          </a:solidFill>
                          <a:effectLst/>
                          <a:latin typeface="Century Gothic"/>
                        </a:rPr>
                        <a:t>link with warmer periods of time-  like the Holocene interglacial period we are going through now.</a:t>
                      </a: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5947356"/>
                  </a:ext>
                </a:extLst>
              </a:tr>
              <a:tr h="1137672">
                <a:tc>
                  <a:txBody>
                    <a:bodyPr/>
                    <a:lstStyle/>
                    <a:p>
                      <a:pPr algn="ctr" rtl="0" fontAlgn="base"/>
                      <a:r>
                        <a:rPr lang="en-US" sz="900">
                          <a:effectLst/>
                          <a:latin typeface="Century Gothic"/>
                        </a:rPr>
                        <a:t>Pollen Analysis</a:t>
                      </a: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342900" lvl="0" indent="-342900" rtl="0" fontAlgn="base">
                        <a:buFont typeface="Wingdings" panose="020B0604020202020204" pitchFamily="34" charset="0"/>
                        <a:buChar char="Ø"/>
                      </a:pPr>
                      <a:r>
                        <a:rPr lang="en-US" sz="900">
                          <a:solidFill>
                            <a:schemeClr val="tx1"/>
                          </a:solidFill>
                          <a:effectLst/>
                          <a:latin typeface="Century Gothic"/>
                        </a:rPr>
                        <a:t>Pollen is produced by all plants and is extracted from sediment cores  in peat bogs and lake beds.</a:t>
                      </a:r>
                    </a:p>
                    <a:p>
                      <a:pPr marL="342900" lvl="0" indent="-342900" rtl="0" fontAlgn="base">
                        <a:buFont typeface="Wingdings" panose="020B0604020202020204" pitchFamily="34" charset="0"/>
                        <a:buChar char="Ø"/>
                      </a:pPr>
                      <a:r>
                        <a:rPr lang="en-US" sz="900">
                          <a:solidFill>
                            <a:schemeClr val="tx1"/>
                          </a:solidFill>
                          <a:effectLst/>
                          <a:latin typeface="Century Gothic"/>
                        </a:rPr>
                        <a:t>Pollen grains are preserved in waterlogged sediments.</a:t>
                      </a:r>
                    </a:p>
                    <a:p>
                      <a:pPr marL="342900" lvl="0" indent="-342900" rtl="0" fontAlgn="base">
                        <a:buFont typeface="Wingdings" panose="020B0604020202020204" pitchFamily="34" charset="0"/>
                        <a:buChar char="Ø"/>
                      </a:pPr>
                      <a:r>
                        <a:rPr lang="en-US" sz="900">
                          <a:solidFill>
                            <a:schemeClr val="tx1"/>
                          </a:solidFill>
                          <a:effectLst/>
                          <a:latin typeface="Century Gothic"/>
                        </a:rPr>
                        <a:t>By </a:t>
                      </a:r>
                      <a:r>
                        <a:rPr lang="en-US" sz="900" err="1">
                          <a:solidFill>
                            <a:schemeClr val="tx1"/>
                          </a:solidFill>
                          <a:effectLst/>
                          <a:latin typeface="Century Gothic"/>
                        </a:rPr>
                        <a:t>analysing</a:t>
                      </a:r>
                      <a:r>
                        <a:rPr lang="en-US" sz="900">
                          <a:solidFill>
                            <a:schemeClr val="tx1"/>
                          </a:solidFill>
                          <a:effectLst/>
                          <a:latin typeface="Century Gothic"/>
                        </a:rPr>
                        <a:t> pollen we can see how ecosystems have changed in response to climate change.</a:t>
                      </a:r>
                    </a:p>
                    <a:p>
                      <a:pPr marL="342900" lvl="0" indent="-342900" rtl="0" fontAlgn="base">
                        <a:buFont typeface="Wingdings" panose="020B0604020202020204" pitchFamily="34" charset="0"/>
                        <a:buChar char="Ø"/>
                      </a:pPr>
                      <a:r>
                        <a:rPr lang="en-US" sz="900">
                          <a:solidFill>
                            <a:schemeClr val="tx1"/>
                          </a:solidFill>
                          <a:effectLst/>
                          <a:latin typeface="Century Gothic"/>
                        </a:rPr>
                        <a:t>Not as reliable as ice - accurate pollen reconstructions rely on good preservation of pollen. Long pollen sequences are rare, and vegetation change may lag behind “climate change”.</a:t>
                      </a: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0148904"/>
                  </a:ext>
                </a:extLst>
              </a:tr>
              <a:tr h="588451">
                <a:tc>
                  <a:txBody>
                    <a:bodyPr/>
                    <a:lstStyle/>
                    <a:p>
                      <a:pPr algn="ctr" rtl="0" fontAlgn="base"/>
                      <a:r>
                        <a:rPr lang="en-US" sz="900">
                          <a:effectLst/>
                          <a:latin typeface="Century Gothic"/>
                        </a:rPr>
                        <a:t>Dendrochronology</a:t>
                      </a: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342900" lvl="0" indent="-342900" rtl="0" fontAlgn="base">
                        <a:buFont typeface="Wingdings" panose="020B0604020202020204" pitchFamily="34" charset="0"/>
                        <a:buChar char="Ø"/>
                      </a:pPr>
                      <a:r>
                        <a:rPr lang="en-US" sz="900">
                          <a:solidFill>
                            <a:schemeClr val="tx1"/>
                          </a:solidFill>
                          <a:effectLst/>
                          <a:latin typeface="Century Gothic"/>
                        </a:rPr>
                        <a:t>Tree rings. </a:t>
                      </a:r>
                    </a:p>
                    <a:p>
                      <a:pPr marL="342900" lvl="0" indent="-342900" rtl="0" fontAlgn="base">
                        <a:buFont typeface="Wingdings" panose="020B0604020202020204" pitchFamily="34" charset="0"/>
                        <a:buChar char="Ø"/>
                      </a:pPr>
                      <a:r>
                        <a:rPr lang="en-US" sz="900">
                          <a:solidFill>
                            <a:schemeClr val="tx1"/>
                          </a:solidFill>
                          <a:effectLst/>
                          <a:latin typeface="Century Gothic"/>
                        </a:rPr>
                        <a:t>Many trees are sensitive to changes in temperature, sunlight and precipitation.</a:t>
                      </a:r>
                    </a:p>
                    <a:p>
                      <a:pPr marL="342900" lvl="0" indent="-342900" rtl="0" fontAlgn="base">
                        <a:buFont typeface="Wingdings" panose="020B0604020202020204" pitchFamily="34" charset="0"/>
                        <a:buChar char="Ø"/>
                      </a:pPr>
                      <a:r>
                        <a:rPr lang="en-US" sz="900">
                          <a:solidFill>
                            <a:schemeClr val="tx1"/>
                          </a:solidFill>
                          <a:effectLst/>
                          <a:latin typeface="Century Gothic"/>
                        </a:rPr>
                        <a:t>In warmer years trees have wider rings. When it is cooler the rings are narrower.</a:t>
                      </a: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709748"/>
                  </a:ext>
                </a:extLst>
              </a:tr>
              <a:tr h="719218">
                <a:tc>
                  <a:txBody>
                    <a:bodyPr/>
                    <a:lstStyle/>
                    <a:p>
                      <a:pPr algn="ctr" rtl="0" fontAlgn="base"/>
                      <a:r>
                        <a:rPr lang="en-US" sz="900">
                          <a:effectLst/>
                          <a:latin typeface="Century Gothic"/>
                        </a:rPr>
                        <a:t>Painting/</a:t>
                      </a:r>
                      <a:endParaRPr lang="en-US"/>
                    </a:p>
                    <a:p>
                      <a:pPr lvl="0" algn="ctr">
                        <a:buNone/>
                      </a:pPr>
                      <a:r>
                        <a:rPr lang="en-US" sz="900">
                          <a:effectLst/>
                          <a:latin typeface="Century Gothic"/>
                        </a:rPr>
                        <a:t>Written accounts</a:t>
                      </a: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342900" lvl="0" indent="-342900" rtl="0" fontAlgn="base">
                        <a:buFont typeface="Wingdings" panose="020B0604020202020204" pitchFamily="34" charset="0"/>
                        <a:buChar char="Ø"/>
                      </a:pPr>
                      <a:r>
                        <a:rPr lang="en-GB" sz="900">
                          <a:solidFill>
                            <a:schemeClr val="tx1"/>
                          </a:solidFill>
                          <a:effectLst/>
                          <a:latin typeface="Century Gothic"/>
                        </a:rPr>
                        <a:t>The written word is also good evidence. Literature can tell us what the climate was like at the time of writing.</a:t>
                      </a:r>
                    </a:p>
                    <a:p>
                      <a:pPr marL="342900" lvl="0" indent="-342900" rtl="0" fontAlgn="base">
                        <a:buFont typeface="Wingdings" panose="020B0604020202020204" pitchFamily="34" charset="0"/>
                        <a:buChar char="Ø"/>
                      </a:pPr>
                      <a:r>
                        <a:rPr lang="en-GB" sz="900">
                          <a:solidFill>
                            <a:schemeClr val="tx1"/>
                          </a:solidFill>
                          <a:effectLst/>
                          <a:latin typeface="Century Gothic"/>
                        </a:rPr>
                        <a:t>These sources did not set out to record climate but instead tell a story, and therefore they must be used with care.</a:t>
                      </a: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3837523"/>
                  </a:ext>
                </a:extLst>
              </a:tr>
              <a:tr h="601527">
                <a:tc>
                  <a:txBody>
                    <a:bodyPr/>
                    <a:lstStyle/>
                    <a:p>
                      <a:pPr algn="ctr" rtl="0" fontAlgn="base"/>
                      <a:r>
                        <a:rPr lang="en-US" sz="900">
                          <a:effectLst/>
                          <a:latin typeface="Century Gothic"/>
                        </a:rPr>
                        <a:t>Data Collection</a:t>
                      </a: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342900" lvl="0" indent="-342900" rtl="0" fontAlgn="base">
                        <a:buFont typeface="Wingdings" panose="020B0604020202020204" pitchFamily="34" charset="0"/>
                        <a:buChar char="Ø"/>
                      </a:pPr>
                      <a:r>
                        <a:rPr lang="en-US" sz="900">
                          <a:solidFill>
                            <a:schemeClr val="tx1"/>
                          </a:solidFill>
                          <a:effectLst/>
                          <a:latin typeface="Century Gothic"/>
                        </a:rPr>
                        <a:t>We collect data on current weather conditions.</a:t>
                      </a:r>
                    </a:p>
                    <a:p>
                      <a:pPr marL="342900" lvl="0" indent="-342900" rtl="0" fontAlgn="base">
                        <a:buFont typeface="Wingdings" panose="020B0604020202020204" pitchFamily="34" charset="0"/>
                        <a:buChar char="Ø"/>
                      </a:pPr>
                      <a:r>
                        <a:rPr lang="en-US" sz="900">
                          <a:solidFill>
                            <a:schemeClr val="tx1"/>
                          </a:solidFill>
                          <a:effectLst/>
                          <a:latin typeface="Century Gothic"/>
                        </a:rPr>
                        <a:t>Today the Earth is 0.8-1.28 </a:t>
                      </a:r>
                      <a:r>
                        <a:rPr lang="en-US" sz="900" err="1">
                          <a:solidFill>
                            <a:schemeClr val="tx1"/>
                          </a:solidFill>
                          <a:effectLst/>
                          <a:latin typeface="Century Gothic"/>
                        </a:rPr>
                        <a:t>oC</a:t>
                      </a:r>
                      <a:r>
                        <a:rPr lang="en-US" sz="900">
                          <a:solidFill>
                            <a:schemeClr val="tx1"/>
                          </a:solidFill>
                          <a:effectLst/>
                          <a:latin typeface="Century Gothic"/>
                        </a:rPr>
                        <a:t> warmer  than pre-Industrial temperatures</a:t>
                      </a:r>
                    </a:p>
                    <a:p>
                      <a:pPr marL="342900" lvl="0" indent="-342900" rtl="0" fontAlgn="base">
                        <a:buFont typeface="Wingdings" panose="020B0604020202020204" pitchFamily="34" charset="0"/>
                        <a:buChar char="Ø"/>
                      </a:pPr>
                      <a:r>
                        <a:rPr lang="en-US" sz="900">
                          <a:solidFill>
                            <a:schemeClr val="tx1"/>
                          </a:solidFill>
                          <a:effectLst/>
                          <a:latin typeface="Century Gothic"/>
                        </a:rPr>
                        <a:t>The last 10 years have been the hottest ever recorded.</a:t>
                      </a: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9089037"/>
                  </a:ext>
                </a:extLst>
              </a:tr>
            </a:tbl>
          </a:graphicData>
        </a:graphic>
      </p:graphicFrame>
      <p:pic>
        <p:nvPicPr>
          <p:cNvPr id="7" name="Picture 6" descr="CO2 concentration">
            <a:extLst>
              <a:ext uri="{FF2B5EF4-FFF2-40B4-BE49-F238E27FC236}">
                <a16:creationId xmlns:a16="http://schemas.microsoft.com/office/drawing/2014/main" id="{E0A545AB-2352-CFE5-27B5-F24F94034928}"/>
              </a:ext>
            </a:extLst>
          </p:cNvPr>
          <p:cNvPicPr>
            <a:picLocks noChangeAspect="1"/>
          </p:cNvPicPr>
          <p:nvPr/>
        </p:nvPicPr>
        <p:blipFill>
          <a:blip r:embed="rId4"/>
          <a:stretch>
            <a:fillRect/>
          </a:stretch>
        </p:blipFill>
        <p:spPr>
          <a:xfrm>
            <a:off x="429315" y="5326492"/>
            <a:ext cx="3723478" cy="1448176"/>
          </a:xfrm>
          <a:prstGeom prst="rect">
            <a:avLst/>
          </a:prstGeom>
        </p:spPr>
      </p:pic>
      <p:pic>
        <p:nvPicPr>
          <p:cNvPr id="18" name="Picture 17" descr="Chart, histogram&#10;&#10;Description automatically generated">
            <a:extLst>
              <a:ext uri="{FF2B5EF4-FFF2-40B4-BE49-F238E27FC236}">
                <a16:creationId xmlns:a16="http://schemas.microsoft.com/office/drawing/2014/main" id="{FEB4E47D-CC5A-FF03-FF48-D264054BEDCC}"/>
              </a:ext>
            </a:extLst>
          </p:cNvPr>
          <p:cNvPicPr>
            <a:picLocks noChangeAspect="1"/>
          </p:cNvPicPr>
          <p:nvPr/>
        </p:nvPicPr>
        <p:blipFill>
          <a:blip r:embed="rId5"/>
          <a:stretch>
            <a:fillRect/>
          </a:stretch>
        </p:blipFill>
        <p:spPr>
          <a:xfrm>
            <a:off x="4252883" y="5491583"/>
            <a:ext cx="2151030" cy="1239611"/>
          </a:xfrm>
          <a:prstGeom prst="rect">
            <a:avLst/>
          </a:prstGeom>
        </p:spPr>
      </p:pic>
      <p:pic>
        <p:nvPicPr>
          <p:cNvPr id="5" name="Picture 4">
            <a:extLst>
              <a:ext uri="{FF2B5EF4-FFF2-40B4-BE49-F238E27FC236}">
                <a16:creationId xmlns:a16="http://schemas.microsoft.com/office/drawing/2014/main" id="{AD15A91A-2425-DFF4-D9CB-287AB1818598}"/>
              </a:ext>
            </a:extLst>
          </p:cNvPr>
          <p:cNvPicPr>
            <a:picLocks noChangeAspect="1"/>
          </p:cNvPicPr>
          <p:nvPr/>
        </p:nvPicPr>
        <p:blipFill>
          <a:blip r:embed="rId6"/>
          <a:stretch>
            <a:fillRect/>
          </a:stretch>
        </p:blipFill>
        <p:spPr>
          <a:xfrm>
            <a:off x="6940463" y="1710847"/>
            <a:ext cx="659704" cy="628389"/>
          </a:xfrm>
          <a:prstGeom prst="rect">
            <a:avLst/>
          </a:prstGeom>
        </p:spPr>
      </p:pic>
      <p:pic>
        <p:nvPicPr>
          <p:cNvPr id="11" name="Picture 10">
            <a:extLst>
              <a:ext uri="{FF2B5EF4-FFF2-40B4-BE49-F238E27FC236}">
                <a16:creationId xmlns:a16="http://schemas.microsoft.com/office/drawing/2014/main" id="{CBE7A585-0650-D054-1283-34EC0DE7BC15}"/>
              </a:ext>
            </a:extLst>
          </p:cNvPr>
          <p:cNvPicPr>
            <a:picLocks noChangeAspect="1"/>
          </p:cNvPicPr>
          <p:nvPr/>
        </p:nvPicPr>
        <p:blipFill>
          <a:blip r:embed="rId7"/>
          <a:stretch>
            <a:fillRect/>
          </a:stretch>
        </p:blipFill>
        <p:spPr>
          <a:xfrm>
            <a:off x="6992655" y="2577229"/>
            <a:ext cx="607512" cy="576198"/>
          </a:xfrm>
          <a:prstGeom prst="rect">
            <a:avLst/>
          </a:prstGeom>
        </p:spPr>
      </p:pic>
      <p:pic>
        <p:nvPicPr>
          <p:cNvPr id="16" name="Picture 15">
            <a:extLst>
              <a:ext uri="{FF2B5EF4-FFF2-40B4-BE49-F238E27FC236}">
                <a16:creationId xmlns:a16="http://schemas.microsoft.com/office/drawing/2014/main" id="{B502DB9E-60EA-7A39-E67A-6AAFF6F632C6}"/>
              </a:ext>
            </a:extLst>
          </p:cNvPr>
          <p:cNvPicPr>
            <a:picLocks noChangeAspect="1"/>
          </p:cNvPicPr>
          <p:nvPr/>
        </p:nvPicPr>
        <p:blipFill>
          <a:blip r:embed="rId8"/>
          <a:stretch>
            <a:fillRect/>
          </a:stretch>
        </p:blipFill>
        <p:spPr>
          <a:xfrm flipH="1">
            <a:off x="6994744" y="3433175"/>
            <a:ext cx="603335" cy="576197"/>
          </a:xfrm>
          <a:prstGeom prst="rect">
            <a:avLst/>
          </a:prstGeom>
        </p:spPr>
      </p:pic>
      <p:pic>
        <p:nvPicPr>
          <p:cNvPr id="19" name="Picture 18">
            <a:extLst>
              <a:ext uri="{FF2B5EF4-FFF2-40B4-BE49-F238E27FC236}">
                <a16:creationId xmlns:a16="http://schemas.microsoft.com/office/drawing/2014/main" id="{EBFFEF8A-E31C-B727-F8D0-676CB4B4C719}"/>
              </a:ext>
            </a:extLst>
          </p:cNvPr>
          <p:cNvPicPr>
            <a:picLocks noChangeAspect="1"/>
          </p:cNvPicPr>
          <p:nvPr/>
        </p:nvPicPr>
        <p:blipFill>
          <a:blip r:embed="rId9"/>
          <a:stretch>
            <a:fillRect/>
          </a:stretch>
        </p:blipFill>
        <p:spPr>
          <a:xfrm>
            <a:off x="6992655" y="4195175"/>
            <a:ext cx="638827" cy="607513"/>
          </a:xfrm>
          <a:prstGeom prst="rect">
            <a:avLst/>
          </a:prstGeom>
        </p:spPr>
      </p:pic>
      <p:pic>
        <p:nvPicPr>
          <p:cNvPr id="20" name="Picture 19" descr="A qr code on a white background&#10;&#10;Description automatically generated">
            <a:extLst>
              <a:ext uri="{FF2B5EF4-FFF2-40B4-BE49-F238E27FC236}">
                <a16:creationId xmlns:a16="http://schemas.microsoft.com/office/drawing/2014/main" id="{300D58FB-76A3-976F-0572-BB66C4480E0E}"/>
              </a:ext>
            </a:extLst>
          </p:cNvPr>
          <p:cNvPicPr>
            <a:picLocks noChangeAspect="1"/>
          </p:cNvPicPr>
          <p:nvPr/>
        </p:nvPicPr>
        <p:blipFill>
          <a:blip r:embed="rId10"/>
          <a:stretch>
            <a:fillRect/>
          </a:stretch>
        </p:blipFill>
        <p:spPr>
          <a:xfrm>
            <a:off x="7136443" y="5569776"/>
            <a:ext cx="810539" cy="801927"/>
          </a:xfrm>
          <a:prstGeom prst="rect">
            <a:avLst/>
          </a:prstGeom>
          <a:ln>
            <a:noFill/>
          </a:ln>
        </p:spPr>
      </p:pic>
      <p:pic>
        <p:nvPicPr>
          <p:cNvPr id="22" name="Picture 21" descr="A qr code on a white background&#10;&#10;Description automatically generated">
            <a:extLst>
              <a:ext uri="{FF2B5EF4-FFF2-40B4-BE49-F238E27FC236}">
                <a16:creationId xmlns:a16="http://schemas.microsoft.com/office/drawing/2014/main" id="{0167AFB5-F15E-EC6F-1D48-847117EB31E2}"/>
              </a:ext>
            </a:extLst>
          </p:cNvPr>
          <p:cNvPicPr>
            <a:picLocks noChangeAspect="1"/>
          </p:cNvPicPr>
          <p:nvPr/>
        </p:nvPicPr>
        <p:blipFill>
          <a:blip r:embed="rId11"/>
          <a:stretch>
            <a:fillRect/>
          </a:stretch>
        </p:blipFill>
        <p:spPr>
          <a:xfrm>
            <a:off x="8458461" y="5572712"/>
            <a:ext cx="796969" cy="796056"/>
          </a:xfrm>
          <a:prstGeom prst="rect">
            <a:avLst/>
          </a:prstGeom>
          <a:ln>
            <a:noFill/>
          </a:ln>
        </p:spPr>
      </p:pic>
    </p:spTree>
    <p:extLst>
      <p:ext uri="{BB962C8B-B14F-4D97-AF65-F5344CB8AC3E}">
        <p14:creationId xmlns:p14="http://schemas.microsoft.com/office/powerpoint/2010/main" val="130926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285548"/>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V="1">
            <a:off x="6207753" y="5319968"/>
            <a:ext cx="11352" cy="140422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376009"/>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555768" y="1463106"/>
            <a:ext cx="2215461"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Century Gothic"/>
                <a:ea typeface="+mn-lt"/>
                <a:cs typeface="+mn-lt"/>
              </a:rPr>
              <a:t>Deforestation </a:t>
            </a:r>
            <a:r>
              <a:rPr lang="en-GB" sz="1100">
                <a:latin typeface="Century Gothic"/>
                <a:ea typeface="+mn-lt"/>
                <a:cs typeface="+mn-lt"/>
              </a:rPr>
              <a:t>- </a:t>
            </a:r>
            <a:r>
              <a:rPr lang="en-GB" sz="1100">
                <a:solidFill>
                  <a:srgbClr val="141414"/>
                </a:solidFill>
                <a:latin typeface="Century Gothic"/>
                <a:ea typeface="+mn-lt"/>
                <a:cs typeface="+mn-lt"/>
              </a:rPr>
              <a:t>The cutting down of trees and forests to allow a different land use.</a:t>
            </a:r>
            <a:endParaRPr lang="en-GB" sz="1100">
              <a:latin typeface="Century Gothic"/>
              <a:ea typeface="+mn-lt"/>
              <a:cs typeface="+mn-lt"/>
            </a:endParaRP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Fossil Fuels</a:t>
            </a:r>
            <a:r>
              <a:rPr lang="en-GB" sz="1100">
                <a:solidFill>
                  <a:srgbClr val="000000"/>
                </a:solidFill>
                <a:latin typeface="Century Gothic"/>
                <a:ea typeface="+mn-lt"/>
                <a:cs typeface="+mn-lt"/>
              </a:rPr>
              <a:t> - </a:t>
            </a:r>
            <a:r>
              <a:rPr lang="en-GB" sz="1100">
                <a:solidFill>
                  <a:srgbClr val="000000"/>
                </a:solidFill>
                <a:latin typeface="Century Gothic"/>
                <a:ea typeface="+mn-lt"/>
                <a:cs typeface="Arial"/>
              </a:rPr>
              <a:t>a natural fuel such as coal or gas, formed in the geological past from the remains of living things</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Absorb </a:t>
            </a:r>
            <a:r>
              <a:rPr lang="en-GB" sz="1100">
                <a:solidFill>
                  <a:srgbClr val="000000"/>
                </a:solidFill>
                <a:latin typeface="Century Gothic"/>
                <a:ea typeface="+mn-lt"/>
                <a:cs typeface="+mn-lt"/>
              </a:rPr>
              <a:t>- take in or soak up</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Paddy fields </a:t>
            </a:r>
            <a:r>
              <a:rPr lang="en-GB" sz="1100">
                <a:solidFill>
                  <a:srgbClr val="000000"/>
                </a:solidFill>
                <a:latin typeface="Century Gothic"/>
                <a:ea typeface="+mn-lt"/>
                <a:cs typeface="+mn-lt"/>
              </a:rPr>
              <a:t>- fields used to grow rice</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Atmosphere </a:t>
            </a:r>
            <a:r>
              <a:rPr lang="en-GB" sz="1100">
                <a:solidFill>
                  <a:srgbClr val="000000"/>
                </a:solidFill>
                <a:latin typeface="Century Gothic"/>
                <a:ea typeface="+mn-lt"/>
                <a:cs typeface="+mn-lt"/>
              </a:rPr>
              <a:t>- The air that surrounds the planet</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584711" y="6449631"/>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MET Office</a:t>
            </a:r>
            <a:endParaRPr lang="en-US"/>
          </a:p>
        </p:txBody>
      </p:sp>
      <p:sp>
        <p:nvSpPr>
          <p:cNvPr id="43" name="TextBox 42">
            <a:extLst>
              <a:ext uri="{FF2B5EF4-FFF2-40B4-BE49-F238E27FC236}">
                <a16:creationId xmlns:a16="http://schemas.microsoft.com/office/drawing/2014/main" id="{E8911E59-34EF-9A1F-60A7-3C9AE4527399}"/>
              </a:ext>
            </a:extLst>
          </p:cNvPr>
          <p:cNvSpPr txBox="1"/>
          <p:nvPr/>
        </p:nvSpPr>
        <p:spPr>
          <a:xfrm>
            <a:off x="7825825" y="6457181"/>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Video</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Century Gothic"/>
              </a:rPr>
              <a:t>Lesson 4 </a:t>
            </a:r>
            <a:endParaRPr lang="en-US" b="1">
              <a:latin typeface="Aptos" panose="020B0004020202020204"/>
            </a:endParaRPr>
          </a:p>
          <a:p>
            <a:pPr algn="ctr"/>
            <a:r>
              <a:rPr lang="en-US" sz="1400" b="1">
                <a:latin typeface="Century Gothic"/>
              </a:rPr>
              <a:t>Human causes of climate change</a:t>
            </a:r>
            <a:endParaRPr lang="en-US" sz="160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a:extLst>
              <a:ext uri="{FF2B5EF4-FFF2-40B4-BE49-F238E27FC236}">
                <a16:creationId xmlns:a16="http://schemas.microsoft.com/office/drawing/2014/main" id="{84C43235-646E-7081-CDCA-9DB38ABCCB9F}"/>
              </a:ext>
            </a:extLst>
          </p:cNvPr>
          <p:cNvPicPr>
            <a:picLocks noChangeAspect="1"/>
          </p:cNvPicPr>
          <p:nvPr/>
        </p:nvPicPr>
        <p:blipFill>
          <a:blip r:embed="rId3"/>
          <a:stretch>
            <a:fillRect/>
          </a:stretch>
        </p:blipFill>
        <p:spPr>
          <a:xfrm>
            <a:off x="428395" y="261876"/>
            <a:ext cx="654410" cy="574329"/>
          </a:xfrm>
          <a:prstGeom prst="rect">
            <a:avLst/>
          </a:prstGeom>
        </p:spPr>
      </p:pic>
      <p:pic>
        <p:nvPicPr>
          <p:cNvPr id="5" name="Picture 4" descr="Diagram of the greenhouse effect">
            <a:extLst>
              <a:ext uri="{FF2B5EF4-FFF2-40B4-BE49-F238E27FC236}">
                <a16:creationId xmlns:a16="http://schemas.microsoft.com/office/drawing/2014/main" id="{7FA1EDF7-A306-B339-F450-2107712999BA}"/>
              </a:ext>
            </a:extLst>
          </p:cNvPr>
          <p:cNvPicPr>
            <a:picLocks noChangeAspect="1"/>
          </p:cNvPicPr>
          <p:nvPr/>
        </p:nvPicPr>
        <p:blipFill>
          <a:blip r:embed="rId4"/>
          <a:stretch>
            <a:fillRect/>
          </a:stretch>
        </p:blipFill>
        <p:spPr>
          <a:xfrm>
            <a:off x="355948" y="1596581"/>
            <a:ext cx="1939446" cy="2360043"/>
          </a:xfrm>
          <a:prstGeom prst="rect">
            <a:avLst/>
          </a:prstGeom>
          <a:ln>
            <a:noFill/>
          </a:ln>
        </p:spPr>
      </p:pic>
      <p:graphicFrame>
        <p:nvGraphicFramePr>
          <p:cNvPr id="7" name="Table 6">
            <a:extLst>
              <a:ext uri="{FF2B5EF4-FFF2-40B4-BE49-F238E27FC236}">
                <a16:creationId xmlns:a16="http://schemas.microsoft.com/office/drawing/2014/main" id="{748674F2-DB84-C921-F0CD-AF2022105CBE}"/>
              </a:ext>
            </a:extLst>
          </p:cNvPr>
          <p:cNvGraphicFramePr>
            <a:graphicFrameLocks noGrp="1"/>
          </p:cNvGraphicFramePr>
          <p:nvPr>
            <p:extLst>
              <p:ext uri="{D42A27DB-BD31-4B8C-83A1-F6EECF244321}">
                <p14:modId xmlns:p14="http://schemas.microsoft.com/office/powerpoint/2010/main" val="1377645202"/>
              </p:ext>
            </p:extLst>
          </p:nvPr>
        </p:nvGraphicFramePr>
        <p:xfrm>
          <a:off x="2338191" y="1461369"/>
          <a:ext cx="3768144" cy="2651760"/>
        </p:xfrm>
        <a:graphic>
          <a:graphicData uri="http://schemas.openxmlformats.org/drawingml/2006/table">
            <a:tbl>
              <a:tblPr bandRow="1">
                <a:tableStyleId>{5C22544A-7EE6-4342-B048-85BDC9FD1C3A}</a:tableStyleId>
              </a:tblPr>
              <a:tblGrid>
                <a:gridCol w="1853729">
                  <a:extLst>
                    <a:ext uri="{9D8B030D-6E8A-4147-A177-3AD203B41FA5}">
                      <a16:colId xmlns:a16="http://schemas.microsoft.com/office/drawing/2014/main" val="2135127530"/>
                    </a:ext>
                  </a:extLst>
                </a:gridCol>
                <a:gridCol w="1914415">
                  <a:extLst>
                    <a:ext uri="{9D8B030D-6E8A-4147-A177-3AD203B41FA5}">
                      <a16:colId xmlns:a16="http://schemas.microsoft.com/office/drawing/2014/main" val="1482357436"/>
                    </a:ext>
                  </a:extLst>
                </a:gridCol>
              </a:tblGrid>
              <a:tr h="204037">
                <a:tc>
                  <a:txBody>
                    <a:bodyPr/>
                    <a:lstStyle/>
                    <a:p>
                      <a:pPr algn="ctr" fontAlgn="base"/>
                      <a:r>
                        <a:rPr lang="en-US" sz="900" b="1">
                          <a:effectLst/>
                          <a:latin typeface="Century Gothic"/>
                        </a:rPr>
                        <a:t>Greenhouse effect</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ctr" fontAlgn="base"/>
                      <a:r>
                        <a:rPr lang="en-US" sz="900" b="1">
                          <a:effectLst/>
                          <a:latin typeface="Century Gothic"/>
                        </a:rPr>
                        <a:t>Enhanced greenhouse effect</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3715241332"/>
                  </a:ext>
                </a:extLst>
              </a:tr>
              <a:tr h="456656">
                <a:tc>
                  <a:txBody>
                    <a:bodyPr/>
                    <a:lstStyle/>
                    <a:p>
                      <a:pPr fontAlgn="base"/>
                      <a:r>
                        <a:rPr lang="en-US" sz="900">
                          <a:effectLst/>
                          <a:latin typeface="Century Gothic"/>
                        </a:rPr>
                        <a:t>Solar radiation passes through Earth's atmosphere.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US" sz="900">
                          <a:effectLst/>
                          <a:latin typeface="Century Gothic"/>
                        </a:rPr>
                        <a:t>Greenhouse gases allow </a:t>
                      </a:r>
                      <a:r>
                        <a:rPr lang="en-US" sz="900" b="1">
                          <a:effectLst/>
                          <a:latin typeface="Century Gothic"/>
                        </a:rPr>
                        <a:t>more solar radiation</a:t>
                      </a:r>
                      <a:r>
                        <a:rPr lang="en-US" sz="900">
                          <a:effectLst/>
                          <a:latin typeface="Century Gothic"/>
                        </a:rPr>
                        <a:t> to pass through Earth's atmosphere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2595268367"/>
                  </a:ext>
                </a:extLst>
              </a:tr>
              <a:tr h="213753">
                <a:tc gridSpan="2">
                  <a:txBody>
                    <a:bodyPr/>
                    <a:lstStyle/>
                    <a:p>
                      <a:pPr algn="ctr" fontAlgn="base"/>
                      <a:r>
                        <a:rPr lang="en-US" sz="900">
                          <a:effectLst/>
                          <a:latin typeface="Century Gothic"/>
                        </a:rPr>
                        <a:t>The Earth absorbs most of the radiation and warms up.</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hMerge="1">
                  <a:txBody>
                    <a:bodyPr/>
                    <a:lstStyle/>
                    <a:p>
                      <a:endParaRPr lang="en-US"/>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602360466"/>
                  </a:ext>
                </a:extLst>
              </a:tr>
              <a:tr h="204037">
                <a:tc gridSpan="2">
                  <a:txBody>
                    <a:bodyPr/>
                    <a:lstStyle/>
                    <a:p>
                      <a:pPr algn="ctr" fontAlgn="base"/>
                      <a:r>
                        <a:rPr lang="en-US" sz="900">
                          <a:effectLst/>
                          <a:latin typeface="Century Gothic"/>
                        </a:rPr>
                        <a:t>The Earth radiates heat energy.</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hMerge="1">
                  <a:txBody>
                    <a:bodyPr/>
                    <a:lstStyle/>
                    <a:p>
                      <a:endParaRPr lang="en-US"/>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2397092194"/>
                  </a:ext>
                </a:extLst>
              </a:tr>
              <a:tr h="213753">
                <a:tc>
                  <a:txBody>
                    <a:bodyPr/>
                    <a:lstStyle/>
                    <a:p>
                      <a:pPr fontAlgn="base"/>
                      <a:r>
                        <a:rPr lang="en-US" sz="900">
                          <a:effectLst/>
                          <a:latin typeface="Century Gothic"/>
                        </a:rPr>
                        <a:t>Some heat escapes into space.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US" sz="900" b="1">
                          <a:effectLst/>
                          <a:latin typeface="Century Gothic"/>
                        </a:rPr>
                        <a:t>Less heat escapes</a:t>
                      </a:r>
                      <a:r>
                        <a:rPr lang="en-US" sz="900">
                          <a:effectLst/>
                          <a:latin typeface="Century Gothic"/>
                        </a:rPr>
                        <a:t> into space.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1779863746"/>
                  </a:ext>
                </a:extLst>
              </a:tr>
              <a:tr h="446940">
                <a:tc>
                  <a:txBody>
                    <a:bodyPr/>
                    <a:lstStyle/>
                    <a:p>
                      <a:pPr fontAlgn="base"/>
                      <a:r>
                        <a:rPr lang="en-US" sz="900">
                          <a:effectLst/>
                          <a:latin typeface="Century Gothic"/>
                        </a:rPr>
                        <a:t>Some heat is absorbed by greenhouse gases in the atmosphere.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US" sz="900" b="1">
                          <a:effectLst/>
                          <a:latin typeface="Century Gothic"/>
                        </a:rPr>
                        <a:t>More heat is absorbed</a:t>
                      </a:r>
                      <a:r>
                        <a:rPr lang="en-US" sz="900">
                          <a:effectLst/>
                          <a:latin typeface="Century Gothic"/>
                        </a:rPr>
                        <a:t> by greenhouse gases in the atmosphere.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1971566482"/>
                  </a:ext>
                </a:extLst>
              </a:tr>
              <a:tr h="204037">
                <a:tc gridSpan="2">
                  <a:txBody>
                    <a:bodyPr/>
                    <a:lstStyle/>
                    <a:p>
                      <a:pPr algn="ctr" fontAlgn="base"/>
                      <a:r>
                        <a:rPr lang="en-US" sz="900">
                          <a:effectLst/>
                          <a:latin typeface="Century Gothic"/>
                        </a:rPr>
                        <a:t>Greenhouse gases radiate heat in all directions</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hMerge="1">
                  <a:txBody>
                    <a:bodyPr/>
                    <a:lstStyle/>
                    <a:p>
                      <a:endParaRPr lang="en-US"/>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3339860053"/>
                  </a:ext>
                </a:extLst>
              </a:tr>
              <a:tr h="320630">
                <a:tc>
                  <a:txBody>
                    <a:bodyPr/>
                    <a:lstStyle/>
                    <a:p>
                      <a:pPr fontAlgn="base"/>
                      <a:r>
                        <a:rPr lang="en-US" sz="900">
                          <a:effectLst/>
                          <a:latin typeface="Century Gothic"/>
                        </a:rPr>
                        <a:t>The lower atmosphere remains warm.</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US" sz="900">
                          <a:effectLst/>
                          <a:latin typeface="Century Gothic"/>
                        </a:rPr>
                        <a:t>The lower atmosphere </a:t>
                      </a:r>
                      <a:r>
                        <a:rPr lang="en-US" sz="900" b="1">
                          <a:effectLst/>
                          <a:latin typeface="Century Gothic"/>
                        </a:rPr>
                        <a:t>heats up</a:t>
                      </a:r>
                      <a:endParaRPr lang="en-US" sz="900">
                        <a:effectLst/>
                        <a:latin typeface="Century Gothic"/>
                      </a:endParaRP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3343345711"/>
                  </a:ext>
                </a:extLst>
              </a:tr>
            </a:tbl>
          </a:graphicData>
        </a:graphic>
      </p:graphicFrame>
      <p:sp>
        <p:nvSpPr>
          <p:cNvPr id="18" name="TextBox 17">
            <a:extLst>
              <a:ext uri="{FF2B5EF4-FFF2-40B4-BE49-F238E27FC236}">
                <a16:creationId xmlns:a16="http://schemas.microsoft.com/office/drawing/2014/main" id="{33963709-2B41-9819-4105-88CF00201F4C}"/>
              </a:ext>
            </a:extLst>
          </p:cNvPr>
          <p:cNvSpPr txBox="1"/>
          <p:nvPr/>
        </p:nvSpPr>
        <p:spPr>
          <a:xfrm>
            <a:off x="335071" y="4254674"/>
            <a:ext cx="585383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rgbClr val="141414"/>
                </a:solidFill>
                <a:latin typeface="Century Gothic"/>
              </a:rPr>
              <a:t>The </a:t>
            </a:r>
            <a:r>
              <a:rPr lang="en-US" sz="900" b="1">
                <a:solidFill>
                  <a:srgbClr val="141414"/>
                </a:solidFill>
                <a:latin typeface="Century Gothic"/>
              </a:rPr>
              <a:t>human causes</a:t>
            </a:r>
            <a:r>
              <a:rPr lang="en-US" sz="900">
                <a:solidFill>
                  <a:srgbClr val="141414"/>
                </a:solidFill>
                <a:latin typeface="Century Gothic"/>
              </a:rPr>
              <a:t> of climate change are largely responsible for increasing the Earth’s temperatures. These causes of global warming have been in the media a lot in recent years. Human factors are the result of </a:t>
            </a:r>
            <a:r>
              <a:rPr lang="en-US" sz="900" b="1">
                <a:solidFill>
                  <a:srgbClr val="141414"/>
                </a:solidFill>
                <a:latin typeface="Century Gothic"/>
              </a:rPr>
              <a:t>growing world population</a:t>
            </a:r>
            <a:r>
              <a:rPr lang="en-US" sz="900">
                <a:solidFill>
                  <a:srgbClr val="141414"/>
                </a:solidFill>
                <a:latin typeface="Century Gothic"/>
              </a:rPr>
              <a:t> and </a:t>
            </a:r>
            <a:r>
              <a:rPr lang="en-US" sz="900" b="1">
                <a:solidFill>
                  <a:srgbClr val="141414"/>
                </a:solidFill>
                <a:latin typeface="Century Gothic"/>
              </a:rPr>
              <a:t>economic developments</a:t>
            </a:r>
            <a:r>
              <a:rPr lang="en-US" sz="900">
                <a:solidFill>
                  <a:srgbClr val="141414"/>
                </a:solidFill>
                <a:latin typeface="Century Gothic"/>
              </a:rPr>
              <a:t>.</a:t>
            </a:r>
          </a:p>
          <a:p>
            <a:endParaRPr lang="en-US" sz="900">
              <a:solidFill>
                <a:srgbClr val="141414"/>
              </a:solidFill>
              <a:latin typeface="Century Gothic"/>
            </a:endParaRPr>
          </a:p>
          <a:p>
            <a:r>
              <a:rPr lang="en-US" sz="900">
                <a:solidFill>
                  <a:srgbClr val="141414"/>
                </a:solidFill>
                <a:latin typeface="Century Gothic"/>
              </a:rPr>
              <a:t>They include:</a:t>
            </a:r>
          </a:p>
          <a:p>
            <a:pPr marL="171450" indent="-171450">
              <a:buFont typeface="Wingdings"/>
              <a:buChar char="Ø"/>
            </a:pPr>
            <a:r>
              <a:rPr lang="en-US" sz="900">
                <a:solidFill>
                  <a:srgbClr val="141414"/>
                </a:solidFill>
                <a:latin typeface="Century Gothic"/>
              </a:rPr>
              <a:t>The burning of fossil fuels for transport, industry and power, producing carbon dioxide and increasing global warming</a:t>
            </a:r>
          </a:p>
          <a:p>
            <a:pPr marL="171450" indent="-171450">
              <a:buFont typeface="Wingdings"/>
              <a:buChar char="Ø"/>
            </a:pPr>
            <a:r>
              <a:rPr lang="en-US" sz="900">
                <a:solidFill>
                  <a:srgbClr val="141414"/>
                </a:solidFill>
                <a:latin typeface="Century Gothic"/>
              </a:rPr>
              <a:t>Increased car exhaust emissions have resulted in more nitrous oxide in the atmosphere. Nitrous oxide is 200-300 times more effective in trapping heat than carbon dioxide</a:t>
            </a:r>
          </a:p>
          <a:p>
            <a:pPr marL="171450" indent="-171450">
              <a:buFont typeface="Wingdings"/>
              <a:buChar char="Ø"/>
            </a:pPr>
            <a:r>
              <a:rPr lang="en-US" sz="900">
                <a:solidFill>
                  <a:srgbClr val="141414"/>
                </a:solidFill>
                <a:latin typeface="Century Gothic"/>
              </a:rPr>
              <a:t>The increased production and use of </a:t>
            </a:r>
            <a:r>
              <a:rPr lang="en-US" sz="900" err="1">
                <a:solidFill>
                  <a:srgbClr val="141414"/>
                </a:solidFill>
                <a:latin typeface="Century Gothic"/>
              </a:rPr>
              <a:t>fertilisers</a:t>
            </a:r>
            <a:r>
              <a:rPr lang="en-US" sz="900">
                <a:solidFill>
                  <a:srgbClr val="141414"/>
                </a:solidFill>
                <a:latin typeface="Century Gothic"/>
              </a:rPr>
              <a:t> to meet worldwide food demands also adds to the amount of nitrous oxide in the atmosphere</a:t>
            </a:r>
          </a:p>
          <a:p>
            <a:pPr marL="171450" indent="-171450">
              <a:buFont typeface="Wingdings"/>
              <a:buChar char="Ø"/>
            </a:pPr>
            <a:r>
              <a:rPr lang="en-US" sz="900">
                <a:solidFill>
                  <a:srgbClr val="141414"/>
                </a:solidFill>
                <a:latin typeface="Century Gothic"/>
              </a:rPr>
              <a:t>Worldwide deforestation, often involving rainforest burning, produces carbon dioxide.</a:t>
            </a:r>
          </a:p>
          <a:p>
            <a:pPr marL="171450" indent="-171450">
              <a:buFont typeface="Wingdings"/>
              <a:buChar char="Ø"/>
            </a:pPr>
            <a:r>
              <a:rPr lang="en-US" sz="900">
                <a:solidFill>
                  <a:srgbClr val="141414"/>
                </a:solidFill>
                <a:latin typeface="Century Gothic"/>
              </a:rPr>
              <a:t>Methane gas is released from landfill sites as waste decomposes; because methane is a stronger greenhouse gas, small increases have a larger impact on climate change</a:t>
            </a:r>
          </a:p>
          <a:p>
            <a:pPr marL="171450" indent="-171450">
              <a:buFont typeface="Wingdings"/>
              <a:buChar char="Ø"/>
            </a:pPr>
            <a:r>
              <a:rPr lang="en-US" sz="900">
                <a:solidFill>
                  <a:srgbClr val="141414"/>
                </a:solidFill>
                <a:latin typeface="Century Gothic"/>
              </a:rPr>
              <a:t>The increase in paddy fields to feed rapidly growing populations in Asian countries has increased the amount of methane</a:t>
            </a:r>
          </a:p>
          <a:p>
            <a:pPr marL="171450" indent="-171450">
              <a:buFont typeface="Wingdings"/>
              <a:buChar char="Ø"/>
            </a:pPr>
            <a:r>
              <a:rPr lang="en-US" sz="900">
                <a:solidFill>
                  <a:srgbClr val="141414"/>
                </a:solidFill>
                <a:latin typeface="Century Gothic"/>
              </a:rPr>
              <a:t>The demand for beef has increased methane levels produced from both ends of cattle and animal dung</a:t>
            </a:r>
            <a:endParaRPr lang="en-US"/>
          </a:p>
        </p:txBody>
      </p:sp>
      <p:pic>
        <p:nvPicPr>
          <p:cNvPr id="20" name="Picture 19">
            <a:extLst>
              <a:ext uri="{FF2B5EF4-FFF2-40B4-BE49-F238E27FC236}">
                <a16:creationId xmlns:a16="http://schemas.microsoft.com/office/drawing/2014/main" id="{7450229E-50BC-0F33-3405-B785F7D00DFB}"/>
              </a:ext>
            </a:extLst>
          </p:cNvPr>
          <p:cNvPicPr>
            <a:picLocks noChangeAspect="1"/>
          </p:cNvPicPr>
          <p:nvPr/>
        </p:nvPicPr>
        <p:blipFill>
          <a:blip r:embed="rId5"/>
          <a:stretch>
            <a:fillRect/>
          </a:stretch>
        </p:blipFill>
        <p:spPr>
          <a:xfrm>
            <a:off x="6512491" y="1324628"/>
            <a:ext cx="691021" cy="576198"/>
          </a:xfrm>
          <a:prstGeom prst="rect">
            <a:avLst/>
          </a:prstGeom>
        </p:spPr>
      </p:pic>
      <p:pic>
        <p:nvPicPr>
          <p:cNvPr id="22" name="Picture 21">
            <a:extLst>
              <a:ext uri="{FF2B5EF4-FFF2-40B4-BE49-F238E27FC236}">
                <a16:creationId xmlns:a16="http://schemas.microsoft.com/office/drawing/2014/main" id="{19E18DFA-C590-B5DB-8672-5743CA40651E}"/>
              </a:ext>
            </a:extLst>
          </p:cNvPr>
          <p:cNvPicPr>
            <a:picLocks noChangeAspect="1"/>
          </p:cNvPicPr>
          <p:nvPr/>
        </p:nvPicPr>
        <p:blipFill>
          <a:blip r:embed="rId6"/>
          <a:stretch>
            <a:fillRect/>
          </a:stretch>
        </p:blipFill>
        <p:spPr>
          <a:xfrm>
            <a:off x="6512490" y="2337148"/>
            <a:ext cx="691020" cy="649266"/>
          </a:xfrm>
          <a:prstGeom prst="rect">
            <a:avLst/>
          </a:prstGeom>
        </p:spPr>
      </p:pic>
      <p:pic>
        <p:nvPicPr>
          <p:cNvPr id="24" name="Picture 23" descr="A black background with white text and circles and arrows&#10;&#10;Description automatically generated">
            <a:extLst>
              <a:ext uri="{FF2B5EF4-FFF2-40B4-BE49-F238E27FC236}">
                <a16:creationId xmlns:a16="http://schemas.microsoft.com/office/drawing/2014/main" id="{673A07FB-943B-A0FA-CF87-D8DB075513A8}"/>
              </a:ext>
            </a:extLst>
          </p:cNvPr>
          <p:cNvPicPr>
            <a:picLocks noChangeAspect="1"/>
          </p:cNvPicPr>
          <p:nvPr/>
        </p:nvPicPr>
        <p:blipFill>
          <a:blip r:embed="rId7"/>
          <a:stretch>
            <a:fillRect/>
          </a:stretch>
        </p:blipFill>
        <p:spPr>
          <a:xfrm>
            <a:off x="6575121" y="3203531"/>
            <a:ext cx="555321" cy="513568"/>
          </a:xfrm>
          <a:prstGeom prst="rect">
            <a:avLst/>
          </a:prstGeom>
        </p:spPr>
      </p:pic>
      <p:pic>
        <p:nvPicPr>
          <p:cNvPr id="25" name="Picture 24">
            <a:extLst>
              <a:ext uri="{FF2B5EF4-FFF2-40B4-BE49-F238E27FC236}">
                <a16:creationId xmlns:a16="http://schemas.microsoft.com/office/drawing/2014/main" id="{6D32319B-4ABC-EA48-B323-CECB702CBE11}"/>
              </a:ext>
            </a:extLst>
          </p:cNvPr>
          <p:cNvPicPr>
            <a:picLocks noChangeAspect="1"/>
          </p:cNvPicPr>
          <p:nvPr/>
        </p:nvPicPr>
        <p:blipFill>
          <a:blip r:embed="rId8"/>
          <a:stretch>
            <a:fillRect/>
          </a:stretch>
        </p:blipFill>
        <p:spPr>
          <a:xfrm>
            <a:off x="6585559" y="3840269"/>
            <a:ext cx="555322" cy="513569"/>
          </a:xfrm>
          <a:prstGeom prst="rect">
            <a:avLst/>
          </a:prstGeom>
        </p:spPr>
      </p:pic>
      <p:pic>
        <p:nvPicPr>
          <p:cNvPr id="26" name="Picture 25">
            <a:extLst>
              <a:ext uri="{FF2B5EF4-FFF2-40B4-BE49-F238E27FC236}">
                <a16:creationId xmlns:a16="http://schemas.microsoft.com/office/drawing/2014/main" id="{6AE62790-EE3F-D80D-C2FC-53BFF3FE8719}"/>
              </a:ext>
            </a:extLst>
          </p:cNvPr>
          <p:cNvPicPr>
            <a:picLocks noChangeAspect="1"/>
          </p:cNvPicPr>
          <p:nvPr/>
        </p:nvPicPr>
        <p:blipFill>
          <a:blip r:embed="rId9"/>
          <a:stretch>
            <a:fillRect/>
          </a:stretch>
        </p:blipFill>
        <p:spPr>
          <a:xfrm>
            <a:off x="6543805" y="4529203"/>
            <a:ext cx="586636" cy="544883"/>
          </a:xfrm>
          <a:prstGeom prst="rect">
            <a:avLst/>
          </a:prstGeom>
        </p:spPr>
      </p:pic>
      <p:pic>
        <p:nvPicPr>
          <p:cNvPr id="28" name="Picture 27" descr="A qr code on a white background&#10;&#10;Description automatically generated">
            <a:extLst>
              <a:ext uri="{FF2B5EF4-FFF2-40B4-BE49-F238E27FC236}">
                <a16:creationId xmlns:a16="http://schemas.microsoft.com/office/drawing/2014/main" id="{774631C0-2BA5-E06D-7B4D-2443E3A2EBB2}"/>
              </a:ext>
            </a:extLst>
          </p:cNvPr>
          <p:cNvPicPr>
            <a:picLocks noChangeAspect="1"/>
          </p:cNvPicPr>
          <p:nvPr/>
        </p:nvPicPr>
        <p:blipFill>
          <a:blip r:embed="rId10"/>
          <a:stretch>
            <a:fillRect/>
          </a:stretch>
        </p:blipFill>
        <p:spPr>
          <a:xfrm>
            <a:off x="6929697" y="5807117"/>
            <a:ext cx="629043" cy="640394"/>
          </a:xfrm>
          <a:prstGeom prst="rect">
            <a:avLst/>
          </a:prstGeom>
          <a:ln>
            <a:noFill/>
          </a:ln>
        </p:spPr>
      </p:pic>
      <p:pic>
        <p:nvPicPr>
          <p:cNvPr id="29" name="Picture 28" descr="A qr code on a white background&#10;&#10;Description automatically generated">
            <a:extLst>
              <a:ext uri="{FF2B5EF4-FFF2-40B4-BE49-F238E27FC236}">
                <a16:creationId xmlns:a16="http://schemas.microsoft.com/office/drawing/2014/main" id="{5B477E61-BDD0-ABBD-6A6D-D2FAFEB5644F}"/>
              </a:ext>
            </a:extLst>
          </p:cNvPr>
          <p:cNvPicPr>
            <a:picLocks noChangeAspect="1"/>
          </p:cNvPicPr>
          <p:nvPr/>
        </p:nvPicPr>
        <p:blipFill>
          <a:blip r:embed="rId11"/>
          <a:stretch>
            <a:fillRect/>
          </a:stretch>
        </p:blipFill>
        <p:spPr>
          <a:xfrm>
            <a:off x="8346575" y="5810966"/>
            <a:ext cx="634522" cy="653572"/>
          </a:xfrm>
          <a:prstGeom prst="rect">
            <a:avLst/>
          </a:prstGeom>
          <a:ln>
            <a:noFill/>
          </a:ln>
        </p:spPr>
      </p:pic>
    </p:spTree>
    <p:extLst>
      <p:ext uri="{BB962C8B-B14F-4D97-AF65-F5344CB8AC3E}">
        <p14:creationId xmlns:p14="http://schemas.microsoft.com/office/powerpoint/2010/main" val="61146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CC39-F3BF-A595-BCCC-E94D75423B71}"/>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3A4B418-C54A-C911-4AD4-9B4236DC5694}"/>
              </a:ext>
            </a:extLst>
          </p:cNvPr>
          <p:cNvGraphicFramePr>
            <a:graphicFrameLocks noGrp="1"/>
          </p:cNvGraphicFramePr>
          <p:nvPr>
            <p:extLst>
              <p:ext uri="{D42A27DB-BD31-4B8C-83A1-F6EECF244321}">
                <p14:modId xmlns:p14="http://schemas.microsoft.com/office/powerpoint/2010/main" val="1775745593"/>
              </p:ext>
            </p:extLst>
          </p:nvPr>
        </p:nvGraphicFramePr>
        <p:xfrm>
          <a:off x="224672" y="469446"/>
          <a:ext cx="9445749" cy="6337581"/>
        </p:xfrm>
        <a:graphic>
          <a:graphicData uri="http://schemas.openxmlformats.org/drawingml/2006/table">
            <a:tbl>
              <a:tblPr firstRow="1" bandRow="1">
                <a:tableStyleId>{5C22544A-7EE6-4342-B048-85BDC9FD1C3A}</a:tableStyleId>
              </a:tblPr>
              <a:tblGrid>
                <a:gridCol w="3481047">
                  <a:extLst>
                    <a:ext uri="{9D8B030D-6E8A-4147-A177-3AD203B41FA5}">
                      <a16:colId xmlns:a16="http://schemas.microsoft.com/office/drawing/2014/main" val="3880288432"/>
                    </a:ext>
                  </a:extLst>
                </a:gridCol>
                <a:gridCol w="5964702">
                  <a:extLst>
                    <a:ext uri="{9D8B030D-6E8A-4147-A177-3AD203B41FA5}">
                      <a16:colId xmlns:a16="http://schemas.microsoft.com/office/drawing/2014/main" val="1611723772"/>
                    </a:ext>
                  </a:extLst>
                </a:gridCol>
              </a:tblGrid>
              <a:tr h="6337581">
                <a:tc>
                  <a:txBody>
                    <a:bodyPr/>
                    <a:lstStyle/>
                    <a:p>
                      <a:pPr algn="l"/>
                      <a:r>
                        <a:rPr lang="en-US" sz="1200" b="1">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a:r>
                        <a:rPr lang="en-US" sz="1200" b="1">
                          <a:solidFill>
                            <a:schemeClr val="tx1"/>
                          </a:solidFill>
                          <a:latin typeface="Century Gothic"/>
                        </a:rPr>
                        <a:t>2</a:t>
                      </a:r>
                    </a:p>
                    <a:p>
                      <a:pPr lvl="0">
                        <a:buNone/>
                      </a:pPr>
                      <a:endParaRPr lang="en-US" sz="1200" b="1">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bl>
          </a:graphicData>
        </a:graphic>
      </p:graphicFrame>
      <p:sp>
        <p:nvSpPr>
          <p:cNvPr id="10" name="TextBox 9">
            <a:extLst>
              <a:ext uri="{FF2B5EF4-FFF2-40B4-BE49-F238E27FC236}">
                <a16:creationId xmlns:a16="http://schemas.microsoft.com/office/drawing/2014/main" id="{A699FBBD-C9C2-B66C-3FC5-97D65C080A5B}"/>
              </a:ext>
            </a:extLst>
          </p:cNvPr>
          <p:cNvSpPr txBox="1"/>
          <p:nvPr/>
        </p:nvSpPr>
        <p:spPr>
          <a:xfrm>
            <a:off x="3792468" y="827842"/>
            <a:ext cx="5748424"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70DCF17C-6909-1A1C-EACC-B743475C4BA7}"/>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Exam Practice 2</a:t>
            </a:r>
          </a:p>
        </p:txBody>
      </p:sp>
      <p:sp>
        <p:nvSpPr>
          <p:cNvPr id="2" name="TextBox 1">
            <a:extLst>
              <a:ext uri="{FF2B5EF4-FFF2-40B4-BE49-F238E27FC236}">
                <a16:creationId xmlns:a16="http://schemas.microsoft.com/office/drawing/2014/main" id="{BF15972D-EC91-E6F3-6870-74D6BEF3EE55}"/>
              </a:ext>
            </a:extLst>
          </p:cNvPr>
          <p:cNvSpPr txBox="1"/>
          <p:nvPr/>
        </p:nvSpPr>
        <p:spPr>
          <a:xfrm>
            <a:off x="466627" y="465364"/>
            <a:ext cx="322318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First let's plan this answer.</a:t>
            </a:r>
            <a:endParaRPr lang="en-US" sz="1100"/>
          </a:p>
          <a:p>
            <a:endParaRPr lang="en-US" sz="1100" kern="0">
              <a:latin typeface="Century Gothic"/>
              <a:cs typeface="Arial"/>
            </a:endParaRPr>
          </a:p>
          <a:p>
            <a:r>
              <a:rPr lang="en-US" sz="1100" kern="0">
                <a:latin typeface="Century Gothic"/>
                <a:cs typeface="Arial"/>
              </a:rPr>
              <a:t>Evaluate the following statement. (8)</a:t>
            </a:r>
            <a:endParaRPr lang="en-US" sz="1100"/>
          </a:p>
          <a:p>
            <a:endParaRPr lang="en-US" sz="1100" kern="0">
              <a:latin typeface="Century Gothic"/>
              <a:cs typeface="Arial"/>
            </a:endParaRPr>
          </a:p>
          <a:p>
            <a:r>
              <a:rPr lang="en-US" sz="1100" i="1" kern="0">
                <a:latin typeface="Century Gothic"/>
                <a:cs typeface="Arial"/>
              </a:rPr>
              <a:t>Human activity is the main cause of global climate change</a:t>
            </a:r>
            <a:r>
              <a:rPr lang="en-US" sz="1100" kern="0">
                <a:latin typeface="Century Gothic"/>
                <a:cs typeface="Arial"/>
              </a:rPr>
              <a:t>.</a:t>
            </a:r>
          </a:p>
        </p:txBody>
      </p:sp>
      <p:sp>
        <p:nvSpPr>
          <p:cNvPr id="3" name="TextBox 2">
            <a:extLst>
              <a:ext uri="{FF2B5EF4-FFF2-40B4-BE49-F238E27FC236}">
                <a16:creationId xmlns:a16="http://schemas.microsoft.com/office/drawing/2014/main" id="{44C9C45F-7EFC-5E37-11AD-B6539228880D}"/>
              </a:ext>
            </a:extLst>
          </p:cNvPr>
          <p:cNvSpPr txBox="1"/>
          <p:nvPr/>
        </p:nvSpPr>
        <p:spPr>
          <a:xfrm>
            <a:off x="3958839" y="577623"/>
            <a:ext cx="54903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a:latin typeface="Century Gothic"/>
                <a:cs typeface="Arial"/>
              </a:rPr>
              <a:t>Now answer it.</a:t>
            </a:r>
            <a:endParaRPr lang="en-US"/>
          </a:p>
        </p:txBody>
      </p:sp>
      <p:sp>
        <p:nvSpPr>
          <p:cNvPr id="14" name="Rectangle 13">
            <a:extLst>
              <a:ext uri="{FF2B5EF4-FFF2-40B4-BE49-F238E27FC236}">
                <a16:creationId xmlns:a16="http://schemas.microsoft.com/office/drawing/2014/main" id="{A37ED28C-BD50-B441-28DD-5485A20FD22F}"/>
              </a:ext>
            </a:extLst>
          </p:cNvPr>
          <p:cNvSpPr/>
          <p:nvPr/>
        </p:nvSpPr>
        <p:spPr>
          <a:xfrm>
            <a:off x="311322" y="1584246"/>
            <a:ext cx="3247994" cy="19557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a:solidFill>
                  <a:srgbClr val="000000"/>
                </a:solidFill>
                <a:latin typeface="Century Gothic"/>
              </a:rPr>
              <a:t>Human causes of climate change</a:t>
            </a:r>
          </a:p>
          <a:p>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a:p>
            <a:endParaRPr lang="en-US" sz="1100">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p:txBody>
      </p:sp>
      <p:sp>
        <p:nvSpPr>
          <p:cNvPr id="15" name="Rectangle 14">
            <a:extLst>
              <a:ext uri="{FF2B5EF4-FFF2-40B4-BE49-F238E27FC236}">
                <a16:creationId xmlns:a16="http://schemas.microsoft.com/office/drawing/2014/main" id="{2B4340A4-0850-C808-B991-7BA6D0AB978F}"/>
              </a:ext>
            </a:extLst>
          </p:cNvPr>
          <p:cNvSpPr/>
          <p:nvPr/>
        </p:nvSpPr>
        <p:spPr>
          <a:xfrm>
            <a:off x="311003" y="3666139"/>
            <a:ext cx="3258206" cy="19149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a:solidFill>
                  <a:srgbClr val="000000"/>
                </a:solidFill>
                <a:latin typeface="Century Gothic"/>
              </a:rPr>
              <a:t>Natural causes of climate change</a:t>
            </a:r>
          </a:p>
          <a:p>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a:p>
            <a:pPr marL="171450" indent="-171450">
              <a:buFont typeface="Wingdings"/>
              <a:buChar char="Ø"/>
            </a:pPr>
            <a:endParaRPr lang="en-US" sz="1100">
              <a:solidFill>
                <a:srgbClr val="000000"/>
              </a:solidFill>
              <a:latin typeface="Century Gothic"/>
            </a:endParaRPr>
          </a:p>
          <a:p>
            <a:pPr marL="171450" indent="-171450">
              <a:buFont typeface="Wingdings"/>
              <a:buChar char="Ø"/>
            </a:pPr>
            <a:endParaRPr lang="en-US" sz="1100">
              <a:solidFill>
                <a:srgbClr val="000000"/>
              </a:solidFill>
              <a:latin typeface="Century Gothic"/>
            </a:endParaRPr>
          </a:p>
          <a:p>
            <a:pPr marL="171450" indent="-171450">
              <a:buFont typeface="Wingdings"/>
              <a:buChar char="Ø"/>
            </a:pPr>
            <a:r>
              <a:rPr lang="en-US" sz="1100">
                <a:solidFill>
                  <a:srgbClr val="000000"/>
                </a:solidFill>
                <a:latin typeface="Century Gothic"/>
              </a:rPr>
              <a:t>   </a:t>
            </a:r>
          </a:p>
        </p:txBody>
      </p:sp>
      <p:sp>
        <p:nvSpPr>
          <p:cNvPr id="16" name="TextBox 15">
            <a:extLst>
              <a:ext uri="{FF2B5EF4-FFF2-40B4-BE49-F238E27FC236}">
                <a16:creationId xmlns:a16="http://schemas.microsoft.com/office/drawing/2014/main" id="{EA7406E4-4B24-5B66-0DFB-5E59B216278C}"/>
              </a:ext>
            </a:extLst>
          </p:cNvPr>
          <p:cNvSpPr txBox="1"/>
          <p:nvPr/>
        </p:nvSpPr>
        <p:spPr>
          <a:xfrm>
            <a:off x="312348" y="5585522"/>
            <a:ext cx="149676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a:latin typeface="Century Gothic"/>
              </a:rPr>
              <a:t>Feedback</a:t>
            </a:r>
          </a:p>
        </p:txBody>
      </p:sp>
    </p:spTree>
    <p:extLst>
      <p:ext uri="{BB962C8B-B14F-4D97-AF65-F5344CB8AC3E}">
        <p14:creationId xmlns:p14="http://schemas.microsoft.com/office/powerpoint/2010/main" val="317633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Weather Hazards and Climate Change</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600190" y="1433611"/>
            <a:ext cx="217043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Century Gothic"/>
                <a:ea typeface="+mn-lt"/>
                <a:cs typeface="+mn-lt"/>
              </a:rPr>
              <a:t>Social impacts </a:t>
            </a:r>
            <a:r>
              <a:rPr lang="en-GB" sz="1100">
                <a:latin typeface="Century Gothic"/>
                <a:ea typeface="+mn-lt"/>
                <a:cs typeface="+mn-lt"/>
              </a:rPr>
              <a:t>- how people are affected</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Economic impacts</a:t>
            </a:r>
            <a:r>
              <a:rPr lang="en-GB" sz="1100">
                <a:solidFill>
                  <a:srgbClr val="000000"/>
                </a:solidFill>
                <a:latin typeface="Century Gothic"/>
                <a:ea typeface="+mn-lt"/>
                <a:cs typeface="+mn-lt"/>
              </a:rPr>
              <a:t> - how jobs and the way the country makes money is affected</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Environmental impacts – </a:t>
            </a:r>
            <a:r>
              <a:rPr lang="en-GB" sz="1100">
                <a:solidFill>
                  <a:srgbClr val="000000"/>
                </a:solidFill>
                <a:latin typeface="Century Gothic"/>
                <a:ea typeface="+mn-lt"/>
                <a:cs typeface="+mn-lt"/>
              </a:rPr>
              <a:t>how nature is affected</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Political impacts </a:t>
            </a:r>
            <a:r>
              <a:rPr lang="en-GB" sz="1100">
                <a:solidFill>
                  <a:srgbClr val="000000"/>
                </a:solidFill>
                <a:latin typeface="Century Gothic"/>
                <a:ea typeface="+mn-lt"/>
                <a:cs typeface="+mn-lt"/>
              </a:rPr>
              <a:t>- how the government runs the country is affected</a:t>
            </a:r>
          </a:p>
          <a:p>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Tourism </a:t>
            </a:r>
            <a:r>
              <a:rPr lang="en-GB" sz="1100">
                <a:solidFill>
                  <a:srgbClr val="000000"/>
                </a:solidFill>
                <a:latin typeface="Century Gothic"/>
                <a:ea typeface="+mn-lt"/>
                <a:cs typeface="+mn-lt"/>
              </a:rPr>
              <a:t>- people visiting another country, holidays.</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466813" y="6366124"/>
            <a:ext cx="1496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Personal Account</a:t>
            </a:r>
            <a:endParaRPr lang="en-US"/>
          </a:p>
        </p:txBody>
      </p:sp>
      <p:sp>
        <p:nvSpPr>
          <p:cNvPr id="43" name="TextBox 42">
            <a:extLst>
              <a:ext uri="{FF2B5EF4-FFF2-40B4-BE49-F238E27FC236}">
                <a16:creationId xmlns:a16="http://schemas.microsoft.com/office/drawing/2014/main" id="{E8911E59-34EF-9A1F-60A7-3C9AE4527399}"/>
              </a:ext>
            </a:extLst>
          </p:cNvPr>
          <p:cNvSpPr txBox="1"/>
          <p:nvPr/>
        </p:nvSpPr>
        <p:spPr>
          <a:xfrm>
            <a:off x="8089354" y="6363236"/>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Video</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5 </a:t>
            </a:r>
            <a:endParaRPr lang="en-US" sz="2000" b="1">
              <a:latin typeface="Aptos" panose="020B0004020202020204"/>
            </a:endParaRPr>
          </a:p>
          <a:p>
            <a:pPr algn="ctr"/>
            <a:r>
              <a:rPr lang="en-US" sz="1600" b="1">
                <a:latin typeface="Century Gothic"/>
              </a:rPr>
              <a:t>Negative Impacts</a:t>
            </a:r>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a:extLst>
              <a:ext uri="{FF2B5EF4-FFF2-40B4-BE49-F238E27FC236}">
                <a16:creationId xmlns:a16="http://schemas.microsoft.com/office/drawing/2014/main" id="{84C43235-646E-7081-CDCA-9DB38ABCCB9F}"/>
              </a:ext>
            </a:extLst>
          </p:cNvPr>
          <p:cNvPicPr>
            <a:picLocks noChangeAspect="1"/>
          </p:cNvPicPr>
          <p:nvPr/>
        </p:nvPicPr>
        <p:blipFill>
          <a:blip r:embed="rId3"/>
          <a:stretch>
            <a:fillRect/>
          </a:stretch>
        </p:blipFill>
        <p:spPr>
          <a:xfrm>
            <a:off x="428395" y="261876"/>
            <a:ext cx="654410" cy="574329"/>
          </a:xfrm>
          <a:prstGeom prst="rect">
            <a:avLst/>
          </a:prstGeom>
        </p:spPr>
      </p:pic>
      <p:sp>
        <p:nvSpPr>
          <p:cNvPr id="5" name="TextBox 4">
            <a:extLst>
              <a:ext uri="{FF2B5EF4-FFF2-40B4-BE49-F238E27FC236}">
                <a16:creationId xmlns:a16="http://schemas.microsoft.com/office/drawing/2014/main" id="{40C187CA-9509-D5B4-1219-2313C31BD377}"/>
              </a:ext>
            </a:extLst>
          </p:cNvPr>
          <p:cNvSpPr txBox="1"/>
          <p:nvPr/>
        </p:nvSpPr>
        <p:spPr>
          <a:xfrm>
            <a:off x="378505" y="1301782"/>
            <a:ext cx="56960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202124"/>
                </a:solidFill>
                <a:latin typeface="Century Gothic"/>
              </a:rPr>
              <a:t>More frequent and intense drought, storms, heat waves, rising sea levels, melting glaciers and warming oceans can directly harm animals, destroy the places they live, and wreak havoc on people's livelihoods and communities. As climate change worsens, dangerous weather events are becoming more frequent or severe</a:t>
            </a:r>
            <a:endParaRPr lang="en-US" sz="1000">
              <a:latin typeface="Century Gothic"/>
            </a:endParaRPr>
          </a:p>
        </p:txBody>
      </p:sp>
      <p:sp>
        <p:nvSpPr>
          <p:cNvPr id="6" name="TextBox 5">
            <a:extLst>
              <a:ext uri="{FF2B5EF4-FFF2-40B4-BE49-F238E27FC236}">
                <a16:creationId xmlns:a16="http://schemas.microsoft.com/office/drawing/2014/main" id="{C7FB958D-DC75-2845-695C-B067A27BF623}"/>
              </a:ext>
            </a:extLst>
          </p:cNvPr>
          <p:cNvSpPr txBox="1"/>
          <p:nvPr/>
        </p:nvSpPr>
        <p:spPr>
          <a:xfrm>
            <a:off x="351477" y="2267982"/>
            <a:ext cx="170259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a:latin typeface="Century Gothic"/>
                <a:cs typeface="Segoe UI"/>
              </a:rPr>
              <a:t>Social Impacts</a:t>
            </a:r>
            <a:r>
              <a:rPr lang="en-GB" sz="1000">
                <a:latin typeface="Century Gothic"/>
                <a:cs typeface="Segoe UI"/>
              </a:rPr>
              <a:t> ​</a:t>
            </a:r>
            <a:r>
              <a:rPr lang="en-US" sz="1000">
                <a:latin typeface="Century Gothic"/>
                <a:cs typeface="Segoe UI"/>
              </a:rPr>
              <a:t>​</a:t>
            </a:r>
            <a:endParaRPr lang="en-US"/>
          </a:p>
          <a:p>
            <a:pPr marL="228600" indent="-228600">
              <a:buFont typeface="Wingdings"/>
              <a:buChar char="Ø"/>
            </a:pPr>
            <a:r>
              <a:rPr lang="en-GB" sz="1000">
                <a:solidFill>
                  <a:srgbClr val="3E3E3E"/>
                </a:solidFill>
                <a:latin typeface="Century Gothic"/>
                <a:cs typeface="Arial"/>
              </a:rPr>
              <a:t>Houses could be damaged or destroyed, and severe flooding could make entire communities homeless. </a:t>
            </a:r>
            <a:r>
              <a:rPr lang="en-GB" sz="1000">
                <a:latin typeface="Century Gothic"/>
                <a:cs typeface="Arial"/>
              </a:rPr>
              <a:t>​</a:t>
            </a:r>
            <a:r>
              <a:rPr lang="en-US" sz="1000">
                <a:latin typeface="Century Gothic"/>
                <a:cs typeface="Arial"/>
              </a:rPr>
              <a:t>​</a:t>
            </a:r>
          </a:p>
          <a:p>
            <a:pPr marL="228600" indent="-228600">
              <a:buFont typeface="Wingdings"/>
              <a:buChar char="Ø"/>
            </a:pPr>
            <a:r>
              <a:rPr lang="en-GB" sz="1000">
                <a:solidFill>
                  <a:srgbClr val="3E3E3E"/>
                </a:solidFill>
                <a:latin typeface="Century Gothic"/>
                <a:cs typeface="Arial"/>
              </a:rPr>
              <a:t>Supplies of freshwater are already low on many of the Islands. If supplies are polluted with salty seawater during floods then less freshwater will be available. </a:t>
            </a:r>
          </a:p>
        </p:txBody>
      </p:sp>
      <p:sp>
        <p:nvSpPr>
          <p:cNvPr id="7" name="TextBox 6">
            <a:extLst>
              <a:ext uri="{FF2B5EF4-FFF2-40B4-BE49-F238E27FC236}">
                <a16:creationId xmlns:a16="http://schemas.microsoft.com/office/drawing/2014/main" id="{BC692478-F7E5-52B8-0324-C2B13A7D1114}"/>
              </a:ext>
            </a:extLst>
          </p:cNvPr>
          <p:cNvSpPr txBox="1"/>
          <p:nvPr/>
        </p:nvSpPr>
        <p:spPr>
          <a:xfrm>
            <a:off x="2034009" y="2267981"/>
            <a:ext cx="224317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a:latin typeface="Century Gothic"/>
                <a:cs typeface="Segoe UI"/>
              </a:rPr>
              <a:t>Economic Impacts of Rising Sea Levels</a:t>
            </a:r>
            <a:r>
              <a:rPr lang="en-GB" sz="1000">
                <a:latin typeface="Century Gothic"/>
                <a:cs typeface="Segoe UI"/>
              </a:rPr>
              <a:t> ​</a:t>
            </a:r>
            <a:r>
              <a:rPr lang="en-US" sz="1000">
                <a:latin typeface="Century Gothic"/>
                <a:cs typeface="Segoe UI"/>
              </a:rPr>
              <a:t>​</a:t>
            </a:r>
          </a:p>
          <a:p>
            <a:pPr marL="228600" indent="-228600">
              <a:buFont typeface="Wingdings"/>
              <a:buChar char="Ø"/>
            </a:pPr>
            <a:r>
              <a:rPr lang="en-GB" sz="1000">
                <a:solidFill>
                  <a:srgbClr val="3E3E3E"/>
                </a:solidFill>
                <a:latin typeface="Century Gothic"/>
                <a:cs typeface="Arial"/>
              </a:rPr>
              <a:t>Loss of tourism (the largest industry in the Maldives, producing about 33% of GDP) </a:t>
            </a:r>
            <a:r>
              <a:rPr lang="en-GB" sz="1000">
                <a:latin typeface="Century Gothic"/>
                <a:cs typeface="Arial"/>
              </a:rPr>
              <a:t>​</a:t>
            </a:r>
            <a:r>
              <a:rPr lang="en-US" sz="1000">
                <a:latin typeface="Century Gothic"/>
                <a:cs typeface="Arial"/>
              </a:rPr>
              <a:t>​</a:t>
            </a:r>
          </a:p>
          <a:p>
            <a:pPr marL="228600" indent="-228600">
              <a:buFont typeface="Wingdings"/>
              <a:buChar char="Ø"/>
            </a:pPr>
            <a:r>
              <a:rPr lang="en-GB" sz="1000">
                <a:solidFill>
                  <a:srgbClr val="3E3E3E"/>
                </a:solidFill>
                <a:latin typeface="Century Gothic"/>
                <a:cs typeface="Arial"/>
              </a:rPr>
              <a:t>More than 1 million international tourists visited the Maldives in 2015.  </a:t>
            </a:r>
            <a:r>
              <a:rPr lang="en-GB" sz="1000">
                <a:latin typeface="Century Gothic"/>
                <a:cs typeface="Arial"/>
              </a:rPr>
              <a:t>​</a:t>
            </a:r>
            <a:r>
              <a:rPr lang="en-US" sz="1000">
                <a:latin typeface="Century Gothic"/>
                <a:cs typeface="Arial"/>
              </a:rPr>
              <a:t>​</a:t>
            </a:r>
          </a:p>
          <a:p>
            <a:pPr marL="228600" indent="-228600">
              <a:buFont typeface="Wingdings"/>
              <a:buChar char="Ø"/>
            </a:pPr>
            <a:r>
              <a:rPr lang="en-GB" sz="1000">
                <a:solidFill>
                  <a:srgbClr val="3E3E3E"/>
                </a:solidFill>
                <a:latin typeface="Century Gothic"/>
                <a:cs typeface="Arial"/>
              </a:rPr>
              <a:t>Coastal flooding may also damage fish processing plants, reducing the Maldives fish exports. Fish are the Maldives' largest export (producing about 10% of GDP), so this will also massively decrease the country's income.  </a:t>
            </a:r>
          </a:p>
        </p:txBody>
      </p:sp>
      <p:sp>
        <p:nvSpPr>
          <p:cNvPr id="18" name="TextBox 17">
            <a:extLst>
              <a:ext uri="{FF2B5EF4-FFF2-40B4-BE49-F238E27FC236}">
                <a16:creationId xmlns:a16="http://schemas.microsoft.com/office/drawing/2014/main" id="{9590196B-E417-A475-C809-654D4DFE10E7}"/>
              </a:ext>
            </a:extLst>
          </p:cNvPr>
          <p:cNvSpPr txBox="1"/>
          <p:nvPr/>
        </p:nvSpPr>
        <p:spPr>
          <a:xfrm>
            <a:off x="4277388" y="2267982"/>
            <a:ext cx="183098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a:latin typeface="Century Gothic"/>
                <a:cs typeface="Segoe UI"/>
              </a:rPr>
              <a:t>Environmental Impacts</a:t>
            </a:r>
            <a:r>
              <a:rPr lang="en-GB" sz="1000">
                <a:latin typeface="Century Gothic"/>
                <a:cs typeface="Segoe UI"/>
              </a:rPr>
              <a:t> ​</a:t>
            </a:r>
            <a:endParaRPr lang="en-US"/>
          </a:p>
          <a:p>
            <a:pPr marL="228600" indent="-228600">
              <a:buFont typeface="Wingdings"/>
              <a:buChar char="Ø"/>
            </a:pPr>
            <a:r>
              <a:rPr lang="en-GB" sz="1000">
                <a:solidFill>
                  <a:srgbClr val="3E3E3E"/>
                </a:solidFill>
                <a:latin typeface="Century Gothic"/>
                <a:cs typeface="Arial"/>
              </a:rPr>
              <a:t>Coastal flooding wears away beaches on the islands at a rapid rate. This destroys habitats and exposes the land behind the beach to the effects of flooding. </a:t>
            </a:r>
            <a:r>
              <a:rPr lang="en-GB" sz="1000">
                <a:latin typeface="Century Gothic"/>
                <a:cs typeface="Arial"/>
              </a:rPr>
              <a:t>​</a:t>
            </a:r>
          </a:p>
          <a:p>
            <a:pPr marL="228600" indent="-228600">
              <a:buFont typeface="Wingdings"/>
              <a:buChar char="Ø"/>
            </a:pPr>
            <a:r>
              <a:rPr lang="en-GB" sz="1000">
                <a:solidFill>
                  <a:srgbClr val="3E3E3E"/>
                </a:solidFill>
                <a:latin typeface="Century Gothic"/>
                <a:cs typeface="Arial"/>
              </a:rPr>
              <a:t>The soil on most of the islands is shallow (20cm deep or less), and the soil layer could be easily washed away by coastal flooding, so most plants won't be able to grow.   </a:t>
            </a:r>
          </a:p>
        </p:txBody>
      </p:sp>
      <p:sp>
        <p:nvSpPr>
          <p:cNvPr id="19" name="TextBox 18">
            <a:extLst>
              <a:ext uri="{FF2B5EF4-FFF2-40B4-BE49-F238E27FC236}">
                <a16:creationId xmlns:a16="http://schemas.microsoft.com/office/drawing/2014/main" id="{A1CB9300-4203-D323-3955-81E63FEF0071}"/>
              </a:ext>
            </a:extLst>
          </p:cNvPr>
          <p:cNvSpPr txBox="1"/>
          <p:nvPr/>
        </p:nvSpPr>
        <p:spPr>
          <a:xfrm>
            <a:off x="405534" y="5153072"/>
            <a:ext cx="584473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a:latin typeface="Century Gothic"/>
                <a:cs typeface="Segoe UI"/>
              </a:rPr>
              <a:t>Political Impacts</a:t>
            </a:r>
            <a:r>
              <a:rPr lang="en-GB" sz="1000">
                <a:latin typeface="Century Gothic"/>
                <a:cs typeface="Segoe UI"/>
              </a:rPr>
              <a:t> ​</a:t>
            </a:r>
            <a:endParaRPr lang="en-US"/>
          </a:p>
          <a:p>
            <a:pPr marL="228600" indent="-228600">
              <a:buFont typeface="Wingdings"/>
              <a:buChar char="Ø"/>
            </a:pPr>
            <a:r>
              <a:rPr lang="en-GB" sz="1000">
                <a:solidFill>
                  <a:srgbClr val="3E3E3E"/>
                </a:solidFill>
                <a:latin typeface="Century Gothic"/>
                <a:cs typeface="Arial"/>
              </a:rPr>
              <a:t>The Maldives Government had to ask the Japanese Government to give them $60 million to build the 3m high sea wall that protects Malé, the capital city. </a:t>
            </a:r>
            <a:r>
              <a:rPr lang="en-GB" sz="1000">
                <a:latin typeface="Century Gothic"/>
                <a:cs typeface="Arial"/>
              </a:rPr>
              <a:t>​</a:t>
            </a:r>
          </a:p>
          <a:p>
            <a:pPr marL="228600" indent="-228600">
              <a:buFont typeface="Wingdings"/>
              <a:buChar char="Ø"/>
            </a:pPr>
            <a:r>
              <a:rPr lang="en-GB" sz="1000">
                <a:solidFill>
                  <a:srgbClr val="3E3E3E"/>
                </a:solidFill>
                <a:latin typeface="Century Gothic"/>
                <a:cs typeface="Arial"/>
              </a:rPr>
              <a:t>Environmental policies are changing as increased flooding is caused by the rising sea level, which is caused by global warming, The Maldives Government has pledged to be carbon neutral so it doesn't contribute to global warming, and is encouraging other countries to do the same. </a:t>
            </a:r>
            <a:r>
              <a:rPr lang="en-GB" sz="1000">
                <a:latin typeface="Century Gothic"/>
                <a:cs typeface="Arial"/>
              </a:rPr>
              <a:t>​</a:t>
            </a:r>
          </a:p>
          <a:p>
            <a:pPr marL="228600" indent="-228600">
              <a:buFont typeface="Wingdings"/>
              <a:buChar char="Ø"/>
            </a:pPr>
            <a:r>
              <a:rPr lang="en-GB" sz="1000">
                <a:solidFill>
                  <a:srgbClr val="3E3E3E"/>
                </a:solidFill>
                <a:latin typeface="Century Gothic"/>
                <a:cs typeface="Arial"/>
              </a:rPr>
              <a:t>Long-term plans are also changing. The Government is considering buying land in countries like India and Australia and moving Maldivians there before the islands become uninhabitable.    </a:t>
            </a:r>
          </a:p>
        </p:txBody>
      </p:sp>
      <p:sp>
        <p:nvSpPr>
          <p:cNvPr id="20" name="TextBox 19">
            <a:extLst>
              <a:ext uri="{FF2B5EF4-FFF2-40B4-BE49-F238E27FC236}">
                <a16:creationId xmlns:a16="http://schemas.microsoft.com/office/drawing/2014/main" id="{26A8375E-865D-9C04-D94E-9FD3518387BA}"/>
              </a:ext>
            </a:extLst>
          </p:cNvPr>
          <p:cNvSpPr txBox="1"/>
          <p:nvPr/>
        </p:nvSpPr>
        <p:spPr>
          <a:xfrm>
            <a:off x="425839" y="2060515"/>
            <a:ext cx="5665918"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a:latin typeface="Century Gothic"/>
              </a:rPr>
              <a:t>Maldives Case Study</a:t>
            </a:r>
          </a:p>
        </p:txBody>
      </p:sp>
      <p:pic>
        <p:nvPicPr>
          <p:cNvPr id="22" name="Picture 21" descr="A qr code on a white background&#10;&#10;Description automatically generated">
            <a:extLst>
              <a:ext uri="{FF2B5EF4-FFF2-40B4-BE49-F238E27FC236}">
                <a16:creationId xmlns:a16="http://schemas.microsoft.com/office/drawing/2014/main" id="{CE4333D4-F6E9-74BB-BCE7-D1D75AF33AAB}"/>
              </a:ext>
            </a:extLst>
          </p:cNvPr>
          <p:cNvPicPr>
            <a:picLocks noChangeAspect="1"/>
          </p:cNvPicPr>
          <p:nvPr/>
        </p:nvPicPr>
        <p:blipFill>
          <a:blip r:embed="rId4"/>
          <a:stretch>
            <a:fillRect/>
          </a:stretch>
        </p:blipFill>
        <p:spPr>
          <a:xfrm>
            <a:off x="6796777" y="5538751"/>
            <a:ext cx="837419" cy="863163"/>
          </a:xfrm>
          <a:prstGeom prst="rect">
            <a:avLst/>
          </a:prstGeom>
          <a:ln>
            <a:noFill/>
          </a:ln>
        </p:spPr>
      </p:pic>
      <p:pic>
        <p:nvPicPr>
          <p:cNvPr id="23" name="Picture 22" descr="A qr code with black squares&#10;&#10;Description automatically generated">
            <a:extLst>
              <a:ext uri="{FF2B5EF4-FFF2-40B4-BE49-F238E27FC236}">
                <a16:creationId xmlns:a16="http://schemas.microsoft.com/office/drawing/2014/main" id="{D0D9396B-918D-A270-3863-5300A4004757}"/>
              </a:ext>
            </a:extLst>
          </p:cNvPr>
          <p:cNvPicPr>
            <a:picLocks noChangeAspect="1"/>
          </p:cNvPicPr>
          <p:nvPr/>
        </p:nvPicPr>
        <p:blipFill>
          <a:blip r:embed="rId5"/>
          <a:stretch>
            <a:fillRect/>
          </a:stretch>
        </p:blipFill>
        <p:spPr>
          <a:xfrm>
            <a:off x="8547570" y="5518946"/>
            <a:ext cx="840423" cy="847115"/>
          </a:xfrm>
          <a:prstGeom prst="rect">
            <a:avLst/>
          </a:prstGeom>
          <a:ln>
            <a:noFill/>
          </a:ln>
        </p:spPr>
      </p:pic>
      <p:pic>
        <p:nvPicPr>
          <p:cNvPr id="24" name="Picture 23">
            <a:extLst>
              <a:ext uri="{FF2B5EF4-FFF2-40B4-BE49-F238E27FC236}">
                <a16:creationId xmlns:a16="http://schemas.microsoft.com/office/drawing/2014/main" id="{A20374E6-B9EB-8A35-E7E4-206426EDCC78}"/>
              </a:ext>
            </a:extLst>
          </p:cNvPr>
          <p:cNvPicPr>
            <a:picLocks noChangeAspect="1"/>
          </p:cNvPicPr>
          <p:nvPr/>
        </p:nvPicPr>
        <p:blipFill>
          <a:blip r:embed="rId6"/>
          <a:stretch>
            <a:fillRect/>
          </a:stretch>
        </p:blipFill>
        <p:spPr>
          <a:xfrm>
            <a:off x="6636661" y="1368972"/>
            <a:ext cx="647187" cy="640381"/>
          </a:xfrm>
          <a:prstGeom prst="rect">
            <a:avLst/>
          </a:prstGeom>
        </p:spPr>
      </p:pic>
      <p:pic>
        <p:nvPicPr>
          <p:cNvPr id="25" name="Picture 24">
            <a:extLst>
              <a:ext uri="{FF2B5EF4-FFF2-40B4-BE49-F238E27FC236}">
                <a16:creationId xmlns:a16="http://schemas.microsoft.com/office/drawing/2014/main" id="{95EE7F80-4478-8107-6543-14C9EB528C73}"/>
              </a:ext>
            </a:extLst>
          </p:cNvPr>
          <p:cNvPicPr>
            <a:picLocks noChangeAspect="1"/>
          </p:cNvPicPr>
          <p:nvPr/>
        </p:nvPicPr>
        <p:blipFill>
          <a:blip r:embed="rId7"/>
          <a:stretch>
            <a:fillRect/>
          </a:stretch>
        </p:blipFill>
        <p:spPr>
          <a:xfrm>
            <a:off x="6609633" y="2058150"/>
            <a:ext cx="674215" cy="660650"/>
          </a:xfrm>
          <a:prstGeom prst="rect">
            <a:avLst/>
          </a:prstGeom>
        </p:spPr>
      </p:pic>
      <p:pic>
        <p:nvPicPr>
          <p:cNvPr id="26" name="Picture 25">
            <a:extLst>
              <a:ext uri="{FF2B5EF4-FFF2-40B4-BE49-F238E27FC236}">
                <a16:creationId xmlns:a16="http://schemas.microsoft.com/office/drawing/2014/main" id="{52D8823A-1581-C532-50D6-D80E166D8F94}"/>
              </a:ext>
            </a:extLst>
          </p:cNvPr>
          <p:cNvPicPr>
            <a:picLocks noChangeAspect="1"/>
          </p:cNvPicPr>
          <p:nvPr/>
        </p:nvPicPr>
        <p:blipFill>
          <a:blip r:embed="rId8"/>
          <a:stretch>
            <a:fillRect/>
          </a:stretch>
        </p:blipFill>
        <p:spPr>
          <a:xfrm>
            <a:off x="6677204" y="2882460"/>
            <a:ext cx="566101" cy="552545"/>
          </a:xfrm>
          <a:prstGeom prst="rect">
            <a:avLst/>
          </a:prstGeom>
        </p:spPr>
      </p:pic>
      <p:pic>
        <p:nvPicPr>
          <p:cNvPr id="28" name="Picture 27">
            <a:extLst>
              <a:ext uri="{FF2B5EF4-FFF2-40B4-BE49-F238E27FC236}">
                <a16:creationId xmlns:a16="http://schemas.microsoft.com/office/drawing/2014/main" id="{99B5B8A1-432F-19AD-2AB4-B4F59AC83465}"/>
              </a:ext>
            </a:extLst>
          </p:cNvPr>
          <p:cNvPicPr>
            <a:picLocks noChangeAspect="1"/>
          </p:cNvPicPr>
          <p:nvPr/>
        </p:nvPicPr>
        <p:blipFill>
          <a:blip r:embed="rId9"/>
          <a:stretch>
            <a:fillRect/>
          </a:stretch>
        </p:blipFill>
        <p:spPr>
          <a:xfrm>
            <a:off x="6663689" y="3700016"/>
            <a:ext cx="566102" cy="566058"/>
          </a:xfrm>
          <a:prstGeom prst="rect">
            <a:avLst/>
          </a:prstGeom>
        </p:spPr>
      </p:pic>
      <p:pic>
        <p:nvPicPr>
          <p:cNvPr id="29" name="Picture 28">
            <a:extLst>
              <a:ext uri="{FF2B5EF4-FFF2-40B4-BE49-F238E27FC236}">
                <a16:creationId xmlns:a16="http://schemas.microsoft.com/office/drawing/2014/main" id="{B6F647FF-C9A8-B34F-518A-5EAC47C3180C}"/>
              </a:ext>
            </a:extLst>
          </p:cNvPr>
          <p:cNvPicPr>
            <a:picLocks noChangeAspect="1"/>
          </p:cNvPicPr>
          <p:nvPr/>
        </p:nvPicPr>
        <p:blipFill>
          <a:blip r:embed="rId10"/>
          <a:stretch>
            <a:fillRect/>
          </a:stretch>
        </p:blipFill>
        <p:spPr>
          <a:xfrm>
            <a:off x="6690719" y="4402708"/>
            <a:ext cx="539072" cy="518761"/>
          </a:xfrm>
          <a:prstGeom prst="rect">
            <a:avLst/>
          </a:prstGeom>
        </p:spPr>
      </p:pic>
    </p:spTree>
    <p:extLst>
      <p:ext uri="{BB962C8B-B14F-4D97-AF65-F5344CB8AC3E}">
        <p14:creationId xmlns:p14="http://schemas.microsoft.com/office/powerpoint/2010/main" val="2579238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Ms L Devin</DisplayName>
        <AccountId>11</AccountId>
        <AccountType/>
      </UserInfo>
      <UserInfo>
        <DisplayName>Mr. T. Sixsmith</DisplayName>
        <AccountId>13</AccountId>
        <AccountType/>
      </UserInfo>
      <UserInfo>
        <DisplayName>Mr. A. Duckworth</DisplayName>
        <AccountId>14</AccountId>
        <AccountType/>
      </UserInfo>
      <UserInfo>
        <DisplayName>Mr T Clare</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9" ma:contentTypeDescription="Create a new document." ma:contentTypeScope="" ma:versionID="5e989fafb898c5576602434f410e2d09">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316a4d3840b8f008d6d32e5706a3e5d8"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577E52-C56F-43C1-8CF0-11D1CE03CFF0}">
  <ds:schemaRefs>
    <ds:schemaRef ds:uri="8c196e67-583f-4cee-a71a-f7c16f1d0bdf"/>
    <ds:schemaRef ds:uri="f55e4e17-f17b-45d4-a783-b77bdb6702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520AD61-F388-46A1-A559-78366CB3D888}">
  <ds:schemaRefs>
    <ds:schemaRef ds:uri="8c196e67-583f-4cee-a71a-f7c16f1d0bdf"/>
    <ds:schemaRef ds:uri="f55e4e17-f17b-45d4-a783-b77bdb6702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8E0CBF6-8DF7-4597-A56A-AFFC2A6437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6706</Words>
  <Application>Microsoft Office PowerPoint</Application>
  <PresentationFormat>A4 Paper (210x297 mm)</PresentationFormat>
  <Paragraphs>811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Devin</dc:creator>
  <cp:lastModifiedBy>Ms L Devin</cp:lastModifiedBy>
  <cp:revision>2</cp:revision>
  <dcterms:created xsi:type="dcterms:W3CDTF">2024-03-05T11:58:30Z</dcterms:created>
  <dcterms:modified xsi:type="dcterms:W3CDTF">2026-01-14T12:47:33Z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MediaServiceImageTags">
    <vt:lpwstr/>
  </property>
</Properties>
</file>