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013" y="484479"/>
            <a:ext cx="6911974" cy="2954655"/>
          </a:xfrm>
        </p:spPr>
        <p:txBody>
          <a:bodyPr anchor="b">
            <a:normAutofit/>
          </a:bodyPr>
          <a:lstStyle>
            <a:lvl1pPr algn="ctr">
              <a:defRPr sz="5600" spc="-1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40013" y="3799133"/>
            <a:ext cx="6911974" cy="1969841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395C5C9-164C-46B3-A87E-7660D39D3106}" type="datetime2">
              <a:rPr lang="en-US" smtClean="0"/>
              <a:t>Thursday, July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279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000" y="2636838"/>
            <a:ext cx="10728325" cy="31321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5B75179A-1E2B-41AB-B400-4F1B4022FAEE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02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40486" y="720000"/>
            <a:ext cx="1477328" cy="5048975"/>
          </a:xfrm>
        </p:spPr>
        <p:txBody>
          <a:bodyPr vert="eaVert">
            <a:norm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838" y="720000"/>
            <a:ext cx="8929614" cy="50489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5681D0F-6595-4F14-8EF3-954CD87C797B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55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00" y="2541600"/>
            <a:ext cx="10728325" cy="3227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4DDCFF8A-AAF8-4A12-8A91-9CA0EAF6CBB9}" type="datetime2">
              <a:rPr lang="en-US" smtClean="0"/>
              <a:t>Thursday, July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83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6" cy="2879724"/>
          </a:xfrm>
        </p:spPr>
        <p:txBody>
          <a:bodyPr anchor="b">
            <a:normAutofit/>
          </a:bodyPr>
          <a:lstStyle>
            <a:lvl1pPr>
              <a:defRPr sz="5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910" y="3858924"/>
            <a:ext cx="10728326" cy="1919076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ABCC25C3-021A-4B0B-8F70-0C181FE1CF45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625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0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8400" y="2541600"/>
            <a:ext cx="5003801" cy="3234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0C23D88D-8CEC-4ED9-A53B-5596187D9A16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6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5" cy="673005"/>
          </a:xfrm>
        </p:spPr>
        <p:txBody>
          <a:bodyPr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840698"/>
            <a:ext cx="5015638" cy="565796"/>
          </a:xfrm>
        </p:spPr>
        <p:txBody>
          <a:bodyPr wrap="square"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0000" y="2541600"/>
            <a:ext cx="5003801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400" y="1840698"/>
            <a:ext cx="5015638" cy="565796"/>
          </a:xfrm>
        </p:spPr>
        <p:txBody>
          <a:bodyPr anchor="b">
            <a:normAutofit/>
          </a:bodyPr>
          <a:lstStyle>
            <a:lvl1pPr marL="0" indent="0">
              <a:lnSpc>
                <a:spcPct val="120000"/>
              </a:lnSpc>
              <a:buNone/>
              <a:defRPr sz="16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400" y="2541600"/>
            <a:ext cx="5003800" cy="3234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D2CCD382-DFDA-4722-A27A-59C21AD112F2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4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22F2A30D-1C09-413F-AAB1-38F366000715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5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6DB82B9C-D65E-4F64-95C3-B10F3B00F0D9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7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107463" cy="1477328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8188" y="584662"/>
            <a:ext cx="6911974" cy="518431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800"/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107463" cy="323183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B7F5FDCC-6AAC-4A08-B9E0-3793AB5E64C3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11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3095626" cy="14760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8188" y="728664"/>
            <a:ext cx="6923812" cy="504031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0000" y="2541600"/>
            <a:ext cx="3095625" cy="3232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/>
          <a:lstStyle/>
          <a:p>
            <a:fld id="{349FE94D-439C-40F1-900E-BC07940E3988}" type="datetime2">
              <a:rPr lang="en-US" smtClean="0"/>
              <a:t>Thursday, July 13,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/>
          <a:lstStyle/>
          <a:p>
            <a:fld id="{1621B6DD-29C1-4FEA-923F-71EA134769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615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9646535-AEF6-4883-A4F9-EEC1F8B431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00" y="619200"/>
            <a:ext cx="10728322" cy="147732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2541600"/>
            <a:ext cx="10728325" cy="32273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837" y="6138000"/>
            <a:ext cx="3095626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l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8DEA2CF1-0EB2-4673-802D-3371233E4A77}" type="datetime2">
              <a:rPr lang="en-US" smtClean="0"/>
              <a:t>Thursday, July 13,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8188" y="6138000"/>
            <a:ext cx="5003800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ct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2713" y="6138000"/>
            <a:ext cx="1187449" cy="720000"/>
          </a:xfrm>
          <a:prstGeom prst="rect">
            <a:avLst/>
          </a:prstGeom>
        </p:spPr>
        <p:txBody>
          <a:bodyPr vert="horz" lIns="0" tIns="180000" rIns="0" bIns="180000" rtlCol="0" anchor="ctr"/>
          <a:lstStyle>
            <a:lvl1pPr algn="r">
              <a:lnSpc>
                <a:spcPct val="120000"/>
              </a:lnSpc>
              <a:defRPr sz="120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621B6DD-29C1-4FEA-923F-71EA134769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094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794" r:id="rId6"/>
    <p:sldLayoutId id="2147483790" r:id="rId7"/>
    <p:sldLayoutId id="2147483791" r:id="rId8"/>
    <p:sldLayoutId id="2147483792" r:id="rId9"/>
    <p:sldLayoutId id="2147483793" r:id="rId10"/>
    <p:sldLayoutId id="2147483795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4"/>
        </a:buClr>
        <a:buFont typeface="The Hand Extrablack" panose="03070A02030502020204" pitchFamily="66" charset="0"/>
        <a:buChar char="•"/>
        <a:defRPr sz="2000" kern="1200" spc="20" baseline="0">
          <a:solidFill>
            <a:schemeClr val="tx1">
              <a:alpha val="58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11F4D251-B7D8-402D-950A-F9D15396E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E1182B-78E4-433C-9E38-B0C04BEDDD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61935" y="1059765"/>
            <a:ext cx="5015638" cy="432532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6600" dirty="0"/>
              <a:t>5 Top Tips for Starting Secondary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A6C53D-9DEE-C665-43ED-4627EF7F47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21" r="2042" b="2"/>
          <a:stretch/>
        </p:blipFill>
        <p:spPr>
          <a:xfrm>
            <a:off x="1" y="10"/>
            <a:ext cx="5662934" cy="6857990"/>
          </a:xfrm>
          <a:custGeom>
            <a:avLst/>
            <a:gdLst/>
            <a:ahLst/>
            <a:cxnLst/>
            <a:rect l="l" t="t" r="r" b="b"/>
            <a:pathLst>
              <a:path w="5662934" h="6858000">
                <a:moveTo>
                  <a:pt x="0" y="0"/>
                </a:moveTo>
                <a:lnTo>
                  <a:pt x="5064602" y="0"/>
                </a:lnTo>
                <a:lnTo>
                  <a:pt x="4889880" y="279455"/>
                </a:lnTo>
                <a:cubicBezTo>
                  <a:pt x="4472355" y="1021447"/>
                  <a:pt x="4263593" y="1948936"/>
                  <a:pt x="4263593" y="3061922"/>
                </a:cubicBezTo>
                <a:cubicBezTo>
                  <a:pt x="4263593" y="3516203"/>
                  <a:pt x="4324186" y="3970483"/>
                  <a:pt x="4445372" y="4515619"/>
                </a:cubicBezTo>
                <a:cubicBezTo>
                  <a:pt x="4596855" y="5030470"/>
                  <a:pt x="4748338" y="5515036"/>
                  <a:pt x="4990710" y="5969316"/>
                </a:cubicBezTo>
                <a:cubicBezTo>
                  <a:pt x="5172489" y="6275955"/>
                  <a:pt x="5371310" y="6544265"/>
                  <a:pt x="5583977" y="6777438"/>
                </a:cubicBezTo>
                <a:lnTo>
                  <a:pt x="56629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0" name="Freeform 10">
            <a:extLst>
              <a:ext uri="{FF2B5EF4-FFF2-40B4-BE49-F238E27FC236}">
                <a16:creationId xmlns:a16="http://schemas.microsoft.com/office/drawing/2014/main" id="{E67870A8-BE17-461C-AD58-035AD7FA0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7291575">
            <a:off x="3479502" y="491434"/>
            <a:ext cx="2397877" cy="2244442"/>
          </a:xfrm>
          <a:custGeom>
            <a:avLst/>
            <a:gdLst>
              <a:gd name="T0" fmla="*/ 43 w 250"/>
              <a:gd name="T1" fmla="*/ 167 h 234"/>
              <a:gd name="T2" fmla="*/ 70 w 250"/>
              <a:gd name="T3" fmla="*/ 133 h 234"/>
              <a:gd name="T4" fmla="*/ 48 w 250"/>
              <a:gd name="T5" fmla="*/ 134 h 234"/>
              <a:gd name="T6" fmla="*/ 19 w 250"/>
              <a:gd name="T7" fmla="*/ 130 h 234"/>
              <a:gd name="T8" fmla="*/ 6 w 250"/>
              <a:gd name="T9" fmla="*/ 123 h 234"/>
              <a:gd name="T10" fmla="*/ 1 w 250"/>
              <a:gd name="T11" fmla="*/ 103 h 234"/>
              <a:gd name="T12" fmla="*/ 11 w 250"/>
              <a:gd name="T13" fmla="*/ 81 h 234"/>
              <a:gd name="T14" fmla="*/ 23 w 250"/>
              <a:gd name="T15" fmla="*/ 76 h 234"/>
              <a:gd name="T16" fmla="*/ 81 w 250"/>
              <a:gd name="T17" fmla="*/ 78 h 234"/>
              <a:gd name="T18" fmla="*/ 65 w 250"/>
              <a:gd name="T19" fmla="*/ 49 h 234"/>
              <a:gd name="T20" fmla="*/ 57 w 250"/>
              <a:gd name="T21" fmla="*/ 27 h 234"/>
              <a:gd name="T22" fmla="*/ 67 w 250"/>
              <a:gd name="T23" fmla="*/ 12 h 234"/>
              <a:gd name="T24" fmla="*/ 85 w 250"/>
              <a:gd name="T25" fmla="*/ 1 h 234"/>
              <a:gd name="T26" fmla="*/ 101 w 250"/>
              <a:gd name="T27" fmla="*/ 8 h 234"/>
              <a:gd name="T28" fmla="*/ 107 w 250"/>
              <a:gd name="T29" fmla="*/ 15 h 234"/>
              <a:gd name="T30" fmla="*/ 120 w 250"/>
              <a:gd name="T31" fmla="*/ 37 h 234"/>
              <a:gd name="T32" fmla="*/ 131 w 250"/>
              <a:gd name="T33" fmla="*/ 60 h 234"/>
              <a:gd name="T34" fmla="*/ 164 w 250"/>
              <a:gd name="T35" fmla="*/ 25 h 234"/>
              <a:gd name="T36" fmla="*/ 187 w 250"/>
              <a:gd name="T37" fmla="*/ 11 h 234"/>
              <a:gd name="T38" fmla="*/ 205 w 250"/>
              <a:gd name="T39" fmla="*/ 19 h 234"/>
              <a:gd name="T40" fmla="*/ 214 w 250"/>
              <a:gd name="T41" fmla="*/ 34 h 234"/>
              <a:gd name="T42" fmla="*/ 203 w 250"/>
              <a:gd name="T43" fmla="*/ 57 h 234"/>
              <a:gd name="T44" fmla="*/ 166 w 250"/>
              <a:gd name="T45" fmla="*/ 100 h 234"/>
              <a:gd name="T46" fmla="*/ 217 w 250"/>
              <a:gd name="T47" fmla="*/ 98 h 234"/>
              <a:gd name="T48" fmla="*/ 244 w 250"/>
              <a:gd name="T49" fmla="*/ 104 h 234"/>
              <a:gd name="T50" fmla="*/ 249 w 250"/>
              <a:gd name="T51" fmla="*/ 115 h 234"/>
              <a:gd name="T52" fmla="*/ 247 w 250"/>
              <a:gd name="T53" fmla="*/ 129 h 234"/>
              <a:gd name="T54" fmla="*/ 245 w 250"/>
              <a:gd name="T55" fmla="*/ 134 h 234"/>
              <a:gd name="T56" fmla="*/ 241 w 250"/>
              <a:gd name="T57" fmla="*/ 141 h 234"/>
              <a:gd name="T58" fmla="*/ 227 w 250"/>
              <a:gd name="T59" fmla="*/ 147 h 234"/>
              <a:gd name="T60" fmla="*/ 187 w 250"/>
              <a:gd name="T61" fmla="*/ 151 h 234"/>
              <a:gd name="T62" fmla="*/ 160 w 250"/>
              <a:gd name="T63" fmla="*/ 148 h 234"/>
              <a:gd name="T64" fmla="*/ 168 w 250"/>
              <a:gd name="T65" fmla="*/ 168 h 234"/>
              <a:gd name="T66" fmla="*/ 176 w 250"/>
              <a:gd name="T67" fmla="*/ 194 h 234"/>
              <a:gd name="T68" fmla="*/ 176 w 250"/>
              <a:gd name="T69" fmla="*/ 211 h 234"/>
              <a:gd name="T70" fmla="*/ 170 w 250"/>
              <a:gd name="T71" fmla="*/ 221 h 234"/>
              <a:gd name="T72" fmla="*/ 156 w 250"/>
              <a:gd name="T73" fmla="*/ 230 h 234"/>
              <a:gd name="T74" fmla="*/ 130 w 250"/>
              <a:gd name="T75" fmla="*/ 226 h 234"/>
              <a:gd name="T76" fmla="*/ 122 w 250"/>
              <a:gd name="T77" fmla="*/ 213 h 234"/>
              <a:gd name="T78" fmla="*/ 110 w 250"/>
              <a:gd name="T79" fmla="*/ 169 h 234"/>
              <a:gd name="T80" fmla="*/ 92 w 250"/>
              <a:gd name="T81" fmla="*/ 192 h 234"/>
              <a:gd name="T82" fmla="*/ 87 w 250"/>
              <a:gd name="T83" fmla="*/ 197 h 234"/>
              <a:gd name="T84" fmla="*/ 84 w 250"/>
              <a:gd name="T85" fmla="*/ 201 h 234"/>
              <a:gd name="T86" fmla="*/ 65 w 250"/>
              <a:gd name="T87" fmla="*/ 212 h 234"/>
              <a:gd name="T88" fmla="*/ 50 w 250"/>
              <a:gd name="T89" fmla="*/ 204 h 234"/>
              <a:gd name="T90" fmla="*/ 44 w 250"/>
              <a:gd name="T91" fmla="*/ 198 h 234"/>
              <a:gd name="T92" fmla="*/ 38 w 250"/>
              <a:gd name="T93" fmla="*/ 185 h 234"/>
              <a:gd name="T94" fmla="*/ 43 w 250"/>
              <a:gd name="T95" fmla="*/ 167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50" h="234">
                <a:moveTo>
                  <a:pt x="43" y="167"/>
                </a:moveTo>
                <a:cubicBezTo>
                  <a:pt x="70" y="133"/>
                  <a:pt x="70" y="133"/>
                  <a:pt x="70" y="133"/>
                </a:cubicBezTo>
                <a:cubicBezTo>
                  <a:pt x="60" y="134"/>
                  <a:pt x="61" y="134"/>
                  <a:pt x="48" y="134"/>
                </a:cubicBezTo>
                <a:cubicBezTo>
                  <a:pt x="34" y="133"/>
                  <a:pt x="24" y="132"/>
                  <a:pt x="19" y="130"/>
                </a:cubicBezTo>
                <a:cubicBezTo>
                  <a:pt x="13" y="128"/>
                  <a:pt x="9" y="126"/>
                  <a:pt x="6" y="123"/>
                </a:cubicBezTo>
                <a:cubicBezTo>
                  <a:pt x="1" y="119"/>
                  <a:pt x="0" y="112"/>
                  <a:pt x="1" y="103"/>
                </a:cubicBezTo>
                <a:cubicBezTo>
                  <a:pt x="2" y="93"/>
                  <a:pt x="6" y="86"/>
                  <a:pt x="11" y="81"/>
                </a:cubicBezTo>
                <a:cubicBezTo>
                  <a:pt x="15" y="77"/>
                  <a:pt x="18" y="76"/>
                  <a:pt x="23" y="76"/>
                </a:cubicBezTo>
                <a:cubicBezTo>
                  <a:pt x="81" y="78"/>
                  <a:pt x="81" y="78"/>
                  <a:pt x="81" y="78"/>
                </a:cubicBezTo>
                <a:cubicBezTo>
                  <a:pt x="65" y="49"/>
                  <a:pt x="65" y="49"/>
                  <a:pt x="65" y="49"/>
                </a:cubicBezTo>
                <a:cubicBezTo>
                  <a:pt x="58" y="40"/>
                  <a:pt x="56" y="33"/>
                  <a:pt x="57" y="27"/>
                </a:cubicBezTo>
                <a:cubicBezTo>
                  <a:pt x="58" y="21"/>
                  <a:pt x="62" y="16"/>
                  <a:pt x="67" y="12"/>
                </a:cubicBezTo>
                <a:cubicBezTo>
                  <a:pt x="74" y="6"/>
                  <a:pt x="80" y="2"/>
                  <a:pt x="85" y="1"/>
                </a:cubicBezTo>
                <a:cubicBezTo>
                  <a:pt x="90" y="0"/>
                  <a:pt x="95" y="2"/>
                  <a:pt x="101" y="8"/>
                </a:cubicBezTo>
                <a:cubicBezTo>
                  <a:pt x="104" y="11"/>
                  <a:pt x="106" y="13"/>
                  <a:pt x="107" y="15"/>
                </a:cubicBezTo>
                <a:cubicBezTo>
                  <a:pt x="110" y="19"/>
                  <a:pt x="112" y="20"/>
                  <a:pt x="120" y="37"/>
                </a:cubicBezTo>
                <a:cubicBezTo>
                  <a:pt x="129" y="55"/>
                  <a:pt x="128" y="51"/>
                  <a:pt x="131" y="60"/>
                </a:cubicBezTo>
                <a:cubicBezTo>
                  <a:pt x="164" y="25"/>
                  <a:pt x="164" y="25"/>
                  <a:pt x="164" y="25"/>
                </a:cubicBezTo>
                <a:cubicBezTo>
                  <a:pt x="173" y="16"/>
                  <a:pt x="180" y="11"/>
                  <a:pt x="187" y="11"/>
                </a:cubicBezTo>
                <a:cubicBezTo>
                  <a:pt x="193" y="10"/>
                  <a:pt x="200" y="13"/>
                  <a:pt x="205" y="19"/>
                </a:cubicBezTo>
                <a:cubicBezTo>
                  <a:pt x="210" y="24"/>
                  <a:pt x="213" y="29"/>
                  <a:pt x="214" y="34"/>
                </a:cubicBezTo>
                <a:cubicBezTo>
                  <a:pt x="214" y="39"/>
                  <a:pt x="211" y="47"/>
                  <a:pt x="203" y="57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217" y="98"/>
                  <a:pt x="217" y="98"/>
                  <a:pt x="217" y="98"/>
                </a:cubicBezTo>
                <a:cubicBezTo>
                  <a:pt x="229" y="96"/>
                  <a:pt x="238" y="98"/>
                  <a:pt x="244" y="104"/>
                </a:cubicBezTo>
                <a:cubicBezTo>
                  <a:pt x="247" y="107"/>
                  <a:pt x="249" y="111"/>
                  <a:pt x="249" y="115"/>
                </a:cubicBezTo>
                <a:cubicBezTo>
                  <a:pt x="250" y="120"/>
                  <a:pt x="249" y="124"/>
                  <a:pt x="247" y="129"/>
                </a:cubicBezTo>
                <a:cubicBezTo>
                  <a:pt x="247" y="130"/>
                  <a:pt x="246" y="132"/>
                  <a:pt x="245" y="134"/>
                </a:cubicBezTo>
                <a:cubicBezTo>
                  <a:pt x="244" y="137"/>
                  <a:pt x="243" y="140"/>
                  <a:pt x="241" y="141"/>
                </a:cubicBezTo>
                <a:cubicBezTo>
                  <a:pt x="239" y="144"/>
                  <a:pt x="234" y="146"/>
                  <a:pt x="227" y="147"/>
                </a:cubicBezTo>
                <a:cubicBezTo>
                  <a:pt x="221" y="149"/>
                  <a:pt x="207" y="150"/>
                  <a:pt x="187" y="151"/>
                </a:cubicBezTo>
                <a:cubicBezTo>
                  <a:pt x="175" y="152"/>
                  <a:pt x="161" y="148"/>
                  <a:pt x="160" y="148"/>
                </a:cubicBezTo>
                <a:cubicBezTo>
                  <a:pt x="161" y="151"/>
                  <a:pt x="165" y="161"/>
                  <a:pt x="168" y="168"/>
                </a:cubicBezTo>
                <a:cubicBezTo>
                  <a:pt x="168" y="171"/>
                  <a:pt x="173" y="181"/>
                  <a:pt x="176" y="194"/>
                </a:cubicBezTo>
                <a:cubicBezTo>
                  <a:pt x="179" y="206"/>
                  <a:pt x="176" y="203"/>
                  <a:pt x="176" y="211"/>
                </a:cubicBezTo>
                <a:cubicBezTo>
                  <a:pt x="176" y="214"/>
                  <a:pt x="174" y="217"/>
                  <a:pt x="170" y="221"/>
                </a:cubicBezTo>
                <a:cubicBezTo>
                  <a:pt x="166" y="226"/>
                  <a:pt x="161" y="228"/>
                  <a:pt x="156" y="230"/>
                </a:cubicBezTo>
                <a:cubicBezTo>
                  <a:pt x="147" y="234"/>
                  <a:pt x="137" y="233"/>
                  <a:pt x="130" y="226"/>
                </a:cubicBezTo>
                <a:cubicBezTo>
                  <a:pt x="127" y="223"/>
                  <a:pt x="125" y="219"/>
                  <a:pt x="122" y="213"/>
                </a:cubicBezTo>
                <a:cubicBezTo>
                  <a:pt x="118" y="188"/>
                  <a:pt x="117" y="189"/>
                  <a:pt x="110" y="169"/>
                </a:cubicBezTo>
                <a:cubicBezTo>
                  <a:pt x="92" y="192"/>
                  <a:pt x="92" y="192"/>
                  <a:pt x="92" y="192"/>
                </a:cubicBezTo>
                <a:cubicBezTo>
                  <a:pt x="90" y="193"/>
                  <a:pt x="88" y="195"/>
                  <a:pt x="87" y="197"/>
                </a:cubicBezTo>
                <a:cubicBezTo>
                  <a:pt x="86" y="198"/>
                  <a:pt x="85" y="200"/>
                  <a:pt x="84" y="201"/>
                </a:cubicBezTo>
                <a:cubicBezTo>
                  <a:pt x="76" y="209"/>
                  <a:pt x="70" y="212"/>
                  <a:pt x="65" y="212"/>
                </a:cubicBezTo>
                <a:cubicBezTo>
                  <a:pt x="60" y="211"/>
                  <a:pt x="55" y="209"/>
                  <a:pt x="50" y="204"/>
                </a:cubicBezTo>
                <a:cubicBezTo>
                  <a:pt x="50" y="203"/>
                  <a:pt x="48" y="202"/>
                  <a:pt x="44" y="198"/>
                </a:cubicBezTo>
                <a:cubicBezTo>
                  <a:pt x="41" y="195"/>
                  <a:pt x="39" y="191"/>
                  <a:pt x="38" y="185"/>
                </a:cubicBezTo>
                <a:cubicBezTo>
                  <a:pt x="37" y="179"/>
                  <a:pt x="39" y="173"/>
                  <a:pt x="43" y="16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C9A4CB2C-B9E1-40A2-9F34-5EB2139DC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70" y="1754908"/>
            <a:ext cx="3457183" cy="487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277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11" y="203563"/>
            <a:ext cx="10728322" cy="1477328"/>
          </a:xfrm>
        </p:spPr>
        <p:txBody>
          <a:bodyPr>
            <a:normAutofit/>
          </a:bodyPr>
          <a:lstStyle/>
          <a:p>
            <a:pPr fontAlgn="base"/>
            <a:r>
              <a:rPr lang="en-GB" sz="4400" b="1" i="0" dirty="0">
                <a:effectLst/>
                <a:latin typeface="barlow-medium"/>
              </a:rPr>
              <a:t>1. Get involved!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11" y="1311565"/>
            <a:ext cx="10728325" cy="4622436"/>
          </a:xfrm>
        </p:spPr>
        <p:txBody>
          <a:bodyPr>
            <a:normAutofit fontScale="85000" lnSpcReduction="10000"/>
          </a:bodyPr>
          <a:lstStyle/>
          <a:p>
            <a:pPr marL="0" indent="0" algn="l" fontAlgn="base">
              <a:buNone/>
            </a:pPr>
            <a:r>
              <a:rPr lang="en-GB" sz="3200" b="1" i="0" dirty="0">
                <a:effectLst/>
                <a:latin typeface="barlow-medium"/>
              </a:rPr>
              <a:t>Extra-curricular activities are a great opportunity to build confidence, learn new skills outside of the classroom and make friends.</a:t>
            </a:r>
          </a:p>
          <a:p>
            <a:pPr marL="0" indent="0" algn="l" fontAlgn="base">
              <a:buNone/>
            </a:pPr>
            <a:endParaRPr lang="en-GB" sz="3200" b="1" dirty="0">
              <a:latin typeface="barlow-medium"/>
            </a:endParaRPr>
          </a:p>
          <a:p>
            <a:pPr marL="0" indent="0" algn="l" fontAlgn="base">
              <a:buNone/>
            </a:pPr>
            <a:r>
              <a:rPr lang="en-GB" sz="3200" b="1" i="0" dirty="0">
                <a:effectLst/>
                <a:latin typeface="barlow-medium"/>
              </a:rPr>
              <a:t>These experiences are often the special things you remember about secondary school and they also look great on your C.V. and college applications!</a:t>
            </a:r>
          </a:p>
          <a:p>
            <a:pPr marL="0" indent="0" algn="l" fontAlgn="base">
              <a:buNone/>
            </a:pPr>
            <a:endParaRPr lang="en-GB" sz="3200" b="1" dirty="0">
              <a:latin typeface="barlow-medium"/>
            </a:endParaRPr>
          </a:p>
          <a:p>
            <a:pPr marL="0" indent="0" algn="l" fontAlgn="base">
              <a:buNone/>
            </a:pPr>
            <a:r>
              <a:rPr lang="en-GB" sz="3200" b="1" i="0" dirty="0">
                <a:effectLst/>
                <a:latin typeface="barlow-medium"/>
              </a:rPr>
              <a:t>Join in and have fun!</a:t>
            </a:r>
            <a:endParaRPr lang="en-GB" sz="3200" b="1" i="0" dirty="0">
              <a:effectLst/>
            </a:endParaRPr>
          </a:p>
        </p:txBody>
      </p:sp>
      <p:pic>
        <p:nvPicPr>
          <p:cNvPr id="1028" name="Picture 4" descr="Image result for cartoon school clubs">
            <a:extLst>
              <a:ext uri="{FF2B5EF4-FFF2-40B4-BE49-F238E27FC236}">
                <a16:creationId xmlns:a16="http://schemas.microsoft.com/office/drawing/2014/main" id="{B2C56EF6-9A45-457F-9438-8C5936B16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11" y="5052060"/>
            <a:ext cx="3667125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663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81" y="600727"/>
            <a:ext cx="10728322" cy="1477328"/>
          </a:xfrm>
        </p:spPr>
        <p:txBody>
          <a:bodyPr>
            <a:normAutofit/>
          </a:bodyPr>
          <a:lstStyle/>
          <a:p>
            <a:pPr fontAlgn="base"/>
            <a:r>
              <a:rPr lang="en-GB" sz="4400" b="1" dirty="0">
                <a:latin typeface="barlow-medium"/>
              </a:rPr>
              <a:t>2</a:t>
            </a:r>
            <a:r>
              <a:rPr lang="en-GB" sz="4400" b="1" i="0" dirty="0">
                <a:effectLst/>
                <a:latin typeface="barlow-medium"/>
              </a:rPr>
              <a:t>. Get Organised!</a:t>
            </a:r>
            <a:endParaRPr lang="en-GB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378" y="1850530"/>
            <a:ext cx="9365247" cy="4528542"/>
          </a:xfrm>
        </p:spPr>
        <p:txBody>
          <a:bodyPr>
            <a:normAutofit fontScale="92500" lnSpcReduction="10000"/>
          </a:bodyPr>
          <a:lstStyle/>
          <a:p>
            <a:pPr algn="l" fontAlgn="base"/>
            <a:r>
              <a:rPr lang="en-GB" sz="3600" b="0" i="0" dirty="0">
                <a:effectLst/>
                <a:latin typeface="barlow-medium"/>
              </a:rPr>
              <a:t> </a:t>
            </a:r>
            <a:r>
              <a:rPr lang="en-GB" sz="3600" b="1" i="0" dirty="0">
                <a:effectLst/>
                <a:latin typeface="barlow-medium"/>
              </a:rPr>
              <a:t>Organise your school bag the night before - ensure all homework and school equipment are packed.</a:t>
            </a:r>
          </a:p>
          <a:p>
            <a:pPr algn="l" fontAlgn="base"/>
            <a:endParaRPr lang="en-GB" sz="3600" b="1" dirty="0">
              <a:latin typeface="barlow-medium"/>
            </a:endParaRPr>
          </a:p>
          <a:p>
            <a:pPr algn="l" fontAlgn="base"/>
            <a:r>
              <a:rPr lang="en-GB" sz="3600" b="1" dirty="0">
                <a:latin typeface="barlow-medium"/>
              </a:rPr>
              <a:t>Back your exercise books and use folders to keep your work neat and presentable. </a:t>
            </a:r>
            <a:r>
              <a:rPr lang="en-GB" sz="3600" b="1" i="0" dirty="0">
                <a:effectLst/>
                <a:latin typeface="barlow-medium"/>
              </a:rPr>
              <a:t> </a:t>
            </a:r>
            <a:endParaRPr lang="en-GB" sz="3600" b="1" i="0" dirty="0">
              <a:effectLst/>
            </a:endParaRPr>
          </a:p>
          <a:p>
            <a:pPr marL="0" indent="0">
              <a:buNone/>
            </a:pPr>
            <a:br>
              <a:rPr lang="en-GB" b="0" i="0" dirty="0">
                <a:effectLst/>
              </a:rPr>
            </a:br>
            <a:endParaRPr lang="en-GB" dirty="0"/>
          </a:p>
        </p:txBody>
      </p:sp>
      <p:pic>
        <p:nvPicPr>
          <p:cNvPr id="2050" name="Picture 2" descr="Image result for cartoon packing school bag">
            <a:extLst>
              <a:ext uri="{FF2B5EF4-FFF2-40B4-BE49-F238E27FC236}">
                <a16:creationId xmlns:a16="http://schemas.microsoft.com/office/drawing/2014/main" id="{E72B1482-2F69-4FF9-A2E8-0BEF90046C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61"/>
          <a:stretch/>
        </p:blipFill>
        <p:spPr bwMode="auto">
          <a:xfrm>
            <a:off x="9925050" y="346722"/>
            <a:ext cx="1828800" cy="2396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21AB27-B4DE-4BFD-9286-D04D05AC2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8967" y="4779946"/>
            <a:ext cx="2863033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064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44A00C45-023C-431E-B774-053A3C686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6A8151FD-E26B-480E-A623-CFBFE3713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9" name="Freeform: Shape 138">
            <a:extLst>
              <a:ext uri="{FF2B5EF4-FFF2-40B4-BE49-F238E27FC236}">
                <a16:creationId xmlns:a16="http://schemas.microsoft.com/office/drawing/2014/main" id="{6BE63264-F1B8-4AB7-AD1C-4180A9D2B1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16200000">
            <a:off x="-342615" y="342615"/>
            <a:ext cx="6858000" cy="6172768"/>
          </a:xfrm>
          <a:custGeom>
            <a:avLst/>
            <a:gdLst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4440498 w 6858000"/>
              <a:gd name="connsiteY4" fmla="*/ 5734742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0" fmla="*/ 6858000 w 6858000"/>
              <a:gd name="connsiteY0" fmla="*/ 0 h 5878098"/>
              <a:gd name="connsiteX1" fmla="*/ 6858000 w 6858000"/>
              <a:gd name="connsiteY1" fmla="*/ 5780582 h 5878098"/>
              <a:gd name="connsiteX2" fmla="*/ 6766523 w 6858000"/>
              <a:gd name="connsiteY2" fmla="*/ 5777266 h 5878098"/>
              <a:gd name="connsiteX3" fmla="*/ 5437222 w 6858000"/>
              <a:gd name="connsiteY3" fmla="*/ 5734742 h 5878098"/>
              <a:gd name="connsiteX4" fmla="*/ 4440498 w 6858000"/>
              <a:gd name="connsiteY4" fmla="*/ 5734742 h 5878098"/>
              <a:gd name="connsiteX5" fmla="*/ 582209 w 6858000"/>
              <a:gd name="connsiteY5" fmla="*/ 4121983 h 5878098"/>
              <a:gd name="connsiteX6" fmla="*/ 73548 w 6858000"/>
              <a:gd name="connsiteY6" fmla="*/ 3184291 h 5878098"/>
              <a:gd name="connsiteX7" fmla="*/ 0 w 6858000"/>
              <a:gd name="connsiteY7" fmla="*/ 2994994 h 5878098"/>
              <a:gd name="connsiteX8" fmla="*/ 0 w 6858000"/>
              <a:gd name="connsiteY8" fmla="*/ 0 h 5878098"/>
              <a:gd name="connsiteX9" fmla="*/ 6858000 w 6858000"/>
              <a:gd name="connsiteY9" fmla="*/ 0 h 5878098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73548 w 6858000"/>
              <a:gd name="connsiteY6" fmla="*/ 3184291 h 5780582"/>
              <a:gd name="connsiteX7" fmla="*/ 0 w 6858000"/>
              <a:gd name="connsiteY7" fmla="*/ 2994994 h 5780582"/>
              <a:gd name="connsiteX8" fmla="*/ 0 w 6858000"/>
              <a:gd name="connsiteY8" fmla="*/ 0 h 5780582"/>
              <a:gd name="connsiteX9" fmla="*/ 6858000 w 6858000"/>
              <a:gd name="connsiteY9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582209 w 6858000"/>
              <a:gd name="connsiteY5" fmla="*/ 4121983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5437222 w 6858000"/>
              <a:gd name="connsiteY3" fmla="*/ 5734742 h 5780582"/>
              <a:gd name="connsiteX4" fmla="*/ 3010841 w 6858000"/>
              <a:gd name="connsiteY4" fmla="*/ 5469518 h 5780582"/>
              <a:gd name="connsiteX5" fmla="*/ 959581 w 6858000"/>
              <a:gd name="connsiteY5" fmla="*/ 4373609 h 5780582"/>
              <a:gd name="connsiteX6" fmla="*/ 0 w 6858000"/>
              <a:gd name="connsiteY6" fmla="*/ 2994994 h 5780582"/>
              <a:gd name="connsiteX7" fmla="*/ 0 w 6858000"/>
              <a:gd name="connsiteY7" fmla="*/ 0 h 5780582"/>
              <a:gd name="connsiteX8" fmla="*/ 6858000 w 6858000"/>
              <a:gd name="connsiteY8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6766523 w 6858000"/>
              <a:gd name="connsiteY2" fmla="*/ 5777266 h 5780582"/>
              <a:gd name="connsiteX3" fmla="*/ 3010841 w 6858000"/>
              <a:gd name="connsiteY3" fmla="*/ 5469518 h 5780582"/>
              <a:gd name="connsiteX4" fmla="*/ 959581 w 6858000"/>
              <a:gd name="connsiteY4" fmla="*/ 4373609 h 5780582"/>
              <a:gd name="connsiteX5" fmla="*/ 0 w 6858000"/>
              <a:gd name="connsiteY5" fmla="*/ 2994994 h 5780582"/>
              <a:gd name="connsiteX6" fmla="*/ 0 w 6858000"/>
              <a:gd name="connsiteY6" fmla="*/ 0 h 5780582"/>
              <a:gd name="connsiteX7" fmla="*/ 6858000 w 6858000"/>
              <a:gd name="connsiteY7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010841 w 6858000"/>
              <a:gd name="connsiteY2" fmla="*/ 5469518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0582"/>
              <a:gd name="connsiteX1" fmla="*/ 6858000 w 6858000"/>
              <a:gd name="connsiteY1" fmla="*/ 5780582 h 5780582"/>
              <a:gd name="connsiteX2" fmla="*/ 3264841 w 6858000"/>
              <a:gd name="connsiteY2" fmla="*/ 5442316 h 5780582"/>
              <a:gd name="connsiteX3" fmla="*/ 959581 w 6858000"/>
              <a:gd name="connsiteY3" fmla="*/ 4373609 h 5780582"/>
              <a:gd name="connsiteX4" fmla="*/ 0 w 6858000"/>
              <a:gd name="connsiteY4" fmla="*/ 2994994 h 5780582"/>
              <a:gd name="connsiteX5" fmla="*/ 0 w 6858000"/>
              <a:gd name="connsiteY5" fmla="*/ 0 h 5780582"/>
              <a:gd name="connsiteX6" fmla="*/ 6858000 w 6858000"/>
              <a:gd name="connsiteY6" fmla="*/ 0 h 5780582"/>
              <a:gd name="connsiteX0" fmla="*/ 6858000 w 6858000"/>
              <a:gd name="connsiteY0" fmla="*/ 0 h 5784516"/>
              <a:gd name="connsiteX1" fmla="*/ 6858000 w 6858000"/>
              <a:gd name="connsiteY1" fmla="*/ 5780582 h 5784516"/>
              <a:gd name="connsiteX2" fmla="*/ 3264841 w 6858000"/>
              <a:gd name="connsiteY2" fmla="*/ 5442316 h 5784516"/>
              <a:gd name="connsiteX3" fmla="*/ 959581 w 6858000"/>
              <a:gd name="connsiteY3" fmla="*/ 4373609 h 5784516"/>
              <a:gd name="connsiteX4" fmla="*/ 0 w 6858000"/>
              <a:gd name="connsiteY4" fmla="*/ 2994994 h 5784516"/>
              <a:gd name="connsiteX5" fmla="*/ 0 w 6858000"/>
              <a:gd name="connsiteY5" fmla="*/ 0 h 5784516"/>
              <a:gd name="connsiteX6" fmla="*/ 6858000 w 6858000"/>
              <a:gd name="connsiteY6" fmla="*/ 0 h 5784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58000" h="5784516">
                <a:moveTo>
                  <a:pt x="6858000" y="0"/>
                </a:moveTo>
                <a:lnTo>
                  <a:pt x="6858000" y="5780582"/>
                </a:lnTo>
                <a:cubicBezTo>
                  <a:pt x="4704756" y="5812908"/>
                  <a:pt x="4198884" y="5641214"/>
                  <a:pt x="3264841" y="5442316"/>
                </a:cubicBezTo>
                <a:cubicBezTo>
                  <a:pt x="2330798" y="5243418"/>
                  <a:pt x="1503721" y="4781496"/>
                  <a:pt x="959581" y="4373609"/>
                </a:cubicBezTo>
                <a:cubicBezTo>
                  <a:pt x="415441" y="3965722"/>
                  <a:pt x="198635" y="3573180"/>
                  <a:pt x="0" y="2994994"/>
                </a:cubicBezTo>
                <a:lnTo>
                  <a:pt x="0" y="0"/>
                </a:lnTo>
                <a:lnTo>
                  <a:pt x="6858000" y="0"/>
                </a:ln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018" y="193429"/>
            <a:ext cx="5292873" cy="1477328"/>
          </a:xfrm>
        </p:spPr>
        <p:txBody>
          <a:bodyPr>
            <a:normAutofit/>
          </a:bodyPr>
          <a:lstStyle/>
          <a:p>
            <a:pPr fontAlgn="base"/>
            <a:r>
              <a:rPr lang="en-GB" sz="3600" b="1" dirty="0">
                <a:latin typeface="barlow-medium"/>
              </a:rPr>
              <a:t>3. Don’t leave things until the last minute!</a:t>
            </a:r>
            <a:endParaRPr lang="en-GB" sz="3600" dirty="0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62FAFE7-02FE-4A84-AD74-74632F4676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r="2592" b="-3"/>
          <a:stretch/>
        </p:blipFill>
        <p:spPr bwMode="auto">
          <a:xfrm>
            <a:off x="142294" y="1864186"/>
            <a:ext cx="5078861" cy="3755563"/>
          </a:xfrm>
          <a:custGeom>
            <a:avLst/>
            <a:gdLst/>
            <a:ahLst/>
            <a:cxnLst/>
            <a:rect l="l" t="t" r="r" b="b"/>
            <a:pathLst>
              <a:path w="5078861" h="3180022">
                <a:moveTo>
                  <a:pt x="3276428" y="2"/>
                </a:moveTo>
                <a:cubicBezTo>
                  <a:pt x="3304302" y="21"/>
                  <a:pt x="3329599" y="233"/>
                  <a:pt x="3351926" y="662"/>
                </a:cubicBezTo>
                <a:cubicBezTo>
                  <a:pt x="3709493" y="17196"/>
                  <a:pt x="4341946" y="169233"/>
                  <a:pt x="4641167" y="448987"/>
                </a:cubicBezTo>
                <a:cubicBezTo>
                  <a:pt x="4946649" y="631788"/>
                  <a:pt x="5056849" y="1024552"/>
                  <a:pt x="5077430" y="1613913"/>
                </a:cubicBezTo>
                <a:cubicBezTo>
                  <a:pt x="5091263" y="2010042"/>
                  <a:pt x="5005018" y="2303257"/>
                  <a:pt x="4809735" y="2513219"/>
                </a:cubicBezTo>
                <a:cubicBezTo>
                  <a:pt x="4627124" y="2809799"/>
                  <a:pt x="4047725" y="3071868"/>
                  <a:pt x="3654311" y="3133974"/>
                </a:cubicBezTo>
                <a:cubicBezTo>
                  <a:pt x="3260559" y="3186418"/>
                  <a:pt x="2883382" y="3160895"/>
                  <a:pt x="2594283" y="3170991"/>
                </a:cubicBezTo>
                <a:cubicBezTo>
                  <a:pt x="2199182" y="3184788"/>
                  <a:pt x="1533580" y="3188685"/>
                  <a:pt x="1300277" y="3138791"/>
                </a:cubicBezTo>
                <a:cubicBezTo>
                  <a:pt x="1096221" y="3097550"/>
                  <a:pt x="527513" y="2836879"/>
                  <a:pt x="328033" y="2650376"/>
                </a:cubicBezTo>
                <a:cubicBezTo>
                  <a:pt x="128553" y="2463873"/>
                  <a:pt x="18354" y="2071110"/>
                  <a:pt x="1147" y="1578365"/>
                </a:cubicBezTo>
                <a:cubicBezTo>
                  <a:pt x="-16060" y="1085620"/>
                  <a:pt x="163176" y="692423"/>
                  <a:pt x="348823" y="482798"/>
                </a:cubicBezTo>
                <a:cubicBezTo>
                  <a:pt x="640811" y="279132"/>
                  <a:pt x="1347172" y="60997"/>
                  <a:pt x="1607361" y="51911"/>
                </a:cubicBezTo>
                <a:cubicBezTo>
                  <a:pt x="1860322" y="43077"/>
                  <a:pt x="2858319" y="-276"/>
                  <a:pt x="3276428" y="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5504" y="395475"/>
            <a:ext cx="5298345" cy="6938198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GB" sz="3400" b="1" i="0" dirty="0">
                <a:effectLst/>
                <a:latin typeface="barlow-medium"/>
              </a:rPr>
              <a:t> Establish the best routine for you to make sure that homework and revision is done on time and to the best standard.  </a:t>
            </a:r>
          </a:p>
          <a:p>
            <a:pPr fontAlgn="base"/>
            <a:endParaRPr lang="en-GB" sz="3400" b="1" i="0" dirty="0">
              <a:effectLst/>
              <a:latin typeface="barlow-medium"/>
            </a:endParaRPr>
          </a:p>
          <a:p>
            <a:pPr fontAlgn="base"/>
            <a:r>
              <a:rPr lang="en-GB" sz="3400" b="1" i="0" dirty="0">
                <a:effectLst/>
                <a:latin typeface="barlow-medium"/>
              </a:rPr>
              <a:t>Don't wait for things to come to you!</a:t>
            </a:r>
          </a:p>
          <a:p>
            <a:pPr fontAlgn="base"/>
            <a:endParaRPr lang="en-GB" sz="3400" b="1" i="0" dirty="0">
              <a:effectLst/>
              <a:latin typeface="barlow-medium"/>
            </a:endParaRPr>
          </a:p>
          <a:p>
            <a:pPr fontAlgn="base"/>
            <a:r>
              <a:rPr lang="en-GB" sz="3400" b="1" dirty="0">
                <a:latin typeface="barlow-medium"/>
              </a:rPr>
              <a:t>I</a:t>
            </a:r>
            <a:r>
              <a:rPr lang="en-GB" sz="3400" b="1" i="0" dirty="0">
                <a:effectLst/>
                <a:latin typeface="barlow-medium"/>
              </a:rPr>
              <a:t>f you think you’d benefit from a Learning or Peer </a:t>
            </a:r>
            <a:r>
              <a:rPr lang="en-GB" sz="3400" b="1" dirty="0">
                <a:latin typeface="barlow-medium"/>
              </a:rPr>
              <a:t>M</a:t>
            </a:r>
            <a:r>
              <a:rPr lang="en-GB" sz="3400" b="1" i="0" dirty="0">
                <a:effectLst/>
                <a:latin typeface="barlow-medium"/>
              </a:rPr>
              <a:t>entor, speak to Dr Saunders.  </a:t>
            </a:r>
          </a:p>
          <a:p>
            <a:pPr fontAlgn="base"/>
            <a:endParaRPr lang="en-GB" sz="3400" b="1" dirty="0">
              <a:latin typeface="barlow-medium"/>
            </a:endParaRPr>
          </a:p>
          <a:p>
            <a:pPr fontAlgn="base"/>
            <a:r>
              <a:rPr lang="en-GB" sz="3400" b="1" i="0" dirty="0">
                <a:effectLst/>
                <a:latin typeface="barlow-medium"/>
              </a:rPr>
              <a:t>Want homework or revision planners?  </a:t>
            </a:r>
            <a:r>
              <a:rPr lang="en-GB" sz="3400" b="1" dirty="0">
                <a:latin typeface="barlow-medium"/>
              </a:rPr>
              <a:t>A</a:t>
            </a:r>
            <a:r>
              <a:rPr lang="en-GB" sz="3400" b="1" i="0" dirty="0">
                <a:effectLst/>
                <a:latin typeface="barlow-medium"/>
              </a:rPr>
              <a:t>sk your tutor, HOY, Miss Palmer/Mrs Wade or Dr Saunders.</a:t>
            </a:r>
            <a:endParaRPr lang="en-GB" sz="3400" b="1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8468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781" y="600727"/>
            <a:ext cx="10728322" cy="1477328"/>
          </a:xfrm>
        </p:spPr>
        <p:txBody>
          <a:bodyPr>
            <a:normAutofit/>
          </a:bodyPr>
          <a:lstStyle/>
          <a:p>
            <a:pPr fontAlgn="base"/>
            <a:r>
              <a:rPr lang="en-GB" sz="3600" b="1" dirty="0">
                <a:latin typeface="barlow-medium"/>
              </a:rPr>
              <a:t>4. Make good use of SIMS and a planner!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19" y="1957982"/>
            <a:ext cx="10728325" cy="3925582"/>
          </a:xfrm>
        </p:spPr>
        <p:txBody>
          <a:bodyPr>
            <a:normAutofit fontScale="92500" lnSpcReduction="20000"/>
          </a:bodyPr>
          <a:lstStyle/>
          <a:p>
            <a:pPr algn="l" fontAlgn="base"/>
            <a:r>
              <a:rPr lang="en-GB" sz="2800" b="1" i="0" dirty="0">
                <a:effectLst/>
                <a:latin typeface="barlow-medium"/>
              </a:rPr>
              <a:t> </a:t>
            </a:r>
            <a:r>
              <a:rPr lang="en-GB" sz="3200" b="1" i="0" dirty="0">
                <a:effectLst/>
                <a:latin typeface="barlow-medium"/>
              </a:rPr>
              <a:t>Check SIMS every night.  Write down homework/key tasks and tick them off when completed. </a:t>
            </a:r>
          </a:p>
          <a:p>
            <a:pPr algn="l" fontAlgn="base"/>
            <a:endParaRPr lang="en-GB" sz="3200" b="1" dirty="0">
              <a:latin typeface="barlow-medium"/>
            </a:endParaRPr>
          </a:p>
          <a:p>
            <a:pPr algn="l" fontAlgn="base"/>
            <a:r>
              <a:rPr lang="en-GB" sz="3200" b="1" i="0" dirty="0">
                <a:effectLst/>
                <a:latin typeface="barlow-medium"/>
              </a:rPr>
              <a:t>If you don't understand something, speak to your teacher ahead of the deadline. </a:t>
            </a:r>
          </a:p>
          <a:p>
            <a:pPr algn="l" fontAlgn="base"/>
            <a:endParaRPr lang="en-GB" sz="3200" b="1" dirty="0">
              <a:latin typeface="barlow-medium"/>
            </a:endParaRPr>
          </a:p>
          <a:p>
            <a:pPr algn="l" fontAlgn="base"/>
            <a:r>
              <a:rPr lang="en-GB" sz="3200" b="1" i="0" dirty="0">
                <a:effectLst/>
                <a:latin typeface="barlow-medium"/>
              </a:rPr>
              <a:t>Start good study habits early!</a:t>
            </a:r>
            <a:endParaRPr lang="en-GB" sz="3200" b="1" i="0" dirty="0">
              <a:effectLst/>
            </a:endParaRPr>
          </a:p>
        </p:txBody>
      </p:sp>
      <p:pic>
        <p:nvPicPr>
          <p:cNvPr id="4100" name="Picture 4" descr="Image result for homework">
            <a:extLst>
              <a:ext uri="{FF2B5EF4-FFF2-40B4-BE49-F238E27FC236}">
                <a16:creationId xmlns:a16="http://schemas.microsoft.com/office/drawing/2014/main" id="{109153ED-250C-4583-9B76-B9ACEDD87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444" y="4576763"/>
            <a:ext cx="40767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361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1D3B63D-97A2-43B6-B140-7FADB9C5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899AB3E9-A7F5-451B-8FC3-9BBE530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9E1E7D-0288-4229-80E7-40B5EDCCF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24" y="740"/>
            <a:ext cx="6623775" cy="1477328"/>
          </a:xfrm>
        </p:spPr>
        <p:txBody>
          <a:bodyPr wrap="square" anchor="ctr">
            <a:normAutofit/>
          </a:bodyPr>
          <a:lstStyle/>
          <a:p>
            <a:pPr fontAlgn="base"/>
            <a:r>
              <a:rPr lang="en-GB" sz="4000" b="1" dirty="0">
                <a:latin typeface="barlow-medium"/>
              </a:rPr>
              <a:t>5. </a:t>
            </a:r>
            <a:r>
              <a:rPr lang="en-GB" sz="4000" b="1" i="0" dirty="0">
                <a:effectLst/>
                <a:latin typeface="barlow-medium"/>
              </a:rPr>
              <a:t>Know who can help you</a:t>
            </a:r>
            <a:endParaRPr lang="en-GB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5DD36-BC5C-4EE9-883F-D27852BFB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25" y="1336239"/>
            <a:ext cx="5861775" cy="5267761"/>
          </a:xfrm>
        </p:spPr>
        <p:txBody>
          <a:bodyPr>
            <a:normAutofit/>
          </a:bodyPr>
          <a:lstStyle/>
          <a:p>
            <a:pPr fontAlgn="base">
              <a:lnSpc>
                <a:spcPct val="110000"/>
              </a:lnSpc>
            </a:pPr>
            <a:r>
              <a:rPr lang="en-GB" sz="2400" b="1" i="0" dirty="0">
                <a:effectLst/>
                <a:latin typeface="barlow-medium"/>
              </a:rPr>
              <a:t> Your tutor, Head of Year and subject teachers are here to help you. </a:t>
            </a:r>
          </a:p>
          <a:p>
            <a:pPr fontAlgn="base">
              <a:lnSpc>
                <a:spcPct val="110000"/>
              </a:lnSpc>
            </a:pPr>
            <a:endParaRPr lang="en-GB" sz="2400" b="1" dirty="0">
              <a:latin typeface="barlow-medium"/>
            </a:endParaRPr>
          </a:p>
          <a:p>
            <a:pPr fontAlgn="base">
              <a:lnSpc>
                <a:spcPct val="110000"/>
              </a:lnSpc>
            </a:pPr>
            <a:r>
              <a:rPr lang="en-GB" sz="2400" b="1" i="0" dirty="0">
                <a:effectLst/>
                <a:latin typeface="barlow-medium"/>
              </a:rPr>
              <a:t>Know where to go to get help if you need it.</a:t>
            </a:r>
          </a:p>
          <a:p>
            <a:pPr fontAlgn="base">
              <a:lnSpc>
                <a:spcPct val="110000"/>
              </a:lnSpc>
            </a:pPr>
            <a:endParaRPr lang="en-GB" sz="2400" b="1" dirty="0">
              <a:latin typeface="barlow-medium"/>
            </a:endParaRPr>
          </a:p>
          <a:p>
            <a:pPr fontAlgn="base">
              <a:lnSpc>
                <a:spcPct val="110000"/>
              </a:lnSpc>
            </a:pPr>
            <a:r>
              <a:rPr lang="en-GB" sz="2400" b="1" dirty="0">
                <a:latin typeface="barlow-medium"/>
              </a:rPr>
              <a:t>T</a:t>
            </a:r>
            <a:r>
              <a:rPr lang="en-GB" sz="2400" b="1" i="0" dirty="0">
                <a:effectLst/>
                <a:latin typeface="barlow-medium"/>
              </a:rPr>
              <a:t>eachers are a brilliant resource.  If you don’t understand something in class, put up your hand and wait patiently.  Speak to them at the end of the lesson if you are struggling.</a:t>
            </a:r>
            <a:endParaRPr lang="en-GB" sz="2400" b="1" i="0" dirty="0">
              <a:effectLst/>
            </a:endParaRP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C18209AB-0B71-469C-A9A0-49F9D9786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96363" y="1525313"/>
            <a:ext cx="4762961" cy="3798711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37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9646535-AEF6-4883-A4F9-EEC1F8B43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1D3B63D-97A2-43B6-B140-7FADB9C54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9AB3E9-A7F5-451B-8FC3-9BBE53056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57BED1-AA34-4F93-814F-8A366C356BBD}"/>
              </a:ext>
            </a:extLst>
          </p:cNvPr>
          <p:cNvSpPr txBox="1"/>
          <p:nvPr/>
        </p:nvSpPr>
        <p:spPr>
          <a:xfrm>
            <a:off x="457798" y="533469"/>
            <a:ext cx="6598783" cy="5782400"/>
          </a:xfrm>
          <a:prstGeom prst="rect">
            <a:avLst/>
          </a:prstGeom>
        </p:spPr>
        <p:txBody>
          <a:bodyPr vert="horz" lIns="0" tIns="0" rIns="0" bIns="0" rtlCol="0">
            <a:normAutofit fontScale="92500" lnSpcReduction="10000"/>
          </a:bodyPr>
          <a:lstStyle/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Starting Secondary School is an exciting, but also nerve-wracking experience. 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We all have different feelings about moving to secondary school.  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Be the best version of yourself and talk to someone if you feel overwhelmed or worried.</a:t>
            </a: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endParaRPr lang="en-US" sz="2800" b="1" spc="20" dirty="0">
              <a:solidFill>
                <a:schemeClr val="tx1">
                  <a:alpha val="58000"/>
                </a:schemeClr>
              </a:solidFill>
            </a:endParaRPr>
          </a:p>
          <a:p>
            <a:pPr indent="-228600">
              <a:lnSpc>
                <a:spcPct val="120000"/>
              </a:lnSpc>
              <a:spcAft>
                <a:spcPts val="600"/>
              </a:spcAft>
              <a:buClr>
                <a:schemeClr val="accent4"/>
              </a:buClr>
              <a:buFont typeface="The Hand Extrablack" panose="03070A02030502020204" pitchFamily="66" charset="0"/>
              <a:buChar char="•"/>
            </a:pPr>
            <a:r>
              <a:rPr lang="en-US" sz="2800" b="1" spc="20" dirty="0">
                <a:solidFill>
                  <a:schemeClr val="tx1">
                    <a:alpha val="58000"/>
                  </a:schemeClr>
                </a:solidFill>
              </a:rPr>
              <a:t>Remember, you are not alone.</a:t>
            </a:r>
          </a:p>
        </p:txBody>
      </p:sp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1F26D74F-9CA6-45BC-A6FB-E18855201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5873" y="720000"/>
            <a:ext cx="4057003" cy="5409338"/>
          </a:xfrm>
          <a:custGeom>
            <a:avLst/>
            <a:gdLst/>
            <a:ahLst/>
            <a:cxnLst/>
            <a:rect l="l" t="t" r="r" b="b"/>
            <a:pathLst>
              <a:path w="5014800" h="5409338">
                <a:moveTo>
                  <a:pt x="0" y="0"/>
                </a:moveTo>
                <a:lnTo>
                  <a:pt x="5014800" y="0"/>
                </a:lnTo>
                <a:lnTo>
                  <a:pt x="5014800" y="5409338"/>
                </a:lnTo>
                <a:lnTo>
                  <a:pt x="0" y="54093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7946814"/>
      </p:ext>
    </p:extLst>
  </p:cSld>
  <p:clrMapOvr>
    <a:masterClrMapping/>
  </p:clrMapOvr>
</p:sld>
</file>

<file path=ppt/theme/theme1.xml><?xml version="1.0" encoding="utf-8"?>
<a:theme xmlns:a="http://schemas.openxmlformats.org/drawingml/2006/main" name="BlobVTI">
  <a:themeElements>
    <a:clrScheme name="Blob V2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B495C2"/>
      </a:accent1>
      <a:accent2>
        <a:srgbClr val="767E37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Blob">
      <a:majorFont>
        <a:latin typeface="Sagona Book"/>
        <a:ea typeface=""/>
        <a:cs typeface=""/>
      </a:majorFont>
      <a:minorFont>
        <a:latin typeface="Avenir Next LT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bVTI" id="{06D3AACF-B619-4265-899F-5E2FB3A445D5}" vid="{F5918863-BA1A-4735-81A8-3E7BFBDA847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355</Words>
  <Application>Microsoft Office PowerPoint</Application>
  <PresentationFormat>Widescreen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Avenir Next LT Pro</vt:lpstr>
      <vt:lpstr>barlow-medium</vt:lpstr>
      <vt:lpstr>Sagona Book</vt:lpstr>
      <vt:lpstr>The Hand Extrablack</vt:lpstr>
      <vt:lpstr>BlobVTI</vt:lpstr>
      <vt:lpstr>5 Top Tips for Starting Secondary School</vt:lpstr>
      <vt:lpstr>1. Get involved!</vt:lpstr>
      <vt:lpstr>2. Get Organised!</vt:lpstr>
      <vt:lpstr>3. Don’t leave things until the last minute!</vt:lpstr>
      <vt:lpstr>4. Make good use of SIMS and a planner!</vt:lpstr>
      <vt:lpstr>5. Know who can help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Top Tips for Starting Secondary School</dc:title>
  <dc:creator>Dr. R. Saunders</dc:creator>
  <cp:lastModifiedBy>Katherine Lee</cp:lastModifiedBy>
  <cp:revision>9</cp:revision>
  <dcterms:created xsi:type="dcterms:W3CDTF">2022-04-02T16:30:10Z</dcterms:created>
  <dcterms:modified xsi:type="dcterms:W3CDTF">2023-07-13T08:04:33Z</dcterms:modified>
</cp:coreProperties>
</file>