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notesMasterIdLst>
    <p:notesMasterId r:id="rId15"/>
  </p:notesMasterIdLst>
  <p:handoutMasterIdLst>
    <p:handoutMasterId r:id="rId16"/>
  </p:handoutMasterIdLst>
  <p:sldIdLst>
    <p:sldId id="267" r:id="rId6"/>
    <p:sldId id="284" r:id="rId7"/>
    <p:sldId id="260" r:id="rId8"/>
    <p:sldId id="261" r:id="rId9"/>
    <p:sldId id="262" r:id="rId10"/>
    <p:sldId id="265" r:id="rId11"/>
    <p:sldId id="263" r:id="rId12"/>
    <p:sldId id="266" r:id="rId13"/>
    <p:sldId id="292" r:id="rId1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7059" autoAdjust="0"/>
  </p:normalViewPr>
  <p:slideViewPr>
    <p:cSldViewPr snapToGrid="0">
      <p:cViewPr varScale="1">
        <p:scale>
          <a:sx n="69" d="100"/>
          <a:sy n="69" d="100"/>
        </p:scale>
        <p:origin x="16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P. Ascroft" userId="8bfdeec4-4e89-475a-9a2e-5e80151791ec" providerId="ADAL" clId="{7A522B1C-A25B-4738-AFF7-CF15CF762139}"/>
    <pc:docChg chg="custSel delSld modSld">
      <pc:chgData name="Mr. P. Ascroft" userId="8bfdeec4-4e89-475a-9a2e-5e80151791ec" providerId="ADAL" clId="{7A522B1C-A25B-4738-AFF7-CF15CF762139}" dt="2021-03-11T16:05:18.153" v="20" actId="20577"/>
      <pc:docMkLst>
        <pc:docMk/>
      </pc:docMkLst>
      <pc:sldChg chg="modSp del">
        <pc:chgData name="Mr. P. Ascroft" userId="8bfdeec4-4e89-475a-9a2e-5e80151791ec" providerId="ADAL" clId="{7A522B1C-A25B-4738-AFF7-CF15CF762139}" dt="2021-03-11T15:55:29.838" v="7" actId="2696"/>
        <pc:sldMkLst>
          <pc:docMk/>
          <pc:sldMk cId="874851759" sldId="257"/>
        </pc:sldMkLst>
        <pc:spChg chg="mod">
          <ac:chgData name="Mr. P. Ascroft" userId="8bfdeec4-4e89-475a-9a2e-5e80151791ec" providerId="ADAL" clId="{7A522B1C-A25B-4738-AFF7-CF15CF762139}" dt="2021-03-11T15:55:19.614" v="0" actId="27636"/>
          <ac:spMkLst>
            <pc:docMk/>
            <pc:sldMk cId="874851759" sldId="257"/>
            <ac:spMk id="3" creationId="{00000000-0000-0000-0000-000000000000}"/>
          </ac:spMkLst>
        </pc:spChg>
      </pc:sldChg>
      <pc:sldChg chg="del">
        <pc:chgData name="Mr. P. Ascroft" userId="8bfdeec4-4e89-475a-9a2e-5e80151791ec" providerId="ADAL" clId="{7A522B1C-A25B-4738-AFF7-CF15CF762139}" dt="2021-03-11T15:55:55.590" v="8" actId="2696"/>
        <pc:sldMkLst>
          <pc:docMk/>
          <pc:sldMk cId="2754285139" sldId="264"/>
        </pc:sldMkLst>
      </pc:sldChg>
      <pc:sldChg chg="modSp">
        <pc:chgData name="Mr. P. Ascroft" userId="8bfdeec4-4e89-475a-9a2e-5e80151791ec" providerId="ADAL" clId="{7A522B1C-A25B-4738-AFF7-CF15CF762139}" dt="2021-03-11T16:05:18.153" v="20" actId="20577"/>
        <pc:sldMkLst>
          <pc:docMk/>
          <pc:sldMk cId="3358704450" sldId="267"/>
        </pc:sldMkLst>
        <pc:spChg chg="mod">
          <ac:chgData name="Mr. P. Ascroft" userId="8bfdeec4-4e89-475a-9a2e-5e80151791ec" providerId="ADAL" clId="{7A522B1C-A25B-4738-AFF7-CF15CF762139}" dt="2021-03-11T16:05:18.153" v="20" actId="20577"/>
          <ac:spMkLst>
            <pc:docMk/>
            <pc:sldMk cId="3358704450" sldId="267"/>
            <ac:spMk id="3" creationId="{00000000-0000-0000-0000-000000000000}"/>
          </ac:spMkLst>
        </pc:spChg>
      </pc:sldChg>
      <pc:sldChg chg="modSp">
        <pc:chgData name="Mr. P. Ascroft" userId="8bfdeec4-4e89-475a-9a2e-5e80151791ec" providerId="ADAL" clId="{7A522B1C-A25B-4738-AFF7-CF15CF762139}" dt="2021-03-11T15:55:27.120" v="6" actId="20577"/>
        <pc:sldMkLst>
          <pc:docMk/>
          <pc:sldMk cId="1195955255" sldId="284"/>
        </pc:sldMkLst>
        <pc:spChg chg="mod">
          <ac:chgData name="Mr. P. Ascroft" userId="8bfdeec4-4e89-475a-9a2e-5e80151791ec" providerId="ADAL" clId="{7A522B1C-A25B-4738-AFF7-CF15CF762139}" dt="2021-03-11T15:55:27.120" v="6" actId="20577"/>
          <ac:spMkLst>
            <pc:docMk/>
            <pc:sldMk cId="1195955255" sldId="284"/>
            <ac:spMk id="2" creationId="{00000000-0000-0000-0000-000000000000}"/>
          </ac:spMkLst>
        </pc:spChg>
      </pc:sldChg>
      <pc:sldChg chg="addSp delSp modSp">
        <pc:chgData name="Mr. P. Ascroft" userId="8bfdeec4-4e89-475a-9a2e-5e80151791ec" providerId="ADAL" clId="{7A522B1C-A25B-4738-AFF7-CF15CF762139}" dt="2021-03-11T15:58:31.751" v="12"/>
        <pc:sldMkLst>
          <pc:docMk/>
          <pc:sldMk cId="3368578674" sldId="292"/>
        </pc:sldMkLst>
        <pc:spChg chg="mod">
          <ac:chgData name="Mr. P. Ascroft" userId="8bfdeec4-4e89-475a-9a2e-5e80151791ec" providerId="ADAL" clId="{7A522B1C-A25B-4738-AFF7-CF15CF762139}" dt="2021-03-11T15:58:31.751" v="12"/>
          <ac:spMkLst>
            <pc:docMk/>
            <pc:sldMk cId="3368578674" sldId="292"/>
            <ac:spMk id="3" creationId="{00000000-0000-0000-0000-000000000000}"/>
          </ac:spMkLst>
        </pc:spChg>
        <pc:graphicFrameChg chg="add del">
          <ac:chgData name="Mr. P. Ascroft" userId="8bfdeec4-4e89-475a-9a2e-5e80151791ec" providerId="ADAL" clId="{7A522B1C-A25B-4738-AFF7-CF15CF762139}" dt="2021-03-11T15:58:21.844" v="10"/>
          <ac:graphicFrameMkLst>
            <pc:docMk/>
            <pc:sldMk cId="3368578674" sldId="292"/>
            <ac:graphicFrameMk id="6" creationId="{3B236B6E-82D7-4204-9B3B-84B154109BE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1"/>
            <a:ext cx="2946400" cy="498395"/>
          </a:xfrm>
          <a:prstGeom prst="rect">
            <a:avLst/>
          </a:prstGeom>
        </p:spPr>
        <p:txBody>
          <a:bodyPr vert="horz" lIns="91440" tIns="45720" rIns="91440" bIns="45720" rtlCol="0"/>
          <a:lstStyle>
            <a:lvl1pPr algn="r">
              <a:defRPr sz="1200"/>
            </a:lvl1pPr>
          </a:lstStyle>
          <a:p>
            <a:fld id="{073CEEB2-DF45-47D9-90AC-234DD380B5DF}" type="datetimeFigureOut">
              <a:rPr lang="en-GB" smtClean="0"/>
              <a:t>11/03/2021</a:t>
            </a:fld>
            <a:endParaRPr lang="en-GB"/>
          </a:p>
        </p:txBody>
      </p:sp>
      <p:sp>
        <p:nvSpPr>
          <p:cNvPr id="4" name="Footer Placeholder 3"/>
          <p:cNvSpPr>
            <a:spLocks noGrp="1"/>
          </p:cNvSpPr>
          <p:nvPr>
            <p:ph type="ftr" sz="quarter" idx="2"/>
          </p:nvPr>
        </p:nvSpPr>
        <p:spPr>
          <a:xfrm>
            <a:off x="0" y="9428243"/>
            <a:ext cx="2946400" cy="49839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243"/>
            <a:ext cx="2946400" cy="498395"/>
          </a:xfrm>
          <a:prstGeom prst="rect">
            <a:avLst/>
          </a:prstGeom>
        </p:spPr>
        <p:txBody>
          <a:bodyPr vert="horz" lIns="91440" tIns="45720" rIns="91440" bIns="45720" rtlCol="0" anchor="b"/>
          <a:lstStyle>
            <a:lvl1pPr algn="r">
              <a:defRPr sz="1200"/>
            </a:lvl1pPr>
          </a:lstStyle>
          <a:p>
            <a:fld id="{0D5E02E5-6C91-400A-B115-D8B9A468E648}" type="slidenum">
              <a:rPr lang="en-GB" smtClean="0"/>
              <a:t>‹#›</a:t>
            </a:fld>
            <a:endParaRPr lang="en-GB"/>
          </a:p>
        </p:txBody>
      </p:sp>
    </p:spTree>
    <p:extLst>
      <p:ext uri="{BB962C8B-B14F-4D97-AF65-F5344CB8AC3E}">
        <p14:creationId xmlns:p14="http://schemas.microsoft.com/office/powerpoint/2010/main" val="330179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8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1"/>
            <a:ext cx="2946400" cy="498395"/>
          </a:xfrm>
          <a:prstGeom prst="rect">
            <a:avLst/>
          </a:prstGeom>
        </p:spPr>
        <p:txBody>
          <a:bodyPr vert="horz" lIns="91440" tIns="45720" rIns="91440" bIns="45720" rtlCol="0"/>
          <a:lstStyle>
            <a:lvl1pPr algn="r">
              <a:defRPr sz="1200"/>
            </a:lvl1pPr>
          </a:lstStyle>
          <a:p>
            <a:fld id="{345420BE-3AEE-469A-98C4-3572C8596B5B}" type="datetimeFigureOut">
              <a:rPr lang="en-GB" smtClean="0"/>
              <a:t>11/03/2021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7612"/>
            <a:ext cx="5438775" cy="390780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243"/>
            <a:ext cx="2946400" cy="49839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243"/>
            <a:ext cx="2946400" cy="498395"/>
          </a:xfrm>
          <a:prstGeom prst="rect">
            <a:avLst/>
          </a:prstGeom>
        </p:spPr>
        <p:txBody>
          <a:bodyPr vert="horz" lIns="91440" tIns="45720" rIns="91440" bIns="45720" rtlCol="0" anchor="b"/>
          <a:lstStyle>
            <a:lvl1pPr algn="r">
              <a:defRPr sz="1200"/>
            </a:lvl1pPr>
          </a:lstStyle>
          <a:p>
            <a:fld id="{5CC01803-8963-46F9-B1E0-0D29A11B8A48}" type="slidenum">
              <a:rPr lang="en-GB" smtClean="0"/>
              <a:t>‹#›</a:t>
            </a:fld>
            <a:endParaRPr lang="en-GB"/>
          </a:p>
        </p:txBody>
      </p:sp>
    </p:spTree>
    <p:extLst>
      <p:ext uri="{BB962C8B-B14F-4D97-AF65-F5344CB8AC3E}">
        <p14:creationId xmlns:p14="http://schemas.microsoft.com/office/powerpoint/2010/main" val="1829941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https://www.youtube.com/watch?v=wdn1R90kX9A this clip just gives a kids version of what the</a:t>
            </a:r>
            <a:r>
              <a:rPr lang="en-GB" baseline="0" dirty="0"/>
              <a:t> Easter story is about. </a:t>
            </a:r>
            <a:endParaRPr lang="en-GB" dirty="0"/>
          </a:p>
        </p:txBody>
      </p:sp>
      <p:sp>
        <p:nvSpPr>
          <p:cNvPr id="4" name="Slide Number Placeholder 3"/>
          <p:cNvSpPr>
            <a:spLocks noGrp="1"/>
          </p:cNvSpPr>
          <p:nvPr>
            <p:ph type="sldNum" sz="quarter" idx="10"/>
          </p:nvPr>
        </p:nvSpPr>
        <p:spPr/>
        <p:txBody>
          <a:bodyPr/>
          <a:lstStyle/>
          <a:p>
            <a:fld id="{5CC01803-8963-46F9-B1E0-0D29A11B8A48}" type="slidenum">
              <a:rPr lang="en-GB" smtClean="0"/>
              <a:t>3</a:t>
            </a:fld>
            <a:endParaRPr lang="en-GB"/>
          </a:p>
        </p:txBody>
      </p:sp>
    </p:spTree>
    <p:extLst>
      <p:ext uri="{BB962C8B-B14F-4D97-AF65-F5344CB8AC3E}">
        <p14:creationId xmlns:p14="http://schemas.microsoft.com/office/powerpoint/2010/main" val="372985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word of from Philippians – it’s just a short passage that gives an  overview of Jesus’ life and the meaning of his death and resurrection, I’ve used a couple of slides to after that with quotes and explanations to try and help illustrate how to understand the meaning and importance of Easter. The themes of humility and New life are key to understanding Easter. </a:t>
            </a: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CC01803-8963-46F9-B1E0-0D29A11B8A4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863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31917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203574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294162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102318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4224216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4250024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982524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A4A43F-DFC2-4197-94C4-EC3B83C6578C}"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201954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A4A43F-DFC2-4197-94C4-EC3B83C6578C}"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21141743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4A43F-DFC2-4197-94C4-EC3B83C6578C}"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4143482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16615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2899331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688151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011660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738412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A4A43F-DFC2-4197-94C4-EC3B83C6578C}" type="datetimeFigureOut">
              <a:rPr lang="en-GB" smtClean="0"/>
              <a:t>11/03/2021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38199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35493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A4A43F-DFC2-4197-94C4-EC3B83C6578C}" type="datetimeFigureOut">
              <a:rPr lang="en-GB" smtClean="0"/>
              <a:t>11/03/2021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870648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A4A43F-DFC2-4197-94C4-EC3B83C6578C}" type="datetimeFigureOut">
              <a:rPr lang="en-GB" smtClean="0"/>
              <a:t>11/03/2021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86220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4A43F-DFC2-4197-94C4-EC3B83C6578C}" type="datetimeFigureOut">
              <a:rPr lang="en-GB" smtClean="0"/>
              <a:t>11/03/2021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08915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191676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A4A43F-DFC2-4197-94C4-EC3B83C6578C}" type="datetimeFigureOut">
              <a:rPr lang="en-GB" smtClean="0"/>
              <a:t>11/03/2021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0C5E5E-D13C-4257-80D4-1F415C54532D}" type="slidenum">
              <a:rPr lang="en-GB" smtClean="0"/>
              <a:t>‹#›</a:t>
            </a:fld>
            <a:endParaRPr lang="en-GB"/>
          </a:p>
        </p:txBody>
      </p:sp>
    </p:spTree>
    <p:extLst>
      <p:ext uri="{BB962C8B-B14F-4D97-AF65-F5344CB8AC3E}">
        <p14:creationId xmlns:p14="http://schemas.microsoft.com/office/powerpoint/2010/main" val="370746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4A43F-DFC2-4197-94C4-EC3B83C6578C}" type="datetimeFigureOut">
              <a:rPr lang="en-GB" smtClean="0"/>
              <a:t>11/03/2021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C5E5E-D13C-4257-80D4-1F415C54532D}" type="slidenum">
              <a:rPr lang="en-GB" smtClean="0"/>
              <a:t>‹#›</a:t>
            </a:fld>
            <a:endParaRPr lang="en-GB"/>
          </a:p>
        </p:txBody>
      </p:sp>
    </p:spTree>
    <p:extLst>
      <p:ext uri="{BB962C8B-B14F-4D97-AF65-F5344CB8AC3E}">
        <p14:creationId xmlns:p14="http://schemas.microsoft.com/office/powerpoint/2010/main" val="735040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A4A43F-DFC2-4197-94C4-EC3B83C6578C}" type="datetimeFigureOut">
              <a:rPr lang="en-GB" smtClean="0"/>
              <a:t>11/03/2021</a:t>
            </a:fld>
            <a:endParaRPr lang="en-GB"/>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70C5E5E-D13C-4257-80D4-1F415C54532D}" type="slidenum">
              <a:rPr lang="en-GB" smtClean="0"/>
              <a:t>‹#›</a:t>
            </a:fld>
            <a:endParaRPr lang="en-GB"/>
          </a:p>
        </p:txBody>
      </p:sp>
    </p:spTree>
    <p:extLst>
      <p:ext uri="{BB962C8B-B14F-4D97-AF65-F5344CB8AC3E}">
        <p14:creationId xmlns:p14="http://schemas.microsoft.com/office/powerpoint/2010/main" val="28134865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ideo" Target="https://www.youtube.com/embed/wdn1R90kX9A"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5677" y="313900"/>
            <a:ext cx="8589723" cy="6073252"/>
          </a:xfrm>
        </p:spPr>
        <p:txBody>
          <a:bodyPr>
            <a:normAutofit/>
          </a:bodyPr>
          <a:lstStyle/>
          <a:p>
            <a:r>
              <a:rPr lang="en-GB" dirty="0"/>
              <a:t>Worship context:</a:t>
            </a:r>
          </a:p>
          <a:p>
            <a:r>
              <a:rPr lang="en-GB" dirty="0"/>
              <a:t>Make sure you ‘Enable Content’ when you open so that embedded materials work. </a:t>
            </a:r>
          </a:p>
          <a:p>
            <a:endParaRPr lang="en-GB" dirty="0"/>
          </a:p>
          <a:p>
            <a:r>
              <a:rPr lang="en-GB" dirty="0"/>
              <a:t>This resources follows the Welcome, Word and Prayer format. With reflection in between.</a:t>
            </a:r>
          </a:p>
          <a:p>
            <a:endParaRPr lang="en-GB" dirty="0"/>
          </a:p>
          <a:p>
            <a:pPr marL="342900" indent="-342900">
              <a:buAutoNum type="arabicPeriod"/>
            </a:pPr>
            <a:r>
              <a:rPr lang="en-GB" dirty="0"/>
              <a:t>The welcome section slide 3 is a simple video clip of a ‘kids view’ of Easter. Then I have written a short summary for you to have a look at. </a:t>
            </a:r>
          </a:p>
          <a:p>
            <a:pPr marL="342900" indent="-342900">
              <a:buAutoNum type="arabicPeriod"/>
            </a:pPr>
            <a:endParaRPr lang="en-GB" dirty="0"/>
          </a:p>
          <a:p>
            <a:pPr marL="342900" indent="-342900">
              <a:buAutoNum type="arabicPeriod"/>
            </a:pPr>
            <a:r>
              <a:rPr lang="en-GB" dirty="0"/>
              <a:t>The word of from Philippians – it’s just a short passage that gives an  overview of Jesus’ life and the meaning of his death and resurrection, I’ve used a couple of slides to after that with quotes and explanations to try and help illustrate how to understand the meaning and importance of Easter. The themes of humility and New life are key to understanding Easter. </a:t>
            </a:r>
          </a:p>
          <a:p>
            <a:pPr marL="342900" indent="-342900">
              <a:buAutoNum type="arabicPeriod"/>
            </a:pPr>
            <a:endParaRPr lang="en-GB" dirty="0"/>
          </a:p>
          <a:p>
            <a:pPr marL="342900" indent="-342900">
              <a:buAutoNum type="arabicPeriod"/>
            </a:pPr>
            <a:r>
              <a:rPr lang="en-GB" dirty="0"/>
              <a:t>We then finish with a couple of reflective questions and a prayer, take time to discuss these with your form. </a:t>
            </a:r>
          </a:p>
        </p:txBody>
      </p:sp>
    </p:spTree>
    <p:extLst>
      <p:ext uri="{BB962C8B-B14F-4D97-AF65-F5344CB8AC3E}">
        <p14:creationId xmlns:p14="http://schemas.microsoft.com/office/powerpoint/2010/main" val="3358704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520" y="1215994"/>
            <a:ext cx="7908966" cy="718942"/>
          </a:xfrm>
        </p:spPr>
        <p:txBody>
          <a:bodyPr/>
          <a:lstStyle/>
          <a:p>
            <a:r>
              <a:rPr lang="en-GB" dirty="0"/>
              <a:t>Easter</a:t>
            </a:r>
          </a:p>
        </p:txBody>
      </p:sp>
      <p:pic>
        <p:nvPicPr>
          <p:cNvPr id="4" name="Picture 3"/>
          <p:cNvPicPr>
            <a:picLocks noChangeAspect="1"/>
          </p:cNvPicPr>
          <p:nvPr/>
        </p:nvPicPr>
        <p:blipFill>
          <a:blip r:embed="rId2"/>
          <a:stretch>
            <a:fillRect/>
          </a:stretch>
        </p:blipFill>
        <p:spPr>
          <a:xfrm>
            <a:off x="3778715" y="4148285"/>
            <a:ext cx="1446610" cy="364331"/>
          </a:xfrm>
          <a:prstGeom prst="rect">
            <a:avLst/>
          </a:prstGeom>
        </p:spPr>
      </p:pic>
      <p:sp>
        <p:nvSpPr>
          <p:cNvPr id="7" name="Rectangle 6"/>
          <p:cNvSpPr/>
          <p:nvPr/>
        </p:nvSpPr>
        <p:spPr>
          <a:xfrm>
            <a:off x="89064" y="2784220"/>
            <a:ext cx="8968840" cy="132103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685800">
              <a:defRPr/>
            </a:pPr>
            <a:r>
              <a:rPr lang="en-GB" b="1" dirty="0">
                <a:solidFill>
                  <a:prstClr val="black"/>
                </a:solidFill>
                <a:latin typeface="Calibri" panose="020F0502020204030204"/>
              </a:rPr>
              <a:t>Verse</a:t>
            </a:r>
          </a:p>
          <a:p>
            <a:pPr algn="ctr" defTabSz="685800">
              <a:defRPr/>
            </a:pPr>
            <a:r>
              <a:rPr lang="en-GB" dirty="0">
                <a:solidFill>
                  <a:prstClr val="black"/>
                </a:solidFill>
                <a:latin typeface="Calibri" panose="020F0502020204030204"/>
              </a:rPr>
              <a:t> “But the wisdom that comes from heaven is first of all pure; then peace loving, considerate, submissive, full of mercy and good fruit, impartial and sincere.”</a:t>
            </a:r>
          </a:p>
          <a:p>
            <a:pPr algn="ctr" defTabSz="685800">
              <a:defRPr/>
            </a:pPr>
            <a:r>
              <a:rPr lang="en-GB" dirty="0">
                <a:solidFill>
                  <a:prstClr val="black"/>
                </a:solidFill>
                <a:latin typeface="Calibri" panose="020F0502020204030204"/>
              </a:rPr>
              <a:t>James 3:17</a:t>
            </a:r>
          </a:p>
        </p:txBody>
      </p:sp>
      <p:pic>
        <p:nvPicPr>
          <p:cNvPr id="9" name="Picture 8">
            <a:extLst>
              <a:ext uri="{FF2B5EF4-FFF2-40B4-BE49-F238E27FC236}">
                <a16:creationId xmlns:a16="http://schemas.microsoft.com/office/drawing/2014/main" id="{A862479A-51C4-443B-B7F7-729FBA0FA39B}"/>
              </a:ext>
            </a:extLst>
          </p:cNvPr>
          <p:cNvPicPr>
            <a:picLocks noChangeAspect="1"/>
          </p:cNvPicPr>
          <p:nvPr/>
        </p:nvPicPr>
        <p:blipFill rotWithShape="1">
          <a:blip r:embed="rId3"/>
          <a:srcRect l="9456" t="14105" r="40979" b="61546"/>
          <a:stretch/>
        </p:blipFill>
        <p:spPr>
          <a:xfrm>
            <a:off x="3110947" y="4799891"/>
            <a:ext cx="3580046" cy="989223"/>
          </a:xfrm>
          <a:prstGeom prst="rect">
            <a:avLst/>
          </a:prstGeom>
        </p:spPr>
      </p:pic>
    </p:spTree>
    <p:extLst>
      <p:ext uri="{BB962C8B-B14F-4D97-AF65-F5344CB8AC3E}">
        <p14:creationId xmlns:p14="http://schemas.microsoft.com/office/powerpoint/2010/main" val="119595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13912"/>
            <a:ext cx="9144000" cy="944088"/>
          </a:xfrm>
        </p:spPr>
        <p:txBody>
          <a:bodyPr>
            <a:normAutofit fontScale="90000"/>
          </a:bodyPr>
          <a:lstStyle/>
          <a:p>
            <a:r>
              <a:rPr lang="en-US" sz="3100" dirty="0"/>
              <a:t>Easter is arguably the most important festival in the Christian calendar. It celebrates the resurrection from the dead of Jesus, three days after he was executed. The Easter story is at the heart of Christianity.</a:t>
            </a:r>
            <a:br>
              <a:rPr lang="en-US" dirty="0"/>
            </a:br>
            <a:endParaRPr lang="en-GB" dirty="0"/>
          </a:p>
        </p:txBody>
      </p:sp>
      <p:pic>
        <p:nvPicPr>
          <p:cNvPr id="4" name="wdn1R90kX9A"/>
          <p:cNvPicPr>
            <a:picLocks noGrp="1" noRot="1" noChangeAspect="1"/>
          </p:cNvPicPr>
          <p:nvPr>
            <p:ph idx="4294967295"/>
            <a:videoFile r:link="rId1"/>
          </p:nvPr>
        </p:nvPicPr>
        <p:blipFill>
          <a:blip r:embed="rId4"/>
          <a:stretch>
            <a:fillRect/>
          </a:stretch>
        </p:blipFill>
        <p:spPr>
          <a:xfrm>
            <a:off x="1041570" y="1201768"/>
            <a:ext cx="7060860" cy="3971483"/>
          </a:xfrm>
          <a:prstGeom prst="rect">
            <a:avLst/>
          </a:prstGeom>
        </p:spPr>
      </p:pic>
      <p:sp>
        <p:nvSpPr>
          <p:cNvPr id="2" name="Rectangle 1"/>
          <p:cNvSpPr/>
          <p:nvPr/>
        </p:nvSpPr>
        <p:spPr>
          <a:xfrm>
            <a:off x="415636" y="130629"/>
            <a:ext cx="8193974" cy="866898"/>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3600" dirty="0"/>
              <a:t>Welcome: What is Easter ?</a:t>
            </a:r>
          </a:p>
        </p:txBody>
      </p:sp>
    </p:spTree>
    <p:extLst>
      <p:ext uri="{BB962C8B-B14F-4D97-AF65-F5344CB8AC3E}">
        <p14:creationId xmlns:p14="http://schemas.microsoft.com/office/powerpoint/2010/main" val="106916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75"/>
            <a:ext cx="9144000" cy="728889"/>
          </a:xfrm>
        </p:spPr>
        <p:txBody>
          <a:bodyPr>
            <a:normAutofit/>
          </a:bodyPr>
          <a:lstStyle/>
          <a:p>
            <a:r>
              <a:rPr lang="en-GB" sz="3600" b="1" i="1" dirty="0"/>
              <a:t>A short summary of the festival:</a:t>
            </a:r>
          </a:p>
        </p:txBody>
      </p:sp>
      <p:sp>
        <p:nvSpPr>
          <p:cNvPr id="3" name="Content Placeholder 2"/>
          <p:cNvSpPr>
            <a:spLocks noGrp="1"/>
          </p:cNvSpPr>
          <p:nvPr>
            <p:ph idx="1"/>
          </p:nvPr>
        </p:nvSpPr>
        <p:spPr>
          <a:xfrm>
            <a:off x="0" y="725714"/>
            <a:ext cx="9144000" cy="6132286"/>
          </a:xfrm>
        </p:spPr>
        <p:txBody>
          <a:bodyPr>
            <a:normAutofit fontScale="85000" lnSpcReduction="20000"/>
          </a:bodyPr>
          <a:lstStyle/>
          <a:p>
            <a:r>
              <a:rPr lang="en-US" b="1" dirty="0"/>
              <a:t>Palm Sunday</a:t>
            </a:r>
            <a:r>
              <a:rPr lang="en-US" dirty="0"/>
              <a:t>, this is the Sunday before Easter Day. It is the first day of Holy Week and celebrates Jesus' arrival in Jerusalem riding on a donkey. Crowds of people came out of the city to greet him, throwing down palm branches on the road. </a:t>
            </a:r>
          </a:p>
          <a:p>
            <a:pPr marL="0" indent="0">
              <a:buNone/>
            </a:pPr>
            <a:endParaRPr lang="en-US" dirty="0"/>
          </a:p>
          <a:p>
            <a:r>
              <a:rPr lang="en-US" b="1" dirty="0"/>
              <a:t>Maundy Thursday. </a:t>
            </a:r>
            <a:r>
              <a:rPr lang="en-US" dirty="0"/>
              <a:t>This is the Thursday before Easter Day. Last Supper: On Maundy Thursday Christians remember when Jesus ate the Passover meal with his disciples, breaking bread and drinking wine, which is now known as the Last Supper.</a:t>
            </a:r>
          </a:p>
          <a:p>
            <a:pPr marL="0" indent="0">
              <a:buNone/>
            </a:pPr>
            <a:endParaRPr lang="en-US" dirty="0"/>
          </a:p>
          <a:p>
            <a:r>
              <a:rPr lang="en-US" b="1" dirty="0"/>
              <a:t>Good Friday </a:t>
            </a:r>
            <a:r>
              <a:rPr lang="en-US" dirty="0"/>
              <a:t>is the Friday before Easter Sunday. It commemorates the execution of Jesus by crucifixion.</a:t>
            </a:r>
          </a:p>
          <a:p>
            <a:pPr marL="0" indent="0">
              <a:buNone/>
            </a:pPr>
            <a:endParaRPr lang="en-US" dirty="0"/>
          </a:p>
          <a:p>
            <a:r>
              <a:rPr lang="en-US" b="1" dirty="0"/>
              <a:t>Easter Sunday </a:t>
            </a:r>
            <a:r>
              <a:rPr lang="en-US" dirty="0"/>
              <a:t>marks Jesus' resurrection. After Jesus was crucified on the Friday (now known as Good Friday), his body was taken</a:t>
            </a:r>
          </a:p>
          <a:p>
            <a:pPr marL="0" indent="0">
              <a:buNone/>
            </a:pPr>
            <a:r>
              <a:rPr lang="en-US" dirty="0"/>
              <a:t> down from the cross, and buried in a cave tomb. The tomb</a:t>
            </a:r>
          </a:p>
          <a:p>
            <a:pPr marL="0" indent="0">
              <a:buNone/>
            </a:pPr>
            <a:r>
              <a:rPr lang="en-US" dirty="0"/>
              <a:t> was guarded by Roman Soldiers and an enormous stone was put over the entrance, so that no-one could steal the body.</a:t>
            </a:r>
          </a:p>
          <a:p>
            <a:endParaRPr lang="en-US" dirty="0"/>
          </a:p>
          <a:p>
            <a:pPr marL="0" indent="0">
              <a:buNone/>
            </a:pPr>
            <a:endParaRPr lang="en-US" dirty="0"/>
          </a:p>
          <a:p>
            <a:endParaRPr lang="en-GB" dirty="0"/>
          </a:p>
        </p:txBody>
      </p:sp>
      <p:pic>
        <p:nvPicPr>
          <p:cNvPr id="4" name="Picture 3" descr="The Carrying of the Cross (aka Road to Calvary) by Simone Martini"/>
          <p:cNvPicPr/>
          <p:nvPr/>
        </p:nvPicPr>
        <p:blipFill>
          <a:blip r:embed="rId2">
            <a:extLst>
              <a:ext uri="{28A0092B-C50C-407E-A947-70E740481C1C}">
                <a14:useLocalDpi xmlns:a14="http://schemas.microsoft.com/office/drawing/2010/main" val="0"/>
              </a:ext>
            </a:extLst>
          </a:blip>
          <a:srcRect/>
          <a:stretch>
            <a:fillRect/>
          </a:stretch>
        </p:blipFill>
        <p:spPr bwMode="auto">
          <a:xfrm>
            <a:off x="7692570" y="5077052"/>
            <a:ext cx="1451429" cy="1780948"/>
          </a:xfrm>
          <a:prstGeom prst="rect">
            <a:avLst/>
          </a:prstGeom>
          <a:noFill/>
          <a:ln>
            <a:noFill/>
          </a:ln>
        </p:spPr>
      </p:pic>
    </p:spTree>
    <p:extLst>
      <p:ext uri="{BB962C8B-B14F-4D97-AF65-F5344CB8AC3E}">
        <p14:creationId xmlns:p14="http://schemas.microsoft.com/office/powerpoint/2010/main" val="401159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6743"/>
            <a:ext cx="9144000" cy="725714"/>
          </a:xfrm>
        </p:spPr>
        <p:txBody>
          <a:bodyPr>
            <a:normAutofit/>
          </a:bodyPr>
          <a:lstStyle/>
          <a:p>
            <a:pPr algn="ctr"/>
            <a:r>
              <a:rPr lang="en-GB" sz="3200" dirty="0"/>
              <a:t>Philippians 2:5-11</a:t>
            </a:r>
          </a:p>
        </p:txBody>
      </p:sp>
      <p:sp>
        <p:nvSpPr>
          <p:cNvPr id="3" name="Content Placeholder 2"/>
          <p:cNvSpPr>
            <a:spLocks noGrp="1"/>
          </p:cNvSpPr>
          <p:nvPr>
            <p:ph idx="1"/>
          </p:nvPr>
        </p:nvSpPr>
        <p:spPr>
          <a:xfrm>
            <a:off x="159657" y="986971"/>
            <a:ext cx="8839200" cy="5646058"/>
          </a:xfrm>
        </p:spPr>
        <p:txBody>
          <a:bodyPr>
            <a:normAutofit fontScale="92500" lnSpcReduction="10000"/>
          </a:bodyPr>
          <a:lstStyle/>
          <a:p>
            <a:pPr marL="0" indent="0">
              <a:buNone/>
            </a:pPr>
            <a:r>
              <a:rPr lang="en-US" dirty="0"/>
              <a:t>Think of yourselves the way Christ Jesus thought of himself. He had equal status with God but didn’t think so much of himself that he had to cling to the advantages of that status no matter what. Not at all. When the time came, he set aside the privileges of deity and took on the status of a slave, became human! Having become human, he stayed human. It was an incredibly humbling process. He didn’t claim special privileges. Instead, he lived a selfless, obedient life and then died a selfless, obedient death—and the worst kind of death at that—a crucifixion.</a:t>
            </a:r>
          </a:p>
          <a:p>
            <a:pPr marL="0" indent="0">
              <a:buNone/>
            </a:pPr>
            <a:endParaRPr lang="en-US" dirty="0"/>
          </a:p>
          <a:p>
            <a:pPr marL="0" indent="0">
              <a:buNone/>
            </a:pPr>
            <a:r>
              <a:rPr lang="en-US" dirty="0"/>
              <a:t>Because of that obedience, God lifted him high and honored him far beyond anyone or anything, ever, so that all created beings in heaven and on earth—even those long ago dead and buried—will bow in worship before this Jesus Christ, and call out in praise that he is the Master of all, to the glorious honor of God the Father.</a:t>
            </a:r>
            <a:endParaRPr lang="en-GB" dirty="0"/>
          </a:p>
        </p:txBody>
      </p:sp>
      <p:sp>
        <p:nvSpPr>
          <p:cNvPr id="4" name="TextBox 3"/>
          <p:cNvSpPr txBox="1"/>
          <p:nvPr/>
        </p:nvSpPr>
        <p:spPr>
          <a:xfrm>
            <a:off x="159657" y="232229"/>
            <a:ext cx="76335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Word:</a:t>
            </a:r>
          </a:p>
        </p:txBody>
      </p:sp>
    </p:spTree>
    <p:extLst>
      <p:ext uri="{BB962C8B-B14F-4D97-AF65-F5344CB8AC3E}">
        <p14:creationId xmlns:p14="http://schemas.microsoft.com/office/powerpoint/2010/main" val="96510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Easter story is a story of humility and new life</a:t>
            </a:r>
          </a:p>
        </p:txBody>
      </p:sp>
      <p:sp>
        <p:nvSpPr>
          <p:cNvPr id="3" name="Content Placeholder 2"/>
          <p:cNvSpPr>
            <a:spLocks noGrp="1"/>
          </p:cNvSpPr>
          <p:nvPr>
            <p:ph idx="1"/>
          </p:nvPr>
        </p:nvSpPr>
        <p:spPr>
          <a:xfrm>
            <a:off x="628650" y="2090057"/>
            <a:ext cx="7886700" cy="4086906"/>
          </a:xfrm>
        </p:spPr>
        <p:txBody>
          <a:bodyPr/>
          <a:lstStyle/>
          <a:p>
            <a:r>
              <a:rPr lang="en-GB" i="1" dirty="0"/>
              <a:t>Humility - </a:t>
            </a:r>
            <a:r>
              <a:rPr lang="en-US" i="1" dirty="0"/>
              <a:t>the quality of having a modest or low view of one's importance</a:t>
            </a:r>
          </a:p>
          <a:p>
            <a:endParaRPr lang="en-US" i="1" dirty="0"/>
          </a:p>
          <a:p>
            <a:pPr marL="0" indent="0">
              <a:buNone/>
            </a:pPr>
            <a:endParaRPr lang="en-US" i="1" dirty="0"/>
          </a:p>
        </p:txBody>
      </p:sp>
      <p:pic>
        <p:nvPicPr>
          <p:cNvPr id="4" name="Picture 3"/>
          <p:cNvPicPr>
            <a:picLocks noChangeAspect="1"/>
          </p:cNvPicPr>
          <p:nvPr/>
        </p:nvPicPr>
        <p:blipFill>
          <a:blip r:embed="rId2"/>
          <a:stretch>
            <a:fillRect/>
          </a:stretch>
        </p:blipFill>
        <p:spPr>
          <a:xfrm>
            <a:off x="1694089" y="3357563"/>
            <a:ext cx="6191250" cy="2819400"/>
          </a:xfrm>
          <a:prstGeom prst="rect">
            <a:avLst/>
          </a:prstGeom>
        </p:spPr>
      </p:pic>
    </p:spTree>
    <p:extLst>
      <p:ext uri="{BB962C8B-B14F-4D97-AF65-F5344CB8AC3E}">
        <p14:creationId xmlns:p14="http://schemas.microsoft.com/office/powerpoint/2010/main" val="2350824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Easter story is a story of humility and new life</a:t>
            </a:r>
          </a:p>
        </p:txBody>
      </p:sp>
      <p:sp>
        <p:nvSpPr>
          <p:cNvPr id="3" name="Content Placeholder 2"/>
          <p:cNvSpPr>
            <a:spLocks noGrp="1"/>
          </p:cNvSpPr>
          <p:nvPr>
            <p:ph idx="1"/>
          </p:nvPr>
        </p:nvSpPr>
        <p:spPr>
          <a:xfrm>
            <a:off x="628650" y="2090057"/>
            <a:ext cx="7886700" cy="4086906"/>
          </a:xfrm>
        </p:spPr>
        <p:txBody>
          <a:bodyPr/>
          <a:lstStyle/>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pPr marL="0" indent="0">
              <a:buNone/>
            </a:pPr>
            <a:endParaRPr lang="en-US" i="1" dirty="0"/>
          </a:p>
          <a:p>
            <a:endParaRPr lang="en-US" i="1" dirty="0"/>
          </a:p>
          <a:p>
            <a:r>
              <a:rPr lang="en-US" i="1" dirty="0"/>
              <a:t>New life is the fresh start and new way of living that is offered through Jesus’ teachings. </a:t>
            </a:r>
            <a:endParaRPr lang="en-GB" i="1"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4391"/>
          <a:stretch/>
        </p:blipFill>
        <p:spPr>
          <a:xfrm>
            <a:off x="5733143" y="1272494"/>
            <a:ext cx="2894693" cy="3538640"/>
          </a:xfrm>
          <a:prstGeom prst="rect">
            <a:avLst/>
          </a:prstGeom>
        </p:spPr>
      </p:pic>
    </p:spTree>
    <p:extLst>
      <p:ext uri="{BB962C8B-B14F-4D97-AF65-F5344CB8AC3E}">
        <p14:creationId xmlns:p14="http://schemas.microsoft.com/office/powerpoint/2010/main" val="418301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 for you?</a:t>
            </a:r>
          </a:p>
        </p:txBody>
      </p:sp>
      <p:sp>
        <p:nvSpPr>
          <p:cNvPr id="3" name="Content Placeholder 2"/>
          <p:cNvSpPr>
            <a:spLocks noGrp="1"/>
          </p:cNvSpPr>
          <p:nvPr>
            <p:ph idx="1"/>
          </p:nvPr>
        </p:nvSpPr>
        <p:spPr/>
        <p:txBody>
          <a:bodyPr/>
          <a:lstStyle/>
          <a:p>
            <a:r>
              <a:rPr lang="en-GB" dirty="0"/>
              <a:t>Are there areas of your life in which you’ve lost humility?</a:t>
            </a:r>
          </a:p>
          <a:p>
            <a:pPr marL="0" indent="0">
              <a:buNone/>
            </a:pPr>
            <a:endParaRPr lang="en-GB" dirty="0"/>
          </a:p>
          <a:p>
            <a:r>
              <a:rPr lang="en-GB" dirty="0"/>
              <a:t>Are there issues or parts of your life  that require new life – being brought back to life (resurrection)?</a:t>
            </a:r>
          </a:p>
          <a:p>
            <a:endParaRPr lang="en-GB" dirty="0"/>
          </a:p>
          <a:p>
            <a:r>
              <a:rPr lang="en-GB" b="1" dirty="0"/>
              <a:t>Write a prayer asking God for help or guidance.</a:t>
            </a:r>
          </a:p>
        </p:txBody>
      </p:sp>
    </p:spTree>
    <p:extLst>
      <p:ext uri="{BB962C8B-B14F-4D97-AF65-F5344CB8AC3E}">
        <p14:creationId xmlns:p14="http://schemas.microsoft.com/office/powerpoint/2010/main" val="394474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6591" y="1014642"/>
            <a:ext cx="5143500" cy="688504"/>
          </a:xfrm>
        </p:spPr>
        <p:txBody>
          <a:bodyPr>
            <a:normAutofit/>
          </a:bodyPr>
          <a:lstStyle/>
          <a:p>
            <a:r>
              <a:rPr lang="en-GB" sz="2700" b="1" dirty="0"/>
              <a:t>Prayer for this week:</a:t>
            </a:r>
          </a:p>
        </p:txBody>
      </p:sp>
      <p:sp>
        <p:nvSpPr>
          <p:cNvPr id="3" name="Subtitle 2"/>
          <p:cNvSpPr>
            <a:spLocks noGrp="1"/>
          </p:cNvSpPr>
          <p:nvPr>
            <p:ph type="subTitle" idx="1"/>
          </p:nvPr>
        </p:nvSpPr>
        <p:spPr>
          <a:xfrm>
            <a:off x="454188" y="1846761"/>
            <a:ext cx="8411517" cy="3507377"/>
          </a:xfrm>
        </p:spPr>
        <p:txBody>
          <a:bodyPr>
            <a:normAutofit/>
          </a:bodyPr>
          <a:lstStyle/>
          <a:p>
            <a:r>
              <a:rPr lang="en-GB" sz="3300" dirty="0"/>
              <a:t>Almighty God, through the time of Lent let us move now to Easter where we enter into the mystery of Christ’s sufferings, help us to come to know his ways, that we may know life in all its fullness.</a:t>
            </a:r>
          </a:p>
          <a:p>
            <a:r>
              <a:rPr lang="en-GB" sz="3300" dirty="0"/>
              <a:t>Amen </a:t>
            </a:r>
          </a:p>
          <a:p>
            <a:endParaRPr lang="en-GB" sz="3300" dirty="0"/>
          </a:p>
        </p:txBody>
      </p:sp>
      <p:pic>
        <p:nvPicPr>
          <p:cNvPr id="4" name="Picture 3"/>
          <p:cNvPicPr>
            <a:picLocks noChangeAspect="1"/>
          </p:cNvPicPr>
          <p:nvPr/>
        </p:nvPicPr>
        <p:blipFill>
          <a:blip r:embed="rId2"/>
          <a:stretch>
            <a:fillRect/>
          </a:stretch>
        </p:blipFill>
        <p:spPr>
          <a:xfrm>
            <a:off x="7086651" y="994564"/>
            <a:ext cx="1446610" cy="364331"/>
          </a:xfrm>
          <a:prstGeom prst="rect">
            <a:avLst/>
          </a:prstGeom>
        </p:spPr>
      </p:pic>
      <p:pic>
        <p:nvPicPr>
          <p:cNvPr id="5" name="Picture 4">
            <a:extLst>
              <a:ext uri="{FF2B5EF4-FFF2-40B4-BE49-F238E27FC236}">
                <a16:creationId xmlns:a16="http://schemas.microsoft.com/office/drawing/2014/main" id="{0D146085-09DB-4E10-AE29-74CD33FD5C32}"/>
              </a:ext>
            </a:extLst>
          </p:cNvPr>
          <p:cNvPicPr>
            <a:picLocks noChangeAspect="1"/>
          </p:cNvPicPr>
          <p:nvPr/>
        </p:nvPicPr>
        <p:blipFill rotWithShape="1">
          <a:blip r:embed="rId3"/>
          <a:srcRect l="9456" t="14105" r="40979" b="61546"/>
          <a:stretch/>
        </p:blipFill>
        <p:spPr>
          <a:xfrm>
            <a:off x="278295" y="4859526"/>
            <a:ext cx="3580046" cy="989223"/>
          </a:xfrm>
          <a:prstGeom prst="rect">
            <a:avLst/>
          </a:prstGeom>
        </p:spPr>
      </p:pic>
    </p:spTree>
    <p:extLst>
      <p:ext uri="{BB962C8B-B14F-4D97-AF65-F5344CB8AC3E}">
        <p14:creationId xmlns:p14="http://schemas.microsoft.com/office/powerpoint/2010/main" val="336857867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9E2750C7A9124E8D85D88561CCD6FE" ma:contentTypeVersion="13" ma:contentTypeDescription="Create a new document." ma:contentTypeScope="" ma:versionID="88b2e8e63ce60a14f37de26d986ba51b">
  <xsd:schema xmlns:xsd="http://www.w3.org/2001/XMLSchema" xmlns:xs="http://www.w3.org/2001/XMLSchema" xmlns:p="http://schemas.microsoft.com/office/2006/metadata/properties" xmlns:ns3="4410ce29-0a3e-483a-bf13-a579e66bde52" xmlns:ns4="ef06c62d-03d2-43fe-bc76-902debe97661" targetNamespace="http://schemas.microsoft.com/office/2006/metadata/properties" ma:root="true" ma:fieldsID="bececc8dfb7a84114dccf130ac38a617" ns3:_="" ns4:_="">
    <xsd:import namespace="4410ce29-0a3e-483a-bf13-a579e66bde52"/>
    <xsd:import namespace="ef06c62d-03d2-43fe-bc76-902debe9766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10ce29-0a3e-483a-bf13-a579e66bd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06c62d-03d2-43fe-bc76-902debe9766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A9ABC8-E9D9-428D-94D0-C6BBB5B6B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10ce29-0a3e-483a-bf13-a579e66bde52"/>
    <ds:schemaRef ds:uri="ef06c62d-03d2-43fe-bc76-902debe97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8BCC6F-DDE9-448B-8AA6-C4DB51ECF6D3}">
  <ds:schemaRefs>
    <ds:schemaRef ds:uri="http://schemas.microsoft.com/sharepoint/v3/contenttype/forms"/>
  </ds:schemaRefs>
</ds:datastoreItem>
</file>

<file path=customXml/itemProps3.xml><?xml version="1.0" encoding="utf-8"?>
<ds:datastoreItem xmlns:ds="http://schemas.openxmlformats.org/officeDocument/2006/customXml" ds:itemID="{3021FCF4-EE6E-4DDF-B8FA-AA8CE0CEB9CD}">
  <ds:schemaRefs>
    <ds:schemaRef ds:uri="http://www.w3.org/XML/1998/namespace"/>
    <ds:schemaRef ds:uri="http://purl.org/dc/elements/1.1/"/>
    <ds:schemaRef ds:uri="4410ce29-0a3e-483a-bf13-a579e66bde52"/>
    <ds:schemaRef ds:uri="http://schemas.microsoft.com/office/2006/documentManagement/types"/>
    <ds:schemaRef ds:uri="http://purl.org/dc/terms/"/>
    <ds:schemaRef ds:uri="http://schemas.microsoft.com/office/2006/metadata/properties"/>
    <ds:schemaRef ds:uri="http://schemas.microsoft.com/office/infopath/2007/PartnerControls"/>
    <ds:schemaRef ds:uri="http://schemas.openxmlformats.org/package/2006/metadata/core-properties"/>
    <ds:schemaRef ds:uri="ef06c62d-03d2-43fe-bc76-902debe9766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243</TotalTime>
  <Words>870</Words>
  <Application>Microsoft Office PowerPoint</Application>
  <PresentationFormat>On-screen Show (4:3)</PresentationFormat>
  <Paragraphs>55</Paragraphs>
  <Slides>9</Slides>
  <Notes>2</Notes>
  <HiddenSlides>0</HiddenSlides>
  <MMClips>1</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Calibri Light</vt:lpstr>
      <vt:lpstr>1_Office Theme</vt:lpstr>
      <vt:lpstr>2_Office Theme</vt:lpstr>
      <vt:lpstr>PowerPoint Presentation</vt:lpstr>
      <vt:lpstr>Easter</vt:lpstr>
      <vt:lpstr>Easter is arguably the most important festival in the Christian calendar. It celebrates the resurrection from the dead of Jesus, three days after he was executed. The Easter story is at the heart of Christianity. </vt:lpstr>
      <vt:lpstr>A short summary of the festival:</vt:lpstr>
      <vt:lpstr>Philippians 2:5-11</vt:lpstr>
      <vt:lpstr>The Easter story is a story of humility and new life</vt:lpstr>
      <vt:lpstr>The Easter story is a story of humility and new life</vt:lpstr>
      <vt:lpstr>Questions for you?</vt:lpstr>
      <vt:lpstr>Prayer for this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 at Bishop Rawstorne</dc:title>
  <dc:creator>Mr. P. Ascroft</dc:creator>
  <cp:lastModifiedBy>Mr. P. Ascroft</cp:lastModifiedBy>
  <cp:revision>14</cp:revision>
  <cp:lastPrinted>2019-04-03T11:26:15Z</cp:lastPrinted>
  <dcterms:created xsi:type="dcterms:W3CDTF">2018-02-05T10:58:00Z</dcterms:created>
  <dcterms:modified xsi:type="dcterms:W3CDTF">2021-03-11T16:05:28Z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0x010100779E2750C7A9124E8D85D88561CCD6FE</vt:lpwstr>
  </property>
</Properties>
</file>