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20" r:id="rId7"/>
    <p:sldMasterId id="2147483732" r:id="rId8"/>
  </p:sldMasterIdLst>
  <p:notesMasterIdLst>
    <p:notesMasterId r:id="rId18"/>
  </p:notesMasterIdLst>
  <p:handoutMasterIdLst>
    <p:handoutMasterId r:id="rId19"/>
  </p:handoutMasterIdLst>
  <p:sldIdLst>
    <p:sldId id="263" r:id="rId9"/>
    <p:sldId id="265" r:id="rId10"/>
    <p:sldId id="257" r:id="rId11"/>
    <p:sldId id="286" r:id="rId12"/>
    <p:sldId id="259" r:id="rId13"/>
    <p:sldId id="260" r:id="rId14"/>
    <p:sldId id="268" r:id="rId15"/>
    <p:sldId id="287" r:id="rId16"/>
    <p:sldId id="285"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108" d="100"/>
          <a:sy n="108" d="100"/>
        </p:scale>
        <p:origin x="16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 Ascroft" userId="8bfdeec4-4e89-475a-9a2e-5e80151791ec" providerId="ADAL" clId="{664DF532-A6C8-4C07-9A94-910816EE1F8D}"/>
    <pc:docChg chg="custSel modSld">
      <pc:chgData name="Mr. P. Ascroft" userId="8bfdeec4-4e89-475a-9a2e-5e80151791ec" providerId="ADAL" clId="{664DF532-A6C8-4C07-9A94-910816EE1F8D}" dt="2022-11-21T16:30:14.271" v="0" actId="313"/>
      <pc:docMkLst>
        <pc:docMk/>
      </pc:docMkLst>
      <pc:sldChg chg="modSp mod">
        <pc:chgData name="Mr. P. Ascroft" userId="8bfdeec4-4e89-475a-9a2e-5e80151791ec" providerId="ADAL" clId="{664DF532-A6C8-4C07-9A94-910816EE1F8D}" dt="2022-11-21T16:30:14.271" v="0" actId="313"/>
        <pc:sldMkLst>
          <pc:docMk/>
          <pc:sldMk cId="19012952" sldId="263"/>
        </pc:sldMkLst>
        <pc:spChg chg="mod">
          <ac:chgData name="Mr. P. Ascroft" userId="8bfdeec4-4e89-475a-9a2e-5e80151791ec" providerId="ADAL" clId="{664DF532-A6C8-4C07-9A94-910816EE1F8D}" dt="2022-11-21T16:30:14.271" v="0" actId="313"/>
          <ac:spMkLst>
            <pc:docMk/>
            <pc:sldMk cId="19012952" sldId="2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073CEEB2-DF45-47D9-90AC-234DD380B5DF}" type="datetimeFigureOut">
              <a:rPr lang="en-GB" smtClean="0"/>
              <a:t>21/11/2022</a:t>
            </a:fld>
            <a:endParaRPr lang="en-GB"/>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0D5E02E5-6C91-400A-B115-D8B9A468E648}" type="slidenum">
              <a:rPr lang="en-GB" smtClean="0"/>
              <a:t>‹#›</a:t>
            </a:fld>
            <a:endParaRPr lang="en-GB"/>
          </a:p>
        </p:txBody>
      </p:sp>
    </p:spTree>
    <p:extLst>
      <p:ext uri="{BB962C8B-B14F-4D97-AF65-F5344CB8AC3E}">
        <p14:creationId xmlns:p14="http://schemas.microsoft.com/office/powerpoint/2010/main" val="33017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345420BE-3AEE-469A-98C4-3572C8596B5B}" type="datetimeFigureOut">
              <a:rPr lang="en-GB" smtClean="0"/>
              <a:t>21/11/2022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5CC01803-8963-46F9-B1E0-0D29A11B8A48}" type="slidenum">
              <a:rPr lang="en-GB" smtClean="0"/>
              <a:t>‹#›</a:t>
            </a:fld>
            <a:endParaRPr lang="en-GB"/>
          </a:p>
        </p:txBody>
      </p:sp>
    </p:spTree>
    <p:extLst>
      <p:ext uri="{BB962C8B-B14F-4D97-AF65-F5344CB8AC3E}">
        <p14:creationId xmlns:p14="http://schemas.microsoft.com/office/powerpoint/2010/main" val="182994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C01803-8963-46F9-B1E0-0D29A11B8A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71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C01803-8963-46F9-B1E0-0D29A11B8A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32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10231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301166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73841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1969-2E78-4BBC-B06C-AAD740C6E8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1376231-06B1-4E6B-A395-1EE9AADC20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B6ADBE-67B6-4D11-9FEC-C617522F8212}"/>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5" name="Footer Placeholder 4">
            <a:extLst>
              <a:ext uri="{FF2B5EF4-FFF2-40B4-BE49-F238E27FC236}">
                <a16:creationId xmlns:a16="http://schemas.microsoft.com/office/drawing/2014/main" id="{525F63D3-7CE5-4644-AD52-73D433E20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BCE2B-1554-43E7-8DE0-D848E7473E07}"/>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318199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B2D4-0519-45D1-B6B6-4D9534494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2B7968-83C5-4E38-880A-67FBA062AE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4693E-968B-4BF9-8EA1-2983E269B081}"/>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5" name="Footer Placeholder 4">
            <a:extLst>
              <a:ext uri="{FF2B5EF4-FFF2-40B4-BE49-F238E27FC236}">
                <a16:creationId xmlns:a16="http://schemas.microsoft.com/office/drawing/2014/main" id="{175DAC24-2AC1-43AD-B077-306B2C571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E427E-1466-4024-AB75-B4BE6090E730}"/>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422202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6BE-69A7-4CD1-9B03-CA2849F5877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D468CD-4982-4211-B82E-D40D876BA1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82AC03-1B6B-4218-B0FC-741F017473AE}"/>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5" name="Footer Placeholder 4">
            <a:extLst>
              <a:ext uri="{FF2B5EF4-FFF2-40B4-BE49-F238E27FC236}">
                <a16:creationId xmlns:a16="http://schemas.microsoft.com/office/drawing/2014/main" id="{D00A7441-406C-40EC-B8A6-4DC09580A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945D25-67D2-43DA-B67C-363F5C67B24D}"/>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34992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DE2D-A97F-430D-9E09-78A90E0D8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812864-92EE-4647-9B83-C8C9F0C4C2F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21BA24-5B12-4E3A-B738-29F4D217DB5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A8F431-0CBB-4244-B825-86A506F3F507}"/>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6" name="Footer Placeholder 5">
            <a:extLst>
              <a:ext uri="{FF2B5EF4-FFF2-40B4-BE49-F238E27FC236}">
                <a16:creationId xmlns:a16="http://schemas.microsoft.com/office/drawing/2014/main" id="{644845FD-4F75-47AD-8339-32FFA95FF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028E61-9A93-4C6B-B791-AD5172CD0FAA}"/>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414210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7B3E-630D-4785-A5D7-1AC50879E005}"/>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71B77-B645-4E78-B67A-9F62F590EA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1075CAF-7F66-4A53-918E-856DFD997EA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3E3ACA-1D56-4EA0-88C0-BF2A0B7229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B84FCE9-2351-4934-B10A-974C6296DE5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0B0B51-C3FC-4516-8B0A-C0BCCDFDD4C8}"/>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8" name="Footer Placeholder 7">
            <a:extLst>
              <a:ext uri="{FF2B5EF4-FFF2-40B4-BE49-F238E27FC236}">
                <a16:creationId xmlns:a16="http://schemas.microsoft.com/office/drawing/2014/main" id="{9ED99988-5294-4D4F-B1D3-05E3CC0FDC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426045-E08A-41DA-93A0-7D86FBFCFCD0}"/>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1085314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AEC7-2698-4118-AD02-341FE9AD8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252E3C-C0DA-4685-AC8E-FC121E3AC100}"/>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4" name="Footer Placeholder 3">
            <a:extLst>
              <a:ext uri="{FF2B5EF4-FFF2-40B4-BE49-F238E27FC236}">
                <a16:creationId xmlns:a16="http://schemas.microsoft.com/office/drawing/2014/main" id="{B3E8288A-6AE8-48F0-B7EB-4B7DDDD61C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EA2F74-3CA5-473B-867E-CAAA09191550}"/>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378481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D2CE0-9D8D-47EF-A415-1FC7650B4C9D}"/>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3" name="Footer Placeholder 2">
            <a:extLst>
              <a:ext uri="{FF2B5EF4-FFF2-40B4-BE49-F238E27FC236}">
                <a16:creationId xmlns:a16="http://schemas.microsoft.com/office/drawing/2014/main" id="{B8B6A6A9-179D-4607-852C-5699B4948E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1E17F0-41D8-47B0-9E85-17282737FE6A}"/>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256691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F04E-B0E6-4DF2-A55C-DDA832B8C0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5E818F-B30A-4159-A587-7449ED6C4C2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E5F994-8E25-4B75-9EEA-1F23BA57DE5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861CB2C-2487-4E7B-AEDC-AE0931B9C159}"/>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6" name="Footer Placeholder 5">
            <a:extLst>
              <a:ext uri="{FF2B5EF4-FFF2-40B4-BE49-F238E27FC236}">
                <a16:creationId xmlns:a16="http://schemas.microsoft.com/office/drawing/2014/main" id="{F5F49F26-C59A-4735-B035-F6E42DA6A3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903675-DF5B-4CB8-9746-7944BBABC5D1}"/>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10462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422421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AD48-1CAA-479B-8E66-A673A75A865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E06986-685B-4835-9431-CB4B845953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E30ED5C-EFEA-401F-80D1-1319057AD9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EFA4106-3229-4C1D-B570-F8BF1CD1130C}"/>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6" name="Footer Placeholder 5">
            <a:extLst>
              <a:ext uri="{FF2B5EF4-FFF2-40B4-BE49-F238E27FC236}">
                <a16:creationId xmlns:a16="http://schemas.microsoft.com/office/drawing/2014/main" id="{0200463E-260D-4C25-BFB8-E417BA50B0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8DDF11-B378-4F41-961A-A115A81F2DD4}"/>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1092921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776C-61F3-460F-BE7B-FE0023D546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A3D71-9AB4-4273-9248-2596E33D2D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D90C7-C992-4E27-982B-610ECE558F62}"/>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5" name="Footer Placeholder 4">
            <a:extLst>
              <a:ext uri="{FF2B5EF4-FFF2-40B4-BE49-F238E27FC236}">
                <a16:creationId xmlns:a16="http://schemas.microsoft.com/office/drawing/2014/main" id="{82DD07A1-22DB-44A9-96F4-98BBF69DF4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F8C7ED-3275-4373-B062-0F390CABD59F}"/>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667545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EA4E9-7AF6-429A-AD31-322DA026CBD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CF847-8BA6-479A-8396-1504B757F19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797368-9D1C-486A-BABF-692F2FBB472A}"/>
              </a:ext>
            </a:extLst>
          </p:cNvPr>
          <p:cNvSpPr>
            <a:spLocks noGrp="1"/>
          </p:cNvSpPr>
          <p:nvPr>
            <p:ph type="dt" sz="half" idx="10"/>
          </p:nvPr>
        </p:nvSpPr>
        <p:spPr/>
        <p:txBody>
          <a:bodyPr/>
          <a:lstStyle/>
          <a:p>
            <a:fld id="{95E85AF1-561B-446A-95EE-5D156E9B1BED}" type="datetimeFigureOut">
              <a:rPr lang="en-GB" smtClean="0"/>
              <a:t>21/11/2022</a:t>
            </a:fld>
            <a:endParaRPr lang="en-GB"/>
          </a:p>
        </p:txBody>
      </p:sp>
      <p:sp>
        <p:nvSpPr>
          <p:cNvPr id="5" name="Footer Placeholder 4">
            <a:extLst>
              <a:ext uri="{FF2B5EF4-FFF2-40B4-BE49-F238E27FC236}">
                <a16:creationId xmlns:a16="http://schemas.microsoft.com/office/drawing/2014/main" id="{4838A706-C444-43D4-945A-FD53D3F187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BEC4F-DFBA-475A-A1CF-BD29354EA2F2}"/>
              </a:ext>
            </a:extLst>
          </p:cNvPr>
          <p:cNvSpPr>
            <a:spLocks noGrp="1"/>
          </p:cNvSpPr>
          <p:nvPr>
            <p:ph type="sldNum" sz="quarter" idx="12"/>
          </p:nvPr>
        </p:nvSpPr>
        <p:spPr/>
        <p:txBody>
          <a:bodyPr/>
          <a:lstStyle/>
          <a:p>
            <a:fld id="{7105117F-3D94-41DA-A9AE-84C5A69FFB7F}" type="slidenum">
              <a:rPr lang="en-GB" smtClean="0"/>
              <a:t>‹#›</a:t>
            </a:fld>
            <a:endParaRPr lang="en-GB"/>
          </a:p>
        </p:txBody>
      </p:sp>
    </p:spTree>
    <p:extLst>
      <p:ext uri="{BB962C8B-B14F-4D97-AF65-F5344CB8AC3E}">
        <p14:creationId xmlns:p14="http://schemas.microsoft.com/office/powerpoint/2010/main" val="2697333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543029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95836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3695501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A4A43F-DFC2-4197-94C4-EC3B83C6578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724535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A4A43F-DFC2-4197-94C4-EC3B83C6578C}"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26743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A4A43F-DFC2-4197-94C4-EC3B83C6578C}"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68204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4A43F-DFC2-4197-94C4-EC3B83C6578C}"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07650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4250024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511786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821671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78610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4A43F-DFC2-4197-94C4-EC3B83C6578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757453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2E52A0-A459-43BB-BC39-7B853654C2BD}"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3638260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52A0-A459-43BB-BC39-7B853654C2BD}"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1417389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2E52A0-A459-43BB-BC39-7B853654C2BD}"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1479619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2E52A0-A459-43BB-BC39-7B853654C2BD}"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795010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2E52A0-A459-43BB-BC39-7B853654C2BD}"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3374821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2E52A0-A459-43BB-BC39-7B853654C2BD}"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1767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A4A43F-DFC2-4197-94C4-EC3B83C6578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982524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E52A0-A459-43BB-BC39-7B853654C2BD}"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94331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2E52A0-A459-43BB-BC39-7B853654C2BD}"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2129567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2E52A0-A459-43BB-BC39-7B853654C2BD}"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509645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52A0-A459-43BB-BC39-7B853654C2BD}"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2461686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52A0-A459-43BB-BC39-7B853654C2BD}"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A0E97-F6D5-4CC7-80D9-8C26030408CE}" type="slidenum">
              <a:rPr lang="en-GB" smtClean="0"/>
              <a:t>‹#›</a:t>
            </a:fld>
            <a:endParaRPr lang="en-GB"/>
          </a:p>
        </p:txBody>
      </p:sp>
    </p:spTree>
    <p:extLst>
      <p:ext uri="{BB962C8B-B14F-4D97-AF65-F5344CB8AC3E}">
        <p14:creationId xmlns:p14="http://schemas.microsoft.com/office/powerpoint/2010/main" val="902752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BBC083-DA67-48D2-9901-AD49AE97AB6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3559405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BBC083-DA67-48D2-9901-AD49AE97AB6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2561449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BC083-DA67-48D2-9901-AD49AE97AB6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2001155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BBC083-DA67-48D2-9901-AD49AE97AB6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1022952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BBC083-DA67-48D2-9901-AD49AE97AB6C}"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297629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A4A43F-DFC2-4197-94C4-EC3B83C6578C}"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3201954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BBC083-DA67-48D2-9901-AD49AE97AB6C}"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634572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BC083-DA67-48D2-9901-AD49AE97AB6C}"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2748886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BBC083-DA67-48D2-9901-AD49AE97AB6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4026158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BBC083-DA67-48D2-9901-AD49AE97AB6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2470188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BBC083-DA67-48D2-9901-AD49AE97AB6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4153477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BBC083-DA67-48D2-9901-AD49AE97AB6C}"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120AE-62FC-44C3-A240-B05058277FD0}" type="slidenum">
              <a:rPr lang="en-GB" smtClean="0"/>
              <a:t>‹#›</a:t>
            </a:fld>
            <a:endParaRPr lang="en-GB"/>
          </a:p>
        </p:txBody>
      </p:sp>
    </p:spTree>
    <p:extLst>
      <p:ext uri="{BB962C8B-B14F-4D97-AF65-F5344CB8AC3E}">
        <p14:creationId xmlns:p14="http://schemas.microsoft.com/office/powerpoint/2010/main" val="400783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A4A43F-DFC2-4197-94C4-EC3B83C6578C}"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114174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4A43F-DFC2-4197-94C4-EC3B83C6578C}"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414348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1661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68815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A4A43F-DFC2-4197-94C4-EC3B83C6578C}" type="datetimeFigureOut">
              <a:rPr lang="en-GB" smtClean="0"/>
              <a:t>21/11/2022</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0C5E5E-D13C-4257-80D4-1F415C54532D}" type="slidenum">
              <a:rPr lang="en-GB" smtClean="0"/>
              <a:t>‹#›</a:t>
            </a:fld>
            <a:endParaRPr lang="en-GB"/>
          </a:p>
        </p:txBody>
      </p:sp>
    </p:spTree>
    <p:extLst>
      <p:ext uri="{BB962C8B-B14F-4D97-AF65-F5344CB8AC3E}">
        <p14:creationId xmlns:p14="http://schemas.microsoft.com/office/powerpoint/2010/main" val="2813486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08ADA-7190-4D7D-A26C-1836EDA817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3A745E-2ED5-4C54-A970-B47510AC3D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77E1A-1D29-4669-9E9F-A3A2FEA4980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E85AF1-561B-446A-95EE-5D156E9B1BED}" type="datetimeFigureOut">
              <a:rPr lang="en-GB" smtClean="0"/>
              <a:t>21/11/2022</a:t>
            </a:fld>
            <a:endParaRPr lang="en-GB"/>
          </a:p>
        </p:txBody>
      </p:sp>
      <p:sp>
        <p:nvSpPr>
          <p:cNvPr id="5" name="Footer Placeholder 4">
            <a:extLst>
              <a:ext uri="{FF2B5EF4-FFF2-40B4-BE49-F238E27FC236}">
                <a16:creationId xmlns:a16="http://schemas.microsoft.com/office/drawing/2014/main" id="{4BB383C5-73C8-44CA-81AB-41452C73AAD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144B3A-DAB7-4721-9F5F-1A74CD3A9A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05117F-3D94-41DA-A9AE-84C5A69FFB7F}" type="slidenum">
              <a:rPr lang="en-GB" smtClean="0"/>
              <a:t>‹#›</a:t>
            </a:fld>
            <a:endParaRPr lang="en-GB"/>
          </a:p>
        </p:txBody>
      </p:sp>
    </p:spTree>
    <p:extLst>
      <p:ext uri="{BB962C8B-B14F-4D97-AF65-F5344CB8AC3E}">
        <p14:creationId xmlns:p14="http://schemas.microsoft.com/office/powerpoint/2010/main" val="24629595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DA4A43F-DFC2-4197-94C4-EC3B83C6578C}" type="datetimeFigureOut">
              <a:rPr lang="en-GB" smtClean="0"/>
              <a:t>21/11/2022</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70C5E5E-D13C-4257-80D4-1F415C54532D}" type="slidenum">
              <a:rPr lang="en-GB" smtClean="0"/>
              <a:t>‹#›</a:t>
            </a:fld>
            <a:endParaRPr lang="en-GB"/>
          </a:p>
        </p:txBody>
      </p:sp>
    </p:spTree>
    <p:extLst>
      <p:ext uri="{BB962C8B-B14F-4D97-AF65-F5344CB8AC3E}">
        <p14:creationId xmlns:p14="http://schemas.microsoft.com/office/powerpoint/2010/main" val="12961668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E52A0-A459-43BB-BC39-7B853654C2BD}" type="datetimeFigureOut">
              <a:rPr lang="en-GB" smtClean="0"/>
              <a:t>21/11/2022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A0E97-F6D5-4CC7-80D9-8C26030408CE}" type="slidenum">
              <a:rPr lang="en-GB" smtClean="0"/>
              <a:t>‹#›</a:t>
            </a:fld>
            <a:endParaRPr lang="en-GB"/>
          </a:p>
        </p:txBody>
      </p:sp>
    </p:spTree>
    <p:extLst>
      <p:ext uri="{BB962C8B-B14F-4D97-AF65-F5344CB8AC3E}">
        <p14:creationId xmlns:p14="http://schemas.microsoft.com/office/powerpoint/2010/main" val="8933123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BBC083-DA67-48D2-9901-AD49AE97AB6C}" type="datetimeFigureOut">
              <a:rPr lang="en-GB" smtClean="0"/>
              <a:t>21/11/2022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C120AE-62FC-44C3-A240-B05058277FD0}" type="slidenum">
              <a:rPr lang="en-GB" smtClean="0"/>
              <a:t>‹#›</a:t>
            </a:fld>
            <a:endParaRPr lang="en-GB"/>
          </a:p>
        </p:txBody>
      </p:sp>
    </p:spTree>
    <p:extLst>
      <p:ext uri="{BB962C8B-B14F-4D97-AF65-F5344CB8AC3E}">
        <p14:creationId xmlns:p14="http://schemas.microsoft.com/office/powerpoint/2010/main" val="7062345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065" y="475489"/>
            <a:ext cx="8933213" cy="5312428"/>
          </a:xfrm>
        </p:spPr>
        <p:txBody>
          <a:bodyPr vert="horz" lIns="91440" tIns="45720" rIns="91440" bIns="45720" rtlCol="0" anchor="t">
            <a:normAutofit/>
          </a:bodyPr>
          <a:lstStyle/>
          <a:p>
            <a:r>
              <a:rPr lang="en-GB" sz="1800" b="1" dirty="0"/>
              <a:t>Worship context: Worship = Epiphany</a:t>
            </a:r>
          </a:p>
          <a:p>
            <a:endParaRPr lang="en-GB" sz="1800" dirty="0"/>
          </a:p>
          <a:p>
            <a:pPr marL="257175" indent="-257175">
              <a:buAutoNum type="arabicPeriod"/>
            </a:pPr>
            <a:r>
              <a:rPr lang="en-GB" sz="1800" dirty="0"/>
              <a:t>This resource follows the </a:t>
            </a:r>
            <a:r>
              <a:rPr lang="en-GB" sz="1800" b="1" dirty="0"/>
              <a:t>Welcome</a:t>
            </a:r>
            <a:r>
              <a:rPr lang="en-GB" sz="1800" dirty="0"/>
              <a:t>, </a:t>
            </a:r>
            <a:r>
              <a:rPr lang="en-GB" sz="1800" b="1" dirty="0"/>
              <a:t>Word</a:t>
            </a:r>
            <a:r>
              <a:rPr lang="en-GB" sz="1800" dirty="0"/>
              <a:t> and </a:t>
            </a:r>
            <a:r>
              <a:rPr lang="en-GB" sz="1800" b="1" dirty="0"/>
              <a:t>Prayer</a:t>
            </a:r>
            <a:r>
              <a:rPr lang="en-GB" sz="1800" dirty="0"/>
              <a:t> format.</a:t>
            </a:r>
          </a:p>
          <a:p>
            <a:pPr marL="257175" indent="-257175">
              <a:buAutoNum type="arabicPeriod"/>
            </a:pPr>
            <a:endParaRPr lang="en-GB" sz="1800" dirty="0"/>
          </a:p>
          <a:p>
            <a:pPr marL="257175" indent="-257175">
              <a:buAutoNum type="arabicPeriod"/>
            </a:pPr>
            <a:r>
              <a:rPr lang="en-GB" sz="1800" dirty="0"/>
              <a:t>Slide 2 outlines the school motto and what it means, please take a minute to go over this with your tutor.</a:t>
            </a:r>
          </a:p>
          <a:p>
            <a:pPr marL="257175" indent="-257175">
              <a:buAutoNum type="arabicPeriod"/>
            </a:pPr>
            <a:endParaRPr lang="en-GB" sz="1800" dirty="0"/>
          </a:p>
          <a:p>
            <a:pPr marL="257175" indent="-257175">
              <a:buAutoNum type="arabicPeriod"/>
            </a:pPr>
            <a:r>
              <a:rPr lang="en-GB" sz="1800" dirty="0"/>
              <a:t>Slide 3 explains what Epiphany is</a:t>
            </a:r>
          </a:p>
          <a:p>
            <a:pPr marL="257175" indent="-257175">
              <a:buAutoNum type="arabicPeriod"/>
            </a:pPr>
            <a:endParaRPr lang="en-GB" sz="1800" dirty="0"/>
          </a:p>
          <a:p>
            <a:pPr marL="257175" indent="-257175">
              <a:buAutoNum type="arabicPeriod"/>
            </a:pPr>
            <a:r>
              <a:rPr lang="en-GB" sz="1800" dirty="0"/>
              <a:t>Slide 4 is the Word for today</a:t>
            </a:r>
          </a:p>
          <a:p>
            <a:pPr marL="257175" indent="-257175">
              <a:buAutoNum type="arabicPeriod"/>
            </a:pPr>
            <a:endParaRPr lang="en-GB" sz="1800" dirty="0"/>
          </a:p>
          <a:p>
            <a:pPr marL="257175" indent="-257175">
              <a:buAutoNum type="arabicPeriod"/>
            </a:pPr>
            <a:r>
              <a:rPr lang="en-GB" sz="1800" dirty="0"/>
              <a:t>Slides 5-8 are info and discussion prompts.  </a:t>
            </a:r>
          </a:p>
          <a:p>
            <a:pPr marL="257175" indent="-257175">
              <a:buAutoNum type="arabicPeriod"/>
            </a:pPr>
            <a:endParaRPr lang="en-GB" sz="1800" dirty="0"/>
          </a:p>
          <a:p>
            <a:pPr marL="257175" indent="-257175">
              <a:buAutoNum type="arabicPeriod"/>
            </a:pPr>
            <a:r>
              <a:rPr lang="en-GB" sz="1800" dirty="0"/>
              <a:t>Slide 9 close in prayer </a:t>
            </a:r>
          </a:p>
        </p:txBody>
      </p:sp>
    </p:spTree>
    <p:extLst>
      <p:ext uri="{BB962C8B-B14F-4D97-AF65-F5344CB8AC3E}">
        <p14:creationId xmlns:p14="http://schemas.microsoft.com/office/powerpoint/2010/main" val="1901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8DE409-7508-4306-8AB5-16AB8BDFD852}"/>
              </a:ext>
            </a:extLst>
          </p:cNvPr>
          <p:cNvSpPr>
            <a:spLocks noGrp="1"/>
          </p:cNvSpPr>
          <p:nvPr>
            <p:ph type="subTitle" idx="1"/>
          </p:nvPr>
        </p:nvSpPr>
        <p:spPr>
          <a:xfrm>
            <a:off x="1143000" y="3558778"/>
            <a:ext cx="6858000" cy="575072"/>
          </a:xfrm>
        </p:spPr>
        <p:txBody>
          <a:bodyPr>
            <a:normAutofit/>
          </a:bodyPr>
          <a:lstStyle/>
          <a:p>
            <a:r>
              <a:rPr lang="en-GB" sz="3300" dirty="0"/>
              <a:t>Fortiter               Et           </a:t>
            </a:r>
            <a:r>
              <a:rPr lang="en-GB" sz="3300" dirty="0" err="1"/>
              <a:t>Fideliter</a:t>
            </a:r>
            <a:endParaRPr lang="en-GB" sz="3300" dirty="0"/>
          </a:p>
        </p:txBody>
      </p:sp>
      <p:pic>
        <p:nvPicPr>
          <p:cNvPr id="2050" name="Picture 2">
            <a:extLst>
              <a:ext uri="{FF2B5EF4-FFF2-40B4-BE49-F238E27FC236}">
                <a16:creationId xmlns:a16="http://schemas.microsoft.com/office/drawing/2014/main" id="{4C7D7A18-C362-4B90-A746-54D040428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377939"/>
            <a:ext cx="6057900" cy="17002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61F379-B2FF-47A2-A885-335E8C0CFF9E}"/>
              </a:ext>
            </a:extLst>
          </p:cNvPr>
          <p:cNvSpPr/>
          <p:nvPr/>
        </p:nvSpPr>
        <p:spPr>
          <a:xfrm>
            <a:off x="1690639" y="4614476"/>
            <a:ext cx="6069290" cy="600164"/>
          </a:xfrm>
          <a:prstGeom prst="rect">
            <a:avLst/>
          </a:prstGeom>
        </p:spPr>
        <p:txBody>
          <a:bodyPr wrap="none">
            <a:spAutoFit/>
          </a:bodyPr>
          <a:lstStyle/>
          <a:p>
            <a:pPr defTabSz="685800"/>
            <a:r>
              <a:rPr lang="en-GB" sz="3300">
                <a:solidFill>
                  <a:prstClr val="black"/>
                </a:solidFill>
                <a:latin typeface="Calibri" panose="020F0502020204030204"/>
              </a:rPr>
              <a:t>Bravely                and         Faithfully</a:t>
            </a:r>
          </a:p>
        </p:txBody>
      </p:sp>
      <p:sp>
        <p:nvSpPr>
          <p:cNvPr id="5" name="Title 2">
            <a:extLst>
              <a:ext uri="{FF2B5EF4-FFF2-40B4-BE49-F238E27FC236}">
                <a16:creationId xmlns:a16="http://schemas.microsoft.com/office/drawing/2014/main" id="{65368EA1-CED0-4A7B-B67B-D5A6D46FF32E}"/>
              </a:ext>
            </a:extLst>
          </p:cNvPr>
          <p:cNvSpPr txBox="1">
            <a:spLocks/>
          </p:cNvSpPr>
          <p:nvPr/>
        </p:nvSpPr>
        <p:spPr>
          <a:xfrm>
            <a:off x="628650" y="71937"/>
            <a:ext cx="7886700" cy="864800"/>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6600" b="1" i="1" dirty="0"/>
              <a:t>Faithfully</a:t>
            </a:r>
            <a:r>
              <a:rPr lang="en-GB" sz="6600" dirty="0"/>
              <a:t>  </a:t>
            </a:r>
          </a:p>
        </p:txBody>
      </p:sp>
    </p:spTree>
    <p:extLst>
      <p:ext uri="{BB962C8B-B14F-4D97-AF65-F5344CB8AC3E}">
        <p14:creationId xmlns:p14="http://schemas.microsoft.com/office/powerpoint/2010/main" val="175946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6" y="139934"/>
            <a:ext cx="8791015" cy="994172"/>
          </a:xfrm>
        </p:spPr>
        <p:txBody>
          <a:bodyPr/>
          <a:lstStyle/>
          <a:p>
            <a:r>
              <a:rPr lang="en-GB" dirty="0"/>
              <a:t>What is Epiphany?</a:t>
            </a:r>
          </a:p>
        </p:txBody>
      </p:sp>
      <p:sp>
        <p:nvSpPr>
          <p:cNvPr id="3" name="Content Placeholder 2"/>
          <p:cNvSpPr>
            <a:spLocks noGrp="1"/>
          </p:cNvSpPr>
          <p:nvPr>
            <p:ph idx="1"/>
          </p:nvPr>
        </p:nvSpPr>
        <p:spPr>
          <a:xfrm>
            <a:off x="88525" y="1276980"/>
            <a:ext cx="8791015" cy="5200019"/>
          </a:xfrm>
        </p:spPr>
        <p:txBody>
          <a:bodyPr>
            <a:normAutofit fontScale="70000" lnSpcReduction="20000"/>
          </a:bodyPr>
          <a:lstStyle/>
          <a:p>
            <a:r>
              <a:rPr lang="en-US" dirty="0"/>
              <a:t>The Epiphany is an ancient Christian feast day and is significant in a number of ways. In the East, where it originated, the Epiphany celebrates the baptism of Jesus by John the Baptist in the River Jordan. It also celebrates Jesus' birth.</a:t>
            </a:r>
          </a:p>
          <a:p>
            <a:endParaRPr lang="en-US" dirty="0"/>
          </a:p>
          <a:p>
            <a:r>
              <a:rPr lang="en-US" dirty="0"/>
              <a:t>The Western Church began celebrating the Epiphany in the 4th century where it was, and still is, associated with the visit of the magi (wise men) to the infant Jesus when God revealed himself to the world through the incarnation of Jesus. According to Matthew 2:11 they offered him gifts of gold, frankincense and myrrh.</a:t>
            </a:r>
          </a:p>
          <a:p>
            <a:endParaRPr lang="en-US" dirty="0"/>
          </a:p>
          <a:p>
            <a:r>
              <a:rPr lang="en-US" dirty="0"/>
              <a:t>For many Protestant church traditions, the season of Epiphany extends from 6 January until Ash Wednesday, which begins the season of Lent leading to Easter.</a:t>
            </a:r>
          </a:p>
          <a:p>
            <a:endParaRPr lang="en-US" dirty="0"/>
          </a:p>
          <a:p>
            <a:r>
              <a:rPr lang="en-US" dirty="0"/>
              <a:t>Other traditions, including the Roman Catholic tradition, observe Epiphany as a single day, with the Sundays following Epiphany counted as Ordinary Time.</a:t>
            </a:r>
          </a:p>
          <a:p>
            <a:endParaRPr lang="en-US" dirty="0"/>
          </a:p>
          <a:p>
            <a:r>
              <a:rPr lang="en-US" dirty="0"/>
              <a:t>In the Spanish speaking world Epiphany is also known as </a:t>
            </a:r>
            <a:r>
              <a:rPr lang="en-US" dirty="0" err="1"/>
              <a:t>Dia</a:t>
            </a:r>
            <a:r>
              <a:rPr lang="en-US" dirty="0"/>
              <a:t> de </a:t>
            </a:r>
            <a:r>
              <a:rPr lang="en-US" dirty="0" err="1"/>
              <a:t>los</a:t>
            </a:r>
            <a:r>
              <a:rPr lang="en-US" dirty="0"/>
              <a:t> Reyes (Three Kings Day).</a:t>
            </a:r>
          </a:p>
          <a:p>
            <a:endParaRPr lang="en-GB" dirty="0"/>
          </a:p>
        </p:txBody>
      </p:sp>
    </p:spTree>
    <p:extLst>
      <p:ext uri="{BB962C8B-B14F-4D97-AF65-F5344CB8AC3E}">
        <p14:creationId xmlns:p14="http://schemas.microsoft.com/office/powerpoint/2010/main" val="15804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679" y="164197"/>
            <a:ext cx="1917046" cy="482811"/>
          </a:xfrm>
          <a:prstGeom prst="rect">
            <a:avLst/>
          </a:prstGeom>
        </p:spPr>
      </p:pic>
      <p:sp>
        <p:nvSpPr>
          <p:cNvPr id="5" name="Rectangle 4">
            <a:extLst>
              <a:ext uri="{FF2B5EF4-FFF2-40B4-BE49-F238E27FC236}">
                <a16:creationId xmlns:a16="http://schemas.microsoft.com/office/drawing/2014/main" id="{1A4FCFDE-91F1-40EF-8532-E54973117B84}"/>
              </a:ext>
            </a:extLst>
          </p:cNvPr>
          <p:cNvSpPr/>
          <p:nvPr/>
        </p:nvSpPr>
        <p:spPr>
          <a:xfrm>
            <a:off x="127058" y="1972571"/>
            <a:ext cx="8889881" cy="34009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1" u="sng" strike="noStrike" kern="1200" cap="none" spc="0" normalizeH="0" baseline="0" noProof="0" dirty="0">
                <a:ln>
                  <a:noFill/>
                </a:ln>
                <a:solidFill>
                  <a:prstClr val="black"/>
                </a:solidFill>
                <a:effectLst/>
                <a:uLnTx/>
                <a:uFillTx/>
                <a:latin typeface="Calibri" panose="020F0502020204030204"/>
                <a:ea typeface="+mn-ea"/>
                <a:cs typeface="+mn-cs"/>
              </a:rPr>
              <a:t>Word: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defRPr/>
            </a:pPr>
            <a:r>
              <a:rPr lang="en-US" sz="2400" b="1" dirty="0"/>
              <a:t>Matthew 2:11-12</a:t>
            </a:r>
          </a:p>
          <a:p>
            <a:pPr lvl="0" algn="ctr">
              <a:defRPr/>
            </a:pPr>
            <a:r>
              <a:rPr lang="en-US" sz="2400" dirty="0"/>
              <a:t> On coming to the house, they saw the child with his mother Mary, and they bowed down and worshiped him. Then they opened their treasures and presented him with gifts of gold, frankincense and myrrh. </a:t>
            </a:r>
            <a:r>
              <a:rPr lang="en-US" sz="2400" b="1" baseline="30000" dirty="0"/>
              <a:t>12 </a:t>
            </a:r>
            <a:r>
              <a:rPr lang="en-US" sz="2400" dirty="0"/>
              <a:t>And having been warned in a dream not to go back to Herod, they returned to their country by another route.</a:t>
            </a:r>
            <a:endParaRPr kumimoji="0" lang="en-GB" sz="199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B3F7FF8-242C-4C0F-8CEC-DBDB5DC922FD}"/>
              </a:ext>
            </a:extLst>
          </p:cNvPr>
          <p:cNvSpPr>
            <a:spLocks noGrp="1"/>
          </p:cNvSpPr>
          <p:nvPr>
            <p:ph type="title"/>
          </p:nvPr>
        </p:nvSpPr>
        <p:spPr>
          <a:xfrm>
            <a:off x="628649" y="647008"/>
            <a:ext cx="7886700" cy="1325563"/>
          </a:xfrm>
        </p:spPr>
        <p:txBody>
          <a:bodyPr>
            <a:normAutofit/>
          </a:bodyPr>
          <a:lstStyle/>
          <a:p>
            <a:pPr algn="ctr"/>
            <a:r>
              <a:rPr lang="en-GB" sz="6600" dirty="0"/>
              <a:t>Epiphany  </a:t>
            </a:r>
          </a:p>
        </p:txBody>
      </p:sp>
      <p:pic>
        <p:nvPicPr>
          <p:cNvPr id="6" name="Picture 5">
            <a:extLst>
              <a:ext uri="{FF2B5EF4-FFF2-40B4-BE49-F238E27FC236}">
                <a16:creationId xmlns:a16="http://schemas.microsoft.com/office/drawing/2014/main" id="{E5D8DE77-B266-45B2-BBA2-BBD170C01EFF}"/>
              </a:ext>
            </a:extLst>
          </p:cNvPr>
          <p:cNvPicPr>
            <a:picLocks noChangeAspect="1"/>
          </p:cNvPicPr>
          <p:nvPr/>
        </p:nvPicPr>
        <p:blipFill>
          <a:blip r:embed="rId4"/>
          <a:stretch>
            <a:fillRect/>
          </a:stretch>
        </p:blipFill>
        <p:spPr>
          <a:xfrm>
            <a:off x="978087" y="6206953"/>
            <a:ext cx="7407282" cy="481626"/>
          </a:xfrm>
          <a:prstGeom prst="rect">
            <a:avLst/>
          </a:prstGeom>
        </p:spPr>
      </p:pic>
    </p:spTree>
    <p:extLst>
      <p:ext uri="{BB962C8B-B14F-4D97-AF65-F5344CB8AC3E}">
        <p14:creationId xmlns:p14="http://schemas.microsoft.com/office/powerpoint/2010/main" val="279931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180" y="2582804"/>
            <a:ext cx="8644270" cy="1790700"/>
          </a:xfrm>
        </p:spPr>
        <p:txBody>
          <a:bodyPr anchor="ctr">
            <a:noAutofit/>
          </a:bodyPr>
          <a:lstStyle/>
          <a:p>
            <a:r>
              <a:rPr lang="en-GB" sz="11250" b="1" dirty="0">
                <a:solidFill>
                  <a:schemeClr val="bg1"/>
                </a:solidFill>
                <a:effectLst>
                  <a:outerShdw blurRad="38100" dist="38100" dir="2700000" algn="tl">
                    <a:srgbClr val="000000">
                      <a:alpha val="43137"/>
                    </a:srgbClr>
                  </a:outerShdw>
                </a:effectLst>
              </a:rPr>
              <a:t>The Magi bring three gifts</a:t>
            </a:r>
          </a:p>
        </p:txBody>
      </p:sp>
      <p:sp>
        <p:nvSpPr>
          <p:cNvPr id="3" name="TextBox 2"/>
          <p:cNvSpPr txBox="1"/>
          <p:nvPr/>
        </p:nvSpPr>
        <p:spPr>
          <a:xfrm>
            <a:off x="30257" y="887506"/>
            <a:ext cx="2158253" cy="300082"/>
          </a:xfrm>
          <a:prstGeom prst="rect">
            <a:avLst/>
          </a:prstGeom>
          <a:noFill/>
        </p:spPr>
        <p:txBody>
          <a:bodyPr wrap="square" rtlCol="0">
            <a:spAutoFit/>
          </a:bodyPr>
          <a:lstStyle/>
          <a:p>
            <a:pPr defTabSz="685800"/>
            <a:r>
              <a:rPr lang="en-GB" sz="1350" b="1" dirty="0">
                <a:solidFill>
                  <a:prstClr val="white"/>
                </a:solidFill>
                <a:effectLst>
                  <a:outerShdw blurRad="38100" dist="38100" dir="2700000" algn="tl">
                    <a:srgbClr val="000000">
                      <a:alpha val="43137"/>
                    </a:srgbClr>
                  </a:outerShdw>
                </a:effectLst>
                <a:latin typeface="Calibri" panose="020F0502020204030204"/>
              </a:rPr>
              <a:t>Word</a:t>
            </a:r>
            <a:endParaRPr lang="en-GB" sz="1350" dirty="0">
              <a:solidFill>
                <a:prstClr val="white"/>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230023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255180" y="1235622"/>
            <a:ext cx="8644270" cy="439858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 name="Title 1"/>
          <p:cNvSpPr>
            <a:spLocks noGrp="1"/>
          </p:cNvSpPr>
          <p:nvPr>
            <p:ph type="ctrTitle"/>
          </p:nvPr>
        </p:nvSpPr>
        <p:spPr>
          <a:xfrm>
            <a:off x="255180" y="2582804"/>
            <a:ext cx="8644270" cy="1790700"/>
          </a:xfrm>
        </p:spPr>
        <p:txBody>
          <a:bodyPr anchor="ctr">
            <a:noAutofit/>
          </a:bodyPr>
          <a:lstStyle/>
          <a:p>
            <a:r>
              <a:rPr lang="en-US" sz="3750" b="1" dirty="0">
                <a:solidFill>
                  <a:schemeClr val="bg1"/>
                </a:solidFill>
                <a:effectLst>
                  <a:outerShdw blurRad="38100" dist="38100" dir="2700000" algn="tl">
                    <a:srgbClr val="000000">
                      <a:alpha val="43137"/>
                    </a:srgbClr>
                  </a:outerShdw>
                </a:effectLst>
              </a:rPr>
              <a:t>As we’ve read - The Western Church began celebrating the Epiphany and associating it with the visit of the magi (wise men) to see Jesus.</a:t>
            </a:r>
            <a:br>
              <a:rPr lang="en-US" sz="3750" b="1" dirty="0">
                <a:solidFill>
                  <a:schemeClr val="bg1"/>
                </a:solidFill>
                <a:effectLst>
                  <a:outerShdw blurRad="38100" dist="38100" dir="2700000" algn="tl">
                    <a:srgbClr val="000000">
                      <a:alpha val="43137"/>
                    </a:srgbClr>
                  </a:outerShdw>
                </a:effectLst>
              </a:rPr>
            </a:br>
            <a:r>
              <a:rPr lang="en-US" sz="3750" b="1" dirty="0">
                <a:solidFill>
                  <a:schemeClr val="bg1"/>
                </a:solidFill>
                <a:effectLst>
                  <a:outerShdw blurRad="38100" dist="38100" dir="2700000" algn="tl">
                    <a:srgbClr val="000000">
                      <a:alpha val="43137"/>
                    </a:srgbClr>
                  </a:outerShdw>
                </a:effectLst>
              </a:rPr>
              <a:t>According to Matthew 2:11 they offered him gifts of gold, frankincense and myrrh.</a:t>
            </a:r>
          </a:p>
        </p:txBody>
      </p:sp>
      <p:sp>
        <p:nvSpPr>
          <p:cNvPr id="4" name="TextBox 3"/>
          <p:cNvSpPr txBox="1"/>
          <p:nvPr/>
        </p:nvSpPr>
        <p:spPr>
          <a:xfrm>
            <a:off x="30257" y="887506"/>
            <a:ext cx="2158253" cy="300082"/>
          </a:xfrm>
          <a:prstGeom prst="rect">
            <a:avLst/>
          </a:prstGeom>
          <a:noFill/>
        </p:spPr>
        <p:txBody>
          <a:bodyPr wrap="square" rtlCol="0">
            <a:spAutoFit/>
          </a:bodyPr>
          <a:lstStyle/>
          <a:p>
            <a:pPr defTabSz="685800"/>
            <a:r>
              <a:rPr lang="en-GB" sz="1350" b="1" dirty="0">
                <a:solidFill>
                  <a:prstClr val="white"/>
                </a:solidFill>
                <a:effectLst>
                  <a:outerShdw blurRad="38100" dist="38100" dir="2700000" algn="tl">
                    <a:srgbClr val="000000">
                      <a:alpha val="43137"/>
                    </a:srgbClr>
                  </a:outerShdw>
                </a:effectLst>
                <a:latin typeface="Calibri" panose="020F0502020204030204"/>
              </a:rPr>
              <a:t>Word</a:t>
            </a:r>
            <a:endParaRPr lang="en-GB" sz="1350" dirty="0">
              <a:solidFill>
                <a:prstClr val="white"/>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7128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180" y="2582804"/>
            <a:ext cx="8644270" cy="1790700"/>
          </a:xfrm>
        </p:spPr>
        <p:txBody>
          <a:bodyPr anchor="ctr">
            <a:noAutofit/>
          </a:bodyPr>
          <a:lstStyle/>
          <a:p>
            <a:r>
              <a:rPr lang="en-GB" sz="13500" b="1" dirty="0">
                <a:solidFill>
                  <a:schemeClr val="bg1"/>
                </a:solidFill>
                <a:effectLst>
                  <a:outerShdw blurRad="38100" dist="38100" dir="2700000" algn="tl">
                    <a:srgbClr val="000000">
                      <a:alpha val="43137"/>
                    </a:srgbClr>
                  </a:outerShdw>
                </a:effectLst>
              </a:rPr>
              <a:t>Reflection…</a:t>
            </a:r>
          </a:p>
        </p:txBody>
      </p:sp>
      <p:sp>
        <p:nvSpPr>
          <p:cNvPr id="3" name="TextBox 2"/>
          <p:cNvSpPr txBox="1"/>
          <p:nvPr/>
        </p:nvSpPr>
        <p:spPr>
          <a:xfrm>
            <a:off x="30257" y="887506"/>
            <a:ext cx="2158253" cy="300082"/>
          </a:xfrm>
          <a:prstGeom prst="rect">
            <a:avLst/>
          </a:prstGeom>
          <a:noFill/>
        </p:spPr>
        <p:txBody>
          <a:bodyPr wrap="square" rtlCol="0">
            <a:spAutoFit/>
          </a:bodyPr>
          <a:lstStyle/>
          <a:p>
            <a:pPr defTabSz="685800"/>
            <a:r>
              <a:rPr lang="en-GB" sz="1350" b="1" dirty="0">
                <a:solidFill>
                  <a:prstClr val="white"/>
                </a:solidFill>
                <a:effectLst>
                  <a:outerShdw blurRad="38100" dist="38100" dir="2700000" algn="tl">
                    <a:srgbClr val="000000">
                      <a:alpha val="43137"/>
                    </a:srgbClr>
                  </a:outerShdw>
                </a:effectLst>
                <a:latin typeface="Calibri" panose="020F0502020204030204"/>
              </a:rPr>
              <a:t>Personal Response</a:t>
            </a:r>
            <a:endParaRPr lang="en-GB" sz="1350" dirty="0">
              <a:solidFill>
                <a:prstClr val="white"/>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322418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255180" y="1235622"/>
            <a:ext cx="8644270" cy="439858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55180" y="2582804"/>
            <a:ext cx="8644270" cy="1790700"/>
          </a:xfrm>
        </p:spPr>
        <p:txBody>
          <a:bodyPr anchor="ctr">
            <a:noAutofit/>
          </a:bodyPr>
          <a:lstStyle/>
          <a:p>
            <a:r>
              <a:rPr lang="en-GB" sz="3750" b="1" dirty="0">
                <a:solidFill>
                  <a:schemeClr val="bg1"/>
                </a:solidFill>
              </a:rPr>
              <a:t>The Magi’s gifts revealed who Jesus was. </a:t>
            </a:r>
            <a:br>
              <a:rPr lang="en-GB" sz="3750" b="1" dirty="0">
                <a:solidFill>
                  <a:schemeClr val="bg1"/>
                </a:solidFill>
              </a:rPr>
            </a:br>
            <a:br>
              <a:rPr lang="en-GB" sz="3750" b="1" dirty="0">
                <a:solidFill>
                  <a:schemeClr val="bg1"/>
                </a:solidFill>
              </a:rPr>
            </a:br>
            <a:r>
              <a:rPr lang="en-GB" sz="3750" b="1" dirty="0">
                <a:solidFill>
                  <a:schemeClr val="bg1"/>
                </a:solidFill>
              </a:rPr>
              <a:t>Do our personal attributes, skills and interests gifts reveal who we are? </a:t>
            </a:r>
            <a:br>
              <a:rPr lang="en-GB" sz="3750" b="1" dirty="0">
                <a:solidFill>
                  <a:schemeClr val="bg1"/>
                </a:solidFill>
              </a:rPr>
            </a:br>
            <a:br>
              <a:rPr lang="en-GB" sz="2250" b="1" dirty="0">
                <a:solidFill>
                  <a:schemeClr val="bg1"/>
                </a:solidFill>
              </a:rPr>
            </a:br>
            <a:r>
              <a:rPr lang="en-GB" sz="3750" b="1" dirty="0">
                <a:solidFill>
                  <a:schemeClr val="bg1"/>
                </a:solidFill>
              </a:rPr>
              <a:t>Take a moment to ponder you character and personality. What gifts/passions/ characteristics do you have?  </a:t>
            </a:r>
            <a:endParaRPr lang="en-GB" b="1" dirty="0">
              <a:solidFill>
                <a:schemeClr val="bg1"/>
              </a:solidFill>
            </a:endParaRPr>
          </a:p>
        </p:txBody>
      </p:sp>
      <p:sp>
        <p:nvSpPr>
          <p:cNvPr id="4" name="TextBox 3"/>
          <p:cNvSpPr txBox="1"/>
          <p:nvPr/>
        </p:nvSpPr>
        <p:spPr>
          <a:xfrm>
            <a:off x="30257" y="887506"/>
            <a:ext cx="2158253"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Personal Response</a:t>
            </a:r>
            <a:endParaRPr kumimoji="0" lang="en-GB" sz="13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2896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679" y="164197"/>
            <a:ext cx="1917046" cy="482811"/>
          </a:xfrm>
          <a:prstGeom prst="rect">
            <a:avLst/>
          </a:prstGeom>
        </p:spPr>
      </p:pic>
      <p:sp>
        <p:nvSpPr>
          <p:cNvPr id="5" name="Rectangle 4">
            <a:extLst>
              <a:ext uri="{FF2B5EF4-FFF2-40B4-BE49-F238E27FC236}">
                <a16:creationId xmlns:a16="http://schemas.microsoft.com/office/drawing/2014/main" id="{1A4FCFDE-91F1-40EF-8532-E54973117B84}"/>
              </a:ext>
            </a:extLst>
          </p:cNvPr>
          <p:cNvSpPr/>
          <p:nvPr/>
        </p:nvSpPr>
        <p:spPr>
          <a:xfrm>
            <a:off x="127058" y="2345654"/>
            <a:ext cx="8889881" cy="28185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1" u="none" strike="noStrike" kern="1200" cap="none" spc="0" normalizeH="0" baseline="0" noProof="0" dirty="0">
                <a:ln>
                  <a:noFill/>
                </a:ln>
                <a:solidFill>
                  <a:prstClr val="black"/>
                </a:solidFill>
                <a:effectLst/>
                <a:uLnTx/>
                <a:uFillTx/>
                <a:latin typeface="Calibri" panose="020F0502020204030204"/>
                <a:ea typeface="+mn-ea"/>
                <a:cs typeface="+mn-cs"/>
              </a:rPr>
              <a:t>Prayer: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defRPr/>
            </a:pPr>
            <a:r>
              <a:rPr lang="en-US" sz="2400" dirty="0"/>
              <a:t>Heavenly Father, in Your love - You have called us to know You; Led us to trust You; And bound our lives with Yours. Surround us with Your love And Protect us from evil That we may bravely and faithfully follow You, Through Jesus Christ our Lord. Amen.</a:t>
            </a:r>
            <a:endParaRPr kumimoji="0" lang="en-GB" sz="9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B3F7FF8-242C-4C0F-8CEC-DBDB5DC922FD}"/>
              </a:ext>
            </a:extLst>
          </p:cNvPr>
          <p:cNvSpPr>
            <a:spLocks noGrp="1"/>
          </p:cNvSpPr>
          <p:nvPr>
            <p:ph type="title"/>
          </p:nvPr>
        </p:nvSpPr>
        <p:spPr>
          <a:xfrm>
            <a:off x="628649" y="647008"/>
            <a:ext cx="7886700" cy="1325563"/>
          </a:xfrm>
        </p:spPr>
        <p:txBody>
          <a:bodyPr>
            <a:normAutofit/>
          </a:bodyPr>
          <a:lstStyle/>
          <a:p>
            <a:pPr algn="ctr"/>
            <a:r>
              <a:rPr lang="en-GB" sz="6600" dirty="0"/>
              <a:t>Epiphany  </a:t>
            </a:r>
          </a:p>
        </p:txBody>
      </p:sp>
      <p:pic>
        <p:nvPicPr>
          <p:cNvPr id="6" name="Picture 5">
            <a:extLst>
              <a:ext uri="{FF2B5EF4-FFF2-40B4-BE49-F238E27FC236}">
                <a16:creationId xmlns:a16="http://schemas.microsoft.com/office/drawing/2014/main" id="{E5D8DE77-B266-45B2-BBA2-BBD170C01EFF}"/>
              </a:ext>
            </a:extLst>
          </p:cNvPr>
          <p:cNvPicPr>
            <a:picLocks noChangeAspect="1"/>
          </p:cNvPicPr>
          <p:nvPr/>
        </p:nvPicPr>
        <p:blipFill>
          <a:blip r:embed="rId4"/>
          <a:stretch>
            <a:fillRect/>
          </a:stretch>
        </p:blipFill>
        <p:spPr>
          <a:xfrm>
            <a:off x="978087" y="6206953"/>
            <a:ext cx="7407282" cy="481626"/>
          </a:xfrm>
          <a:prstGeom prst="rect">
            <a:avLst/>
          </a:prstGeom>
        </p:spPr>
      </p:pic>
    </p:spTree>
    <p:extLst>
      <p:ext uri="{BB962C8B-B14F-4D97-AF65-F5344CB8AC3E}">
        <p14:creationId xmlns:p14="http://schemas.microsoft.com/office/powerpoint/2010/main" val="2646348947"/>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9E2750C7A9124E8D85D88561CCD6FE" ma:contentTypeVersion="14" ma:contentTypeDescription="Create a new document." ma:contentTypeScope="" ma:versionID="fb2d9f445f1bf5da38553261f7a5ee38">
  <xsd:schema xmlns:xsd="http://www.w3.org/2001/XMLSchema" xmlns:xs="http://www.w3.org/2001/XMLSchema" xmlns:p="http://schemas.microsoft.com/office/2006/metadata/properties" xmlns:ns3="4410ce29-0a3e-483a-bf13-a579e66bde52" xmlns:ns4="ef06c62d-03d2-43fe-bc76-902debe97661" targetNamespace="http://schemas.microsoft.com/office/2006/metadata/properties" ma:root="true" ma:fieldsID="41ce6146d484fff203eb860a364657e4" ns3:_="" ns4:_="">
    <xsd:import namespace="4410ce29-0a3e-483a-bf13-a579e66bde52"/>
    <xsd:import namespace="ef06c62d-03d2-43fe-bc76-902debe9766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0ce29-0a3e-483a-bf13-a579e66bd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06c62d-03d2-43fe-bc76-902debe9766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8BCC6F-DDE9-448B-8AA6-C4DB51ECF6D3}">
  <ds:schemaRefs>
    <ds:schemaRef ds:uri="http://schemas.microsoft.com/sharepoint/v3/contenttype/forms"/>
  </ds:schemaRefs>
</ds:datastoreItem>
</file>

<file path=customXml/itemProps2.xml><?xml version="1.0" encoding="utf-8"?>
<ds:datastoreItem xmlns:ds="http://schemas.openxmlformats.org/officeDocument/2006/customXml" ds:itemID="{57205317-023A-472F-AA94-70081108F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10ce29-0a3e-483a-bf13-a579e66bde52"/>
    <ds:schemaRef ds:uri="ef06c62d-03d2-43fe-bc76-902debe97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21FCF4-EE6E-4DDF-B8FA-AA8CE0CEB9CD}">
  <ds:schemaRefs>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4410ce29-0a3e-483a-bf13-a579e66bde52"/>
    <ds:schemaRef ds:uri="ef06c62d-03d2-43fe-bc76-902debe9766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142</TotalTime>
  <Words>493</Words>
  <Application>Microsoft Office PowerPoint</Application>
  <PresentationFormat>On-screen Show (4:3)</PresentationFormat>
  <Paragraphs>45</Paragraphs>
  <Slides>9</Slides>
  <Notes>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vt:i4>
      </vt:variant>
    </vt:vector>
  </HeadingPairs>
  <TitlesOfParts>
    <vt:vector size="17" baseType="lpstr">
      <vt:lpstr>Arial</vt:lpstr>
      <vt:lpstr>Calibri</vt:lpstr>
      <vt:lpstr>Calibri Light</vt:lpstr>
      <vt:lpstr>2_Office Theme</vt:lpstr>
      <vt:lpstr>Office Theme</vt:lpstr>
      <vt:lpstr>3_Office Theme</vt:lpstr>
      <vt:lpstr>1_Office Theme</vt:lpstr>
      <vt:lpstr>4_Office Theme</vt:lpstr>
      <vt:lpstr>PowerPoint Presentation</vt:lpstr>
      <vt:lpstr>PowerPoint Presentation</vt:lpstr>
      <vt:lpstr>What is Epiphany?</vt:lpstr>
      <vt:lpstr>Epiphany  </vt:lpstr>
      <vt:lpstr>The Magi bring three gifts</vt:lpstr>
      <vt:lpstr>As we’ve read - The Western Church began celebrating the Epiphany and associating it with the visit of the magi (wise men) to see Jesus. According to Matthew 2:11 they offered him gifts of gold, frankincense and myrrh.</vt:lpstr>
      <vt:lpstr>Reflection…</vt:lpstr>
      <vt:lpstr>The Magi’s gifts revealed who Jesus was.   Do our personal attributes, skills and interests gifts reveal who we are?   Take a moment to ponder you character and personality. What gifts/passions/ characteristics do you have?  </vt:lpstr>
      <vt:lpstr>Epiphany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Worship at Bishop Rawstorne</dc:title>
  <dc:creator>Mr. P. Ascroft</dc:creator>
  <cp:lastModifiedBy>Mr. P. Ascroft</cp:lastModifiedBy>
  <cp:revision>10</cp:revision>
  <cp:lastPrinted>2019-04-03T11:26:15Z</cp:lastPrinted>
  <dcterms:created xsi:type="dcterms:W3CDTF">2018-02-05T10:58:00Z</dcterms:created>
  <dcterms:modified xsi:type="dcterms:W3CDTF">2022-11-21T16:30:16Z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0x010100779E2750C7A9124E8D85D88561CCD6FE</vt:lpwstr>
  </property>
</Properties>
</file>