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7DC0E7-858B-83D4-278B-4456FC636F56}" v="3" dt="2025-10-17T06:46:22.4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s L Devin" userId="S::ldevin@bishopr.co.uk::420b751f-cbd6-4fb8-a574-e02b6e98d2a9" providerId="AD" clId="Web-{E07DC0E7-858B-83D4-278B-4456FC636F56}"/>
    <pc:docChg chg="addSld delSld">
      <pc:chgData name="Ms L Devin" userId="S::ldevin@bishopr.co.uk::420b751f-cbd6-4fb8-a574-e02b6e98d2a9" providerId="AD" clId="Web-{E07DC0E7-858B-83D4-278B-4456FC636F56}" dt="2025-10-17T06:46:22.498" v="2"/>
      <pc:docMkLst>
        <pc:docMk/>
      </pc:docMkLst>
      <pc:sldChg chg="del">
        <pc:chgData name="Ms L Devin" userId="S::ldevin@bishopr.co.uk::420b751f-cbd6-4fb8-a574-e02b6e98d2a9" providerId="AD" clId="Web-{E07DC0E7-858B-83D4-278B-4456FC636F56}" dt="2025-10-17T06:46:22.498" v="2"/>
        <pc:sldMkLst>
          <pc:docMk/>
          <pc:sldMk cId="109857222" sldId="256"/>
        </pc:sldMkLst>
      </pc:sldChg>
      <pc:sldChg chg="add">
        <pc:chgData name="Ms L Devin" userId="S::ldevin@bishopr.co.uk::420b751f-cbd6-4fb8-a574-e02b6e98d2a9" providerId="AD" clId="Web-{E07DC0E7-858B-83D4-278B-4456FC636F56}" dt="2025-10-17T06:46:18.920" v="0"/>
        <pc:sldMkLst>
          <pc:docMk/>
          <pc:sldMk cId="228763066" sldId="258"/>
        </pc:sldMkLst>
      </pc:sldChg>
      <pc:sldChg chg="add">
        <pc:chgData name="Ms L Devin" userId="S::ldevin@bishopr.co.uk::420b751f-cbd6-4fb8-a574-e02b6e98d2a9" providerId="AD" clId="Web-{E07DC0E7-858B-83D4-278B-4456FC636F56}" dt="2025-10-17T06:46:18.983" v="1"/>
        <pc:sldMkLst>
          <pc:docMk/>
          <pc:sldMk cId="3380956785" sldId="25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0B8C09E-1AA9-9407-3D26-2FA46C265496}"/>
              </a:ext>
            </a:extLst>
          </p:cNvPr>
          <p:cNvSpPr txBox="1"/>
          <p:nvPr/>
        </p:nvSpPr>
        <p:spPr>
          <a:xfrm>
            <a:off x="4476750" y="41149"/>
            <a:ext cx="2543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Gill Sans MT" panose="020B0502020104020203" pitchFamily="34" charset="0"/>
              </a:rPr>
              <a:t>GCSE (Part 1)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6D3E143-5CF8-AB3A-76B3-FB718D9EECF1}"/>
              </a:ext>
            </a:extLst>
          </p:cNvPr>
          <p:cNvGraphicFramePr>
            <a:graphicFrameLocks noGrp="1"/>
          </p:cNvGraphicFramePr>
          <p:nvPr/>
        </p:nvGraphicFramePr>
        <p:xfrm>
          <a:off x="93696" y="483633"/>
          <a:ext cx="11994672" cy="6292071"/>
        </p:xfrm>
        <a:graphic>
          <a:graphicData uri="http://schemas.openxmlformats.org/drawingml/2006/table">
            <a:tbl>
              <a:tblPr/>
              <a:tblGrid>
                <a:gridCol w="2998668">
                  <a:extLst>
                    <a:ext uri="{9D8B030D-6E8A-4147-A177-3AD203B41FA5}">
                      <a16:colId xmlns:a16="http://schemas.microsoft.com/office/drawing/2014/main" val="3892073218"/>
                    </a:ext>
                  </a:extLst>
                </a:gridCol>
                <a:gridCol w="2998668">
                  <a:extLst>
                    <a:ext uri="{9D8B030D-6E8A-4147-A177-3AD203B41FA5}">
                      <a16:colId xmlns:a16="http://schemas.microsoft.com/office/drawing/2014/main" val="1962464046"/>
                    </a:ext>
                  </a:extLst>
                </a:gridCol>
                <a:gridCol w="2998668">
                  <a:extLst>
                    <a:ext uri="{9D8B030D-6E8A-4147-A177-3AD203B41FA5}">
                      <a16:colId xmlns:a16="http://schemas.microsoft.com/office/drawing/2014/main" val="905998105"/>
                    </a:ext>
                  </a:extLst>
                </a:gridCol>
                <a:gridCol w="2998668">
                  <a:extLst>
                    <a:ext uri="{9D8B030D-6E8A-4147-A177-3AD203B41FA5}">
                      <a16:colId xmlns:a16="http://schemas.microsoft.com/office/drawing/2014/main" val="933109740"/>
                    </a:ext>
                  </a:extLst>
                </a:gridCol>
              </a:tblGrid>
              <a:tr h="280210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Weather Hazards and Climate Change </a:t>
                      </a:r>
                    </a:p>
                  </a:txBody>
                  <a:tcPr marL="4561" marR="4561" marT="4561" marB="21894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Resource Management </a:t>
                      </a:r>
                      <a:b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(Energy) </a:t>
                      </a:r>
                    </a:p>
                  </a:txBody>
                  <a:tcPr marL="4561" marR="4561" marT="4561" marB="21894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Coastal Landscapes and Processes </a:t>
                      </a:r>
                    </a:p>
                  </a:txBody>
                  <a:tcPr marL="4561" marR="4561" marT="4561" marB="21894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Ecosystems. Biodiversity and Management </a:t>
                      </a:r>
                    </a:p>
                  </a:txBody>
                  <a:tcPr marL="4561" marR="4561" marT="4561" marB="21894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3224811"/>
                  </a:ext>
                </a:extLst>
              </a:tr>
              <a:tr h="132269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Key Ideas: </a:t>
                      </a:r>
                    </a:p>
                  </a:txBody>
                  <a:tcPr marL="4561" marR="4561" marT="4561" marB="2189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Key Ideas: </a:t>
                      </a:r>
                    </a:p>
                  </a:txBody>
                  <a:tcPr marL="4561" marR="4561" marT="4561" marB="2189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Key Ideas: </a:t>
                      </a:r>
                    </a:p>
                  </a:txBody>
                  <a:tcPr marL="4561" marR="4561" marT="4561" marB="2189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Key Ideas: </a:t>
                      </a:r>
                    </a:p>
                  </a:txBody>
                  <a:tcPr marL="4561" marR="4561" marT="4561" marB="2189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6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2906394"/>
                  </a:ext>
                </a:extLst>
              </a:tr>
              <a:tr h="3026784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The atmosphere operates as a global system transferring heat and energy 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The global climate was different in the past and continues to change due to natural causes 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Global climate is now changing as a result of human activity 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The UK has a distinct climate which has changed over time 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Tropical cyclones are extreme weather events that develop under specific conditions and in certain locations 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There are various impacts of and responses to natural hazards caused by tropical cyclones depending on a country’s level of development 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The causes of drought are complex with some locations more vulnerable than others 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The impacts of, and responses to drought vary depending on a country’s level of development 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4561" marR="4561" marT="4561" marB="2189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A natural resource is any feature or part of the environment that can be used to meet human needs 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The patterns of the distribution and consumption of natural resources varies on a global and a national scale 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Renewable and non-renewable energy resources can be developed 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 meet demand, countries use energy resources in different proportions. This is called the energy mix 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There is increasing demand for energy that is being met by renewable and non-renewable resources 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Meeting the demands for energy resources can involve interventions by different interest groups 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Management and sustainable use of energy resources are required at a range of spatial scales from local to international </a:t>
                      </a:r>
                    </a:p>
                  </a:txBody>
                  <a:tcPr marL="4561" marR="4561" marT="4561" marB="2189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A variety of physical processes interact to shape coastal landscapes 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Coastal erosion and deposition create distinctive landforms within the coastal landscape 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Human activities can lead to changes in coastal landscapes which affect people and the environment 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Distinctive coastal landscapes are the outcome of the interaction between physical and human processes </a:t>
                      </a:r>
                    </a:p>
                  </a:txBody>
                  <a:tcPr marL="4561" marR="4561" marT="4561" marB="2189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Large-scale ecosystems are found in different parts of the world and are important 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The biosphere is a vital system 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The UK has its own variety of distinctive ecosystems that it relies on 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Tropical rainforests show a range of distinguishing features 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Tropical rainforest ecosystems provide a range of goods and services some of which are under threat 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Deciduous woodlands show a range of distinguishing features 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Deciduous woodlands ecosystems provide a range of goods and services some of which are under threat </a:t>
                      </a:r>
                    </a:p>
                  </a:txBody>
                  <a:tcPr marL="4561" marR="4561" marT="4561" marB="2189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9863043"/>
                  </a:ext>
                </a:extLst>
              </a:tr>
              <a:tr h="17469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000" b="1" i="0" u="none" strike="noStrike">
                          <a:solidFill>
                            <a:srgbClr val="242424"/>
                          </a:solidFill>
                          <a:effectLst/>
                          <a:latin typeface="Aptos Narrow" panose="020B0004020202020204" pitchFamily="34" charset="0"/>
                        </a:rPr>
                        <a:t>Integrated Skills:</a:t>
                      </a:r>
                    </a:p>
                  </a:txBody>
                  <a:tcPr marL="4561" marR="4561" marT="4561" marB="2189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000" b="1" i="0" u="none" strike="noStrike">
                          <a:solidFill>
                            <a:srgbClr val="242424"/>
                          </a:solidFill>
                          <a:effectLst/>
                          <a:latin typeface="Aptos Narrow" panose="020B0004020202020204" pitchFamily="34" charset="0"/>
                        </a:rPr>
                        <a:t>Integrated Skills:</a:t>
                      </a:r>
                    </a:p>
                  </a:txBody>
                  <a:tcPr marL="4561" marR="4561" marT="4561" marB="2189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000" b="1" i="0" u="none" strike="noStrike">
                          <a:solidFill>
                            <a:srgbClr val="242424"/>
                          </a:solidFill>
                          <a:effectLst/>
                          <a:latin typeface="Aptos Narrow" panose="020B0004020202020204" pitchFamily="34" charset="0"/>
                        </a:rPr>
                        <a:t>Integrated Skills:</a:t>
                      </a:r>
                    </a:p>
                  </a:txBody>
                  <a:tcPr marL="4561" marR="4561" marT="4561" marB="2189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000" b="1" i="0" u="none" strike="noStrike">
                          <a:solidFill>
                            <a:srgbClr val="242424"/>
                          </a:solidFill>
                          <a:effectLst/>
                          <a:latin typeface="Aptos Narrow" panose="020B0004020202020204" pitchFamily="34" charset="0"/>
                        </a:rPr>
                        <a:t>Integrated Skills:</a:t>
                      </a:r>
                    </a:p>
                  </a:txBody>
                  <a:tcPr marL="4561" marR="4561" marT="4561" marB="2189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6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840244"/>
                  </a:ext>
                </a:extLst>
              </a:tr>
              <a:tr h="1766651">
                <a:tc>
                  <a:txBody>
                    <a:bodyPr/>
                    <a:lstStyle/>
                    <a:p>
                      <a:pPr marL="171450" indent="-171450" algn="l" fontAlgn="t">
                        <a:buFont typeface="Wingdings" panose="05000000000000000000" pitchFamily="2" charset="2"/>
                        <a:buChar char="Ø"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Use and interpretation of line graphs/bar charts showing climate change </a:t>
                      </a:r>
                    </a:p>
                    <a:p>
                      <a:pPr marL="171450" indent="-171450" algn="l" fontAlgn="t">
                        <a:buFont typeface="Wingdings" panose="05000000000000000000" pitchFamily="2" charset="2"/>
                        <a:buChar char="Ø"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Use of GIS to track the movement of tropical cyclones </a:t>
                      </a:r>
                    </a:p>
                    <a:p>
                      <a:pPr marL="171450" indent="-171450" algn="l" fontAlgn="t">
                        <a:buFont typeface="Wingdings" panose="05000000000000000000" pitchFamily="2" charset="2"/>
                        <a:buChar char="Ø"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Use of weather and storm surge data to calculate Saffir-Simpson magnitude  </a:t>
                      </a:r>
                    </a:p>
                    <a:p>
                      <a:pPr marL="171450" indent="-171450" algn="l" fontAlgn="t">
                        <a:buFont typeface="Wingdings" panose="05000000000000000000" pitchFamily="2" charset="2"/>
                        <a:buChar char="Ø"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Use of social media source, satellite images and socio-economic data to assess impact  </a:t>
                      </a:r>
                    </a:p>
                    <a:p>
                      <a:pPr marL="171450" indent="-171450" algn="l" fontAlgn="t">
                        <a:buFont typeface="Wingdings" panose="05000000000000000000" pitchFamily="2" charset="2"/>
                        <a:buChar char="Ø"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Use and interpretation of graphs showing medium term rainfall trends  Use and interpretation of socio-economic data </a:t>
                      </a:r>
                    </a:p>
                  </a:txBody>
                  <a:tcPr marL="4561" marR="4561" marT="4561" marB="2189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 fontAlgn="t">
                        <a:buFont typeface="Wingdings" panose="05000000000000000000" pitchFamily="2" charset="2"/>
                        <a:buChar char="Ø"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Use and interpretation of UK and world maps showing the distribution of resources;  </a:t>
                      </a:r>
                    </a:p>
                    <a:p>
                      <a:pPr marL="171450" indent="-171450" algn="l" fontAlgn="t">
                        <a:buFont typeface="Wingdings" panose="05000000000000000000" pitchFamily="2" charset="2"/>
                        <a:buChar char="Ø"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Using different choropleth maps and data visualisations such as </a:t>
                      </a:r>
                      <a:r>
                        <a:rPr lang="en-GB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Gapminder</a:t>
                      </a: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. </a:t>
                      </a:r>
                    </a:p>
                    <a:p>
                      <a:pPr marL="171450" indent="-171450" algn="l" fontAlgn="t">
                        <a:buFont typeface="Wingdings" panose="05000000000000000000" pitchFamily="2" charset="2"/>
                        <a:buChar char="Ø"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Use and interpretation of world maps showing the distribution of energy resources  </a:t>
                      </a:r>
                    </a:p>
                    <a:p>
                      <a:pPr marL="171450" indent="-171450" algn="l" fontAlgn="t">
                        <a:buFont typeface="Wingdings" panose="05000000000000000000" pitchFamily="2" charset="2"/>
                        <a:buChar char="Ø"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Use and interpretation of line graphs showing the range of future global population projections, and population in relation to likely available energy resources  </a:t>
                      </a:r>
                    </a:p>
                    <a:p>
                      <a:pPr marL="171450" indent="-171450" algn="l" fontAlgn="t">
                        <a:buFont typeface="Wingdings" panose="05000000000000000000" pitchFamily="2" charset="2"/>
                        <a:buChar char="Ø"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Calculation of carbon and ecological footprints. </a:t>
                      </a:r>
                    </a:p>
                  </a:txBody>
                  <a:tcPr marL="4561" marR="4561" marT="4561" marB="2189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 fontAlgn="t">
                        <a:buFont typeface="Wingdings" panose="05000000000000000000" pitchFamily="2" charset="2"/>
                        <a:buChar char="Ø"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Use of BGS Geology maps (paper or online) to link coastal form to geology </a:t>
                      </a:r>
                    </a:p>
                    <a:p>
                      <a:pPr marL="171450" indent="-171450" algn="l" fontAlgn="t">
                        <a:buFont typeface="Wingdings" panose="05000000000000000000" pitchFamily="2" charset="2"/>
                        <a:buChar char="Ø"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Using UK weather and climate data and calculation of mean rates of erosion using a multi-year data set </a:t>
                      </a:r>
                    </a:p>
                    <a:p>
                      <a:pPr marL="171450" indent="-171450" algn="l" fontAlgn="t">
                        <a:buFont typeface="Wingdings" panose="05000000000000000000" pitchFamily="2" charset="2"/>
                        <a:buChar char="Ø"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Recognition of coastal landforms on 1:25000 and 1:50000 OS maps </a:t>
                      </a:r>
                    </a:p>
                    <a:p>
                      <a:pPr marL="171450" indent="-171450" algn="l" fontAlgn="t">
                        <a:buFont typeface="Wingdings" panose="05000000000000000000" pitchFamily="2" charset="2"/>
                        <a:buChar char="Ø"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Use of 1:25000 and 1:50000 OS maps, and GIS, to investigate the impact of human intervention </a:t>
                      </a:r>
                    </a:p>
                  </a:txBody>
                  <a:tcPr marL="4561" marR="4561" marT="4561" marB="2189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 fontAlgn="t">
                        <a:buFont typeface="Wingdings" panose="05000000000000000000" pitchFamily="2" charset="2"/>
                        <a:buChar char="Ø"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Use of world maps to show the location of global biomes   </a:t>
                      </a:r>
                    </a:p>
                    <a:p>
                      <a:pPr marL="171450" indent="-171450" algn="l" fontAlgn="t">
                        <a:buFont typeface="Wingdings" panose="05000000000000000000" pitchFamily="2" charset="2"/>
                        <a:buChar char="Ø"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Comparing climate graphs for different biomes  </a:t>
                      </a:r>
                    </a:p>
                    <a:p>
                      <a:pPr marL="171450" indent="-171450" algn="l" fontAlgn="t">
                        <a:buFont typeface="Wingdings" panose="05000000000000000000" pitchFamily="2" charset="2"/>
                        <a:buChar char="Ø"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Interpret GIS maps  </a:t>
                      </a:r>
                    </a:p>
                    <a:p>
                      <a:pPr marL="171450" indent="-171450" algn="l" fontAlgn="t">
                        <a:buFont typeface="Wingdings" panose="05000000000000000000" pitchFamily="2" charset="2"/>
                        <a:buChar char="Ø"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Use and interpretation of nutrient cycle diagrams and food webs diagrams  </a:t>
                      </a:r>
                    </a:p>
                    <a:p>
                      <a:pPr marL="171450" indent="-171450" algn="l" fontAlgn="t">
                        <a:buFont typeface="Wingdings" panose="05000000000000000000" pitchFamily="2" charset="2"/>
                        <a:buChar char="Ø"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Use and interpretation of line graphs showing the range of future global population projections, and population in relation to likely available resources  </a:t>
                      </a:r>
                    </a:p>
                    <a:p>
                      <a:pPr marL="171450" indent="-171450" algn="l" fontAlgn="t">
                        <a:buFont typeface="Wingdings" panose="05000000000000000000" pitchFamily="2" charset="2"/>
                        <a:buChar char="Ø"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Use of GIS to identify the pattern of forest loss. </a:t>
                      </a:r>
                    </a:p>
                  </a:txBody>
                  <a:tcPr marL="4561" marR="4561" marT="4561" marB="2189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82602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763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16468C-49F1-2C6A-2F1A-8B64D097A9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718FC2A-4E33-1751-4A11-0A95400B0B4A}"/>
              </a:ext>
            </a:extLst>
          </p:cNvPr>
          <p:cNvSpPr txBox="1"/>
          <p:nvPr/>
        </p:nvSpPr>
        <p:spPr>
          <a:xfrm>
            <a:off x="4476750" y="41149"/>
            <a:ext cx="2543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Gill Sans MT" panose="020B0502020104020203" pitchFamily="34" charset="0"/>
              </a:rPr>
              <a:t>GCSE (Part 2 )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191D328-DFA9-4ACC-5364-08B5179BD35A}"/>
              </a:ext>
            </a:extLst>
          </p:cNvPr>
          <p:cNvGraphicFramePr>
            <a:graphicFrameLocks noGrp="1"/>
          </p:cNvGraphicFramePr>
          <p:nvPr/>
        </p:nvGraphicFramePr>
        <p:xfrm>
          <a:off x="93697" y="392193"/>
          <a:ext cx="11976384" cy="6412141"/>
        </p:xfrm>
        <a:graphic>
          <a:graphicData uri="http://schemas.openxmlformats.org/drawingml/2006/table">
            <a:tbl>
              <a:tblPr/>
              <a:tblGrid>
                <a:gridCol w="3992128">
                  <a:extLst>
                    <a:ext uri="{9D8B030D-6E8A-4147-A177-3AD203B41FA5}">
                      <a16:colId xmlns:a16="http://schemas.microsoft.com/office/drawing/2014/main" val="3012400097"/>
                    </a:ext>
                  </a:extLst>
                </a:gridCol>
                <a:gridCol w="3992128">
                  <a:extLst>
                    <a:ext uri="{9D8B030D-6E8A-4147-A177-3AD203B41FA5}">
                      <a16:colId xmlns:a16="http://schemas.microsoft.com/office/drawing/2014/main" val="267830039"/>
                    </a:ext>
                  </a:extLst>
                </a:gridCol>
                <a:gridCol w="3992128">
                  <a:extLst>
                    <a:ext uri="{9D8B030D-6E8A-4147-A177-3AD203B41FA5}">
                      <a16:colId xmlns:a16="http://schemas.microsoft.com/office/drawing/2014/main" val="3406736403"/>
                    </a:ext>
                  </a:extLst>
                </a:gridCol>
              </a:tblGrid>
              <a:tr h="280210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Changing Cities </a:t>
                      </a:r>
                    </a:p>
                  </a:txBody>
                  <a:tcPr marL="4561" marR="4561" marT="4561" marB="21894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C9E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River Landscapes and Processes </a:t>
                      </a:r>
                    </a:p>
                  </a:txBody>
                  <a:tcPr marL="4561" marR="4561" marT="4561" marB="21894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Global Development </a:t>
                      </a:r>
                    </a:p>
                  </a:txBody>
                  <a:tcPr marL="4561" marR="4561" marT="4561" marB="21894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3224811"/>
                  </a:ext>
                </a:extLst>
              </a:tr>
              <a:tr h="132269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Key Ideas: </a:t>
                      </a:r>
                    </a:p>
                  </a:txBody>
                  <a:tcPr marL="4561" marR="4561" marT="4561" marB="2189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Key Ideas: </a:t>
                      </a:r>
                    </a:p>
                  </a:txBody>
                  <a:tcPr marL="4561" marR="4561" marT="4561" marB="2189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Key Ideas: </a:t>
                      </a:r>
                    </a:p>
                  </a:txBody>
                  <a:tcPr marL="4561" marR="4561" marT="4561" marB="2189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6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2906394"/>
                  </a:ext>
                </a:extLst>
              </a:tr>
              <a:tr h="3156966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Urbanisation is a global process 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The degree of urbanisation varies across the UK 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The context of the chosen UK city influences its functions and structure 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The chosen UK city is being changed by movements of people, employment and services 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Globalisation and economic change create challenges for the chosen UK city that require long-term solutions 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The context of the chosen developing country or emerging country city influences its functions and structure 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The character of the chosen developing country or emerging country city is influenced by its fast rate of growth 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Rapid growth, within the chosen developing country or emerging country city, results in a number of challenges that need to be managed </a:t>
                      </a:r>
                    </a:p>
                  </a:txBody>
                  <a:tcPr marL="4561" marR="4561" marT="4561" marB="2189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A variety of physical processes interact to shape river landscapes 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Erosion and deposition interacting with geology create distinctive landforms in river landscapes 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Human activities can lead to changes in river landscapes which affect people and the environment 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Distinctive river landscapes are the outcome of the interaction between physical and human processes </a:t>
                      </a:r>
                    </a:p>
                  </a:txBody>
                  <a:tcPr marL="4561" marR="4561" marT="4561" marB="2189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Definitions of development vary as do attempts to measure it 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The level of development varies globally 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Uneven global development has had a range of consequences 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A range of strategies has been used to try to address uneven development 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The level of development of the chosen developing or emerging country is influenced by its location and context in the world 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The interactions of economic, social and demographic processes influence the development of the chosen developing or emerging country 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Changing geopolitics and technology impact on the chosen developing or emerging country 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There are positive and negative impacts of rapid development for the people and environment of the chosen developing or emerging country </a:t>
                      </a:r>
                    </a:p>
                  </a:txBody>
                  <a:tcPr marL="4561" marR="4561" marT="4561" marB="2189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9863043"/>
                  </a:ext>
                </a:extLst>
              </a:tr>
              <a:tr h="17469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000" b="1" i="0" u="none" strike="noStrike">
                          <a:solidFill>
                            <a:srgbClr val="242424"/>
                          </a:solidFill>
                          <a:effectLst/>
                          <a:latin typeface="Aptos Narrow" panose="020B0004020202020204" pitchFamily="34" charset="0"/>
                        </a:rPr>
                        <a:t>Integrated Skills:</a:t>
                      </a:r>
                    </a:p>
                  </a:txBody>
                  <a:tcPr marL="4561" marR="4561" marT="4561" marB="2189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000" b="1" i="0" u="none" strike="noStrike">
                          <a:solidFill>
                            <a:srgbClr val="242424"/>
                          </a:solidFill>
                          <a:effectLst/>
                          <a:latin typeface="Aptos Narrow" panose="020B0004020202020204" pitchFamily="34" charset="0"/>
                        </a:rPr>
                        <a:t>Integrated Skills:</a:t>
                      </a:r>
                    </a:p>
                  </a:txBody>
                  <a:tcPr marL="4561" marR="4561" marT="4561" marB="2189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000" b="1" i="0" u="none" strike="noStrike">
                          <a:solidFill>
                            <a:srgbClr val="242424"/>
                          </a:solidFill>
                          <a:effectLst/>
                          <a:latin typeface="Aptos Narrow" panose="020B0004020202020204" pitchFamily="34" charset="0"/>
                        </a:rPr>
                        <a:t>Integrated Skills:</a:t>
                      </a:r>
                    </a:p>
                  </a:txBody>
                  <a:tcPr marL="4561" marR="4561" marT="4561" marB="2189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6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840244"/>
                  </a:ext>
                </a:extLst>
              </a:tr>
              <a:tr h="232473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Use and interpretation of line graphs and calculating of rate of change/annual or decadal percentage growth 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Using satellite images to identify different land use zones in urban areas  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Using a combination of population pyramids, choropleth maps and GIS  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Using Census output area data for 2011  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Calculating the ecological footprint of people in the city, and comparing it to other locations  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Using GIS/satellite images, historic images and maps to investigate spatial growth 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Using quantitative and qualitative information to judge the scale of variations in quality of life. </a:t>
                      </a:r>
                    </a:p>
                  </a:txBody>
                  <a:tcPr marL="4561" marR="4561" marT="4561" marB="2189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Use of BGS Geology maps (paper or online) to link river long profiles to geology 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Using UK weather and climate data 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Recognition of river landforms on 1:25000 and 1:50000 OS maps 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Drawing simple storm hydrographs using rainfall and discharge data 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Use of 1:25000 and 1:50000 OS maps, and GIS, to investigate the impact of human intervention </a:t>
                      </a:r>
                    </a:p>
                  </a:txBody>
                  <a:tcPr marL="4561" marR="4561" marT="4561" marB="2189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Comparing the relative ranking of countries using single versus composite development measures 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Interpreting choropleth maps 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Using numerical economic data to profile the chosen country  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Using proportional flow line maps to visualize trade patterns and flows  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Interpreting population pyramids </a:t>
                      </a: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b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Using socio-economic data to calculate difference from the mean, for core and periphery regions. </a:t>
                      </a:r>
                    </a:p>
                  </a:txBody>
                  <a:tcPr marL="4561" marR="4561" marT="4561" marB="2189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82602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0956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4</cp:revision>
  <dcterms:created xsi:type="dcterms:W3CDTF">2013-07-15T20:26:40Z</dcterms:created>
  <dcterms:modified xsi:type="dcterms:W3CDTF">2025-10-17T06:46:24Z</dcterms:modified>
</cp:coreProperties>
</file>