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21"/>
  </p:notesMasterIdLst>
  <p:sldIdLst>
    <p:sldId id="272" r:id="rId8"/>
    <p:sldId id="273" r:id="rId9"/>
    <p:sldId id="262" r:id="rId10"/>
    <p:sldId id="261" r:id="rId11"/>
    <p:sldId id="263" r:id="rId12"/>
    <p:sldId id="259" r:id="rId13"/>
    <p:sldId id="266" r:id="rId14"/>
    <p:sldId id="274" r:id="rId15"/>
    <p:sldId id="275" r:id="rId16"/>
    <p:sldId id="276" r:id="rId17"/>
    <p:sldId id="277" r:id="rId18"/>
    <p:sldId id="278"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3676" autoAdjust="0"/>
  </p:normalViewPr>
  <p:slideViewPr>
    <p:cSldViewPr snapToGrid="0">
      <p:cViewPr varScale="1">
        <p:scale>
          <a:sx n="75" d="100"/>
          <a:sy n="75" d="100"/>
        </p:scale>
        <p:origin x="64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F7AF0-A991-4272-B001-9C54E2E8708E}" type="datetimeFigureOut">
              <a:rPr lang="en-GB" smtClean="0"/>
              <a:t>16/12/2021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EC8D7-D344-4888-905C-B7FB4C1D20BC}" type="slidenum">
              <a:rPr lang="en-GB" smtClean="0"/>
              <a:t>‹#›</a:t>
            </a:fld>
            <a:endParaRPr lang="en-GB"/>
          </a:p>
        </p:txBody>
      </p:sp>
    </p:spTree>
    <p:extLst>
      <p:ext uri="{BB962C8B-B14F-4D97-AF65-F5344CB8AC3E}">
        <p14:creationId xmlns:p14="http://schemas.microsoft.com/office/powerpoint/2010/main" val="19201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Music for reflection</a:t>
            </a:r>
            <a:r>
              <a:rPr lang="en-GB" baseline="0" dirty="0"/>
              <a:t> is by </a:t>
            </a:r>
            <a:r>
              <a:rPr lang="en-GB" baseline="0" dirty="0" err="1"/>
              <a:t>Hillsong</a:t>
            </a:r>
            <a:r>
              <a:rPr lang="en-GB" baseline="0" dirty="0"/>
              <a:t> United the song is Oceans https://www.youtube.com/watch?v=1m_sWJQm2fs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A8673-C4CB-4CF2-8257-668D88C43D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89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411795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424558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89978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08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146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923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291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998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8574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0740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373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015558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341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218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solidFill>
                  <a:prstClr val="black">
                    <a:tint val="75000"/>
                  </a:prstClr>
                </a:solidFill>
              </a:rPr>
              <a:pPr/>
              <a:t>16/12/2021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0C5E5E-D13C-4257-80D4-1F415C5453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952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62224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483511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02383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A4A43F-DFC2-4197-94C4-EC3B83C6578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339325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A4A43F-DFC2-4197-94C4-EC3B83C6578C}" type="datetimeFigureOut">
              <a:rPr lang="en-GB" smtClean="0"/>
              <a:t>16/12/2021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3271731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A4A43F-DFC2-4197-94C4-EC3B83C6578C}" type="datetimeFigureOut">
              <a:rPr lang="en-GB" smtClean="0"/>
              <a:t>16/12/2021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628697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4A43F-DFC2-4197-94C4-EC3B83C6578C}" type="datetimeFigureOut">
              <a:rPr lang="en-GB" smtClean="0"/>
              <a:t>16/12/2021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222822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852259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538771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736327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93827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A4A43F-DFC2-4197-94C4-EC3B83C6578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171960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E11EDA-E56C-4915-B17A-0BE72F07061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203617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E11EDA-E56C-4915-B17A-0BE72F07061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1173622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E11EDA-E56C-4915-B17A-0BE72F07061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2145083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E11EDA-E56C-4915-B17A-0BE72F07061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2090999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E11EDA-E56C-4915-B17A-0BE72F07061C}" type="datetimeFigureOut">
              <a:rPr lang="en-GB" smtClean="0"/>
              <a:t>16/12/2021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423298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E11EDA-E56C-4915-B17A-0BE72F07061C}" type="datetimeFigureOut">
              <a:rPr lang="en-GB" smtClean="0"/>
              <a:t>16/12/2021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113755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A4A43F-DFC2-4197-94C4-EC3B83C6578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1436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11EDA-E56C-4915-B17A-0BE72F07061C}" type="datetimeFigureOut">
              <a:rPr lang="en-GB" smtClean="0"/>
              <a:t>16/12/2021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3388391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E11EDA-E56C-4915-B17A-0BE72F07061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415599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E11EDA-E56C-4915-B17A-0BE72F07061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2623609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E11EDA-E56C-4915-B17A-0BE72F07061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3940157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E11EDA-E56C-4915-B17A-0BE72F07061C}" type="datetimeFigureOut">
              <a:rPr lang="en-GB" smtClean="0"/>
              <a:t>16/12/2021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06A831-6892-45F9-87B4-56B85FCC101F}" type="slidenum">
              <a:rPr lang="en-GB" smtClean="0"/>
              <a:t>‹#›</a:t>
            </a:fld>
            <a:endParaRPr lang="en-GB"/>
          </a:p>
        </p:txBody>
      </p:sp>
    </p:spTree>
    <p:extLst>
      <p:ext uri="{BB962C8B-B14F-4D97-AF65-F5344CB8AC3E}">
        <p14:creationId xmlns:p14="http://schemas.microsoft.com/office/powerpoint/2010/main" val="112306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A4A43F-DFC2-4197-94C4-EC3B83C6578C}" type="datetimeFigureOut">
              <a:rPr lang="en-GB" smtClean="0"/>
              <a:t>16/12/2021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62857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A4A43F-DFC2-4197-94C4-EC3B83C6578C}" type="datetimeFigureOut">
              <a:rPr lang="en-GB" smtClean="0"/>
              <a:t>16/12/2021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88181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4A43F-DFC2-4197-94C4-EC3B83C6578C}" type="datetimeFigureOut">
              <a:rPr lang="en-GB" smtClean="0"/>
              <a:t>16/12/2021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73596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113130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A4A43F-DFC2-4197-94C4-EC3B83C6578C}" type="datetimeFigureOut">
              <a:rPr lang="en-GB" smtClean="0"/>
              <a:t>16/12/2021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C5E5E-D13C-4257-80D4-1F415C54532D}" type="slidenum">
              <a:rPr lang="en-GB" smtClean="0"/>
              <a:t>‹#›</a:t>
            </a:fld>
            <a:endParaRPr lang="en-GB"/>
          </a:p>
        </p:txBody>
      </p:sp>
    </p:spTree>
    <p:extLst>
      <p:ext uri="{BB962C8B-B14F-4D97-AF65-F5344CB8AC3E}">
        <p14:creationId xmlns:p14="http://schemas.microsoft.com/office/powerpoint/2010/main" val="38758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4A43F-DFC2-4197-94C4-EC3B83C6578C}" type="datetimeFigureOut">
              <a:rPr lang="en-GB" smtClean="0"/>
              <a:t>16/12/2021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C5E5E-D13C-4257-80D4-1F415C54532D}" type="slidenum">
              <a:rPr lang="en-GB" smtClean="0"/>
              <a:t>‹#›</a:t>
            </a:fld>
            <a:endParaRPr lang="en-GB"/>
          </a:p>
        </p:txBody>
      </p:sp>
    </p:spTree>
    <p:extLst>
      <p:ext uri="{BB962C8B-B14F-4D97-AF65-F5344CB8AC3E}">
        <p14:creationId xmlns:p14="http://schemas.microsoft.com/office/powerpoint/2010/main" val="2819878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DA4A43F-DFC2-4197-94C4-EC3B83C6578C}" type="datetimeFigureOut">
              <a:rPr lang="en-GB" smtClean="0">
                <a:solidFill>
                  <a:prstClr val="black">
                    <a:tint val="75000"/>
                  </a:prstClr>
                </a:solidFill>
              </a:rPr>
              <a:pPr defTabSz="685800"/>
              <a:t>16/12/2021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70C5E5E-D13C-4257-80D4-1F415C54532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120902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A4A43F-DFC2-4197-94C4-EC3B83C6578C}" type="datetimeFigureOut">
              <a:rPr lang="en-GB" smtClean="0"/>
              <a:t>16/12/2021</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0C5E5E-D13C-4257-80D4-1F415C54532D}" type="slidenum">
              <a:rPr lang="en-GB" smtClean="0"/>
              <a:t>‹#›</a:t>
            </a:fld>
            <a:endParaRPr lang="en-GB"/>
          </a:p>
        </p:txBody>
      </p:sp>
    </p:spTree>
    <p:extLst>
      <p:ext uri="{BB962C8B-B14F-4D97-AF65-F5344CB8AC3E}">
        <p14:creationId xmlns:p14="http://schemas.microsoft.com/office/powerpoint/2010/main" val="29031671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11EDA-E56C-4915-B17A-0BE72F07061C}" type="datetimeFigureOut">
              <a:rPr lang="en-GB" smtClean="0"/>
              <a:t>16/12/2021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6A831-6892-45F9-87B4-56B85FCC101F}" type="slidenum">
              <a:rPr lang="en-GB" smtClean="0"/>
              <a:t>‹#›</a:t>
            </a:fld>
            <a:endParaRPr lang="en-GB"/>
          </a:p>
        </p:txBody>
      </p:sp>
    </p:spTree>
    <p:extLst>
      <p:ext uri="{BB962C8B-B14F-4D97-AF65-F5344CB8AC3E}">
        <p14:creationId xmlns:p14="http://schemas.microsoft.com/office/powerpoint/2010/main" val="1948070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hyperlink" Target="https://www.youtube.com/watch?v=1m_sWJQm2fs"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54" y="315310"/>
            <a:ext cx="11910950" cy="6258911"/>
          </a:xfrm>
        </p:spPr>
        <p:txBody>
          <a:bodyPr/>
          <a:lstStyle/>
          <a:p>
            <a:r>
              <a:rPr lang="en-GB" sz="2400" b="1" dirty="0"/>
              <a:t>Worship context: Worship = Lent</a:t>
            </a:r>
          </a:p>
          <a:p>
            <a:endParaRPr lang="en-GB" sz="2400" dirty="0"/>
          </a:p>
          <a:p>
            <a:r>
              <a:rPr lang="en-GB" sz="2400" dirty="0"/>
              <a:t>This resources follows the Welcome, Word and Prayer format. With reflection in between. </a:t>
            </a:r>
          </a:p>
          <a:p>
            <a:pPr marL="342900" indent="-342900">
              <a:buAutoNum type="arabicPeriod"/>
            </a:pPr>
            <a:endParaRPr lang="en-GB" dirty="0"/>
          </a:p>
          <a:p>
            <a:pPr marL="342900" indent="-342900">
              <a:buAutoNum type="arabicPeriod"/>
            </a:pPr>
            <a:endParaRPr lang="en-GB" dirty="0"/>
          </a:p>
          <a:p>
            <a:pPr marL="342900" indent="-342900">
              <a:buAutoNum type="arabicPeriod"/>
            </a:pPr>
            <a:r>
              <a:rPr lang="en-GB" sz="2400" dirty="0"/>
              <a:t>Slides 3-8 give background information about and context to Lent. Take some time to explain the season’s meanings.</a:t>
            </a:r>
          </a:p>
          <a:p>
            <a:pPr marL="342900" indent="-342900">
              <a:buAutoNum type="arabicPeriod"/>
            </a:pPr>
            <a:endParaRPr lang="en-GB" sz="2400" dirty="0"/>
          </a:p>
          <a:p>
            <a:pPr marL="342900" indent="-342900">
              <a:buAutoNum type="arabicPeriod"/>
            </a:pPr>
            <a:r>
              <a:rPr lang="en-GB" sz="2400" dirty="0"/>
              <a:t>Slides 9-12 are a reflective activity</a:t>
            </a:r>
          </a:p>
          <a:p>
            <a:pPr marL="342900" indent="-342900">
              <a:buAutoNum type="arabicPeriod"/>
            </a:pPr>
            <a:r>
              <a:rPr lang="en-GB" sz="2400" dirty="0"/>
              <a:t>Slide 13 is the ending prayer</a:t>
            </a:r>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231670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87701" cy="6858000"/>
          </a:xfrm>
          <a:prstGeom prst="rect">
            <a:avLst/>
          </a:prstGeom>
        </p:spPr>
      </p:pic>
      <p:pic>
        <p:nvPicPr>
          <p:cNvPr id="5" name="Picture 4"/>
          <p:cNvPicPr>
            <a:picLocks noChangeAspect="1"/>
          </p:cNvPicPr>
          <p:nvPr/>
        </p:nvPicPr>
        <p:blipFill rotWithShape="1">
          <a:blip r:embed="rId3"/>
          <a:srcRect l="1643" t="18966" r="1681" b="18773"/>
          <a:stretch/>
        </p:blipFill>
        <p:spPr>
          <a:xfrm>
            <a:off x="9542033" y="86061"/>
            <a:ext cx="2516749" cy="1215614"/>
          </a:xfrm>
          <a:prstGeom prst="rect">
            <a:avLst/>
          </a:prstGeom>
        </p:spPr>
      </p:pic>
      <p:sp>
        <p:nvSpPr>
          <p:cNvPr id="6" name="Rectangle 5"/>
          <p:cNvSpPr/>
          <p:nvPr/>
        </p:nvSpPr>
        <p:spPr>
          <a:xfrm>
            <a:off x="451821" y="236668"/>
            <a:ext cx="5723068" cy="6443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Reflection 1: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Prayer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do you have something in your life that you would like to pray about?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Personal, local or global issue?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Take time to write a prayer and place it in your tutor prayer box.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47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87701" cy="6858000"/>
          </a:xfrm>
          <a:prstGeom prst="rect">
            <a:avLst/>
          </a:prstGeom>
        </p:spPr>
      </p:pic>
      <p:pic>
        <p:nvPicPr>
          <p:cNvPr id="5" name="Picture 4"/>
          <p:cNvPicPr>
            <a:picLocks noChangeAspect="1"/>
          </p:cNvPicPr>
          <p:nvPr/>
        </p:nvPicPr>
        <p:blipFill rotWithShape="1">
          <a:blip r:embed="rId3"/>
          <a:srcRect l="1643" t="18966" r="1681" b="18773"/>
          <a:stretch/>
        </p:blipFill>
        <p:spPr>
          <a:xfrm>
            <a:off x="9542033" y="86061"/>
            <a:ext cx="2516749" cy="1215614"/>
          </a:xfrm>
          <a:prstGeom prst="rect">
            <a:avLst/>
          </a:prstGeom>
        </p:spPr>
      </p:pic>
      <p:sp>
        <p:nvSpPr>
          <p:cNvPr id="6" name="Rectangle 5"/>
          <p:cNvSpPr/>
          <p:nvPr/>
        </p:nvSpPr>
        <p:spPr>
          <a:xfrm>
            <a:off x="451821" y="236668"/>
            <a:ext cx="5723068" cy="6443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Reflection 2: Fasting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2. Fasting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Christians practice ‘giving something up’ for Lent.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Some will go without food at times or will follow a similar pattern to Muslims of abstaining from food during daylight hours.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Is there anything in your life that you need to get rid of?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Often Christians will give up things that are unhealthy or taking wasting time in their lives – unhealthy things like junk food or many will fast from social media.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Is there anything that you think you would be better off without? </a:t>
            </a:r>
          </a:p>
        </p:txBody>
      </p:sp>
    </p:spTree>
    <p:extLst>
      <p:ext uri="{BB962C8B-B14F-4D97-AF65-F5344CB8AC3E}">
        <p14:creationId xmlns:p14="http://schemas.microsoft.com/office/powerpoint/2010/main" val="123065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12187701" cy="6858000"/>
          </a:xfrm>
          <a:prstGeom prst="rect">
            <a:avLst/>
          </a:prstGeom>
        </p:spPr>
      </p:pic>
      <p:pic>
        <p:nvPicPr>
          <p:cNvPr id="5" name="Picture 4"/>
          <p:cNvPicPr>
            <a:picLocks noChangeAspect="1"/>
          </p:cNvPicPr>
          <p:nvPr/>
        </p:nvPicPr>
        <p:blipFill rotWithShape="1">
          <a:blip r:embed="rId3"/>
          <a:srcRect l="1643" t="18966" r="1681" b="18773"/>
          <a:stretch/>
        </p:blipFill>
        <p:spPr>
          <a:xfrm>
            <a:off x="9542033" y="86061"/>
            <a:ext cx="2516749" cy="1215614"/>
          </a:xfrm>
          <a:prstGeom prst="rect">
            <a:avLst/>
          </a:prstGeom>
        </p:spPr>
      </p:pic>
      <p:sp>
        <p:nvSpPr>
          <p:cNvPr id="6" name="Rectangle 5"/>
          <p:cNvSpPr/>
          <p:nvPr/>
        </p:nvSpPr>
        <p:spPr>
          <a:xfrm>
            <a:off x="451821" y="236668"/>
            <a:ext cx="5723068" cy="6443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Reflection 3: Giving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3. Giving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Christian will seek to be charitable during lent. Focusing on saving money from things they may be fasting in order to give time or money to others.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Individually or as tutor group is there a charity or a need that you see that you could give time or money to during Lent?</a:t>
            </a:r>
          </a:p>
        </p:txBody>
      </p:sp>
    </p:spTree>
    <p:extLst>
      <p:ext uri="{BB962C8B-B14F-4D97-AF65-F5344CB8AC3E}">
        <p14:creationId xmlns:p14="http://schemas.microsoft.com/office/powerpoint/2010/main" val="390521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24"/>
            <a:ext cx="10515600" cy="1325563"/>
          </a:xfrm>
        </p:spPr>
        <p:txBody>
          <a:bodyPr/>
          <a:lstStyle/>
          <a:p>
            <a:r>
              <a:rPr lang="en-GB" dirty="0"/>
              <a:t>Prayer</a:t>
            </a:r>
          </a:p>
        </p:txBody>
      </p:sp>
      <p:sp>
        <p:nvSpPr>
          <p:cNvPr id="3" name="Content Placeholder 2"/>
          <p:cNvSpPr>
            <a:spLocks noGrp="1"/>
          </p:cNvSpPr>
          <p:nvPr>
            <p:ph idx="1"/>
          </p:nvPr>
        </p:nvSpPr>
        <p:spPr>
          <a:xfrm>
            <a:off x="399177" y="677732"/>
            <a:ext cx="11107023" cy="6180268"/>
          </a:xfrm>
        </p:spPr>
        <p:txBody>
          <a:bodyPr>
            <a:normAutofit/>
          </a:bodyPr>
          <a:lstStyle/>
          <a:p>
            <a:pPr marL="0" indent="0">
              <a:buNone/>
            </a:pPr>
            <a:r>
              <a:rPr lang="en-US" sz="3600" dirty="0"/>
              <a:t>May we be able to find others who we can communicate and confess with. Lord, help us to listen to the confessions of others so that we may carry their difficulties and support them.</a:t>
            </a:r>
          </a:p>
          <a:p>
            <a:pPr marL="0" indent="0">
              <a:buNone/>
            </a:pPr>
            <a:endParaRPr lang="en-US" sz="3600" dirty="0"/>
          </a:p>
          <a:p>
            <a:pPr marL="0" indent="0">
              <a:buNone/>
            </a:pPr>
            <a:r>
              <a:rPr lang="en-US" sz="3600" dirty="0"/>
              <a:t>May we focus on our own identity, who it is we should or need to be.</a:t>
            </a:r>
          </a:p>
          <a:p>
            <a:pPr marL="0" indent="0">
              <a:buNone/>
            </a:pPr>
            <a:endParaRPr lang="en-US" sz="3600" dirty="0"/>
          </a:p>
          <a:p>
            <a:pPr marL="0" indent="0">
              <a:buNone/>
            </a:pPr>
            <a:r>
              <a:rPr lang="en-US" sz="3600" dirty="0"/>
              <a:t>God, help us to find perspective so that we can see and deal with </a:t>
            </a:r>
            <a:r>
              <a:rPr lang="en-US" sz="3600"/>
              <a:t>the situations we are in.</a:t>
            </a:r>
            <a:endParaRPr lang="en-US" sz="3600" dirty="0"/>
          </a:p>
          <a:p>
            <a:pPr marL="0" indent="0">
              <a:buNone/>
            </a:pPr>
            <a:r>
              <a:rPr lang="en-US" sz="3600" dirty="0"/>
              <a:t>Amen.</a:t>
            </a:r>
            <a:endParaRPr lang="en-GB" sz="3600" dirty="0"/>
          </a:p>
        </p:txBody>
      </p:sp>
      <p:pic>
        <p:nvPicPr>
          <p:cNvPr id="5" name="Picture 4"/>
          <p:cNvPicPr>
            <a:picLocks noChangeAspect="1"/>
          </p:cNvPicPr>
          <p:nvPr/>
        </p:nvPicPr>
        <p:blipFill>
          <a:blip r:embed="rId2"/>
          <a:stretch>
            <a:fillRect/>
          </a:stretch>
        </p:blipFill>
        <p:spPr>
          <a:xfrm>
            <a:off x="8475457" y="5167704"/>
            <a:ext cx="2857500" cy="1600200"/>
          </a:xfrm>
          <a:prstGeom prst="rect">
            <a:avLst/>
          </a:prstGeom>
        </p:spPr>
      </p:pic>
    </p:spTree>
    <p:extLst>
      <p:ext uri="{BB962C8B-B14F-4D97-AF65-F5344CB8AC3E}">
        <p14:creationId xmlns:p14="http://schemas.microsoft.com/office/powerpoint/2010/main" val="230051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026" y="478325"/>
            <a:ext cx="10545288" cy="958589"/>
          </a:xfrm>
        </p:spPr>
        <p:txBody>
          <a:bodyPr/>
          <a:lstStyle/>
          <a:p>
            <a:r>
              <a:rPr lang="en-GB" dirty="0"/>
              <a:t>Worship at Bishop </a:t>
            </a:r>
            <a:r>
              <a:rPr lang="en-GB" dirty="0" err="1"/>
              <a:t>Rawstorne</a:t>
            </a:r>
            <a:endParaRPr lang="en-GB" dirty="0"/>
          </a:p>
        </p:txBody>
      </p:sp>
      <p:pic>
        <p:nvPicPr>
          <p:cNvPr id="4" name="Picture 3"/>
          <p:cNvPicPr>
            <a:picLocks noChangeAspect="1"/>
          </p:cNvPicPr>
          <p:nvPr/>
        </p:nvPicPr>
        <p:blipFill>
          <a:blip r:embed="rId2"/>
          <a:stretch>
            <a:fillRect/>
          </a:stretch>
        </p:blipFill>
        <p:spPr>
          <a:xfrm>
            <a:off x="5038286" y="4388046"/>
            <a:ext cx="1928813" cy="485775"/>
          </a:xfrm>
          <a:prstGeom prst="rect">
            <a:avLst/>
          </a:prstGeom>
        </p:spPr>
      </p:pic>
      <p:sp>
        <p:nvSpPr>
          <p:cNvPr id="7" name="Rectangle 6"/>
          <p:cNvSpPr/>
          <p:nvPr/>
        </p:nvSpPr>
        <p:spPr>
          <a:xfrm>
            <a:off x="118752" y="2569292"/>
            <a:ext cx="11958453" cy="17613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Verse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“But the wisdom that comes from heaven is first of all pure; then peace loving, considerate, submissive, full of mercy and good fruit, impartial and sincere.”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James 3:17</a:t>
            </a:r>
          </a:p>
        </p:txBody>
      </p:sp>
      <p:sp>
        <p:nvSpPr>
          <p:cNvPr id="8" name="Rectangle 7"/>
          <p:cNvSpPr/>
          <p:nvPr/>
        </p:nvSpPr>
        <p:spPr>
          <a:xfrm>
            <a:off x="118752" y="5023263"/>
            <a:ext cx="11958453" cy="160316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“Bishop Rawstorne Church of England Academy aspires to cultivate wisdom rooted in Christian Values. It is our vision that all members of our community will experience life in all its fullness, flourishing through dignity, knowledge and understanding, bound together in unity, giving hope and worth to all.”</a:t>
            </a:r>
          </a:p>
        </p:txBody>
      </p:sp>
    </p:spTree>
    <p:extLst>
      <p:ext uri="{BB962C8B-B14F-4D97-AF65-F5344CB8AC3E}">
        <p14:creationId xmlns:p14="http://schemas.microsoft.com/office/powerpoint/2010/main" val="364833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2639" y="2385332"/>
            <a:ext cx="4095750" cy="3067050"/>
          </a:xfrm>
          <a:prstGeom prst="rect">
            <a:avLst/>
          </a:prstGeom>
        </p:spPr>
      </p:pic>
      <p:sp>
        <p:nvSpPr>
          <p:cNvPr id="5" name="Rectangle 4"/>
          <p:cNvSpPr/>
          <p:nvPr/>
        </p:nvSpPr>
        <p:spPr>
          <a:xfrm>
            <a:off x="469900" y="1066800"/>
            <a:ext cx="7264400" cy="5689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fontAlgn="base"/>
            <a:r>
              <a:rPr lang="en-GB" sz="2400" b="1" dirty="0">
                <a:solidFill>
                  <a:prstClr val="black"/>
                </a:solidFill>
              </a:rPr>
              <a:t>…what's with the pancakes, why the word "shrove“?</a:t>
            </a:r>
          </a:p>
          <a:p>
            <a:pPr lvl="0" fontAlgn="base"/>
            <a:endParaRPr lang="en-GB" sz="2400" b="1" dirty="0">
              <a:solidFill>
                <a:prstClr val="black"/>
              </a:solidFill>
            </a:endParaRPr>
          </a:p>
          <a:p>
            <a:pPr lvl="0" fontAlgn="base"/>
            <a:r>
              <a:rPr lang="en-GB" sz="2400" dirty="0">
                <a:solidFill>
                  <a:prstClr val="black"/>
                </a:solidFill>
              </a:rPr>
              <a:t>It all relates to the Christian festival of Lent.</a:t>
            </a:r>
          </a:p>
          <a:p>
            <a:pPr lvl="0" fontAlgn="base"/>
            <a:r>
              <a:rPr lang="en-GB" sz="2400" dirty="0">
                <a:solidFill>
                  <a:prstClr val="black"/>
                </a:solidFill>
              </a:rPr>
              <a:t>"Shrove" is the past tense of "shrive" which the Oxford English Dictionary defines as "presenting oneself to a priest for confession, penance, and absolution".</a:t>
            </a:r>
          </a:p>
          <a:p>
            <a:pPr lvl="0" fontAlgn="base"/>
            <a:endParaRPr lang="en-GB" sz="2400" dirty="0">
              <a:solidFill>
                <a:prstClr val="black"/>
              </a:solidFill>
            </a:endParaRPr>
          </a:p>
          <a:p>
            <a:pPr lvl="0" fontAlgn="base"/>
            <a:r>
              <a:rPr lang="en-GB" sz="2400" dirty="0">
                <a:solidFill>
                  <a:prstClr val="black"/>
                </a:solidFill>
              </a:rPr>
              <a:t>It's basically the day in which Christians traditionally confess their sins in church ahead of Lent.</a:t>
            </a:r>
          </a:p>
        </p:txBody>
      </p:sp>
      <p:sp>
        <p:nvSpPr>
          <p:cNvPr id="6" name="Rectangle 5"/>
          <p:cNvSpPr/>
          <p:nvPr/>
        </p:nvSpPr>
        <p:spPr>
          <a:xfrm>
            <a:off x="469900" y="139700"/>
            <a:ext cx="11315700" cy="8001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Light" panose="020F0302020204030204"/>
                <a:ea typeface="+mn-ea"/>
                <a:cs typeface="+mn-cs"/>
              </a:rPr>
              <a:t>Shrove Tuesday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05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9900" y="1066800"/>
            <a:ext cx="7264400" cy="5689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fontAlgn="base"/>
            <a:r>
              <a:rPr lang="en-GB" sz="2400" b="0" i="0" dirty="0">
                <a:solidFill>
                  <a:schemeClr val="tx1"/>
                </a:solidFill>
                <a:effectLst/>
              </a:rPr>
              <a:t>It's a Christian festival. It’s origins date back to people replicating the suffering of Jesus over the 40-day journey he made through the desert.</a:t>
            </a:r>
          </a:p>
          <a:p>
            <a:pPr fontAlgn="base"/>
            <a:endParaRPr lang="en-GB" sz="2400" b="0" i="0" dirty="0">
              <a:solidFill>
                <a:schemeClr val="tx1"/>
              </a:solidFill>
              <a:effectLst/>
            </a:endParaRPr>
          </a:p>
          <a:p>
            <a:pPr fontAlgn="base"/>
            <a:r>
              <a:rPr lang="en-GB" sz="2400" b="0" i="0" dirty="0">
                <a:solidFill>
                  <a:schemeClr val="tx1"/>
                </a:solidFill>
                <a:effectLst/>
              </a:rPr>
              <a:t>A lot of people use Lent as a way of testing their willpower - often giving up things like chocolate or other sweet treats before Easter.</a:t>
            </a:r>
          </a:p>
          <a:p>
            <a:pPr fontAlgn="base"/>
            <a:endParaRPr lang="en-GB" sz="2400" b="0" i="0" dirty="0">
              <a:solidFill>
                <a:schemeClr val="tx1"/>
              </a:solidFill>
              <a:effectLst/>
            </a:endParaRPr>
          </a:p>
          <a:p>
            <a:pPr fontAlgn="base"/>
            <a:r>
              <a:rPr lang="en-GB" sz="2400" b="0" i="0" dirty="0">
                <a:solidFill>
                  <a:schemeClr val="tx1"/>
                </a:solidFill>
                <a:effectLst/>
              </a:rPr>
              <a:t>There are 46 days between Ash Wednesday and Easter Sunday.</a:t>
            </a:r>
          </a:p>
          <a:p>
            <a:pPr fontAlgn="base"/>
            <a:r>
              <a:rPr lang="en-GB" sz="2400" b="0" i="0" dirty="0">
                <a:solidFill>
                  <a:schemeClr val="tx1"/>
                </a:solidFill>
                <a:effectLst/>
              </a:rPr>
              <a:t>But many Christians believe there's no obligation to fast on Sundays, which means it is actually only 40 days once you remove them.</a:t>
            </a:r>
          </a:p>
        </p:txBody>
      </p:sp>
      <p:sp>
        <p:nvSpPr>
          <p:cNvPr id="6" name="Rectangle 5"/>
          <p:cNvSpPr/>
          <p:nvPr/>
        </p:nvSpPr>
        <p:spPr>
          <a:xfrm>
            <a:off x="469900" y="139700"/>
            <a:ext cx="11315700" cy="8001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Light" panose="020F0302020204030204"/>
                <a:ea typeface="+mn-ea"/>
                <a:cs typeface="+mn-cs"/>
              </a:rPr>
              <a:t>Shrove Tuesday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 result for jesus in the desert pai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160" y="2044700"/>
            <a:ext cx="4167454"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47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9900" y="1066800"/>
            <a:ext cx="7264400" cy="5689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fontAlgn="base"/>
            <a:r>
              <a:rPr lang="en-GB" sz="2400" b="1" i="0" dirty="0">
                <a:solidFill>
                  <a:schemeClr val="tx1"/>
                </a:solidFill>
                <a:effectLst/>
              </a:rPr>
              <a:t>Why pancakes?</a:t>
            </a:r>
          </a:p>
          <a:p>
            <a:pPr fontAlgn="base"/>
            <a:endParaRPr lang="en-GB" sz="2400" b="0" i="0" dirty="0">
              <a:solidFill>
                <a:schemeClr val="tx1"/>
              </a:solidFill>
              <a:effectLst/>
            </a:endParaRPr>
          </a:p>
          <a:p>
            <a:pPr fontAlgn="base"/>
            <a:r>
              <a:rPr lang="en-GB" sz="2400" b="0" i="0" dirty="0">
                <a:solidFill>
                  <a:schemeClr val="tx1"/>
                </a:solidFill>
                <a:effectLst/>
              </a:rPr>
              <a:t>Whether you enjoy yours with lemon and sugar, American-style with bacon and maple syrup or French with a bit of chocolate spread and banana - the basis of the recipe is the same.</a:t>
            </a:r>
          </a:p>
          <a:p>
            <a:pPr fontAlgn="base"/>
            <a:endParaRPr lang="en-GB" sz="2400" b="0" i="0" dirty="0">
              <a:solidFill>
                <a:schemeClr val="tx1"/>
              </a:solidFill>
              <a:effectLst/>
            </a:endParaRPr>
          </a:p>
          <a:p>
            <a:pPr fontAlgn="base"/>
            <a:r>
              <a:rPr lang="en-GB" sz="2400" b="0" i="0" dirty="0">
                <a:solidFill>
                  <a:schemeClr val="tx1"/>
                </a:solidFill>
                <a:effectLst/>
              </a:rPr>
              <a:t>Eggs, flour and milk. Those three key ingredients were once very common things to give up for Lent, so it made sense to use them all up in one handy dish the day before Lent started.</a:t>
            </a:r>
          </a:p>
          <a:p>
            <a:pPr fontAlgn="base"/>
            <a:endParaRPr lang="en-GB" sz="2400" b="0" i="0" dirty="0">
              <a:solidFill>
                <a:schemeClr val="tx1"/>
              </a:solidFill>
              <a:effectLst/>
            </a:endParaRPr>
          </a:p>
          <a:p>
            <a:pPr fontAlgn="base"/>
            <a:r>
              <a:rPr lang="en-GB" sz="2400" b="0" i="0" dirty="0">
                <a:solidFill>
                  <a:schemeClr val="tx1"/>
                </a:solidFill>
                <a:effectLst/>
              </a:rPr>
              <a:t>These days it's probably the toppings that we're more likely to scrap from our diet.</a:t>
            </a:r>
          </a:p>
        </p:txBody>
      </p:sp>
      <p:sp>
        <p:nvSpPr>
          <p:cNvPr id="6" name="Rectangle 5"/>
          <p:cNvSpPr/>
          <p:nvPr/>
        </p:nvSpPr>
        <p:spPr>
          <a:xfrm>
            <a:off x="469900" y="139700"/>
            <a:ext cx="11315700" cy="8001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Light" panose="020F0302020204030204"/>
                <a:ea typeface="+mn-ea"/>
                <a:cs typeface="+mn-cs"/>
              </a:rPr>
              <a:t>Shrove Tuesday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American panca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5" y="2554486"/>
            <a:ext cx="4196292" cy="236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3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215900"/>
            <a:ext cx="11506200" cy="101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4000" dirty="0">
                <a:solidFill>
                  <a:schemeClr val="tx1"/>
                </a:solidFill>
                <a:latin typeface="Calibri Light" panose="020F0302020204030204"/>
                <a:ea typeface="+mj-ea"/>
                <a:cs typeface="+mj-cs"/>
              </a:rPr>
              <a:t>Ash Wednesday </a:t>
            </a:r>
            <a:endParaRPr lang="en-GB" sz="2400" dirty="0">
              <a:solidFill>
                <a:schemeClr val="tx1"/>
              </a:solidFill>
            </a:endParaRPr>
          </a:p>
        </p:txBody>
      </p:sp>
      <p:pic>
        <p:nvPicPr>
          <p:cNvPr id="4" name="Picture 3"/>
          <p:cNvPicPr>
            <a:picLocks noChangeAspect="1"/>
          </p:cNvPicPr>
          <p:nvPr/>
        </p:nvPicPr>
        <p:blipFill rotWithShape="1">
          <a:blip r:embed="rId2"/>
          <a:srcRect l="4386" t="4239" b="8477"/>
          <a:stretch/>
        </p:blipFill>
        <p:spPr>
          <a:xfrm>
            <a:off x="6316194" y="1676400"/>
            <a:ext cx="5875806" cy="4495800"/>
          </a:xfrm>
          <a:prstGeom prst="rect">
            <a:avLst/>
          </a:prstGeom>
        </p:spPr>
      </p:pic>
      <p:sp>
        <p:nvSpPr>
          <p:cNvPr id="6" name="Rectangle 5"/>
          <p:cNvSpPr/>
          <p:nvPr/>
        </p:nvSpPr>
        <p:spPr>
          <a:xfrm>
            <a:off x="393700" y="1358900"/>
            <a:ext cx="5829300" cy="53721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fontAlgn="base"/>
            <a:r>
              <a:rPr lang="en-GB" sz="2800" b="0" i="0" dirty="0">
                <a:solidFill>
                  <a:schemeClr val="tx1"/>
                </a:solidFill>
                <a:effectLst/>
              </a:rPr>
              <a:t>Ash Wednesday marks the first day of Lent and comes straight after Shrove Tuesday.</a:t>
            </a:r>
          </a:p>
          <a:p>
            <a:pPr fontAlgn="base"/>
            <a:endParaRPr lang="en-GB" sz="2800" b="0" i="0" dirty="0">
              <a:solidFill>
                <a:schemeClr val="tx1"/>
              </a:solidFill>
              <a:effectLst/>
            </a:endParaRPr>
          </a:p>
          <a:p>
            <a:pPr fontAlgn="base"/>
            <a:r>
              <a:rPr lang="en-GB" sz="2800" b="0" i="0" dirty="0">
                <a:solidFill>
                  <a:schemeClr val="tx1"/>
                </a:solidFill>
                <a:effectLst/>
              </a:rPr>
              <a:t>The ashes that give the day its name are created from burnt palm leaf crosses from the previous year's Palm Sunday.</a:t>
            </a:r>
          </a:p>
          <a:p>
            <a:pPr fontAlgn="base"/>
            <a:endParaRPr lang="en-GB" sz="2800" b="0" i="0" dirty="0">
              <a:solidFill>
                <a:schemeClr val="tx1"/>
              </a:solidFill>
              <a:effectLst/>
            </a:endParaRPr>
          </a:p>
          <a:p>
            <a:pPr fontAlgn="base"/>
            <a:r>
              <a:rPr lang="en-GB" sz="2800" b="0" i="0" dirty="0">
                <a:solidFill>
                  <a:schemeClr val="tx1"/>
                </a:solidFill>
                <a:effectLst/>
              </a:rPr>
              <a:t>The ashes are then smeared on the heads of Christians during mass.</a:t>
            </a:r>
          </a:p>
        </p:txBody>
      </p:sp>
    </p:spTree>
    <p:extLst>
      <p:ext uri="{BB962C8B-B14F-4D97-AF65-F5344CB8AC3E}">
        <p14:creationId xmlns:p14="http://schemas.microsoft.com/office/powerpoint/2010/main" val="107145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215900"/>
            <a:ext cx="11506200" cy="101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GB" sz="4000" dirty="0">
                <a:solidFill>
                  <a:prstClr val="black"/>
                </a:solidFill>
                <a:latin typeface="Calibri Light" panose="020F0302020204030204"/>
              </a:rPr>
              <a:t>Symbolism of the ashes</a:t>
            </a:r>
          </a:p>
        </p:txBody>
      </p:sp>
      <p:pic>
        <p:nvPicPr>
          <p:cNvPr id="4" name="Picture 3"/>
          <p:cNvPicPr>
            <a:picLocks noChangeAspect="1"/>
          </p:cNvPicPr>
          <p:nvPr/>
        </p:nvPicPr>
        <p:blipFill rotWithShape="1">
          <a:blip r:embed="rId2"/>
          <a:srcRect l="4386" t="4239" b="8477"/>
          <a:stretch/>
        </p:blipFill>
        <p:spPr>
          <a:xfrm>
            <a:off x="8258198" y="2247900"/>
            <a:ext cx="3933802" cy="3009900"/>
          </a:xfrm>
          <a:prstGeom prst="rect">
            <a:avLst/>
          </a:prstGeom>
        </p:spPr>
      </p:pic>
      <p:sp>
        <p:nvSpPr>
          <p:cNvPr id="6" name="Rectangle 5"/>
          <p:cNvSpPr/>
          <p:nvPr/>
        </p:nvSpPr>
        <p:spPr>
          <a:xfrm>
            <a:off x="393700" y="1358900"/>
            <a:ext cx="7864498" cy="53721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GB" sz="2400" b="1" i="0" dirty="0">
                <a:solidFill>
                  <a:schemeClr val="tx1"/>
                </a:solidFill>
                <a:effectLst/>
              </a:rPr>
              <a:t>The marking of their forehead with a cross made of ashes reminds each churchgoer that:</a:t>
            </a:r>
          </a:p>
          <a:p>
            <a:pPr>
              <a:buFont typeface="Arial" panose="020B0604020202020204" pitchFamily="34" charset="0"/>
              <a:buChar char="•"/>
            </a:pPr>
            <a:r>
              <a:rPr lang="en-GB" sz="2400" b="0" i="0" dirty="0">
                <a:solidFill>
                  <a:schemeClr val="tx1"/>
                </a:solidFill>
                <a:effectLst/>
              </a:rPr>
              <a:t>Death comes to everyone</a:t>
            </a:r>
          </a:p>
          <a:p>
            <a:pPr>
              <a:buFont typeface="Arial" panose="020B0604020202020204" pitchFamily="34" charset="0"/>
              <a:buChar char="•"/>
            </a:pPr>
            <a:r>
              <a:rPr lang="en-GB" sz="2400" b="0" i="0" dirty="0">
                <a:solidFill>
                  <a:schemeClr val="tx1"/>
                </a:solidFill>
                <a:effectLst/>
              </a:rPr>
              <a:t>They should be sad for their sins</a:t>
            </a:r>
          </a:p>
          <a:p>
            <a:pPr>
              <a:buFont typeface="Arial" panose="020B0604020202020204" pitchFamily="34" charset="0"/>
              <a:buChar char="•"/>
            </a:pPr>
            <a:r>
              <a:rPr lang="en-GB" sz="2400" b="0" i="0" dirty="0">
                <a:solidFill>
                  <a:schemeClr val="tx1"/>
                </a:solidFill>
                <a:effectLst/>
              </a:rPr>
              <a:t>They must change themselves for the better</a:t>
            </a:r>
          </a:p>
          <a:p>
            <a:endParaRPr lang="en-GB" sz="2400" b="0" i="0" dirty="0">
              <a:solidFill>
                <a:schemeClr val="tx1"/>
              </a:solidFill>
              <a:effectLst/>
            </a:endParaRPr>
          </a:p>
          <a:p>
            <a:r>
              <a:rPr lang="en-GB" sz="2400" b="1" i="0" dirty="0">
                <a:solidFill>
                  <a:schemeClr val="tx1"/>
                </a:solidFill>
                <a:effectLst/>
              </a:rPr>
              <a:t>The shape of the mark and the words used are symbolic in other ways:</a:t>
            </a:r>
          </a:p>
          <a:p>
            <a:pPr>
              <a:buFont typeface="Arial" panose="020B0604020202020204" pitchFamily="34" charset="0"/>
              <a:buChar char="•"/>
            </a:pPr>
            <a:r>
              <a:rPr lang="en-GB" sz="2400" b="0" i="0" dirty="0">
                <a:solidFill>
                  <a:schemeClr val="tx1"/>
                </a:solidFill>
                <a:effectLst/>
              </a:rPr>
              <a:t>The cross is a reminder of the mark of the cross made at baptism</a:t>
            </a:r>
          </a:p>
          <a:p>
            <a:pPr>
              <a:buFont typeface="Arial" panose="020B0604020202020204" pitchFamily="34" charset="0"/>
              <a:buChar char="•"/>
            </a:pPr>
            <a:r>
              <a:rPr lang="en-GB" sz="2400" b="0" i="0" dirty="0">
                <a:solidFill>
                  <a:schemeClr val="tx1"/>
                </a:solidFill>
                <a:effectLst/>
              </a:rPr>
              <a:t>The phrase often used when the ashes are administered reminds Christians of the doctrine of original sin</a:t>
            </a:r>
          </a:p>
          <a:p>
            <a:pPr>
              <a:buFont typeface="Arial" panose="020B0604020202020204" pitchFamily="34" charset="0"/>
              <a:buChar char="•"/>
            </a:pPr>
            <a:r>
              <a:rPr lang="en-GB" sz="2400" b="0" i="0" dirty="0">
                <a:solidFill>
                  <a:schemeClr val="tx1"/>
                </a:solidFill>
                <a:effectLst/>
              </a:rPr>
              <a:t>The cross of ashes may symbolise the way Christ's sacrifice on the cross as atonement for sin replaces the Old Testament tradition of making burnt offerings to atone for sin</a:t>
            </a:r>
          </a:p>
        </p:txBody>
      </p:sp>
    </p:spTree>
    <p:extLst>
      <p:ext uri="{BB962C8B-B14F-4D97-AF65-F5344CB8AC3E}">
        <p14:creationId xmlns:p14="http://schemas.microsoft.com/office/powerpoint/2010/main" val="9634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700" y="215900"/>
            <a:ext cx="11506200" cy="1016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Light" panose="020F0302020204030204"/>
                <a:ea typeface="+mn-ea"/>
                <a:cs typeface="+mn-cs"/>
              </a:rPr>
              <a:t>Lent</a:t>
            </a:r>
          </a:p>
        </p:txBody>
      </p:sp>
      <p:sp>
        <p:nvSpPr>
          <p:cNvPr id="6" name="Rectangle 5"/>
          <p:cNvSpPr/>
          <p:nvPr/>
        </p:nvSpPr>
        <p:spPr>
          <a:xfrm>
            <a:off x="393700" y="1358900"/>
            <a:ext cx="7864498" cy="53721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2400" dirty="0">
                <a:solidFill>
                  <a:schemeClr val="tx1"/>
                </a:solidFill>
                <a:latin typeface="Verdana" panose="020B0604030504040204" pitchFamily="34" charset="0"/>
              </a:rPr>
              <a:t>Lent is the period of 40 days which comes before </a:t>
            </a:r>
            <a:r>
              <a:rPr lang="en-US" sz="2400" b="1" dirty="0">
                <a:solidFill>
                  <a:schemeClr val="tx1"/>
                </a:solidFill>
                <a:latin typeface="Verdana" panose="020B0604030504040204" pitchFamily="34" charset="0"/>
              </a:rPr>
              <a:t>Easter</a:t>
            </a:r>
            <a:r>
              <a:rPr lang="en-US" sz="2400" dirty="0">
                <a:solidFill>
                  <a:schemeClr val="tx1"/>
                </a:solidFill>
                <a:latin typeface="Verdana" panose="020B0604030504040204" pitchFamily="34" charset="0"/>
              </a:rPr>
              <a:t> in the Christian calendar. Beginning on Ash Wednesday, Lent is a season of reflection and preparation before the celebrations of Easter. By observing the 40 days of Lent, Christians replicate Jesus Christ's sacrifice and withdrawal into the desert for 40 days. Lent is marked by fasting, both from food and festivities.</a:t>
            </a:r>
          </a:p>
          <a:p>
            <a:pPr lvl="0"/>
            <a:endParaRPr kumimoji="0" lang="en-US" sz="2400" b="0" i="0" u="none" strike="noStrike" kern="1200" cap="none" spc="0" normalizeH="0" baseline="0" noProof="0" dirty="0">
              <a:ln>
                <a:noFill/>
              </a:ln>
              <a:solidFill>
                <a:srgbClr val="424242"/>
              </a:solidFill>
              <a:effectLst/>
              <a:uLnTx/>
              <a:uFillTx/>
              <a:latin typeface="Verdana" panose="020B0604030504040204" pitchFamily="34" charset="0"/>
              <a:ea typeface="+mn-ea"/>
              <a:cs typeface="+mn-cs"/>
            </a:endParaRPr>
          </a:p>
          <a:p>
            <a:r>
              <a:rPr lang="en-US" sz="2400" b="1" dirty="0">
                <a:solidFill>
                  <a:srgbClr val="424242"/>
                </a:solidFill>
                <a:latin typeface="Verdana" panose="020B0604030504040204" pitchFamily="34" charset="0"/>
              </a:rPr>
              <a:t>Why is it called Lent?</a:t>
            </a:r>
          </a:p>
          <a:p>
            <a:r>
              <a:rPr lang="en-US" sz="2400" dirty="0">
                <a:solidFill>
                  <a:srgbClr val="424242"/>
                </a:solidFill>
                <a:latin typeface="Verdana" panose="020B0604030504040204" pitchFamily="34" charset="0"/>
              </a:rPr>
              <a:t>Lent is an old English word meaning 'lengthen'. Lent is observed in spring, when the days begin to get longer.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8823854" y="2203449"/>
            <a:ext cx="2825455" cy="3130551"/>
          </a:xfrm>
          <a:prstGeom prst="rect">
            <a:avLst/>
          </a:prstGeom>
        </p:spPr>
      </p:pic>
    </p:spTree>
    <p:extLst>
      <p:ext uri="{BB962C8B-B14F-4D97-AF65-F5344CB8AC3E}">
        <p14:creationId xmlns:p14="http://schemas.microsoft.com/office/powerpoint/2010/main" val="219042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 y="0"/>
            <a:ext cx="12187701" cy="6858000"/>
          </a:xfrm>
          <a:prstGeom prst="rect">
            <a:avLst/>
          </a:prstGeom>
        </p:spPr>
      </p:pic>
      <p:pic>
        <p:nvPicPr>
          <p:cNvPr id="5" name="Picture 4"/>
          <p:cNvPicPr>
            <a:picLocks noChangeAspect="1"/>
          </p:cNvPicPr>
          <p:nvPr/>
        </p:nvPicPr>
        <p:blipFill rotWithShape="1">
          <a:blip r:embed="rId4"/>
          <a:srcRect l="1643" t="18966" r="1681" b="18773"/>
          <a:stretch/>
        </p:blipFill>
        <p:spPr>
          <a:xfrm>
            <a:off x="9542033" y="86061"/>
            <a:ext cx="2516749" cy="1215614"/>
          </a:xfrm>
          <a:prstGeom prst="rect">
            <a:avLst/>
          </a:prstGeom>
        </p:spPr>
      </p:pic>
      <p:sp>
        <p:nvSpPr>
          <p:cNvPr id="7" name="Rectangle 6"/>
          <p:cNvSpPr/>
          <p:nvPr/>
        </p:nvSpPr>
        <p:spPr>
          <a:xfrm>
            <a:off x="666974" y="914400"/>
            <a:ext cx="5615492" cy="24957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Time to Reflect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Reflection Music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Click</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6903519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9E2750C7A9124E8D85D88561CCD6FE" ma:contentTypeVersion="14" ma:contentTypeDescription="Create a new document." ma:contentTypeScope="" ma:versionID="fb2d9f445f1bf5da38553261f7a5ee38">
  <xsd:schema xmlns:xsd="http://www.w3.org/2001/XMLSchema" xmlns:xs="http://www.w3.org/2001/XMLSchema" xmlns:p="http://schemas.microsoft.com/office/2006/metadata/properties" xmlns:ns3="4410ce29-0a3e-483a-bf13-a579e66bde52" xmlns:ns4="ef06c62d-03d2-43fe-bc76-902debe97661" targetNamespace="http://schemas.microsoft.com/office/2006/metadata/properties" ma:root="true" ma:fieldsID="41ce6146d484fff203eb860a364657e4" ns3:_="" ns4:_="">
    <xsd:import namespace="4410ce29-0a3e-483a-bf13-a579e66bde52"/>
    <xsd:import namespace="ef06c62d-03d2-43fe-bc76-902debe9766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0ce29-0a3e-483a-bf13-a579e66bd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06c62d-03d2-43fe-bc76-902debe9766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1DFDEF-3269-42D2-A4F5-501CE2C45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10ce29-0a3e-483a-bf13-a579e66bde52"/>
    <ds:schemaRef ds:uri="ef06c62d-03d2-43fe-bc76-902debe976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4A2F00-90AB-4531-8C45-B4D116A3CA0E}">
  <ds:schemaRefs>
    <ds:schemaRef ds:uri="http://schemas.microsoft.com/sharepoint/v3/contenttype/forms"/>
  </ds:schemaRefs>
</ds:datastoreItem>
</file>

<file path=customXml/itemProps3.xml><?xml version="1.0" encoding="utf-8"?>
<ds:datastoreItem xmlns:ds="http://schemas.openxmlformats.org/officeDocument/2006/customXml" ds:itemID="{ACF0465A-7437-457A-A07D-F394A9D6BFC4}">
  <ds:schemaRef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infopath/2007/PartnerControls"/>
    <ds:schemaRef ds:uri="ef06c62d-03d2-43fe-bc76-902debe97661"/>
    <ds:schemaRef ds:uri="4410ce29-0a3e-483a-bf13-a579e66bde52"/>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127</TotalTime>
  <Words>993</Words>
  <Application>Microsoft Office PowerPoint</Application>
  <PresentationFormat>Widescreen</PresentationFormat>
  <Paragraphs>95</Paragraphs>
  <Slides>13</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Calibri Light</vt:lpstr>
      <vt:lpstr>Verdana</vt:lpstr>
      <vt:lpstr>1_Office Theme</vt:lpstr>
      <vt:lpstr>2_Office Theme</vt:lpstr>
      <vt:lpstr>3_Office Theme</vt:lpstr>
      <vt:lpstr>Office Theme</vt:lpstr>
      <vt:lpstr>PowerPoint Presentation</vt:lpstr>
      <vt:lpstr>Worship at Bishop Rawstorne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vector>
  </TitlesOfParts>
  <Company>Bishop Rawstorne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 at Bishop Rawstorne</dc:title>
  <dc:creator>Mr. P. Ascroft</dc:creator>
  <cp:lastModifiedBy>Mr. P. Ascroft</cp:lastModifiedBy>
  <cp:revision>18</cp:revision>
  <dcterms:created xsi:type="dcterms:W3CDTF">2020-02-24T13:06:23Z</dcterms:created>
  <dcterms:modified xsi:type="dcterms:W3CDTF">2021-12-16T12:44:50Z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0x010100779E2750C7A9124E8D85D88561CCD6FE</vt:lpwstr>
  </property>
</Properties>
</file>