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789" r:id="rId5"/>
    <p:sldId id="785" r:id="rId6"/>
    <p:sldId id="791" r:id="rId7"/>
    <p:sldId id="784" r:id="rId8"/>
    <p:sldId id="783" r:id="rId9"/>
    <p:sldId id="794" r:id="rId10"/>
    <p:sldId id="793" r:id="rId11"/>
    <p:sldId id="790" r:id="rId12"/>
    <p:sldId id="792" r:id="rId13"/>
    <p:sldId id="7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65"/>
  </p:normalViewPr>
  <p:slideViewPr>
    <p:cSldViewPr snapToGrid="0" snapToObjects="1">
      <p:cViewPr varScale="1">
        <p:scale>
          <a:sx n="68" d="100"/>
          <a:sy n="68" d="100"/>
        </p:scale>
        <p:origin x="5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B289B-C210-7341-86C6-8E7BA6174C00}" type="datetimeFigureOut">
              <a:rPr lang="en-GB" smtClean="0"/>
              <a:t>23/11/2022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860C4A-37A4-D746-B94E-F517E22AA0F6}" type="slidenum">
              <a:rPr lang="en-GB" smtClean="0"/>
              <a:t>‹#›</a:t>
            </a:fld>
            <a:endParaRPr lang="en-GB"/>
          </a:p>
        </p:txBody>
      </p:sp>
    </p:spTree>
    <p:extLst>
      <p:ext uri="{BB962C8B-B14F-4D97-AF65-F5344CB8AC3E}">
        <p14:creationId xmlns:p14="http://schemas.microsoft.com/office/powerpoint/2010/main" val="754283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1BAB1-66DD-6A43-9F98-7FC252382C9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08A99B4-917E-B44A-BC0A-2CF62A64A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394E10F-A9EA-D340-80A8-D773246DF68D}"/>
              </a:ext>
            </a:extLst>
          </p:cNvPr>
          <p:cNvSpPr>
            <a:spLocks noGrp="1"/>
          </p:cNvSpPr>
          <p:nvPr>
            <p:ph type="dt" sz="half" idx="10"/>
          </p:nvPr>
        </p:nvSpPr>
        <p:spPr/>
        <p:txBody>
          <a:bodyPr/>
          <a:lstStyle/>
          <a:p>
            <a:fld id="{3398CE1A-9ACB-2649-A5F0-9BE21E8C9A28}" type="datetimeFigureOut">
              <a:rPr lang="en-GB" smtClean="0"/>
              <a:t>23/11/2022</a:t>
            </a:fld>
            <a:endParaRPr lang="en-GB"/>
          </a:p>
        </p:txBody>
      </p:sp>
      <p:sp>
        <p:nvSpPr>
          <p:cNvPr id="5" name="Footer Placeholder 4">
            <a:extLst>
              <a:ext uri="{FF2B5EF4-FFF2-40B4-BE49-F238E27FC236}">
                <a16:creationId xmlns:a16="http://schemas.microsoft.com/office/drawing/2014/main" id="{19CBC95F-DD3D-184B-B07F-9DA105519F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1A15DE-D4B4-CF42-8465-FF36CE843FEA}"/>
              </a:ext>
            </a:extLst>
          </p:cNvPr>
          <p:cNvSpPr>
            <a:spLocks noGrp="1"/>
          </p:cNvSpPr>
          <p:nvPr>
            <p:ph type="sldNum" sz="quarter" idx="12"/>
          </p:nvPr>
        </p:nvSpPr>
        <p:spPr/>
        <p:txBody>
          <a:bodyPr/>
          <a:lstStyle/>
          <a:p>
            <a:fld id="{048CD5BC-2FB1-E242-8709-DE8162246EEB}" type="slidenum">
              <a:rPr lang="en-GB" smtClean="0"/>
              <a:t>‹#›</a:t>
            </a:fld>
            <a:endParaRPr lang="en-GB"/>
          </a:p>
        </p:txBody>
      </p:sp>
    </p:spTree>
    <p:extLst>
      <p:ext uri="{BB962C8B-B14F-4D97-AF65-F5344CB8AC3E}">
        <p14:creationId xmlns:p14="http://schemas.microsoft.com/office/powerpoint/2010/main" val="3509121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2B6F2-1B1C-7D4F-8C14-3F7BAAC6C79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24E339D-D930-5E4E-AB09-9095D23097E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A0461C4-74BB-FA4D-8FFA-9704D3755613}"/>
              </a:ext>
            </a:extLst>
          </p:cNvPr>
          <p:cNvSpPr>
            <a:spLocks noGrp="1"/>
          </p:cNvSpPr>
          <p:nvPr>
            <p:ph type="dt" sz="half" idx="10"/>
          </p:nvPr>
        </p:nvSpPr>
        <p:spPr/>
        <p:txBody>
          <a:bodyPr/>
          <a:lstStyle/>
          <a:p>
            <a:fld id="{3398CE1A-9ACB-2649-A5F0-9BE21E8C9A28}" type="datetimeFigureOut">
              <a:rPr lang="en-GB" smtClean="0"/>
              <a:t>23/11/2022</a:t>
            </a:fld>
            <a:endParaRPr lang="en-GB"/>
          </a:p>
        </p:txBody>
      </p:sp>
      <p:sp>
        <p:nvSpPr>
          <p:cNvPr id="5" name="Footer Placeholder 4">
            <a:extLst>
              <a:ext uri="{FF2B5EF4-FFF2-40B4-BE49-F238E27FC236}">
                <a16:creationId xmlns:a16="http://schemas.microsoft.com/office/drawing/2014/main" id="{31F03ADC-6A0E-E946-AC5D-8B4B046D4D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173CC3-B806-DB43-A104-321DDD90FCF9}"/>
              </a:ext>
            </a:extLst>
          </p:cNvPr>
          <p:cNvSpPr>
            <a:spLocks noGrp="1"/>
          </p:cNvSpPr>
          <p:nvPr>
            <p:ph type="sldNum" sz="quarter" idx="12"/>
          </p:nvPr>
        </p:nvSpPr>
        <p:spPr/>
        <p:txBody>
          <a:bodyPr/>
          <a:lstStyle/>
          <a:p>
            <a:fld id="{048CD5BC-2FB1-E242-8709-DE8162246EEB}" type="slidenum">
              <a:rPr lang="en-GB" smtClean="0"/>
              <a:t>‹#›</a:t>
            </a:fld>
            <a:endParaRPr lang="en-GB"/>
          </a:p>
        </p:txBody>
      </p:sp>
    </p:spTree>
    <p:extLst>
      <p:ext uri="{BB962C8B-B14F-4D97-AF65-F5344CB8AC3E}">
        <p14:creationId xmlns:p14="http://schemas.microsoft.com/office/powerpoint/2010/main" val="14849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EFB9BE-59FA-7B41-852F-3792ECA1944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8424C7D-23EC-C143-9BEC-846E8BEE3F8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D888F9-E437-0940-98B3-3EA5E4022D17}"/>
              </a:ext>
            </a:extLst>
          </p:cNvPr>
          <p:cNvSpPr>
            <a:spLocks noGrp="1"/>
          </p:cNvSpPr>
          <p:nvPr>
            <p:ph type="dt" sz="half" idx="10"/>
          </p:nvPr>
        </p:nvSpPr>
        <p:spPr/>
        <p:txBody>
          <a:bodyPr/>
          <a:lstStyle/>
          <a:p>
            <a:fld id="{3398CE1A-9ACB-2649-A5F0-9BE21E8C9A28}" type="datetimeFigureOut">
              <a:rPr lang="en-GB" smtClean="0"/>
              <a:t>23/11/2022</a:t>
            </a:fld>
            <a:endParaRPr lang="en-GB"/>
          </a:p>
        </p:txBody>
      </p:sp>
      <p:sp>
        <p:nvSpPr>
          <p:cNvPr id="5" name="Footer Placeholder 4">
            <a:extLst>
              <a:ext uri="{FF2B5EF4-FFF2-40B4-BE49-F238E27FC236}">
                <a16:creationId xmlns:a16="http://schemas.microsoft.com/office/drawing/2014/main" id="{58F31C96-D8EE-8543-8C3E-F5CF570BA8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0873B5-239E-564E-A0EB-1C17110107FC}"/>
              </a:ext>
            </a:extLst>
          </p:cNvPr>
          <p:cNvSpPr>
            <a:spLocks noGrp="1"/>
          </p:cNvSpPr>
          <p:nvPr>
            <p:ph type="sldNum" sz="quarter" idx="12"/>
          </p:nvPr>
        </p:nvSpPr>
        <p:spPr/>
        <p:txBody>
          <a:bodyPr/>
          <a:lstStyle/>
          <a:p>
            <a:fld id="{048CD5BC-2FB1-E242-8709-DE8162246EEB}" type="slidenum">
              <a:rPr lang="en-GB" smtClean="0"/>
              <a:t>‹#›</a:t>
            </a:fld>
            <a:endParaRPr lang="en-GB"/>
          </a:p>
        </p:txBody>
      </p:sp>
    </p:spTree>
    <p:extLst>
      <p:ext uri="{BB962C8B-B14F-4D97-AF65-F5344CB8AC3E}">
        <p14:creationId xmlns:p14="http://schemas.microsoft.com/office/powerpoint/2010/main" val="2872151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9FAA-454F-5942-80F3-DEB118B7944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3467D1F-698C-934B-A7D6-861DCE2BE6C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B97F1D9-A0A0-924A-A27B-0E910D75ABF8}"/>
              </a:ext>
            </a:extLst>
          </p:cNvPr>
          <p:cNvSpPr>
            <a:spLocks noGrp="1"/>
          </p:cNvSpPr>
          <p:nvPr>
            <p:ph type="dt" sz="half" idx="10"/>
          </p:nvPr>
        </p:nvSpPr>
        <p:spPr/>
        <p:txBody>
          <a:bodyPr/>
          <a:lstStyle/>
          <a:p>
            <a:fld id="{3398CE1A-9ACB-2649-A5F0-9BE21E8C9A28}" type="datetimeFigureOut">
              <a:rPr lang="en-GB" smtClean="0"/>
              <a:t>23/11/2022</a:t>
            </a:fld>
            <a:endParaRPr lang="en-GB"/>
          </a:p>
        </p:txBody>
      </p:sp>
      <p:sp>
        <p:nvSpPr>
          <p:cNvPr id="5" name="Footer Placeholder 4">
            <a:extLst>
              <a:ext uri="{FF2B5EF4-FFF2-40B4-BE49-F238E27FC236}">
                <a16:creationId xmlns:a16="http://schemas.microsoft.com/office/drawing/2014/main" id="{978CCF93-0530-D242-BB27-05D3A009C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C5F83E-165E-2D4B-AEEB-F7A84BE6261B}"/>
              </a:ext>
            </a:extLst>
          </p:cNvPr>
          <p:cNvSpPr>
            <a:spLocks noGrp="1"/>
          </p:cNvSpPr>
          <p:nvPr>
            <p:ph type="sldNum" sz="quarter" idx="12"/>
          </p:nvPr>
        </p:nvSpPr>
        <p:spPr/>
        <p:txBody>
          <a:bodyPr/>
          <a:lstStyle/>
          <a:p>
            <a:fld id="{048CD5BC-2FB1-E242-8709-DE8162246EEB}" type="slidenum">
              <a:rPr lang="en-GB" smtClean="0"/>
              <a:t>‹#›</a:t>
            </a:fld>
            <a:endParaRPr lang="en-GB"/>
          </a:p>
        </p:txBody>
      </p:sp>
    </p:spTree>
    <p:extLst>
      <p:ext uri="{BB962C8B-B14F-4D97-AF65-F5344CB8AC3E}">
        <p14:creationId xmlns:p14="http://schemas.microsoft.com/office/powerpoint/2010/main" val="1860475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9444-04C3-FF4D-AA05-59921307C1C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07B1489-92ED-834E-8794-B9753BA86A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BA5620B-4E24-3843-977E-C376124AA5AE}"/>
              </a:ext>
            </a:extLst>
          </p:cNvPr>
          <p:cNvSpPr>
            <a:spLocks noGrp="1"/>
          </p:cNvSpPr>
          <p:nvPr>
            <p:ph type="dt" sz="half" idx="10"/>
          </p:nvPr>
        </p:nvSpPr>
        <p:spPr/>
        <p:txBody>
          <a:bodyPr/>
          <a:lstStyle/>
          <a:p>
            <a:fld id="{3398CE1A-9ACB-2649-A5F0-9BE21E8C9A28}" type="datetimeFigureOut">
              <a:rPr lang="en-GB" smtClean="0"/>
              <a:t>23/11/2022</a:t>
            </a:fld>
            <a:endParaRPr lang="en-GB"/>
          </a:p>
        </p:txBody>
      </p:sp>
      <p:sp>
        <p:nvSpPr>
          <p:cNvPr id="5" name="Footer Placeholder 4">
            <a:extLst>
              <a:ext uri="{FF2B5EF4-FFF2-40B4-BE49-F238E27FC236}">
                <a16:creationId xmlns:a16="http://schemas.microsoft.com/office/drawing/2014/main" id="{4738317F-34D2-284D-BFB0-2D50AA4D02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328716-B378-204F-9377-77AABD4B5494}"/>
              </a:ext>
            </a:extLst>
          </p:cNvPr>
          <p:cNvSpPr>
            <a:spLocks noGrp="1"/>
          </p:cNvSpPr>
          <p:nvPr>
            <p:ph type="sldNum" sz="quarter" idx="12"/>
          </p:nvPr>
        </p:nvSpPr>
        <p:spPr/>
        <p:txBody>
          <a:bodyPr/>
          <a:lstStyle/>
          <a:p>
            <a:fld id="{048CD5BC-2FB1-E242-8709-DE8162246EEB}" type="slidenum">
              <a:rPr lang="en-GB" smtClean="0"/>
              <a:t>‹#›</a:t>
            </a:fld>
            <a:endParaRPr lang="en-GB"/>
          </a:p>
        </p:txBody>
      </p:sp>
    </p:spTree>
    <p:extLst>
      <p:ext uri="{BB962C8B-B14F-4D97-AF65-F5344CB8AC3E}">
        <p14:creationId xmlns:p14="http://schemas.microsoft.com/office/powerpoint/2010/main" val="2626863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1601-FE49-654C-B147-63B8E356386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2B656A0-1737-A849-B476-A5DBEB1D5A3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3A6A1FA-3225-D14B-89D4-D295B3537BA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F9C2545-2945-2B44-B191-032AB7478CBA}"/>
              </a:ext>
            </a:extLst>
          </p:cNvPr>
          <p:cNvSpPr>
            <a:spLocks noGrp="1"/>
          </p:cNvSpPr>
          <p:nvPr>
            <p:ph type="dt" sz="half" idx="10"/>
          </p:nvPr>
        </p:nvSpPr>
        <p:spPr/>
        <p:txBody>
          <a:bodyPr/>
          <a:lstStyle/>
          <a:p>
            <a:fld id="{3398CE1A-9ACB-2649-A5F0-9BE21E8C9A28}" type="datetimeFigureOut">
              <a:rPr lang="en-GB" smtClean="0"/>
              <a:t>23/11/2022</a:t>
            </a:fld>
            <a:endParaRPr lang="en-GB"/>
          </a:p>
        </p:txBody>
      </p:sp>
      <p:sp>
        <p:nvSpPr>
          <p:cNvPr id="6" name="Footer Placeholder 5">
            <a:extLst>
              <a:ext uri="{FF2B5EF4-FFF2-40B4-BE49-F238E27FC236}">
                <a16:creationId xmlns:a16="http://schemas.microsoft.com/office/drawing/2014/main" id="{0086C541-6E55-D84E-9560-E686FF9EAF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65D9D8-D99E-4C4E-84F9-9BEEC27C6C4B}"/>
              </a:ext>
            </a:extLst>
          </p:cNvPr>
          <p:cNvSpPr>
            <a:spLocks noGrp="1"/>
          </p:cNvSpPr>
          <p:nvPr>
            <p:ph type="sldNum" sz="quarter" idx="12"/>
          </p:nvPr>
        </p:nvSpPr>
        <p:spPr/>
        <p:txBody>
          <a:bodyPr/>
          <a:lstStyle/>
          <a:p>
            <a:fld id="{048CD5BC-2FB1-E242-8709-DE8162246EEB}" type="slidenum">
              <a:rPr lang="en-GB" smtClean="0"/>
              <a:t>‹#›</a:t>
            </a:fld>
            <a:endParaRPr lang="en-GB"/>
          </a:p>
        </p:txBody>
      </p:sp>
    </p:spTree>
    <p:extLst>
      <p:ext uri="{BB962C8B-B14F-4D97-AF65-F5344CB8AC3E}">
        <p14:creationId xmlns:p14="http://schemas.microsoft.com/office/powerpoint/2010/main" val="3522308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5F98B-A223-874A-A894-F0DFC5887FD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C872C49-46C8-8646-85CA-D3B536EDE5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75ACC31-9A4F-6243-B95C-EE2421B05AA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8E32E49-E4C9-3D49-BA2C-E9E3148B7B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E55BB55-D2D1-3B42-B8A3-4A036818EDA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D546128-4D73-E84F-AC94-82A79BAA3F5D}"/>
              </a:ext>
            </a:extLst>
          </p:cNvPr>
          <p:cNvSpPr>
            <a:spLocks noGrp="1"/>
          </p:cNvSpPr>
          <p:nvPr>
            <p:ph type="dt" sz="half" idx="10"/>
          </p:nvPr>
        </p:nvSpPr>
        <p:spPr/>
        <p:txBody>
          <a:bodyPr/>
          <a:lstStyle/>
          <a:p>
            <a:fld id="{3398CE1A-9ACB-2649-A5F0-9BE21E8C9A28}" type="datetimeFigureOut">
              <a:rPr lang="en-GB" smtClean="0"/>
              <a:t>23/11/2022</a:t>
            </a:fld>
            <a:endParaRPr lang="en-GB"/>
          </a:p>
        </p:txBody>
      </p:sp>
      <p:sp>
        <p:nvSpPr>
          <p:cNvPr id="8" name="Footer Placeholder 7">
            <a:extLst>
              <a:ext uri="{FF2B5EF4-FFF2-40B4-BE49-F238E27FC236}">
                <a16:creationId xmlns:a16="http://schemas.microsoft.com/office/drawing/2014/main" id="{BF29C363-44DE-7F4F-9651-DC762F0F2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FFADBF-2CD8-3D4D-BF29-E855040B7B4B}"/>
              </a:ext>
            </a:extLst>
          </p:cNvPr>
          <p:cNvSpPr>
            <a:spLocks noGrp="1"/>
          </p:cNvSpPr>
          <p:nvPr>
            <p:ph type="sldNum" sz="quarter" idx="12"/>
          </p:nvPr>
        </p:nvSpPr>
        <p:spPr/>
        <p:txBody>
          <a:bodyPr/>
          <a:lstStyle/>
          <a:p>
            <a:fld id="{048CD5BC-2FB1-E242-8709-DE8162246EEB}" type="slidenum">
              <a:rPr lang="en-GB" smtClean="0"/>
              <a:t>‹#›</a:t>
            </a:fld>
            <a:endParaRPr lang="en-GB"/>
          </a:p>
        </p:txBody>
      </p:sp>
    </p:spTree>
    <p:extLst>
      <p:ext uri="{BB962C8B-B14F-4D97-AF65-F5344CB8AC3E}">
        <p14:creationId xmlns:p14="http://schemas.microsoft.com/office/powerpoint/2010/main" val="1896928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ECF85-E390-1F48-8F18-6F3CC7A75AD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1650657-DB22-BC4F-A4F1-FA3BEAB6EA17}"/>
              </a:ext>
            </a:extLst>
          </p:cNvPr>
          <p:cNvSpPr>
            <a:spLocks noGrp="1"/>
          </p:cNvSpPr>
          <p:nvPr>
            <p:ph type="dt" sz="half" idx="10"/>
          </p:nvPr>
        </p:nvSpPr>
        <p:spPr/>
        <p:txBody>
          <a:bodyPr/>
          <a:lstStyle/>
          <a:p>
            <a:fld id="{3398CE1A-9ACB-2649-A5F0-9BE21E8C9A28}" type="datetimeFigureOut">
              <a:rPr lang="en-GB" smtClean="0"/>
              <a:t>23/11/2022</a:t>
            </a:fld>
            <a:endParaRPr lang="en-GB"/>
          </a:p>
        </p:txBody>
      </p:sp>
      <p:sp>
        <p:nvSpPr>
          <p:cNvPr id="4" name="Footer Placeholder 3">
            <a:extLst>
              <a:ext uri="{FF2B5EF4-FFF2-40B4-BE49-F238E27FC236}">
                <a16:creationId xmlns:a16="http://schemas.microsoft.com/office/drawing/2014/main" id="{923C0BC0-64D0-AF44-8D02-2116E5E33B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1F0CCFC-006E-804A-9CB7-D44915268758}"/>
              </a:ext>
            </a:extLst>
          </p:cNvPr>
          <p:cNvSpPr>
            <a:spLocks noGrp="1"/>
          </p:cNvSpPr>
          <p:nvPr>
            <p:ph type="sldNum" sz="quarter" idx="12"/>
          </p:nvPr>
        </p:nvSpPr>
        <p:spPr/>
        <p:txBody>
          <a:bodyPr/>
          <a:lstStyle/>
          <a:p>
            <a:fld id="{048CD5BC-2FB1-E242-8709-DE8162246EEB}" type="slidenum">
              <a:rPr lang="en-GB" smtClean="0"/>
              <a:t>‹#›</a:t>
            </a:fld>
            <a:endParaRPr lang="en-GB"/>
          </a:p>
        </p:txBody>
      </p:sp>
    </p:spTree>
    <p:extLst>
      <p:ext uri="{BB962C8B-B14F-4D97-AF65-F5344CB8AC3E}">
        <p14:creationId xmlns:p14="http://schemas.microsoft.com/office/powerpoint/2010/main" val="3897071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4A90A9-33E8-7345-A03D-183793C7CB03}"/>
              </a:ext>
            </a:extLst>
          </p:cNvPr>
          <p:cNvSpPr>
            <a:spLocks noGrp="1"/>
          </p:cNvSpPr>
          <p:nvPr>
            <p:ph type="dt" sz="half" idx="10"/>
          </p:nvPr>
        </p:nvSpPr>
        <p:spPr/>
        <p:txBody>
          <a:bodyPr/>
          <a:lstStyle/>
          <a:p>
            <a:fld id="{3398CE1A-9ACB-2649-A5F0-9BE21E8C9A28}" type="datetimeFigureOut">
              <a:rPr lang="en-GB" smtClean="0"/>
              <a:t>23/11/2022</a:t>
            </a:fld>
            <a:endParaRPr lang="en-GB"/>
          </a:p>
        </p:txBody>
      </p:sp>
      <p:sp>
        <p:nvSpPr>
          <p:cNvPr id="3" name="Footer Placeholder 2">
            <a:extLst>
              <a:ext uri="{FF2B5EF4-FFF2-40B4-BE49-F238E27FC236}">
                <a16:creationId xmlns:a16="http://schemas.microsoft.com/office/drawing/2014/main" id="{8AF20849-C4B0-E34B-8F39-7F9E28D0665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739F926-250C-F64E-A1EC-D33B9CAF454E}"/>
              </a:ext>
            </a:extLst>
          </p:cNvPr>
          <p:cNvSpPr>
            <a:spLocks noGrp="1"/>
          </p:cNvSpPr>
          <p:nvPr>
            <p:ph type="sldNum" sz="quarter" idx="12"/>
          </p:nvPr>
        </p:nvSpPr>
        <p:spPr/>
        <p:txBody>
          <a:bodyPr/>
          <a:lstStyle/>
          <a:p>
            <a:fld id="{048CD5BC-2FB1-E242-8709-DE8162246EEB}" type="slidenum">
              <a:rPr lang="en-GB" smtClean="0"/>
              <a:t>‹#›</a:t>
            </a:fld>
            <a:endParaRPr lang="en-GB"/>
          </a:p>
        </p:txBody>
      </p:sp>
    </p:spTree>
    <p:extLst>
      <p:ext uri="{BB962C8B-B14F-4D97-AF65-F5344CB8AC3E}">
        <p14:creationId xmlns:p14="http://schemas.microsoft.com/office/powerpoint/2010/main" val="243637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863D-68FE-D14E-9B34-D89E519D5BF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8C478B5-75D4-A643-8E31-5A96998BEA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B2EAD14-28B2-0846-ACAC-960A231AC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DE5BB9-CD12-824C-88D0-FFFA6C285C8B}"/>
              </a:ext>
            </a:extLst>
          </p:cNvPr>
          <p:cNvSpPr>
            <a:spLocks noGrp="1"/>
          </p:cNvSpPr>
          <p:nvPr>
            <p:ph type="dt" sz="half" idx="10"/>
          </p:nvPr>
        </p:nvSpPr>
        <p:spPr/>
        <p:txBody>
          <a:bodyPr/>
          <a:lstStyle/>
          <a:p>
            <a:fld id="{3398CE1A-9ACB-2649-A5F0-9BE21E8C9A28}" type="datetimeFigureOut">
              <a:rPr lang="en-GB" smtClean="0"/>
              <a:t>23/11/2022</a:t>
            </a:fld>
            <a:endParaRPr lang="en-GB"/>
          </a:p>
        </p:txBody>
      </p:sp>
      <p:sp>
        <p:nvSpPr>
          <p:cNvPr id="6" name="Footer Placeholder 5">
            <a:extLst>
              <a:ext uri="{FF2B5EF4-FFF2-40B4-BE49-F238E27FC236}">
                <a16:creationId xmlns:a16="http://schemas.microsoft.com/office/drawing/2014/main" id="{6964F417-0613-294A-81B3-E074B660C8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A81FAC-65D7-DC47-9232-68461754A6A7}"/>
              </a:ext>
            </a:extLst>
          </p:cNvPr>
          <p:cNvSpPr>
            <a:spLocks noGrp="1"/>
          </p:cNvSpPr>
          <p:nvPr>
            <p:ph type="sldNum" sz="quarter" idx="12"/>
          </p:nvPr>
        </p:nvSpPr>
        <p:spPr/>
        <p:txBody>
          <a:bodyPr/>
          <a:lstStyle/>
          <a:p>
            <a:fld id="{048CD5BC-2FB1-E242-8709-DE8162246EEB}" type="slidenum">
              <a:rPr lang="en-GB" smtClean="0"/>
              <a:t>‹#›</a:t>
            </a:fld>
            <a:endParaRPr lang="en-GB"/>
          </a:p>
        </p:txBody>
      </p:sp>
    </p:spTree>
    <p:extLst>
      <p:ext uri="{BB962C8B-B14F-4D97-AF65-F5344CB8AC3E}">
        <p14:creationId xmlns:p14="http://schemas.microsoft.com/office/powerpoint/2010/main" val="3287308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41D89-7E8E-4A42-A234-F1E89B3C05B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2CAFD87-7A14-484F-A27D-C74D451A7C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19299D-069B-4443-8A84-8FAF53086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414F84-E230-7447-BC39-3BDFD40696D5}"/>
              </a:ext>
            </a:extLst>
          </p:cNvPr>
          <p:cNvSpPr>
            <a:spLocks noGrp="1"/>
          </p:cNvSpPr>
          <p:nvPr>
            <p:ph type="dt" sz="half" idx="10"/>
          </p:nvPr>
        </p:nvSpPr>
        <p:spPr/>
        <p:txBody>
          <a:bodyPr/>
          <a:lstStyle/>
          <a:p>
            <a:fld id="{3398CE1A-9ACB-2649-A5F0-9BE21E8C9A28}" type="datetimeFigureOut">
              <a:rPr lang="en-GB" smtClean="0"/>
              <a:t>23/11/2022</a:t>
            </a:fld>
            <a:endParaRPr lang="en-GB"/>
          </a:p>
        </p:txBody>
      </p:sp>
      <p:sp>
        <p:nvSpPr>
          <p:cNvPr id="6" name="Footer Placeholder 5">
            <a:extLst>
              <a:ext uri="{FF2B5EF4-FFF2-40B4-BE49-F238E27FC236}">
                <a16:creationId xmlns:a16="http://schemas.microsoft.com/office/drawing/2014/main" id="{8316ECF8-4089-6147-816A-B8565470A2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D18282-E0F0-A84A-AC70-85637953F366}"/>
              </a:ext>
            </a:extLst>
          </p:cNvPr>
          <p:cNvSpPr>
            <a:spLocks noGrp="1"/>
          </p:cNvSpPr>
          <p:nvPr>
            <p:ph type="sldNum" sz="quarter" idx="12"/>
          </p:nvPr>
        </p:nvSpPr>
        <p:spPr/>
        <p:txBody>
          <a:bodyPr/>
          <a:lstStyle/>
          <a:p>
            <a:fld id="{048CD5BC-2FB1-E242-8709-DE8162246EEB}" type="slidenum">
              <a:rPr lang="en-GB" smtClean="0"/>
              <a:t>‹#›</a:t>
            </a:fld>
            <a:endParaRPr lang="en-GB"/>
          </a:p>
        </p:txBody>
      </p:sp>
    </p:spTree>
    <p:extLst>
      <p:ext uri="{BB962C8B-B14F-4D97-AF65-F5344CB8AC3E}">
        <p14:creationId xmlns:p14="http://schemas.microsoft.com/office/powerpoint/2010/main" val="33752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0626EE-33B1-2445-B2B2-C33001395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28FB45A-D718-C244-8480-7D2E29F542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9270BF2-D64C-2746-8715-ABD613471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8CE1A-9ACB-2649-A5F0-9BE21E8C9A28}" type="datetimeFigureOut">
              <a:rPr lang="en-GB" smtClean="0"/>
              <a:t>23/11/2022</a:t>
            </a:fld>
            <a:endParaRPr lang="en-GB"/>
          </a:p>
        </p:txBody>
      </p:sp>
      <p:sp>
        <p:nvSpPr>
          <p:cNvPr id="5" name="Footer Placeholder 4">
            <a:extLst>
              <a:ext uri="{FF2B5EF4-FFF2-40B4-BE49-F238E27FC236}">
                <a16:creationId xmlns:a16="http://schemas.microsoft.com/office/drawing/2014/main" id="{1FCDE25E-A7D0-2747-A103-103B789BB1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541391C-D63F-8A4D-AAC0-023DC0CC5A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CD5BC-2FB1-E242-8709-DE8162246EEB}" type="slidenum">
              <a:rPr lang="en-GB" smtClean="0"/>
              <a:t>‹#›</a:t>
            </a:fld>
            <a:endParaRPr lang="en-GB"/>
          </a:p>
        </p:txBody>
      </p:sp>
    </p:spTree>
    <p:extLst>
      <p:ext uri="{BB962C8B-B14F-4D97-AF65-F5344CB8AC3E}">
        <p14:creationId xmlns:p14="http://schemas.microsoft.com/office/powerpoint/2010/main" val="1358480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CAA055-9EC1-4348-8BEF-9D9FE89B61C8}"/>
              </a:ext>
            </a:extLst>
          </p:cNvPr>
          <p:cNvPicPr>
            <a:picLocks noChangeAspect="1"/>
          </p:cNvPicPr>
          <p:nvPr/>
        </p:nvPicPr>
        <p:blipFill>
          <a:blip r:embed="rId2"/>
          <a:stretch>
            <a:fillRect/>
          </a:stretch>
        </p:blipFill>
        <p:spPr>
          <a:xfrm>
            <a:off x="9424070" y="5950071"/>
            <a:ext cx="2571750" cy="647700"/>
          </a:xfrm>
          <a:prstGeom prst="rect">
            <a:avLst/>
          </a:prstGeom>
        </p:spPr>
      </p:pic>
      <p:sp>
        <p:nvSpPr>
          <p:cNvPr id="2" name="Title 1">
            <a:extLst>
              <a:ext uri="{FF2B5EF4-FFF2-40B4-BE49-F238E27FC236}">
                <a16:creationId xmlns:a16="http://schemas.microsoft.com/office/drawing/2014/main" id="{960FB8C8-7E91-4151-AC26-9ED2BC899C6A}"/>
              </a:ext>
            </a:extLst>
          </p:cNvPr>
          <p:cNvSpPr>
            <a:spLocks noGrp="1"/>
          </p:cNvSpPr>
          <p:nvPr>
            <p:ph type="ctrTitle"/>
          </p:nvPr>
        </p:nvSpPr>
        <p:spPr>
          <a:xfrm>
            <a:off x="1717963" y="907929"/>
            <a:ext cx="8756073" cy="719262"/>
          </a:xfrm>
        </p:spPr>
        <p:txBody>
          <a:bodyPr>
            <a:normAutofit fontScale="90000"/>
          </a:bodyPr>
          <a:lstStyle/>
          <a:p>
            <a:r>
              <a:rPr lang="en-GB" u="sng" dirty="0">
                <a:latin typeface="Comic Sans MS" panose="030F0702030302020204" pitchFamily="66" charset="0"/>
              </a:rPr>
              <a:t>PSHE at Bishop </a:t>
            </a:r>
            <a:r>
              <a:rPr lang="en-GB" u="sng" dirty="0" err="1">
                <a:latin typeface="Comic Sans MS" panose="030F0702030302020204" pitchFamily="66" charset="0"/>
              </a:rPr>
              <a:t>Rawstorne</a:t>
            </a:r>
            <a:r>
              <a:rPr lang="en-GB" u="sng" dirty="0">
                <a:latin typeface="Comic Sans MS" panose="030F0702030302020204" pitchFamily="66" charset="0"/>
              </a:rPr>
              <a:t> </a:t>
            </a:r>
            <a:r>
              <a:rPr lang="en-GB" u="sng" dirty="0" err="1">
                <a:latin typeface="Comic Sans MS" panose="030F0702030302020204" pitchFamily="66" charset="0"/>
              </a:rPr>
              <a:t>CofE</a:t>
            </a:r>
            <a:r>
              <a:rPr lang="en-GB" u="sng" dirty="0">
                <a:latin typeface="Comic Sans MS" panose="030F0702030302020204" pitchFamily="66" charset="0"/>
              </a:rPr>
              <a:t> Academy</a:t>
            </a:r>
          </a:p>
        </p:txBody>
      </p:sp>
      <p:sp>
        <p:nvSpPr>
          <p:cNvPr id="3" name="Subtitle 2">
            <a:extLst>
              <a:ext uri="{FF2B5EF4-FFF2-40B4-BE49-F238E27FC236}">
                <a16:creationId xmlns:a16="http://schemas.microsoft.com/office/drawing/2014/main" id="{1BB82AED-8CB5-4D80-9D82-E56E23C06EB6}"/>
              </a:ext>
            </a:extLst>
          </p:cNvPr>
          <p:cNvSpPr>
            <a:spLocks noGrp="1"/>
          </p:cNvSpPr>
          <p:nvPr>
            <p:ph type="subTitle" idx="1"/>
          </p:nvPr>
        </p:nvSpPr>
        <p:spPr>
          <a:xfrm>
            <a:off x="1128156" y="2441638"/>
            <a:ext cx="9345881" cy="1974723"/>
          </a:xfrm>
        </p:spPr>
        <p:txBody>
          <a:bodyPr>
            <a:normAutofit fontScale="85000" lnSpcReduction="20000"/>
          </a:bodyPr>
          <a:lstStyle/>
          <a:p>
            <a:r>
              <a:rPr lang="en-GB" dirty="0">
                <a:latin typeface="Comic Sans MS" panose="030F0702030302020204" pitchFamily="66" charset="0"/>
              </a:rPr>
              <a:t>Aims of this session – </a:t>
            </a:r>
          </a:p>
          <a:p>
            <a:pPr marL="342900" indent="-342900">
              <a:buFont typeface="Arial" panose="020B0604020202020204" pitchFamily="34" charset="0"/>
              <a:buChar char="•"/>
            </a:pPr>
            <a:r>
              <a:rPr lang="en-GB" dirty="0">
                <a:latin typeface="Comic Sans MS" panose="030F0702030302020204" pitchFamily="66" charset="0"/>
              </a:rPr>
              <a:t>To open a dialogue between parents and carers, governors, and staff about the PSHE curriculum at Bishop </a:t>
            </a:r>
            <a:r>
              <a:rPr lang="en-GB" dirty="0" err="1">
                <a:latin typeface="Comic Sans MS" panose="030F0702030302020204" pitchFamily="66" charset="0"/>
              </a:rPr>
              <a:t>Rawstorne</a:t>
            </a:r>
            <a:r>
              <a:rPr lang="en-GB" dirty="0">
                <a:latin typeface="Comic Sans MS" panose="030F0702030302020204" pitchFamily="66" charset="0"/>
              </a:rPr>
              <a:t>. </a:t>
            </a:r>
          </a:p>
          <a:p>
            <a:pPr marL="342900" indent="-342900">
              <a:buFont typeface="Arial" panose="020B0604020202020204" pitchFamily="34" charset="0"/>
              <a:buChar char="•"/>
            </a:pPr>
            <a:r>
              <a:rPr lang="en-GB" dirty="0">
                <a:latin typeface="Comic Sans MS" panose="030F0702030302020204" pitchFamily="66" charset="0"/>
              </a:rPr>
              <a:t>To consult parents and carers about the effectiveness of PSHE at Bishop </a:t>
            </a:r>
            <a:r>
              <a:rPr lang="en-GB" dirty="0" err="1">
                <a:latin typeface="Comic Sans MS" panose="030F0702030302020204" pitchFamily="66" charset="0"/>
              </a:rPr>
              <a:t>Rawstorne</a:t>
            </a:r>
            <a:r>
              <a:rPr lang="en-GB" dirty="0">
                <a:latin typeface="Comic Sans MS" panose="030F0702030302020204" pitchFamily="66" charset="0"/>
              </a:rPr>
              <a:t>. </a:t>
            </a:r>
          </a:p>
          <a:p>
            <a:pPr marL="342900" indent="-342900">
              <a:buFont typeface="Arial" panose="020B0604020202020204" pitchFamily="34" charset="0"/>
              <a:buChar char="•"/>
            </a:pPr>
            <a:r>
              <a:rPr lang="en-GB" dirty="0">
                <a:latin typeface="Comic Sans MS" panose="030F0702030302020204" pitchFamily="66" charset="0"/>
              </a:rPr>
              <a:t>To address specific issues in regards to sequencing the new statutory content. </a:t>
            </a:r>
          </a:p>
          <a:p>
            <a:pPr marL="342900" indent="-342900">
              <a:buFont typeface="Arial" panose="020B0604020202020204" pitchFamily="34" charset="0"/>
              <a:buChar char="•"/>
            </a:pPr>
            <a:endParaRPr lang="en-GB" dirty="0">
              <a:latin typeface="Comic Sans MS" panose="030F0702030302020204" pitchFamily="66" charset="0"/>
            </a:endParaRPr>
          </a:p>
        </p:txBody>
      </p:sp>
      <p:pic>
        <p:nvPicPr>
          <p:cNvPr id="5" name="Picture 4">
            <a:extLst>
              <a:ext uri="{FF2B5EF4-FFF2-40B4-BE49-F238E27FC236}">
                <a16:creationId xmlns:a16="http://schemas.microsoft.com/office/drawing/2014/main" id="{01C90020-E225-42D7-87EA-630316F74122}"/>
              </a:ext>
            </a:extLst>
          </p:cNvPr>
          <p:cNvPicPr>
            <a:picLocks noChangeAspect="1"/>
          </p:cNvPicPr>
          <p:nvPr/>
        </p:nvPicPr>
        <p:blipFill>
          <a:blip r:embed="rId3"/>
          <a:stretch>
            <a:fillRect/>
          </a:stretch>
        </p:blipFill>
        <p:spPr>
          <a:xfrm>
            <a:off x="5030740" y="4786026"/>
            <a:ext cx="2309627" cy="1732220"/>
          </a:xfrm>
          <a:prstGeom prst="rect">
            <a:avLst/>
          </a:prstGeom>
        </p:spPr>
      </p:pic>
    </p:spTree>
    <p:extLst>
      <p:ext uri="{BB962C8B-B14F-4D97-AF65-F5344CB8AC3E}">
        <p14:creationId xmlns:p14="http://schemas.microsoft.com/office/powerpoint/2010/main" val="1275763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A4773-2265-443F-82C8-B8E57FCC2EEE}"/>
              </a:ext>
            </a:extLst>
          </p:cNvPr>
          <p:cNvSpPr>
            <a:spLocks noGrp="1"/>
          </p:cNvSpPr>
          <p:nvPr>
            <p:ph type="title"/>
          </p:nvPr>
        </p:nvSpPr>
        <p:spPr>
          <a:xfrm>
            <a:off x="838200" y="215302"/>
            <a:ext cx="10515600" cy="1325563"/>
          </a:xfrm>
        </p:spPr>
        <p:txBody>
          <a:bodyPr/>
          <a:lstStyle/>
          <a:p>
            <a:pPr algn="ctr"/>
            <a:r>
              <a:rPr lang="en-GB" u="sng" dirty="0">
                <a:latin typeface="Comic Sans MS" panose="030F0702030302020204" pitchFamily="66" charset="0"/>
              </a:rPr>
              <a:t>Final Comments </a:t>
            </a:r>
          </a:p>
        </p:txBody>
      </p:sp>
      <p:pic>
        <p:nvPicPr>
          <p:cNvPr id="4" name="Picture 3">
            <a:extLst>
              <a:ext uri="{FF2B5EF4-FFF2-40B4-BE49-F238E27FC236}">
                <a16:creationId xmlns:a16="http://schemas.microsoft.com/office/drawing/2014/main" id="{C266EAD7-3E7E-48CC-B4B9-6E8B63FF1C07}"/>
              </a:ext>
            </a:extLst>
          </p:cNvPr>
          <p:cNvPicPr>
            <a:picLocks noChangeAspect="1"/>
          </p:cNvPicPr>
          <p:nvPr/>
        </p:nvPicPr>
        <p:blipFill>
          <a:blip r:embed="rId2"/>
          <a:stretch>
            <a:fillRect/>
          </a:stretch>
        </p:blipFill>
        <p:spPr>
          <a:xfrm>
            <a:off x="8181406" y="2457975"/>
            <a:ext cx="3624525" cy="2776232"/>
          </a:xfrm>
          <a:prstGeom prst="rect">
            <a:avLst/>
          </a:prstGeom>
        </p:spPr>
      </p:pic>
      <p:pic>
        <p:nvPicPr>
          <p:cNvPr id="5" name="Picture 4">
            <a:extLst>
              <a:ext uri="{FF2B5EF4-FFF2-40B4-BE49-F238E27FC236}">
                <a16:creationId xmlns:a16="http://schemas.microsoft.com/office/drawing/2014/main" id="{E696AAC1-2AE7-4A94-BA8D-0D646FC76B1F}"/>
              </a:ext>
            </a:extLst>
          </p:cNvPr>
          <p:cNvPicPr>
            <a:picLocks noChangeAspect="1"/>
          </p:cNvPicPr>
          <p:nvPr/>
        </p:nvPicPr>
        <p:blipFill>
          <a:blip r:embed="rId3"/>
          <a:stretch>
            <a:fillRect/>
          </a:stretch>
        </p:blipFill>
        <p:spPr>
          <a:xfrm>
            <a:off x="5064067" y="3108645"/>
            <a:ext cx="2333625" cy="1714500"/>
          </a:xfrm>
          <a:prstGeom prst="rect">
            <a:avLst/>
          </a:prstGeom>
        </p:spPr>
      </p:pic>
      <p:pic>
        <p:nvPicPr>
          <p:cNvPr id="6" name="Picture 5">
            <a:extLst>
              <a:ext uri="{FF2B5EF4-FFF2-40B4-BE49-F238E27FC236}">
                <a16:creationId xmlns:a16="http://schemas.microsoft.com/office/drawing/2014/main" id="{667E6798-FDCF-440E-B854-AEC645A5C211}"/>
              </a:ext>
            </a:extLst>
          </p:cNvPr>
          <p:cNvPicPr>
            <a:picLocks noChangeAspect="1"/>
          </p:cNvPicPr>
          <p:nvPr/>
        </p:nvPicPr>
        <p:blipFill>
          <a:blip r:embed="rId4"/>
          <a:stretch>
            <a:fillRect/>
          </a:stretch>
        </p:blipFill>
        <p:spPr>
          <a:xfrm>
            <a:off x="473102" y="2298584"/>
            <a:ext cx="3963842" cy="2776232"/>
          </a:xfrm>
          <a:prstGeom prst="rect">
            <a:avLst/>
          </a:prstGeom>
        </p:spPr>
      </p:pic>
    </p:spTree>
    <p:extLst>
      <p:ext uri="{BB962C8B-B14F-4D97-AF65-F5344CB8AC3E}">
        <p14:creationId xmlns:p14="http://schemas.microsoft.com/office/powerpoint/2010/main" val="330600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F0CF-104D-41B2-9D11-8F851EC2C018}"/>
              </a:ext>
            </a:extLst>
          </p:cNvPr>
          <p:cNvSpPr>
            <a:spLocks noGrp="1"/>
          </p:cNvSpPr>
          <p:nvPr>
            <p:ph type="title"/>
          </p:nvPr>
        </p:nvSpPr>
        <p:spPr>
          <a:xfrm>
            <a:off x="838200" y="212128"/>
            <a:ext cx="10515600" cy="1325563"/>
          </a:xfrm>
        </p:spPr>
        <p:txBody>
          <a:bodyPr>
            <a:normAutofit/>
          </a:bodyPr>
          <a:lstStyle/>
          <a:p>
            <a:pPr algn="ctr"/>
            <a:r>
              <a:rPr lang="en-GB" sz="3800" u="sng" dirty="0">
                <a:latin typeface="Comic Sans MS" panose="030F0702030302020204" pitchFamily="66" charset="0"/>
              </a:rPr>
              <a:t>Statutory Changes to PSHE  </a:t>
            </a:r>
          </a:p>
        </p:txBody>
      </p:sp>
      <p:pic>
        <p:nvPicPr>
          <p:cNvPr id="4" name="Picture 3">
            <a:extLst>
              <a:ext uri="{FF2B5EF4-FFF2-40B4-BE49-F238E27FC236}">
                <a16:creationId xmlns:a16="http://schemas.microsoft.com/office/drawing/2014/main" id="{15C04C7D-3B58-441D-BE03-201138972412}"/>
              </a:ext>
            </a:extLst>
          </p:cNvPr>
          <p:cNvPicPr>
            <a:picLocks noChangeAspect="1"/>
          </p:cNvPicPr>
          <p:nvPr/>
        </p:nvPicPr>
        <p:blipFill rotWithShape="1">
          <a:blip r:embed="rId2"/>
          <a:srcRect l="18072" t="18378" r="13898" b="14198"/>
          <a:stretch/>
        </p:blipFill>
        <p:spPr>
          <a:xfrm>
            <a:off x="1033670" y="2028793"/>
            <a:ext cx="4713338" cy="3737113"/>
          </a:xfrm>
          <a:prstGeom prst="rect">
            <a:avLst/>
          </a:prstGeom>
        </p:spPr>
      </p:pic>
      <p:sp>
        <p:nvSpPr>
          <p:cNvPr id="5" name="TextBox 4">
            <a:extLst>
              <a:ext uri="{FF2B5EF4-FFF2-40B4-BE49-F238E27FC236}">
                <a16:creationId xmlns:a16="http://schemas.microsoft.com/office/drawing/2014/main" id="{F341C822-495D-45BD-A4FE-7A6A7FD227E8}"/>
              </a:ext>
            </a:extLst>
          </p:cNvPr>
          <p:cNvSpPr txBox="1"/>
          <p:nvPr/>
        </p:nvSpPr>
        <p:spPr>
          <a:xfrm>
            <a:off x="6334539" y="2626585"/>
            <a:ext cx="5368281" cy="3970318"/>
          </a:xfrm>
          <a:prstGeom prst="rect">
            <a:avLst/>
          </a:prstGeom>
          <a:noFill/>
        </p:spPr>
        <p:txBody>
          <a:bodyPr wrap="square" rtlCol="0">
            <a:spAutoFit/>
          </a:bodyPr>
          <a:lstStyle/>
          <a:p>
            <a:pPr algn="ctr"/>
            <a:r>
              <a:rPr lang="en-GB" dirty="0">
                <a:latin typeface="Comic Sans MS" panose="030F0702030302020204" pitchFamily="66" charset="0"/>
              </a:rPr>
              <a:t>In 2019, the Department for Education released new Statutory Guidance on Relationships Education, Relationships and Sex Education, and Health Education. </a:t>
            </a:r>
          </a:p>
          <a:p>
            <a:pPr algn="ctr"/>
            <a:endParaRPr lang="en-GB" dirty="0">
              <a:latin typeface="Comic Sans MS" panose="030F0702030302020204" pitchFamily="66" charset="0"/>
            </a:endParaRPr>
          </a:p>
          <a:p>
            <a:pPr algn="ctr"/>
            <a:r>
              <a:rPr lang="en-GB" dirty="0">
                <a:latin typeface="Comic Sans MS" panose="030F0702030302020204" pitchFamily="66" charset="0"/>
              </a:rPr>
              <a:t>The new guidance specified a range of objectives that must be met by the end of both primary and secondary school. </a:t>
            </a:r>
          </a:p>
          <a:p>
            <a:pPr algn="ctr"/>
            <a:endParaRPr lang="en-GB" dirty="0">
              <a:latin typeface="Comic Sans MS" panose="030F0702030302020204" pitchFamily="66" charset="0"/>
            </a:endParaRPr>
          </a:p>
          <a:p>
            <a:pPr algn="ctr"/>
            <a:r>
              <a:rPr lang="en-GB" dirty="0">
                <a:latin typeface="Comic Sans MS" panose="030F0702030302020204" pitchFamily="66" charset="0"/>
              </a:rPr>
              <a:t>One of the biggest areas of change was the focus on ‘relationships’. </a:t>
            </a:r>
          </a:p>
          <a:p>
            <a:pPr algn="ctr"/>
            <a:endParaRPr lang="en-GB" dirty="0">
              <a:latin typeface="Comic Sans MS" panose="030F0702030302020204" pitchFamily="66" charset="0"/>
            </a:endParaRPr>
          </a:p>
          <a:p>
            <a:pPr marL="285750" indent="-285750" algn="ctr">
              <a:buFont typeface="Arial" panose="020B0604020202020204" pitchFamily="34" charset="0"/>
              <a:buChar char="•"/>
            </a:pPr>
            <a:endParaRPr lang="en-GB" dirty="0">
              <a:latin typeface="Comic Sans MS" panose="030F0702030302020204" pitchFamily="66" charset="0"/>
            </a:endParaRPr>
          </a:p>
          <a:p>
            <a:endParaRPr lang="en-GB" dirty="0">
              <a:latin typeface="Comic Sans MS" panose="030F0702030302020204" pitchFamily="66" charset="0"/>
            </a:endParaRPr>
          </a:p>
        </p:txBody>
      </p:sp>
    </p:spTree>
    <p:extLst>
      <p:ext uri="{BB962C8B-B14F-4D97-AF65-F5344CB8AC3E}">
        <p14:creationId xmlns:p14="http://schemas.microsoft.com/office/powerpoint/2010/main" val="4273013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A4773-2265-443F-82C8-B8E57FCC2EEE}"/>
              </a:ext>
            </a:extLst>
          </p:cNvPr>
          <p:cNvSpPr>
            <a:spLocks noGrp="1"/>
          </p:cNvSpPr>
          <p:nvPr>
            <p:ph type="title"/>
          </p:nvPr>
        </p:nvSpPr>
        <p:spPr>
          <a:xfrm>
            <a:off x="421170" y="127948"/>
            <a:ext cx="10515600" cy="1325563"/>
          </a:xfrm>
        </p:spPr>
        <p:txBody>
          <a:bodyPr>
            <a:normAutofit/>
          </a:bodyPr>
          <a:lstStyle/>
          <a:p>
            <a:pPr algn="ctr"/>
            <a:r>
              <a:rPr lang="en-GB" sz="3800" u="sng" dirty="0">
                <a:latin typeface="Comic Sans MS" panose="030F0702030302020204" pitchFamily="66" charset="0"/>
              </a:rPr>
              <a:t>The PSHE ‘revamp’ </a:t>
            </a:r>
          </a:p>
        </p:txBody>
      </p:sp>
      <p:sp>
        <p:nvSpPr>
          <p:cNvPr id="3" name="Rectangle 2">
            <a:extLst>
              <a:ext uri="{FF2B5EF4-FFF2-40B4-BE49-F238E27FC236}">
                <a16:creationId xmlns:a16="http://schemas.microsoft.com/office/drawing/2014/main" id="{757A6DC0-BD5E-410C-96BA-90119CD4CF34}"/>
              </a:ext>
            </a:extLst>
          </p:cNvPr>
          <p:cNvSpPr/>
          <p:nvPr/>
        </p:nvSpPr>
        <p:spPr>
          <a:xfrm>
            <a:off x="928704" y="1610686"/>
            <a:ext cx="10008066" cy="4616841"/>
          </a:xfrm>
          <a:prstGeom prst="rect">
            <a:avLst/>
          </a:prstGeom>
        </p:spPr>
        <p:txBody>
          <a:bodyPr wrap="square">
            <a:spAutoFit/>
          </a:bodyPr>
          <a:lstStyle/>
          <a:p>
            <a:pPr>
              <a:lnSpc>
                <a:spcPct val="150000"/>
              </a:lnSpc>
            </a:pPr>
            <a:r>
              <a:rPr lang="en-GB" dirty="0">
                <a:latin typeface="Comic Sans MS" panose="030F0702030302020204" pitchFamily="66" charset="0"/>
              </a:rPr>
              <a:t>In part due to the new guidance, but also a series of other factors, we decided to ‘revamp’ our PSHE curriculum. It needed to meet the statutory requirements, but most importantly, work for and serve our students. As part of this process, we consulted: </a:t>
            </a:r>
          </a:p>
          <a:p>
            <a:pPr>
              <a:lnSpc>
                <a:spcPct val="150000"/>
              </a:lnSpc>
            </a:pPr>
            <a:endParaRPr lang="en-GB" dirty="0">
              <a:latin typeface="Comic Sans MS" panose="030F0702030302020204" pitchFamily="66" charset="0"/>
            </a:endParaRPr>
          </a:p>
          <a:p>
            <a:pPr marL="285750" indent="-285750">
              <a:lnSpc>
                <a:spcPct val="150000"/>
              </a:lnSpc>
              <a:buFont typeface="Arial" panose="020B0604020202020204" pitchFamily="34" charset="0"/>
              <a:buChar char="•"/>
            </a:pPr>
            <a:r>
              <a:rPr lang="en-GB" dirty="0">
                <a:latin typeface="Comic Sans MS" panose="030F0702030302020204" pitchFamily="66" charset="0"/>
              </a:rPr>
              <a:t>Government Guidance, statutory and non-statutory (advised)</a:t>
            </a:r>
          </a:p>
          <a:p>
            <a:pPr marL="285750" indent="-285750">
              <a:lnSpc>
                <a:spcPct val="150000"/>
              </a:lnSpc>
              <a:buFont typeface="Arial" panose="020B0604020202020204" pitchFamily="34" charset="0"/>
              <a:buChar char="•"/>
            </a:pPr>
            <a:r>
              <a:rPr lang="en-GB" dirty="0">
                <a:latin typeface="Comic Sans MS" panose="030F0702030302020204" pitchFamily="66" charset="0"/>
              </a:rPr>
              <a:t>Blackburn Diocese </a:t>
            </a:r>
          </a:p>
          <a:p>
            <a:pPr marL="285750" indent="-285750">
              <a:lnSpc>
                <a:spcPct val="150000"/>
              </a:lnSpc>
              <a:buFont typeface="Arial" panose="020B0604020202020204" pitchFamily="34" charset="0"/>
              <a:buChar char="•"/>
            </a:pPr>
            <a:r>
              <a:rPr lang="en-GB" dirty="0">
                <a:latin typeface="Comic Sans MS" panose="030F0702030302020204" pitchFamily="66" charset="0"/>
              </a:rPr>
              <a:t>Students and Staff </a:t>
            </a:r>
          </a:p>
          <a:p>
            <a:pPr marL="285750" indent="-285750">
              <a:lnSpc>
                <a:spcPct val="150000"/>
              </a:lnSpc>
              <a:buFont typeface="Arial" panose="020B0604020202020204" pitchFamily="34" charset="0"/>
              <a:buChar char="•"/>
            </a:pPr>
            <a:r>
              <a:rPr lang="en-GB" dirty="0">
                <a:latin typeface="Comic Sans MS" panose="030F0702030302020204" pitchFamily="66" charset="0"/>
              </a:rPr>
              <a:t>PSHE Association </a:t>
            </a:r>
          </a:p>
          <a:p>
            <a:pPr marL="285750" indent="-285750">
              <a:lnSpc>
                <a:spcPct val="150000"/>
              </a:lnSpc>
              <a:buFont typeface="Arial" panose="020B0604020202020204" pitchFamily="34" charset="0"/>
              <a:buChar char="•"/>
            </a:pPr>
            <a:r>
              <a:rPr lang="en-GB" dirty="0">
                <a:latin typeface="Comic Sans MS" panose="030F0702030302020204" pitchFamily="66" charset="0"/>
              </a:rPr>
              <a:t>Local Agencies</a:t>
            </a:r>
          </a:p>
          <a:p>
            <a:pPr marL="285750" indent="-285750">
              <a:lnSpc>
                <a:spcPct val="150000"/>
              </a:lnSpc>
              <a:buFont typeface="Arial" panose="020B0604020202020204" pitchFamily="34" charset="0"/>
              <a:buChar char="•"/>
            </a:pPr>
            <a:r>
              <a:rPr lang="en-GB" dirty="0">
                <a:latin typeface="Comic Sans MS" panose="030F0702030302020204" pitchFamily="66" charset="0"/>
              </a:rPr>
              <a:t>Other schools</a:t>
            </a:r>
          </a:p>
          <a:p>
            <a:pPr marL="285750" indent="-285750">
              <a:lnSpc>
                <a:spcPct val="150000"/>
              </a:lnSpc>
              <a:buFont typeface="Arial" panose="020B0604020202020204" pitchFamily="34" charset="0"/>
              <a:buChar char="•"/>
            </a:pPr>
            <a:r>
              <a:rPr lang="en-GB" dirty="0">
                <a:latin typeface="Comic Sans MS" panose="030F0702030302020204" pitchFamily="66" charset="0"/>
              </a:rPr>
              <a:t>Parents and Carers </a:t>
            </a:r>
          </a:p>
        </p:txBody>
      </p:sp>
    </p:spTree>
    <p:extLst>
      <p:ext uri="{BB962C8B-B14F-4D97-AF65-F5344CB8AC3E}">
        <p14:creationId xmlns:p14="http://schemas.microsoft.com/office/powerpoint/2010/main" val="904468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8ADA6C-FA7B-424F-8978-DCBFD09173FD}"/>
              </a:ext>
            </a:extLst>
          </p:cNvPr>
          <p:cNvSpPr>
            <a:spLocks noGrp="1"/>
          </p:cNvSpPr>
          <p:nvPr>
            <p:ph idx="1"/>
          </p:nvPr>
        </p:nvSpPr>
        <p:spPr>
          <a:xfrm>
            <a:off x="724395" y="629392"/>
            <a:ext cx="10629405" cy="5547571"/>
          </a:xfrm>
        </p:spPr>
        <p:txBody>
          <a:bodyPr>
            <a:normAutofit lnSpcReduction="10000"/>
          </a:bodyPr>
          <a:lstStyle/>
          <a:p>
            <a:pPr marL="0" indent="0" algn="ctr">
              <a:buNone/>
            </a:pPr>
            <a:r>
              <a:rPr lang="en-GB" sz="3800" u="sng" dirty="0">
                <a:latin typeface="Comic Sans MS" panose="030F0702030302020204" pitchFamily="66" charset="0"/>
              </a:rPr>
              <a:t>What is our PSHE, RSE and Citizenship Curriculum Intent?</a:t>
            </a:r>
          </a:p>
          <a:p>
            <a:pPr marL="0" indent="0" algn="ctr">
              <a:buNone/>
            </a:pPr>
            <a:endParaRPr lang="en-GB" sz="3600" dirty="0">
              <a:latin typeface="Comic Sans MS" panose="030F0702030302020204" pitchFamily="66" charset="0"/>
            </a:endParaRPr>
          </a:p>
          <a:p>
            <a:pPr marL="0" indent="0" algn="ctr">
              <a:lnSpc>
                <a:spcPct val="150000"/>
              </a:lnSpc>
              <a:buNone/>
            </a:pPr>
            <a:r>
              <a:rPr lang="en-GB" sz="2400" dirty="0">
                <a:latin typeface="Comic Sans MS" panose="030F0702030302020204" pitchFamily="66" charset="0"/>
              </a:rPr>
              <a:t>PSHE, RSE and Citizenship aim to encourage all students to grow, develop and flourish into confident and positive citizens of the future, as individuals and as members of families and communities. It encourages and equips students with the knowledge and skills to make decisions that contribute to healthy and balanced lifestyles, positive relationships, economic well-being, the achievement of aspirations and their involvement and impact within wider community.</a:t>
            </a:r>
          </a:p>
          <a:p>
            <a:endParaRPr lang="en-GB" dirty="0"/>
          </a:p>
        </p:txBody>
      </p:sp>
    </p:spTree>
    <p:extLst>
      <p:ext uri="{BB962C8B-B14F-4D97-AF65-F5344CB8AC3E}">
        <p14:creationId xmlns:p14="http://schemas.microsoft.com/office/powerpoint/2010/main" val="4290880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A4773-2265-443F-82C8-B8E57FCC2EEE}"/>
              </a:ext>
            </a:extLst>
          </p:cNvPr>
          <p:cNvSpPr>
            <a:spLocks noGrp="1"/>
          </p:cNvSpPr>
          <p:nvPr>
            <p:ph type="title"/>
          </p:nvPr>
        </p:nvSpPr>
        <p:spPr>
          <a:xfrm>
            <a:off x="838200" y="215302"/>
            <a:ext cx="10515600" cy="1325563"/>
          </a:xfrm>
        </p:spPr>
        <p:txBody>
          <a:bodyPr>
            <a:normAutofit/>
          </a:bodyPr>
          <a:lstStyle/>
          <a:p>
            <a:pPr algn="ctr"/>
            <a:r>
              <a:rPr lang="en-GB" sz="3800" u="sng" dirty="0">
                <a:latin typeface="Comic Sans MS" panose="030F0702030302020204" pitchFamily="66" charset="0"/>
              </a:rPr>
              <a:t>How does our Christian Distinctiveness impact RSE? </a:t>
            </a:r>
          </a:p>
        </p:txBody>
      </p:sp>
      <p:sp>
        <p:nvSpPr>
          <p:cNvPr id="3" name="Content Placeholder 2">
            <a:extLst>
              <a:ext uri="{FF2B5EF4-FFF2-40B4-BE49-F238E27FC236}">
                <a16:creationId xmlns:a16="http://schemas.microsoft.com/office/drawing/2014/main" id="{7BFBF42C-9F86-409A-A532-FB82819B794D}"/>
              </a:ext>
            </a:extLst>
          </p:cNvPr>
          <p:cNvSpPr>
            <a:spLocks noGrp="1"/>
          </p:cNvSpPr>
          <p:nvPr>
            <p:ph idx="1"/>
          </p:nvPr>
        </p:nvSpPr>
        <p:spPr>
          <a:xfrm>
            <a:off x="276100" y="1782515"/>
            <a:ext cx="11729853" cy="4860183"/>
          </a:xfrm>
        </p:spPr>
        <p:txBody>
          <a:bodyPr>
            <a:normAutofit/>
          </a:bodyPr>
          <a:lstStyle/>
          <a:p>
            <a:pPr>
              <a:lnSpc>
                <a:spcPct val="150000"/>
              </a:lnSpc>
            </a:pPr>
            <a:r>
              <a:rPr lang="en-GB" sz="2000" dirty="0">
                <a:latin typeface="Comic Sans MS" panose="030F0702030302020204" pitchFamily="66" charset="0"/>
              </a:rPr>
              <a:t>We have to deliver the national curriculum regardless of faith identity and we also have to tailor this to the needs of our students and community. </a:t>
            </a:r>
          </a:p>
          <a:p>
            <a:pPr>
              <a:lnSpc>
                <a:spcPct val="150000"/>
              </a:lnSpc>
            </a:pPr>
            <a:r>
              <a:rPr lang="en-GB" sz="2000" dirty="0">
                <a:latin typeface="Comic Sans MS" panose="030F0702030302020204" pitchFamily="66" charset="0"/>
              </a:rPr>
              <a:t>However, our Christian identity can impact the </a:t>
            </a:r>
            <a:r>
              <a:rPr lang="en-GB" sz="2000" i="1" dirty="0">
                <a:latin typeface="Comic Sans MS" panose="030F0702030302020204" pitchFamily="66" charset="0"/>
              </a:rPr>
              <a:t>way </a:t>
            </a:r>
            <a:r>
              <a:rPr lang="en-GB" sz="2000" dirty="0">
                <a:latin typeface="Comic Sans MS" panose="030F0702030302020204" pitchFamily="66" charset="0"/>
              </a:rPr>
              <a:t>we deliver PSHE. </a:t>
            </a:r>
          </a:p>
          <a:p>
            <a:pPr marL="0" indent="0">
              <a:lnSpc>
                <a:spcPct val="150000"/>
              </a:lnSpc>
              <a:buNone/>
            </a:pPr>
            <a:r>
              <a:rPr lang="en-GB" sz="2000" i="1" dirty="0">
                <a:latin typeface="Comic Sans MS" panose="030F0702030302020204" pitchFamily="66" charset="0"/>
              </a:rPr>
              <a:t>Jesus said “‘You shall love the LORD your God with all your heart, with all your soul, and with all your mind.’  This is the first and great commandment. And the second is like it: ‘</a:t>
            </a:r>
            <a:r>
              <a:rPr lang="en-GB" sz="2000" i="1" dirty="0">
                <a:highlight>
                  <a:srgbClr val="FFFF00"/>
                </a:highlight>
                <a:latin typeface="Comic Sans MS" panose="030F0702030302020204" pitchFamily="66" charset="0"/>
              </a:rPr>
              <a:t>You shall love your neighbour as yourself</a:t>
            </a:r>
            <a:r>
              <a:rPr lang="en-GB" sz="2000" i="1" dirty="0">
                <a:latin typeface="Comic Sans MS" panose="030F0702030302020204" pitchFamily="66" charset="0"/>
              </a:rPr>
              <a:t>.’  On these two commandments hang all the Law and the Prophets.” Matthew 22: 37-40</a:t>
            </a:r>
            <a:r>
              <a:rPr lang="en-GB" sz="2000" dirty="0">
                <a:latin typeface="Comic Sans MS" panose="030F0702030302020204" pitchFamily="66" charset="0"/>
              </a:rPr>
              <a:t>.</a:t>
            </a:r>
          </a:p>
          <a:p>
            <a:pPr marL="0" indent="0">
              <a:lnSpc>
                <a:spcPct val="150000"/>
              </a:lnSpc>
              <a:buNone/>
            </a:pPr>
            <a:r>
              <a:rPr lang="en-GB" sz="2000" dirty="0">
                <a:latin typeface="Comic Sans MS" panose="030F0702030302020204" pitchFamily="66" charset="0"/>
              </a:rPr>
              <a:t> </a:t>
            </a:r>
            <a:r>
              <a:rPr lang="en-GB" sz="2000" dirty="0">
                <a:highlight>
                  <a:srgbClr val="FFFF00"/>
                </a:highlight>
                <a:latin typeface="Comic Sans MS" panose="030F0702030302020204" pitchFamily="66" charset="0"/>
              </a:rPr>
              <a:t>The Diocese advises that this passage should be the basis of all RSE education within a church school/academy. </a:t>
            </a:r>
            <a:endParaRPr lang="en-GB" sz="2000" dirty="0">
              <a:latin typeface="Comic Sans MS" panose="030F0702030302020204" pitchFamily="66" charset="0"/>
            </a:endParaRPr>
          </a:p>
          <a:p>
            <a:pPr marL="0" indent="0">
              <a:buNone/>
            </a:pPr>
            <a:endParaRPr lang="en-GB" sz="1600" dirty="0">
              <a:latin typeface="Comic Sans MS" panose="030F0702030302020204" pitchFamily="66" charset="0"/>
            </a:endParaRPr>
          </a:p>
        </p:txBody>
      </p:sp>
    </p:spTree>
    <p:extLst>
      <p:ext uri="{BB962C8B-B14F-4D97-AF65-F5344CB8AC3E}">
        <p14:creationId xmlns:p14="http://schemas.microsoft.com/office/powerpoint/2010/main" val="4157509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A4773-2265-443F-82C8-B8E57FCC2EEE}"/>
              </a:ext>
            </a:extLst>
          </p:cNvPr>
          <p:cNvSpPr>
            <a:spLocks noGrp="1"/>
          </p:cNvSpPr>
          <p:nvPr>
            <p:ph type="title"/>
          </p:nvPr>
        </p:nvSpPr>
        <p:spPr>
          <a:xfrm>
            <a:off x="421170" y="127948"/>
            <a:ext cx="10515600" cy="1325563"/>
          </a:xfrm>
        </p:spPr>
        <p:txBody>
          <a:bodyPr>
            <a:normAutofit/>
          </a:bodyPr>
          <a:lstStyle/>
          <a:p>
            <a:pPr algn="ctr"/>
            <a:r>
              <a:rPr lang="en-GB" sz="3800" u="sng" dirty="0">
                <a:latin typeface="Comic Sans MS" panose="030F0702030302020204" pitchFamily="66" charset="0"/>
              </a:rPr>
              <a:t>How do we plan and resource our schemes of work? </a:t>
            </a:r>
          </a:p>
        </p:txBody>
      </p:sp>
      <p:pic>
        <p:nvPicPr>
          <p:cNvPr id="7" name="Picture 6">
            <a:extLst>
              <a:ext uri="{FF2B5EF4-FFF2-40B4-BE49-F238E27FC236}">
                <a16:creationId xmlns:a16="http://schemas.microsoft.com/office/drawing/2014/main" id="{4FE5846A-EFE6-4B9F-B92D-2B4F74339FCB}"/>
              </a:ext>
            </a:extLst>
          </p:cNvPr>
          <p:cNvPicPr>
            <a:picLocks noChangeAspect="1"/>
          </p:cNvPicPr>
          <p:nvPr/>
        </p:nvPicPr>
        <p:blipFill rotWithShape="1">
          <a:blip r:embed="rId2"/>
          <a:srcRect l="8392" t="19565" r="6335" b="9170"/>
          <a:stretch/>
        </p:blipFill>
        <p:spPr>
          <a:xfrm>
            <a:off x="4329194" y="2495310"/>
            <a:ext cx="7258324" cy="3410538"/>
          </a:xfrm>
          <a:prstGeom prst="rect">
            <a:avLst/>
          </a:prstGeom>
        </p:spPr>
      </p:pic>
      <p:sp>
        <p:nvSpPr>
          <p:cNvPr id="5" name="Rectangle 4">
            <a:extLst>
              <a:ext uri="{FF2B5EF4-FFF2-40B4-BE49-F238E27FC236}">
                <a16:creationId xmlns:a16="http://schemas.microsoft.com/office/drawing/2014/main" id="{C1FFA38C-CF78-41F0-9054-1029C7C31BC2}"/>
              </a:ext>
            </a:extLst>
          </p:cNvPr>
          <p:cNvSpPr/>
          <p:nvPr/>
        </p:nvSpPr>
        <p:spPr>
          <a:xfrm>
            <a:off x="421170" y="1686187"/>
            <a:ext cx="3328708" cy="43622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GB" sz="1600" dirty="0">
                <a:solidFill>
                  <a:schemeClr val="tx1"/>
                </a:solidFill>
                <a:latin typeface="Comic Sans MS" panose="030F0702030302020204" pitchFamily="66" charset="0"/>
              </a:rPr>
              <a:t>Government Guidance, statutory and non-statutory (advised)</a:t>
            </a:r>
          </a:p>
          <a:p>
            <a:pPr marL="285750" indent="-285750">
              <a:lnSpc>
                <a:spcPct val="150000"/>
              </a:lnSpc>
              <a:buFont typeface="Arial" panose="020B0604020202020204" pitchFamily="34" charset="0"/>
              <a:buChar char="•"/>
            </a:pPr>
            <a:r>
              <a:rPr lang="en-GB" sz="1600" dirty="0">
                <a:solidFill>
                  <a:schemeClr val="tx1"/>
                </a:solidFill>
                <a:latin typeface="Comic Sans MS" panose="030F0702030302020204" pitchFamily="66" charset="0"/>
              </a:rPr>
              <a:t>Blackburn Diocese </a:t>
            </a:r>
          </a:p>
          <a:p>
            <a:pPr marL="285750" indent="-285750">
              <a:lnSpc>
                <a:spcPct val="150000"/>
              </a:lnSpc>
              <a:buFont typeface="Arial" panose="020B0604020202020204" pitchFamily="34" charset="0"/>
              <a:buChar char="•"/>
            </a:pPr>
            <a:r>
              <a:rPr lang="en-GB" sz="1600" dirty="0">
                <a:solidFill>
                  <a:schemeClr val="tx1"/>
                </a:solidFill>
                <a:highlight>
                  <a:srgbClr val="FFFF00"/>
                </a:highlight>
                <a:latin typeface="Comic Sans MS" panose="030F0702030302020204" pitchFamily="66" charset="0"/>
              </a:rPr>
              <a:t>PSHE Association </a:t>
            </a:r>
          </a:p>
          <a:p>
            <a:pPr marL="285750" indent="-285750">
              <a:lnSpc>
                <a:spcPct val="150000"/>
              </a:lnSpc>
              <a:buFont typeface="Arial" panose="020B0604020202020204" pitchFamily="34" charset="0"/>
              <a:buChar char="•"/>
            </a:pPr>
            <a:r>
              <a:rPr lang="en-GB" sz="1600" dirty="0">
                <a:solidFill>
                  <a:schemeClr val="tx1"/>
                </a:solidFill>
                <a:latin typeface="Comic Sans MS" panose="030F0702030302020204" pitchFamily="66" charset="0"/>
              </a:rPr>
              <a:t>School staff and local agencies</a:t>
            </a:r>
          </a:p>
          <a:p>
            <a:pPr marL="285750" indent="-285750">
              <a:lnSpc>
                <a:spcPct val="150000"/>
              </a:lnSpc>
              <a:buFont typeface="Arial" panose="020B0604020202020204" pitchFamily="34" charset="0"/>
              <a:buChar char="•"/>
            </a:pPr>
            <a:r>
              <a:rPr lang="en-GB" sz="1600" dirty="0">
                <a:solidFill>
                  <a:schemeClr val="tx1"/>
                </a:solidFill>
                <a:latin typeface="Comic Sans MS" panose="030F0702030302020204" pitchFamily="66" charset="0"/>
              </a:rPr>
              <a:t>Other schools</a:t>
            </a:r>
          </a:p>
          <a:p>
            <a:pPr marL="285750" indent="-285750">
              <a:lnSpc>
                <a:spcPct val="150000"/>
              </a:lnSpc>
              <a:buFont typeface="Arial" panose="020B0604020202020204" pitchFamily="34" charset="0"/>
              <a:buChar char="•"/>
            </a:pPr>
            <a:r>
              <a:rPr lang="en-GB" sz="1600" dirty="0">
                <a:solidFill>
                  <a:schemeClr val="tx1"/>
                </a:solidFill>
                <a:highlight>
                  <a:srgbClr val="FFFF00"/>
                </a:highlight>
                <a:latin typeface="Comic Sans MS" panose="030F0702030302020204" pitchFamily="66" charset="0"/>
              </a:rPr>
              <a:t>EC Resources</a:t>
            </a:r>
          </a:p>
          <a:p>
            <a:pPr marL="285750" indent="-285750">
              <a:lnSpc>
                <a:spcPct val="150000"/>
              </a:lnSpc>
              <a:buFont typeface="Arial" panose="020B0604020202020204" pitchFamily="34" charset="0"/>
              <a:buChar char="•"/>
            </a:pPr>
            <a:r>
              <a:rPr lang="en-GB" sz="1600" dirty="0">
                <a:solidFill>
                  <a:schemeClr val="tx1"/>
                </a:solidFill>
                <a:highlight>
                  <a:srgbClr val="FFFF00"/>
                </a:highlight>
                <a:latin typeface="Comic Sans MS" panose="030F0702030302020204" pitchFamily="66" charset="0"/>
              </a:rPr>
              <a:t>External agencies and ‘experts’</a:t>
            </a:r>
          </a:p>
          <a:p>
            <a:pPr marL="285750" indent="-285750">
              <a:lnSpc>
                <a:spcPct val="150000"/>
              </a:lnSpc>
              <a:buFont typeface="Arial" panose="020B0604020202020204" pitchFamily="34" charset="0"/>
              <a:buChar char="•"/>
            </a:pPr>
            <a:endParaRPr lang="en-GB" sz="1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3719035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141C6-3C9A-44C8-A091-3E2DCD0D0AAC}"/>
              </a:ext>
            </a:extLst>
          </p:cNvPr>
          <p:cNvSpPr>
            <a:spLocks noGrp="1"/>
          </p:cNvSpPr>
          <p:nvPr>
            <p:ph type="title"/>
          </p:nvPr>
        </p:nvSpPr>
        <p:spPr/>
        <p:txBody>
          <a:bodyPr>
            <a:normAutofit/>
          </a:bodyPr>
          <a:lstStyle/>
          <a:p>
            <a:pPr algn="ctr"/>
            <a:r>
              <a:rPr lang="en-GB" sz="3800" u="sng" dirty="0">
                <a:latin typeface="Comic Sans MS" panose="030F0702030302020204" pitchFamily="66" charset="0"/>
              </a:rPr>
              <a:t>How is PSHE timetabled? </a:t>
            </a:r>
          </a:p>
        </p:txBody>
      </p:sp>
      <p:pic>
        <p:nvPicPr>
          <p:cNvPr id="4" name="Content Placeholder 3">
            <a:extLst>
              <a:ext uri="{FF2B5EF4-FFF2-40B4-BE49-F238E27FC236}">
                <a16:creationId xmlns:a16="http://schemas.microsoft.com/office/drawing/2014/main" id="{0044989C-2BB8-4635-94C9-3D79E9D60F79}"/>
              </a:ext>
            </a:extLst>
          </p:cNvPr>
          <p:cNvPicPr>
            <a:picLocks noGrp="1" noChangeAspect="1"/>
          </p:cNvPicPr>
          <p:nvPr>
            <p:ph idx="1"/>
          </p:nvPr>
        </p:nvPicPr>
        <p:blipFill>
          <a:blip r:embed="rId2"/>
          <a:stretch>
            <a:fillRect/>
          </a:stretch>
        </p:blipFill>
        <p:spPr>
          <a:xfrm>
            <a:off x="4494143" y="2406265"/>
            <a:ext cx="3046343" cy="2726477"/>
          </a:xfrm>
          <a:prstGeom prst="rect">
            <a:avLst/>
          </a:prstGeom>
        </p:spPr>
      </p:pic>
      <p:sp>
        <p:nvSpPr>
          <p:cNvPr id="5" name="Rectangle: Rounded Corners 4">
            <a:extLst>
              <a:ext uri="{FF2B5EF4-FFF2-40B4-BE49-F238E27FC236}">
                <a16:creationId xmlns:a16="http://schemas.microsoft.com/office/drawing/2014/main" id="{FF446C45-7BB0-44EB-8DC9-B4BCC9F79045}"/>
              </a:ext>
            </a:extLst>
          </p:cNvPr>
          <p:cNvSpPr/>
          <p:nvPr/>
        </p:nvSpPr>
        <p:spPr>
          <a:xfrm>
            <a:off x="838200" y="1952220"/>
            <a:ext cx="3046343" cy="39889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 typeface="Arial" panose="020B0604020202020204" pitchFamily="34" charset="0"/>
              <a:buChar char="•"/>
            </a:pPr>
            <a:r>
              <a:rPr lang="en-GB" sz="2000" dirty="0">
                <a:latin typeface="Comic Sans MS" panose="030F0702030302020204" pitchFamily="66" charset="0"/>
              </a:rPr>
              <a:t>PSHE embedded into wider curriculum</a:t>
            </a:r>
          </a:p>
          <a:p>
            <a:pPr marL="285750" indent="-285750" algn="ctr">
              <a:buFont typeface="Arial" panose="020B0604020202020204" pitchFamily="34" charset="0"/>
              <a:buChar char="•"/>
            </a:pPr>
            <a:endParaRPr lang="en-GB" sz="2000" dirty="0">
              <a:latin typeface="Comic Sans MS" panose="030F0702030302020204" pitchFamily="66" charset="0"/>
            </a:endParaRPr>
          </a:p>
          <a:p>
            <a:pPr marL="285750" indent="-285750" algn="ctr">
              <a:buFont typeface="Arial" panose="020B0604020202020204" pitchFamily="34" charset="0"/>
              <a:buChar char="•"/>
            </a:pPr>
            <a:r>
              <a:rPr lang="en-GB" sz="2000" dirty="0">
                <a:latin typeface="Comic Sans MS" panose="030F0702030302020204" pitchFamily="66" charset="0"/>
              </a:rPr>
              <a:t>Drop down/collapsed time table days</a:t>
            </a:r>
          </a:p>
          <a:p>
            <a:pPr algn="ctr"/>
            <a:r>
              <a:rPr lang="en-GB" sz="2000" dirty="0">
                <a:latin typeface="Comic Sans MS" panose="030F0702030302020204" pitchFamily="66" charset="0"/>
              </a:rPr>
              <a:t> </a:t>
            </a:r>
          </a:p>
          <a:p>
            <a:pPr marL="285750" indent="-285750" algn="ctr">
              <a:buFont typeface="Arial" panose="020B0604020202020204" pitchFamily="34" charset="0"/>
              <a:buChar char="•"/>
            </a:pPr>
            <a:r>
              <a:rPr lang="en-GB" sz="2000" dirty="0">
                <a:latin typeface="Comic Sans MS" panose="030F0702030302020204" pitchFamily="66" charset="0"/>
              </a:rPr>
              <a:t>5 hours per academic year</a:t>
            </a:r>
          </a:p>
        </p:txBody>
      </p:sp>
      <p:sp>
        <p:nvSpPr>
          <p:cNvPr id="6" name="Rectangle: Rounded Corners 5">
            <a:extLst>
              <a:ext uri="{FF2B5EF4-FFF2-40B4-BE49-F238E27FC236}">
                <a16:creationId xmlns:a16="http://schemas.microsoft.com/office/drawing/2014/main" id="{9400F075-EF5D-401B-A304-15C5CAF3DF99}"/>
              </a:ext>
            </a:extLst>
          </p:cNvPr>
          <p:cNvSpPr/>
          <p:nvPr/>
        </p:nvSpPr>
        <p:spPr>
          <a:xfrm>
            <a:off x="8150086" y="1952220"/>
            <a:ext cx="3046343" cy="39889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lgn="ctr">
              <a:buFont typeface="Arial" panose="020B0604020202020204" pitchFamily="34" charset="0"/>
              <a:buChar char="•"/>
            </a:pPr>
            <a:r>
              <a:rPr lang="en-GB" sz="2000" dirty="0">
                <a:latin typeface="Comic Sans MS" panose="030F0702030302020204" pitchFamily="66" charset="0"/>
              </a:rPr>
              <a:t>PSHE embedded into wider curriculum </a:t>
            </a:r>
          </a:p>
          <a:p>
            <a:pPr marL="342900" indent="-342900" algn="ctr">
              <a:buFont typeface="Arial" panose="020B0604020202020204" pitchFamily="34" charset="0"/>
              <a:buChar char="•"/>
            </a:pPr>
            <a:endParaRPr lang="en-GB" sz="2000" dirty="0">
              <a:latin typeface="Comic Sans MS" panose="030F0702030302020204" pitchFamily="66" charset="0"/>
            </a:endParaRPr>
          </a:p>
          <a:p>
            <a:pPr marL="342900" indent="-342900" algn="ctr">
              <a:buFont typeface="Arial" panose="020B0604020202020204" pitchFamily="34" charset="0"/>
              <a:buChar char="•"/>
            </a:pPr>
            <a:r>
              <a:rPr lang="en-GB" sz="2000" dirty="0">
                <a:latin typeface="Comic Sans MS" panose="030F0702030302020204" pitchFamily="66" charset="0"/>
              </a:rPr>
              <a:t>5 Sessions per half term (more for Y11)</a:t>
            </a:r>
          </a:p>
          <a:p>
            <a:pPr marL="342900" indent="-342900" algn="ctr">
              <a:buFont typeface="Arial" panose="020B0604020202020204" pitchFamily="34" charset="0"/>
              <a:buChar char="•"/>
            </a:pPr>
            <a:endParaRPr lang="en-GB" sz="2000" dirty="0">
              <a:latin typeface="Comic Sans MS" panose="030F0702030302020204" pitchFamily="66" charset="0"/>
            </a:endParaRPr>
          </a:p>
          <a:p>
            <a:pPr marL="342900" indent="-342900" algn="ctr">
              <a:buFont typeface="Arial" panose="020B0604020202020204" pitchFamily="34" charset="0"/>
              <a:buChar char="•"/>
            </a:pPr>
            <a:r>
              <a:rPr lang="en-GB" sz="2000" dirty="0">
                <a:latin typeface="Comic Sans MS" panose="030F0702030302020204" pitchFamily="66" charset="0"/>
              </a:rPr>
              <a:t>30 hours per academic year (more for Y11)</a:t>
            </a:r>
          </a:p>
        </p:txBody>
      </p:sp>
    </p:spTree>
    <p:extLst>
      <p:ext uri="{BB962C8B-B14F-4D97-AF65-F5344CB8AC3E}">
        <p14:creationId xmlns:p14="http://schemas.microsoft.com/office/powerpoint/2010/main" val="3367373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A4773-2265-443F-82C8-B8E57FCC2EEE}"/>
              </a:ext>
            </a:extLst>
          </p:cNvPr>
          <p:cNvSpPr>
            <a:spLocks noGrp="1"/>
          </p:cNvSpPr>
          <p:nvPr>
            <p:ph type="title"/>
          </p:nvPr>
        </p:nvSpPr>
        <p:spPr>
          <a:xfrm>
            <a:off x="737532" y="117446"/>
            <a:ext cx="10515600" cy="894913"/>
          </a:xfrm>
        </p:spPr>
        <p:txBody>
          <a:bodyPr>
            <a:normAutofit/>
          </a:bodyPr>
          <a:lstStyle/>
          <a:p>
            <a:pPr algn="ctr"/>
            <a:r>
              <a:rPr lang="en-GB" sz="3800" u="sng" dirty="0">
                <a:latin typeface="Comic Sans MS" panose="030F0702030302020204" pitchFamily="66" charset="0"/>
              </a:rPr>
              <a:t>What external agencies are used?</a:t>
            </a:r>
          </a:p>
        </p:txBody>
      </p:sp>
      <p:pic>
        <p:nvPicPr>
          <p:cNvPr id="4" name="Content Placeholder 3">
            <a:extLst>
              <a:ext uri="{FF2B5EF4-FFF2-40B4-BE49-F238E27FC236}">
                <a16:creationId xmlns:a16="http://schemas.microsoft.com/office/drawing/2014/main" id="{495A6803-F083-4CA0-A53E-07803F7CE5B5}"/>
              </a:ext>
            </a:extLst>
          </p:cNvPr>
          <p:cNvPicPr>
            <a:picLocks noGrp="1" noChangeAspect="1"/>
          </p:cNvPicPr>
          <p:nvPr>
            <p:ph idx="1"/>
          </p:nvPr>
        </p:nvPicPr>
        <p:blipFill>
          <a:blip r:embed="rId2"/>
          <a:stretch>
            <a:fillRect/>
          </a:stretch>
        </p:blipFill>
        <p:spPr>
          <a:xfrm>
            <a:off x="9006598" y="1627348"/>
            <a:ext cx="2702478" cy="1801652"/>
          </a:xfrm>
          <a:prstGeom prst="rect">
            <a:avLst/>
          </a:prstGeom>
        </p:spPr>
      </p:pic>
      <p:pic>
        <p:nvPicPr>
          <p:cNvPr id="5" name="Picture 4">
            <a:extLst>
              <a:ext uri="{FF2B5EF4-FFF2-40B4-BE49-F238E27FC236}">
                <a16:creationId xmlns:a16="http://schemas.microsoft.com/office/drawing/2014/main" id="{1D509D92-C99F-4CB1-B267-04EC827B32CC}"/>
              </a:ext>
            </a:extLst>
          </p:cNvPr>
          <p:cNvPicPr>
            <a:picLocks noChangeAspect="1"/>
          </p:cNvPicPr>
          <p:nvPr/>
        </p:nvPicPr>
        <p:blipFill>
          <a:blip r:embed="rId3"/>
          <a:stretch>
            <a:fillRect/>
          </a:stretch>
        </p:blipFill>
        <p:spPr>
          <a:xfrm>
            <a:off x="7207588" y="3597976"/>
            <a:ext cx="4585586" cy="3057057"/>
          </a:xfrm>
          <a:prstGeom prst="rect">
            <a:avLst/>
          </a:prstGeom>
        </p:spPr>
      </p:pic>
      <p:sp>
        <p:nvSpPr>
          <p:cNvPr id="6" name="Rectangle 5">
            <a:extLst>
              <a:ext uri="{FF2B5EF4-FFF2-40B4-BE49-F238E27FC236}">
                <a16:creationId xmlns:a16="http://schemas.microsoft.com/office/drawing/2014/main" id="{E52649EF-475E-4805-90F5-C9C6B315B3A2}"/>
              </a:ext>
            </a:extLst>
          </p:cNvPr>
          <p:cNvSpPr/>
          <p:nvPr/>
        </p:nvSpPr>
        <p:spPr>
          <a:xfrm>
            <a:off x="310394" y="1627347"/>
            <a:ext cx="6098796" cy="4832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GB" sz="1200" dirty="0">
                <a:solidFill>
                  <a:schemeClr val="tx1"/>
                </a:solidFill>
                <a:latin typeface="Comic Sans MS" panose="030F0702030302020204" pitchFamily="66" charset="0"/>
              </a:rPr>
              <a:t>Lancashire Police – Early Intervention Team (Sexting and County Lines) </a:t>
            </a:r>
          </a:p>
          <a:p>
            <a:pPr marL="285750" indent="-285750">
              <a:lnSpc>
                <a:spcPct val="150000"/>
              </a:lnSpc>
              <a:buFont typeface="Arial" panose="020B0604020202020204" pitchFamily="34" charset="0"/>
              <a:buChar char="•"/>
            </a:pPr>
            <a:r>
              <a:rPr lang="en-GB" sz="1200" dirty="0">
                <a:solidFill>
                  <a:schemeClr val="tx1"/>
                </a:solidFill>
                <a:latin typeface="Comic Sans MS" panose="030F0702030302020204" pitchFamily="66" charset="0"/>
              </a:rPr>
              <a:t>Lancashire Fire Service (Fire Safety, Road Safety, Anti-Social Behaviour) </a:t>
            </a:r>
          </a:p>
          <a:p>
            <a:pPr marL="285750" indent="-285750">
              <a:lnSpc>
                <a:spcPct val="150000"/>
              </a:lnSpc>
              <a:buFont typeface="Arial" panose="020B0604020202020204" pitchFamily="34" charset="0"/>
              <a:buChar char="•"/>
            </a:pPr>
            <a:r>
              <a:rPr lang="en-GB" sz="1200" dirty="0">
                <a:solidFill>
                  <a:schemeClr val="tx1"/>
                </a:solidFill>
                <a:latin typeface="Comic Sans MS" panose="030F0702030302020204" pitchFamily="66" charset="0"/>
              </a:rPr>
              <a:t>Lancashire County Council – Road Safety Team (Road Safety) </a:t>
            </a:r>
          </a:p>
          <a:p>
            <a:pPr marL="285750" indent="-285750">
              <a:lnSpc>
                <a:spcPct val="150000"/>
              </a:lnSpc>
              <a:buFont typeface="Arial" panose="020B0604020202020204" pitchFamily="34" charset="0"/>
              <a:buChar char="•"/>
            </a:pPr>
            <a:r>
              <a:rPr lang="en-GB" sz="1200" dirty="0">
                <a:solidFill>
                  <a:schemeClr val="tx1"/>
                </a:solidFill>
                <a:latin typeface="Comic Sans MS" panose="030F0702030302020204" pitchFamily="66" charset="0"/>
              </a:rPr>
              <a:t>Lancashire County Council - Prevent Partnership (Internet Safety, Respect and Tolerance, Extremism)</a:t>
            </a:r>
          </a:p>
          <a:p>
            <a:pPr marL="285750" indent="-285750">
              <a:lnSpc>
                <a:spcPct val="150000"/>
              </a:lnSpc>
              <a:buFont typeface="Arial" panose="020B0604020202020204" pitchFamily="34" charset="0"/>
              <a:buChar char="•"/>
            </a:pPr>
            <a:r>
              <a:rPr lang="en-GB" sz="1200" dirty="0">
                <a:solidFill>
                  <a:schemeClr val="tx1"/>
                </a:solidFill>
                <a:latin typeface="Comic Sans MS" panose="030F0702030302020204" pitchFamily="66" charset="0"/>
              </a:rPr>
              <a:t>Lancashire Sexual Health Service (4 C’s Presentation) </a:t>
            </a:r>
          </a:p>
          <a:p>
            <a:pPr marL="285750" indent="-285750">
              <a:lnSpc>
                <a:spcPct val="150000"/>
              </a:lnSpc>
              <a:buFont typeface="Arial" panose="020B0604020202020204" pitchFamily="34" charset="0"/>
              <a:buChar char="•"/>
            </a:pPr>
            <a:r>
              <a:rPr lang="en-GB" sz="1200" dirty="0">
                <a:solidFill>
                  <a:schemeClr val="tx1"/>
                </a:solidFill>
                <a:latin typeface="Comic Sans MS" panose="030F0702030302020204" pitchFamily="66" charset="0"/>
              </a:rPr>
              <a:t>JJ Effect (Knife Crime) </a:t>
            </a:r>
          </a:p>
          <a:p>
            <a:pPr marL="285750" indent="-285750">
              <a:lnSpc>
                <a:spcPct val="150000"/>
              </a:lnSpc>
              <a:buFont typeface="Arial" panose="020B0604020202020204" pitchFamily="34" charset="0"/>
              <a:buChar char="•"/>
            </a:pPr>
            <a:r>
              <a:rPr lang="en-GB" sz="1200" dirty="0">
                <a:solidFill>
                  <a:schemeClr val="tx1"/>
                </a:solidFill>
                <a:latin typeface="Comic Sans MS" panose="030F0702030302020204" pitchFamily="66" charset="0"/>
              </a:rPr>
              <a:t>Key Charity (Relationships, Domestic Abuse) </a:t>
            </a:r>
          </a:p>
          <a:p>
            <a:pPr marL="285750" indent="-285750">
              <a:lnSpc>
                <a:spcPct val="150000"/>
              </a:lnSpc>
              <a:buFont typeface="Arial" panose="020B0604020202020204" pitchFamily="34" charset="0"/>
              <a:buChar char="•"/>
            </a:pPr>
            <a:r>
              <a:rPr lang="en-GB" sz="1200" dirty="0">
                <a:solidFill>
                  <a:schemeClr val="tx1"/>
                </a:solidFill>
                <a:latin typeface="Comic Sans MS" panose="030F0702030302020204" pitchFamily="66" charset="0"/>
              </a:rPr>
              <a:t>Epic Risk Gambling (Risks of Gambling and Addiction) </a:t>
            </a:r>
          </a:p>
          <a:p>
            <a:pPr marL="285750" indent="-285750">
              <a:lnSpc>
                <a:spcPct val="150000"/>
              </a:lnSpc>
              <a:buFont typeface="Arial" panose="020B0604020202020204" pitchFamily="34" charset="0"/>
              <a:buChar char="•"/>
            </a:pPr>
            <a:r>
              <a:rPr lang="en-GB" sz="1200" dirty="0">
                <a:solidFill>
                  <a:schemeClr val="tx1"/>
                </a:solidFill>
                <a:latin typeface="Comic Sans MS" panose="030F0702030302020204" pitchFamily="66" charset="0"/>
              </a:rPr>
              <a:t>Amy Winehouse Foundation (Drugs and Alcohol Education) </a:t>
            </a:r>
          </a:p>
          <a:p>
            <a:pPr marL="285750" indent="-285750">
              <a:lnSpc>
                <a:spcPct val="150000"/>
              </a:lnSpc>
              <a:buFont typeface="Arial" panose="020B0604020202020204" pitchFamily="34" charset="0"/>
              <a:buChar char="•"/>
            </a:pPr>
            <a:r>
              <a:rPr lang="en-GB" sz="1200" dirty="0">
                <a:solidFill>
                  <a:schemeClr val="tx1"/>
                </a:solidFill>
                <a:latin typeface="Comic Sans MS" panose="030F0702030302020204" pitchFamily="66" charset="0"/>
              </a:rPr>
              <a:t>School Counsellor - Asa Burton (Mental Health) </a:t>
            </a:r>
          </a:p>
          <a:p>
            <a:pPr marL="285750" indent="-285750">
              <a:lnSpc>
                <a:spcPct val="150000"/>
              </a:lnSpc>
              <a:buFont typeface="Arial" panose="020B0604020202020204" pitchFamily="34" charset="0"/>
              <a:buChar char="•"/>
            </a:pPr>
            <a:r>
              <a:rPr lang="en-GB" sz="1200" dirty="0">
                <a:solidFill>
                  <a:schemeClr val="tx1"/>
                </a:solidFill>
                <a:latin typeface="Comic Sans MS" panose="030F0702030302020204" pitchFamily="66" charset="0"/>
              </a:rPr>
              <a:t>Just Like Us (Relationships, Respect, Diversity, LGBTQ+)</a:t>
            </a:r>
          </a:p>
          <a:p>
            <a:pPr marL="285750" indent="-285750">
              <a:lnSpc>
                <a:spcPct val="150000"/>
              </a:lnSpc>
              <a:buFont typeface="Arial" panose="020B0604020202020204" pitchFamily="34" charset="0"/>
              <a:buChar char="•"/>
            </a:pPr>
            <a:r>
              <a:rPr lang="en-GB" sz="1200" dirty="0">
                <a:solidFill>
                  <a:schemeClr val="tx1"/>
                </a:solidFill>
                <a:latin typeface="Comic Sans MS" panose="030F0702030302020204" pitchFamily="66" charset="0"/>
              </a:rPr>
              <a:t>Stand Against Violence (Anti-Bullying/Anti-Violence) </a:t>
            </a:r>
          </a:p>
          <a:p>
            <a:pPr marL="285750" indent="-285750">
              <a:lnSpc>
                <a:spcPct val="150000"/>
              </a:lnSpc>
              <a:buFont typeface="Arial" panose="020B0604020202020204" pitchFamily="34" charset="0"/>
              <a:buChar char="•"/>
            </a:pPr>
            <a:r>
              <a:rPr lang="en-GB" sz="1200" dirty="0">
                <a:solidFill>
                  <a:schemeClr val="tx1"/>
                </a:solidFill>
                <a:latin typeface="Comic Sans MS" panose="030F0702030302020204" pitchFamily="66" charset="0"/>
              </a:rPr>
              <a:t>British Red Cross (First Aid) </a:t>
            </a:r>
          </a:p>
          <a:p>
            <a:pPr marL="285750" indent="-285750">
              <a:lnSpc>
                <a:spcPct val="150000"/>
              </a:lnSpc>
              <a:buFont typeface="Arial" panose="020B0604020202020204" pitchFamily="34" charset="0"/>
              <a:buChar char="•"/>
            </a:pPr>
            <a:r>
              <a:rPr lang="en-GB" sz="1200" dirty="0">
                <a:solidFill>
                  <a:schemeClr val="tx1"/>
                </a:solidFill>
                <a:latin typeface="Comic Sans MS" panose="030F0702030302020204" pitchFamily="66" charset="0"/>
              </a:rPr>
              <a:t>British Heart Foundation (CPR) </a:t>
            </a:r>
          </a:p>
        </p:txBody>
      </p:sp>
      <p:pic>
        <p:nvPicPr>
          <p:cNvPr id="7" name="Picture 6">
            <a:extLst>
              <a:ext uri="{FF2B5EF4-FFF2-40B4-BE49-F238E27FC236}">
                <a16:creationId xmlns:a16="http://schemas.microsoft.com/office/drawing/2014/main" id="{85500630-98AD-4F56-A5AE-9C71C61D4D6E}"/>
              </a:ext>
            </a:extLst>
          </p:cNvPr>
          <p:cNvPicPr>
            <a:picLocks noChangeAspect="1"/>
          </p:cNvPicPr>
          <p:nvPr/>
        </p:nvPicPr>
        <p:blipFill>
          <a:blip r:embed="rId4"/>
          <a:stretch>
            <a:fillRect/>
          </a:stretch>
        </p:blipFill>
        <p:spPr>
          <a:xfrm>
            <a:off x="6869360" y="1545524"/>
            <a:ext cx="1943100" cy="1714500"/>
          </a:xfrm>
          <a:prstGeom prst="rect">
            <a:avLst/>
          </a:prstGeom>
        </p:spPr>
      </p:pic>
      <p:pic>
        <p:nvPicPr>
          <p:cNvPr id="8" name="Picture 7">
            <a:extLst>
              <a:ext uri="{FF2B5EF4-FFF2-40B4-BE49-F238E27FC236}">
                <a16:creationId xmlns:a16="http://schemas.microsoft.com/office/drawing/2014/main" id="{A2601E2E-094C-41FB-9226-90D480470824}"/>
              </a:ext>
            </a:extLst>
          </p:cNvPr>
          <p:cNvPicPr>
            <a:picLocks noChangeAspect="1"/>
          </p:cNvPicPr>
          <p:nvPr/>
        </p:nvPicPr>
        <p:blipFill>
          <a:blip r:embed="rId5"/>
          <a:stretch>
            <a:fillRect/>
          </a:stretch>
        </p:blipFill>
        <p:spPr>
          <a:xfrm>
            <a:off x="10835343" y="117446"/>
            <a:ext cx="1238250" cy="1714500"/>
          </a:xfrm>
          <a:prstGeom prst="rect">
            <a:avLst/>
          </a:prstGeom>
        </p:spPr>
      </p:pic>
      <p:pic>
        <p:nvPicPr>
          <p:cNvPr id="9" name="Picture 8">
            <a:extLst>
              <a:ext uri="{FF2B5EF4-FFF2-40B4-BE49-F238E27FC236}">
                <a16:creationId xmlns:a16="http://schemas.microsoft.com/office/drawing/2014/main" id="{3B3BDA23-9237-43B2-970E-13A8ADDC122D}"/>
              </a:ext>
            </a:extLst>
          </p:cNvPr>
          <p:cNvPicPr>
            <a:picLocks noChangeAspect="1"/>
          </p:cNvPicPr>
          <p:nvPr/>
        </p:nvPicPr>
        <p:blipFill>
          <a:blip r:embed="rId6"/>
          <a:stretch>
            <a:fillRect/>
          </a:stretch>
        </p:blipFill>
        <p:spPr>
          <a:xfrm>
            <a:off x="5734356" y="5525906"/>
            <a:ext cx="1718782" cy="1129127"/>
          </a:xfrm>
          <a:prstGeom prst="rect">
            <a:avLst/>
          </a:prstGeom>
        </p:spPr>
      </p:pic>
      <p:pic>
        <p:nvPicPr>
          <p:cNvPr id="10" name="Picture 9">
            <a:extLst>
              <a:ext uri="{FF2B5EF4-FFF2-40B4-BE49-F238E27FC236}">
                <a16:creationId xmlns:a16="http://schemas.microsoft.com/office/drawing/2014/main" id="{23A6DEEC-6D6D-49BB-98F4-5E11503CA65A}"/>
              </a:ext>
            </a:extLst>
          </p:cNvPr>
          <p:cNvPicPr>
            <a:picLocks noChangeAspect="1"/>
          </p:cNvPicPr>
          <p:nvPr/>
        </p:nvPicPr>
        <p:blipFill>
          <a:blip r:embed="rId7"/>
          <a:stretch>
            <a:fillRect/>
          </a:stretch>
        </p:blipFill>
        <p:spPr>
          <a:xfrm>
            <a:off x="4941726" y="3824708"/>
            <a:ext cx="2064666" cy="1136513"/>
          </a:xfrm>
          <a:prstGeom prst="rect">
            <a:avLst/>
          </a:prstGeom>
        </p:spPr>
      </p:pic>
    </p:spTree>
    <p:extLst>
      <p:ext uri="{BB962C8B-B14F-4D97-AF65-F5344CB8AC3E}">
        <p14:creationId xmlns:p14="http://schemas.microsoft.com/office/powerpoint/2010/main" val="3309817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A4773-2265-443F-82C8-B8E57FCC2EEE}"/>
              </a:ext>
            </a:extLst>
          </p:cNvPr>
          <p:cNvSpPr>
            <a:spLocks noGrp="1"/>
          </p:cNvSpPr>
          <p:nvPr>
            <p:ph type="title"/>
          </p:nvPr>
        </p:nvSpPr>
        <p:spPr>
          <a:xfrm>
            <a:off x="838200" y="215302"/>
            <a:ext cx="10515600" cy="1325563"/>
          </a:xfrm>
        </p:spPr>
        <p:txBody>
          <a:bodyPr/>
          <a:lstStyle/>
          <a:p>
            <a:pPr algn="ctr"/>
            <a:r>
              <a:rPr lang="en-GB" u="sng" dirty="0">
                <a:latin typeface="Comic Sans MS" panose="030F0702030302020204" pitchFamily="66" charset="0"/>
              </a:rPr>
              <a:t>Questions to Consider </a:t>
            </a:r>
          </a:p>
        </p:txBody>
      </p:sp>
      <p:sp>
        <p:nvSpPr>
          <p:cNvPr id="3" name="Content Placeholder 2">
            <a:extLst>
              <a:ext uri="{FF2B5EF4-FFF2-40B4-BE49-F238E27FC236}">
                <a16:creationId xmlns:a16="http://schemas.microsoft.com/office/drawing/2014/main" id="{7BFBF42C-9F86-409A-A532-FB82819B794D}"/>
              </a:ext>
            </a:extLst>
          </p:cNvPr>
          <p:cNvSpPr>
            <a:spLocks noGrp="1"/>
          </p:cNvSpPr>
          <p:nvPr>
            <p:ph idx="1"/>
          </p:nvPr>
        </p:nvSpPr>
        <p:spPr>
          <a:xfrm>
            <a:off x="276100" y="1540865"/>
            <a:ext cx="11729853" cy="5101833"/>
          </a:xfrm>
        </p:spPr>
        <p:txBody>
          <a:bodyPr>
            <a:normAutofit/>
          </a:bodyPr>
          <a:lstStyle/>
          <a:p>
            <a:pPr marL="342900" indent="-342900">
              <a:lnSpc>
                <a:spcPct val="200000"/>
              </a:lnSpc>
              <a:buFont typeface="+mj-lt"/>
              <a:buAutoNum type="alphaLcParenR"/>
            </a:pPr>
            <a:r>
              <a:rPr lang="en-GB" sz="1800" dirty="0">
                <a:latin typeface="Comic Sans MS" panose="030F0702030302020204" pitchFamily="66" charset="0"/>
              </a:rPr>
              <a:t>How do you (or your children) find the way in which PSHE is </a:t>
            </a:r>
            <a:r>
              <a:rPr lang="en-GB" sz="1800" dirty="0">
                <a:highlight>
                  <a:srgbClr val="FFFF00"/>
                </a:highlight>
                <a:latin typeface="Comic Sans MS" panose="030F0702030302020204" pitchFamily="66" charset="0"/>
              </a:rPr>
              <a:t>scheduled</a:t>
            </a:r>
            <a:r>
              <a:rPr lang="en-GB" sz="1800" dirty="0">
                <a:latin typeface="Comic Sans MS" panose="030F0702030302020204" pitchFamily="66" charset="0"/>
              </a:rPr>
              <a:t>? </a:t>
            </a:r>
            <a:r>
              <a:rPr lang="en-GB" sz="1400" i="1" dirty="0">
                <a:latin typeface="Comic Sans MS" panose="030F0702030302020204" pitchFamily="66" charset="0"/>
              </a:rPr>
              <a:t>Does it work well? Is it manageable?  </a:t>
            </a:r>
          </a:p>
          <a:p>
            <a:pPr marL="342900" indent="-342900">
              <a:lnSpc>
                <a:spcPct val="200000"/>
              </a:lnSpc>
              <a:buFont typeface="+mj-lt"/>
              <a:buAutoNum type="alphaLcParenR"/>
            </a:pPr>
            <a:r>
              <a:rPr lang="en-GB" sz="1800" dirty="0">
                <a:latin typeface="Comic Sans MS" panose="030F0702030302020204" pitchFamily="66" charset="0"/>
              </a:rPr>
              <a:t>How do you (or your children) feel about the </a:t>
            </a:r>
            <a:r>
              <a:rPr lang="en-GB" sz="1800" dirty="0">
                <a:highlight>
                  <a:srgbClr val="FFFF00"/>
                </a:highlight>
                <a:latin typeface="Comic Sans MS" panose="030F0702030302020204" pitchFamily="66" charset="0"/>
              </a:rPr>
              <a:t>order</a:t>
            </a:r>
            <a:r>
              <a:rPr lang="en-GB" sz="1800" dirty="0">
                <a:latin typeface="Comic Sans MS" panose="030F0702030302020204" pitchFamily="66" charset="0"/>
              </a:rPr>
              <a:t> that the content is delivered in? </a:t>
            </a:r>
            <a:r>
              <a:rPr lang="en-GB" sz="1400" i="1" dirty="0">
                <a:latin typeface="Comic Sans MS" panose="030F0702030302020204" pitchFamily="66" charset="0"/>
              </a:rPr>
              <a:t>Are there any topics you would do earlier on in school, or later on? Are there any topics you feel should be regularly revisited which aren’t already? </a:t>
            </a:r>
          </a:p>
          <a:p>
            <a:pPr marL="342900" indent="-342900">
              <a:lnSpc>
                <a:spcPct val="200000"/>
              </a:lnSpc>
              <a:buFont typeface="+mj-lt"/>
              <a:buAutoNum type="alphaLcParenR"/>
            </a:pPr>
            <a:r>
              <a:rPr lang="en-GB" sz="1800" dirty="0">
                <a:latin typeface="Comic Sans MS" panose="030F0702030302020204" pitchFamily="66" charset="0"/>
              </a:rPr>
              <a:t>How do your children find the </a:t>
            </a:r>
            <a:r>
              <a:rPr lang="en-GB" sz="1800" dirty="0">
                <a:highlight>
                  <a:srgbClr val="FFFF00"/>
                </a:highlight>
                <a:latin typeface="Comic Sans MS" panose="030F0702030302020204" pitchFamily="66" charset="0"/>
              </a:rPr>
              <a:t>delivery</a:t>
            </a:r>
            <a:r>
              <a:rPr lang="en-GB" sz="1800" dirty="0">
                <a:latin typeface="Comic Sans MS" panose="030F0702030302020204" pitchFamily="66" charset="0"/>
              </a:rPr>
              <a:t> of the content?</a:t>
            </a:r>
            <a:r>
              <a:rPr lang="en-GB" sz="1400" i="1" dirty="0">
                <a:latin typeface="Comic Sans MS" panose="030F0702030302020204" pitchFamily="66" charset="0"/>
              </a:rPr>
              <a:t> Is it engaging? Is it interesting? Do they discuss topics/lessons at home? </a:t>
            </a:r>
          </a:p>
          <a:p>
            <a:pPr marL="342900" indent="-342900">
              <a:lnSpc>
                <a:spcPct val="200000"/>
              </a:lnSpc>
              <a:buFont typeface="+mj-lt"/>
              <a:buAutoNum type="alphaLcParenR"/>
            </a:pPr>
            <a:r>
              <a:rPr lang="en-GB" sz="1800" dirty="0">
                <a:latin typeface="Comic Sans MS" panose="030F0702030302020204" pitchFamily="66" charset="0"/>
              </a:rPr>
              <a:t>Do you receive the PSHE and Mental Health newsletters? </a:t>
            </a:r>
            <a:r>
              <a:rPr lang="en-GB" sz="1400" i="1" dirty="0">
                <a:latin typeface="Comic Sans MS" panose="030F0702030302020204" pitchFamily="66" charset="0"/>
              </a:rPr>
              <a:t>Are they helpful? Is there anything else you would like to see on them? </a:t>
            </a:r>
            <a:endParaRPr lang="en-GB" sz="1800" i="1" dirty="0">
              <a:latin typeface="Comic Sans MS" panose="030F0702030302020204" pitchFamily="66" charset="0"/>
            </a:endParaRPr>
          </a:p>
          <a:p>
            <a:pPr marL="342900" indent="-342900">
              <a:lnSpc>
                <a:spcPct val="200000"/>
              </a:lnSpc>
              <a:buFont typeface="+mj-lt"/>
              <a:buAutoNum type="alphaLcParenR"/>
            </a:pPr>
            <a:r>
              <a:rPr lang="en-GB" sz="1800" dirty="0">
                <a:latin typeface="Comic Sans MS" panose="030F0702030302020204" pitchFamily="66" charset="0"/>
              </a:rPr>
              <a:t>When should we cover FGM? </a:t>
            </a:r>
            <a:endParaRPr lang="en-GB" sz="1800" i="1" dirty="0">
              <a:latin typeface="Comic Sans MS" panose="030F0702030302020204" pitchFamily="66" charset="0"/>
            </a:endParaRPr>
          </a:p>
        </p:txBody>
      </p:sp>
    </p:spTree>
    <p:extLst>
      <p:ext uri="{BB962C8B-B14F-4D97-AF65-F5344CB8AC3E}">
        <p14:creationId xmlns:p14="http://schemas.microsoft.com/office/powerpoint/2010/main" val="1105470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98FD074FE478498B0A467DFE91FF74" ma:contentTypeVersion="13" ma:contentTypeDescription="Create a new document." ma:contentTypeScope="" ma:versionID="054a64f3c9f0ecda40468bd174a77d70">
  <xsd:schema xmlns:xsd="http://www.w3.org/2001/XMLSchema" xmlns:xs="http://www.w3.org/2001/XMLSchema" xmlns:p="http://schemas.microsoft.com/office/2006/metadata/properties" xmlns:ns2="62998bc6-f525-47f9-bc59-7d196f6a14cc" xmlns:ns3="e771b40e-047d-47f8-af65-1216852a2d21" targetNamespace="http://schemas.microsoft.com/office/2006/metadata/properties" ma:root="true" ma:fieldsID="3044814ef46a46fc9780a9dc687bc44b" ns2:_="" ns3:_="">
    <xsd:import namespace="62998bc6-f525-47f9-bc59-7d196f6a14cc"/>
    <xsd:import namespace="e771b40e-047d-47f8-af65-1216852a2d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998bc6-f525-47f9-bc59-7d196f6a14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71b40e-047d-47f8-af65-1216852a2d2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CD7B98-FE08-498D-8313-85E64BFBBB11}">
  <ds:schemaRefs>
    <ds:schemaRef ds:uri="http://schemas.microsoft.com/sharepoint/v3/contenttype/forms"/>
  </ds:schemaRefs>
</ds:datastoreItem>
</file>

<file path=customXml/itemProps2.xml><?xml version="1.0" encoding="utf-8"?>
<ds:datastoreItem xmlns:ds="http://schemas.openxmlformats.org/officeDocument/2006/customXml" ds:itemID="{D9EEC7E1-0A4D-479A-B0C9-E9DCAB61C7B7}">
  <ds:schemaRefs>
    <ds:schemaRef ds:uri="62998bc6-f525-47f9-bc59-7d196f6a14cc"/>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office/2006/documentManagement/types"/>
    <ds:schemaRef ds:uri="e771b40e-047d-47f8-af65-1216852a2d21"/>
    <ds:schemaRef ds:uri="http://purl.org/dc/dcmitype/"/>
    <ds:schemaRef ds:uri="http://purl.org/dc/elements/1.1/"/>
  </ds:schemaRefs>
</ds:datastoreItem>
</file>

<file path=customXml/itemProps3.xml><?xml version="1.0" encoding="utf-8"?>
<ds:datastoreItem xmlns:ds="http://schemas.openxmlformats.org/officeDocument/2006/customXml" ds:itemID="{69433CEF-D87C-41E7-BE6E-C8F36239FC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998bc6-f525-47f9-bc59-7d196f6a14cc"/>
    <ds:schemaRef ds:uri="e771b40e-047d-47f8-af65-1216852a2d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393</TotalTime>
  <Words>797</Words>
  <Application>Microsoft Office PowerPoint</Application>
  <PresentationFormat>Widescreen</PresentationFormat>
  <Paragraphs>71</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Comic Sans MS</vt:lpstr>
      <vt:lpstr>Office Theme</vt:lpstr>
      <vt:lpstr>PSHE at Bishop Rawstorne CofE Academy</vt:lpstr>
      <vt:lpstr>Statutory Changes to PSHE  </vt:lpstr>
      <vt:lpstr>The PSHE ‘revamp’ </vt:lpstr>
      <vt:lpstr>PowerPoint Presentation</vt:lpstr>
      <vt:lpstr>How does our Christian Distinctiveness impact RSE? </vt:lpstr>
      <vt:lpstr>How do we plan and resource our schemes of work? </vt:lpstr>
      <vt:lpstr>How is PSHE timetabled? </vt:lpstr>
      <vt:lpstr>What external agencies are used?</vt:lpstr>
      <vt:lpstr>Questions to Consider </vt:lpstr>
      <vt:lpstr>Final Comments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Dot Thomson</dc:creator>
  <cp:lastModifiedBy>Mr. A. Duckworth</cp:lastModifiedBy>
  <cp:revision>15</cp:revision>
  <dcterms:created xsi:type="dcterms:W3CDTF">2021-09-29T14:55:33Z</dcterms:created>
  <dcterms:modified xsi:type="dcterms:W3CDTF">2022-11-23T17:54:03Z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0x010100D698FD074FE478498B0A467DFE91FF74</vt:lpwstr>
  </property>
</Properties>
</file>