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2" r:id="rId5"/>
  </p:sldMasterIdLst>
  <p:notesMasterIdLst>
    <p:notesMasterId r:id="rId27"/>
  </p:notesMasterIdLst>
  <p:sldIdLst>
    <p:sldId id="258" r:id="rId6"/>
    <p:sldId id="382" r:id="rId7"/>
    <p:sldId id="372" r:id="rId8"/>
    <p:sldId id="377" r:id="rId9"/>
    <p:sldId id="313" r:id="rId10"/>
    <p:sldId id="365" r:id="rId11"/>
    <p:sldId id="262" r:id="rId12"/>
    <p:sldId id="370" r:id="rId13"/>
    <p:sldId id="381" r:id="rId14"/>
    <p:sldId id="374" r:id="rId15"/>
    <p:sldId id="353" r:id="rId16"/>
    <p:sldId id="375" r:id="rId17"/>
    <p:sldId id="376" r:id="rId18"/>
    <p:sldId id="259" r:id="rId19"/>
    <p:sldId id="371" r:id="rId20"/>
    <p:sldId id="380" r:id="rId21"/>
    <p:sldId id="363" r:id="rId22"/>
    <p:sldId id="369" r:id="rId23"/>
    <p:sldId id="383" r:id="rId24"/>
    <p:sldId id="362" r:id="rId25"/>
    <p:sldId id="3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660"/>
  </p:normalViewPr>
  <p:slideViewPr>
    <p:cSldViewPr snapToGrid="0">
      <p:cViewPr varScale="1">
        <p:scale>
          <a:sx n="76" d="100"/>
          <a:sy n="76" d="100"/>
        </p:scale>
        <p:origin x="9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BF83A-079A-412E-AAA7-0F49DD74E58E}"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C92CD-2858-4644-8CE3-E53EE7D12F74}" type="slidenum">
              <a:rPr lang="en-GB" smtClean="0"/>
              <a:t>‹#›</a:t>
            </a:fld>
            <a:endParaRPr lang="en-GB"/>
          </a:p>
        </p:txBody>
      </p:sp>
    </p:spTree>
    <p:extLst>
      <p:ext uri="{BB962C8B-B14F-4D97-AF65-F5344CB8AC3E}">
        <p14:creationId xmlns:p14="http://schemas.microsoft.com/office/powerpoint/2010/main" val="308421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F02E98-D9ED-4DAA-9E2A-BC8B4B6C17C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13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6421-B0E7-4BED-84E7-F20DDCD75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CBC15F-5786-4808-8E76-3B3EDFBA2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7C382A-AED8-4597-8F48-4D66E53287C5}"/>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5" name="Footer Placeholder 4">
            <a:extLst>
              <a:ext uri="{FF2B5EF4-FFF2-40B4-BE49-F238E27FC236}">
                <a16:creationId xmlns:a16="http://schemas.microsoft.com/office/drawing/2014/main" id="{F4AFBE0E-C010-4490-AF58-9CC9BF5C6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F5332-053D-4159-89C5-649819F86D0E}"/>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31634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A608-B366-4A66-8162-BF98E6EFB6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3487F0-0568-450E-B3EB-B08AFDC68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415614-6FCF-458E-9CD0-5468B1E9EEDF}"/>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5" name="Footer Placeholder 4">
            <a:extLst>
              <a:ext uri="{FF2B5EF4-FFF2-40B4-BE49-F238E27FC236}">
                <a16:creationId xmlns:a16="http://schemas.microsoft.com/office/drawing/2014/main" id="{BD44D46A-B328-43DA-BA13-1F1F9FB5F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FC8BAB-4E9D-4BDB-A1BC-C1CD3DF1D9F0}"/>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265491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29ABD8-3AE9-490F-88FE-6C5FA085FD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F0A47-BBB8-42D9-A892-40DF2E2A1D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EB11E-1E88-48A6-867C-161985BC04C5}"/>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5" name="Footer Placeholder 4">
            <a:extLst>
              <a:ext uri="{FF2B5EF4-FFF2-40B4-BE49-F238E27FC236}">
                <a16:creationId xmlns:a16="http://schemas.microsoft.com/office/drawing/2014/main" id="{F9473C08-51FD-4E6E-B50B-D760D9925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DFADB8-5506-4846-8F3C-5C66A707DEA2}"/>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2745876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0F4B86-B05B-446C-8869-160389A70694}"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84047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F4B86-B05B-446C-8869-160389A70694}"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261571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0F4B86-B05B-446C-8869-160389A70694}"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1549556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F4B86-B05B-446C-8869-160389A70694}"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356288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0F4B86-B05B-446C-8869-160389A70694}" type="datetimeFigureOut">
              <a:rPr lang="en-GB" smtClean="0"/>
              <a:t>31/01/2024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361581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0F4B86-B05B-446C-8869-160389A70694}" type="datetimeFigureOut">
              <a:rPr lang="en-GB" smtClean="0"/>
              <a:t>31/01/2024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314919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F4B86-B05B-446C-8869-160389A70694}" type="datetimeFigureOut">
              <a:rPr lang="en-GB" smtClean="0"/>
              <a:t>31/01/2024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2464140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F4B86-B05B-446C-8869-160389A70694}"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61177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5280-C413-4866-A44C-9BE3F8C850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C0D5BA-30BC-4320-A23A-6E9842E916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0386FD-F38B-4063-8FF8-ACFDB1C479F6}"/>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5" name="Footer Placeholder 4">
            <a:extLst>
              <a:ext uri="{FF2B5EF4-FFF2-40B4-BE49-F238E27FC236}">
                <a16:creationId xmlns:a16="http://schemas.microsoft.com/office/drawing/2014/main" id="{0408481D-D09E-414D-8C3F-2D5448E94C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646403-F466-4AA4-A442-2497E38333D1}"/>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35853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0F4B86-B05B-446C-8869-160389A70694}" type="datetimeFigureOut">
              <a:rPr lang="en-GB" smtClean="0"/>
              <a:t>31/01/2024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349577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F4B86-B05B-446C-8869-160389A70694}"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837852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0F4B86-B05B-446C-8869-160389A70694}" type="datetimeFigureOut">
              <a:rPr lang="en-GB" smtClean="0"/>
              <a:t>31/01/2024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A89DA-5669-4DCD-B7E4-62CB52283F02}" type="slidenum">
              <a:rPr lang="en-GB" smtClean="0"/>
              <a:t>‹#›</a:t>
            </a:fld>
            <a:endParaRPr lang="en-GB"/>
          </a:p>
        </p:txBody>
      </p:sp>
    </p:spTree>
    <p:extLst>
      <p:ext uri="{BB962C8B-B14F-4D97-AF65-F5344CB8AC3E}">
        <p14:creationId xmlns:p14="http://schemas.microsoft.com/office/powerpoint/2010/main" val="3514981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652D-6ADD-4AFC-B5BB-81DA3908CC89}"/>
              </a:ext>
            </a:extLst>
          </p:cNvPr>
          <p:cNvSpPr>
            <a:spLocks noGrp="1"/>
          </p:cNvSpPr>
          <p:nvPr>
            <p:ph type="title"/>
          </p:nvPr>
        </p:nvSpPr>
        <p:spPr>
          <a:xfrm>
            <a:off x="902222" y="1341713"/>
            <a:ext cx="10515600" cy="1231805"/>
          </a:xfrm>
        </p:spPr>
        <p:txBody>
          <a:bodyPr anchor="b"/>
          <a:lstStyle>
            <a:lvl1pPr>
              <a:defRPr sz="6000">
                <a:latin typeface="+mn-l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4A4B8E-1383-4B5A-B8B3-930FCF82180F}"/>
              </a:ext>
            </a:extLst>
          </p:cNvPr>
          <p:cNvSpPr>
            <a:spLocks noGrp="1"/>
          </p:cNvSpPr>
          <p:nvPr>
            <p:ph type="body" idx="1"/>
          </p:nvPr>
        </p:nvSpPr>
        <p:spPr>
          <a:xfrm>
            <a:off x="902222" y="31303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B7DA837F-D6D7-4D07-ABB5-887F91807CFF}"/>
              </a:ext>
            </a:extLst>
          </p:cNvPr>
          <p:cNvPicPr>
            <a:picLocks noChangeAspect="1"/>
          </p:cNvPicPr>
          <p:nvPr userDrawn="1"/>
        </p:nvPicPr>
        <p:blipFill>
          <a:blip r:embed="rId2"/>
          <a:stretch>
            <a:fillRect/>
          </a:stretch>
        </p:blipFill>
        <p:spPr>
          <a:xfrm>
            <a:off x="10844751" y="135902"/>
            <a:ext cx="1146143" cy="1146143"/>
          </a:xfrm>
          <a:prstGeom prst="rect">
            <a:avLst/>
          </a:prstGeom>
        </p:spPr>
      </p:pic>
      <p:pic>
        <p:nvPicPr>
          <p:cNvPr id="8" name="Picture 7">
            <a:extLst>
              <a:ext uri="{FF2B5EF4-FFF2-40B4-BE49-F238E27FC236}">
                <a16:creationId xmlns:a16="http://schemas.microsoft.com/office/drawing/2014/main" id="{A7E06DA9-35F5-4CDA-A0F6-763A41E36AEC}"/>
              </a:ext>
            </a:extLst>
          </p:cNvPr>
          <p:cNvPicPr>
            <a:picLocks noChangeAspect="1"/>
          </p:cNvPicPr>
          <p:nvPr userDrawn="1"/>
        </p:nvPicPr>
        <p:blipFill>
          <a:blip r:embed="rId3"/>
          <a:stretch>
            <a:fillRect/>
          </a:stretch>
        </p:blipFill>
        <p:spPr>
          <a:xfrm>
            <a:off x="201106" y="135902"/>
            <a:ext cx="1144747" cy="1149813"/>
          </a:xfrm>
          <a:prstGeom prst="rect">
            <a:avLst/>
          </a:prstGeom>
        </p:spPr>
      </p:pic>
      <p:pic>
        <p:nvPicPr>
          <p:cNvPr id="9" name="Picture 5">
            <a:extLst>
              <a:ext uri="{FF2B5EF4-FFF2-40B4-BE49-F238E27FC236}">
                <a16:creationId xmlns:a16="http://schemas.microsoft.com/office/drawing/2014/main" id="{7E07188E-D1CC-470D-9C34-2835FC42AFD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24943" y="6061605"/>
            <a:ext cx="6742113" cy="438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5DC4DAF6-3ED0-4B59-9154-166C802FCAC6}"/>
              </a:ext>
            </a:extLst>
          </p:cNvPr>
          <p:cNvSpPr>
            <a:spLocks noChangeArrowheads="1"/>
          </p:cNvSpPr>
          <p:nvPr userDrawn="1"/>
        </p:nvSpPr>
        <p:spPr bwMode="auto">
          <a:xfrm>
            <a:off x="0" y="64934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Principles of an Excellent Church School:	 Spirituality – Community – Connection – Transformation – Curriculum – Inclusion – Achievement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7571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A294-0850-49E8-BA8D-79FBF3D06E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4CDEAD-4A40-4EC9-99C7-4FECFEB794A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E1DC5D-C708-4C47-AC13-FEC12508C99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018536-3A7A-4E32-A410-EC2176987F80}"/>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6" name="Footer Placeholder 5">
            <a:extLst>
              <a:ext uri="{FF2B5EF4-FFF2-40B4-BE49-F238E27FC236}">
                <a16:creationId xmlns:a16="http://schemas.microsoft.com/office/drawing/2014/main" id="{7606DC29-773E-4B5F-8F8C-20EC26730B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6BB01A-3D85-4614-9BEF-E5D2DAE50F87}"/>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394865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2CC2-83FD-4124-BFDD-9087A622D5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800CE6-21B4-476A-97F1-AA928867A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DCFA44-94DC-4389-8CED-E51945C15F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33C86A7-5845-4DE7-8DE2-D75053C1BD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EE7541-7650-4C8F-86C0-98E93DFC69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AD7FC09-2A63-49C1-B15B-B1F5B8968F34}"/>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8" name="Footer Placeholder 7">
            <a:extLst>
              <a:ext uri="{FF2B5EF4-FFF2-40B4-BE49-F238E27FC236}">
                <a16:creationId xmlns:a16="http://schemas.microsoft.com/office/drawing/2014/main" id="{5BB9C85B-9768-4644-B0D6-9D5CAEE7B5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A6236B-1001-4960-A203-DF437402FBB0}"/>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2673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BB80-58C7-48FE-A56D-BD08449CE0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7C6AC0-36E1-484D-B4AC-F88935BB942D}"/>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4" name="Footer Placeholder 3">
            <a:extLst>
              <a:ext uri="{FF2B5EF4-FFF2-40B4-BE49-F238E27FC236}">
                <a16:creationId xmlns:a16="http://schemas.microsoft.com/office/drawing/2014/main" id="{A348E5CC-C043-458A-B533-C24E975F42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88C696-9167-4F78-BE78-FE71C1E07EA7}"/>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133303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A02B21-F398-409F-8C95-7E0CF0EB9B90}"/>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3" name="Footer Placeholder 2">
            <a:extLst>
              <a:ext uri="{FF2B5EF4-FFF2-40B4-BE49-F238E27FC236}">
                <a16:creationId xmlns:a16="http://schemas.microsoft.com/office/drawing/2014/main" id="{38E6316F-7457-4D1B-9E47-B4F74CCC06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282610-2578-4D75-B4E3-CDC068BF849C}"/>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218902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DFF7-C77B-47F8-9507-2DA5D1805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275800-04F2-456C-BC20-733FE8CBDC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F7CF98-817A-42F0-82B0-416B1FEB0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BD9F23-15AC-4D52-84FE-C15A8E0529FF}"/>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6" name="Footer Placeholder 5">
            <a:extLst>
              <a:ext uri="{FF2B5EF4-FFF2-40B4-BE49-F238E27FC236}">
                <a16:creationId xmlns:a16="http://schemas.microsoft.com/office/drawing/2014/main" id="{B89EFEC4-2482-4B6B-B334-7C55117EF4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2A3037-B587-4FD2-9EE4-A0E04F6C41F2}"/>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38157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B24C-406C-4532-B912-FE962EA14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385DC1-9D80-4AB4-8B0F-4510BC8D9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A01BAB-D5D1-4393-AC8C-47AF6DC1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0AAACB-0E92-4F5E-9756-A43BDD4567EA}"/>
              </a:ext>
            </a:extLst>
          </p:cNvPr>
          <p:cNvSpPr>
            <a:spLocks noGrp="1"/>
          </p:cNvSpPr>
          <p:nvPr>
            <p:ph type="dt" sz="half" idx="10"/>
          </p:nvPr>
        </p:nvSpPr>
        <p:spPr/>
        <p:txBody>
          <a:bodyPr/>
          <a:lstStyle/>
          <a:p>
            <a:fld id="{FFAB2A38-BDB0-4578-BB81-EB17F615756A}" type="datetimeFigureOut">
              <a:rPr lang="en-GB" smtClean="0"/>
              <a:t>31/01/2024</a:t>
            </a:fld>
            <a:endParaRPr lang="en-GB"/>
          </a:p>
        </p:txBody>
      </p:sp>
      <p:sp>
        <p:nvSpPr>
          <p:cNvPr id="6" name="Footer Placeholder 5">
            <a:extLst>
              <a:ext uri="{FF2B5EF4-FFF2-40B4-BE49-F238E27FC236}">
                <a16:creationId xmlns:a16="http://schemas.microsoft.com/office/drawing/2014/main" id="{E618F3AE-6B17-4773-925F-503D588380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56B897-FC89-49E5-8722-9D4D62F0C93B}"/>
              </a:ext>
            </a:extLst>
          </p:cNvPr>
          <p:cNvSpPr>
            <a:spLocks noGrp="1"/>
          </p:cNvSpPr>
          <p:nvPr>
            <p:ph type="sldNum" sz="quarter" idx="12"/>
          </p:nvPr>
        </p:nvSpPr>
        <p:spPr/>
        <p:txBody>
          <a:bodyPr/>
          <a:lstStyle/>
          <a:p>
            <a:fld id="{2DAB0024-5284-40B1-92C8-A0F5B1C0C076}" type="slidenum">
              <a:rPr lang="en-GB" smtClean="0"/>
              <a:t>‹#›</a:t>
            </a:fld>
            <a:endParaRPr lang="en-GB"/>
          </a:p>
        </p:txBody>
      </p:sp>
    </p:spTree>
    <p:extLst>
      <p:ext uri="{BB962C8B-B14F-4D97-AF65-F5344CB8AC3E}">
        <p14:creationId xmlns:p14="http://schemas.microsoft.com/office/powerpoint/2010/main" val="362426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E446D9-8F76-478F-BA3D-63A73BA34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A6934-0705-4066-8C3C-05B42F87E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C629E-91D1-4A9C-A25C-2D15DB814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B2A38-BDB0-4578-BB81-EB17F615756A}" type="datetimeFigureOut">
              <a:rPr lang="en-GB" smtClean="0"/>
              <a:t>31/01/2024</a:t>
            </a:fld>
            <a:endParaRPr lang="en-GB"/>
          </a:p>
        </p:txBody>
      </p:sp>
      <p:sp>
        <p:nvSpPr>
          <p:cNvPr id="5" name="Footer Placeholder 4">
            <a:extLst>
              <a:ext uri="{FF2B5EF4-FFF2-40B4-BE49-F238E27FC236}">
                <a16:creationId xmlns:a16="http://schemas.microsoft.com/office/drawing/2014/main" id="{5625ADCE-3E8F-487C-90A8-C5F8F4C1F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4F682D-738C-45BC-A08D-44824EDE7A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B0024-5284-40B1-92C8-A0F5B1C0C076}" type="slidenum">
              <a:rPr lang="en-GB" smtClean="0"/>
              <a:t>‹#›</a:t>
            </a:fld>
            <a:endParaRPr lang="en-GB"/>
          </a:p>
        </p:txBody>
      </p:sp>
      <p:pic>
        <p:nvPicPr>
          <p:cNvPr id="7" name="Picture 6">
            <a:extLst>
              <a:ext uri="{FF2B5EF4-FFF2-40B4-BE49-F238E27FC236}">
                <a16:creationId xmlns:a16="http://schemas.microsoft.com/office/drawing/2014/main" id="{4538FA07-117F-427C-B3C5-E339FDEBC8D7}"/>
              </a:ext>
            </a:extLst>
          </p:cNvPr>
          <p:cNvPicPr>
            <a:picLocks noChangeAspect="1"/>
          </p:cNvPicPr>
          <p:nvPr userDrawn="1"/>
        </p:nvPicPr>
        <p:blipFill>
          <a:blip r:embed="rId13"/>
          <a:stretch>
            <a:fillRect/>
          </a:stretch>
        </p:blipFill>
        <p:spPr>
          <a:xfrm>
            <a:off x="10844751" y="135902"/>
            <a:ext cx="1146143" cy="1146143"/>
          </a:xfrm>
          <a:prstGeom prst="rect">
            <a:avLst/>
          </a:prstGeom>
        </p:spPr>
      </p:pic>
      <p:pic>
        <p:nvPicPr>
          <p:cNvPr id="8" name="Picture 7">
            <a:extLst>
              <a:ext uri="{FF2B5EF4-FFF2-40B4-BE49-F238E27FC236}">
                <a16:creationId xmlns:a16="http://schemas.microsoft.com/office/drawing/2014/main" id="{9B268B20-F283-4E12-8A32-2547B0E616C1}"/>
              </a:ext>
            </a:extLst>
          </p:cNvPr>
          <p:cNvPicPr>
            <a:picLocks noChangeAspect="1"/>
          </p:cNvPicPr>
          <p:nvPr userDrawn="1"/>
        </p:nvPicPr>
        <p:blipFill>
          <a:blip r:embed="rId14"/>
          <a:stretch>
            <a:fillRect/>
          </a:stretch>
        </p:blipFill>
        <p:spPr>
          <a:xfrm>
            <a:off x="201106" y="135902"/>
            <a:ext cx="1144747" cy="1149813"/>
          </a:xfrm>
          <a:prstGeom prst="rect">
            <a:avLst/>
          </a:prstGeom>
        </p:spPr>
      </p:pic>
      <p:pic>
        <p:nvPicPr>
          <p:cNvPr id="9" name="Picture 5">
            <a:extLst>
              <a:ext uri="{FF2B5EF4-FFF2-40B4-BE49-F238E27FC236}">
                <a16:creationId xmlns:a16="http://schemas.microsoft.com/office/drawing/2014/main" id="{5FE3362B-366E-4F93-83C3-C15C154D4A4E}"/>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24943" y="6061605"/>
            <a:ext cx="6742113" cy="438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7AD97AAF-9958-424B-B927-B23D59E88DD8}"/>
              </a:ext>
            </a:extLst>
          </p:cNvPr>
          <p:cNvSpPr>
            <a:spLocks noChangeArrowheads="1"/>
          </p:cNvSpPr>
          <p:nvPr userDrawn="1"/>
        </p:nvSpPr>
        <p:spPr bwMode="auto">
          <a:xfrm>
            <a:off x="0" y="64934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Principles of an Excellent Church School:	 Spirituality – Community – Connection – Transformation – Curriculum – Inclusion – Achievement</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760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F4B86-B05B-446C-8869-160389A70694}" type="datetimeFigureOut">
              <a:rPr lang="en-GB" smtClean="0"/>
              <a:t>31/01/2024</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A89DA-5669-4DCD-B7E4-62CB52283F02}" type="slidenum">
              <a:rPr lang="en-GB" smtClean="0"/>
              <a:t>‹#›</a:t>
            </a:fld>
            <a:endParaRPr lang="en-GB"/>
          </a:p>
        </p:txBody>
      </p:sp>
    </p:spTree>
    <p:extLst>
      <p:ext uri="{BB962C8B-B14F-4D97-AF65-F5344CB8AC3E}">
        <p14:creationId xmlns:p14="http://schemas.microsoft.com/office/powerpoint/2010/main" val="3844577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50155-ACBD-44B0-BA94-D74ABB305B5C}"/>
              </a:ext>
            </a:extLst>
          </p:cNvPr>
          <p:cNvSpPr>
            <a:spLocks noGrp="1"/>
          </p:cNvSpPr>
          <p:nvPr>
            <p:ph type="title"/>
          </p:nvPr>
        </p:nvSpPr>
        <p:spPr>
          <a:xfrm>
            <a:off x="278295" y="1921564"/>
            <a:ext cx="11635409" cy="1364975"/>
          </a:xfrm>
        </p:spPr>
        <p:txBody>
          <a:bodyPr>
            <a:normAutofit/>
          </a:bodyPr>
          <a:lstStyle/>
          <a:p>
            <a:pPr algn="ctr"/>
            <a:r>
              <a:rPr lang="en-GB" dirty="0">
                <a:latin typeface="Tw Cen MT Condensed Extra Bold" panose="020B0803020202020204" pitchFamily="34" charset="0"/>
              </a:rPr>
              <a:t>Standards and Behaviour</a:t>
            </a:r>
          </a:p>
        </p:txBody>
      </p:sp>
    </p:spTree>
    <p:extLst>
      <p:ext uri="{BB962C8B-B14F-4D97-AF65-F5344CB8AC3E}">
        <p14:creationId xmlns:p14="http://schemas.microsoft.com/office/powerpoint/2010/main" val="1185820785"/>
      </p:ext>
    </p:extLst>
  </p:cSld>
  <p:clrMapOvr>
    <a:masterClrMapping/>
  </p:clrMapOvr>
  <mc:AlternateContent xmlns:mc="http://schemas.openxmlformats.org/markup-compatibility/2006" xmlns:p14="http://schemas.microsoft.com/office/powerpoint/2010/main">
    <mc:Choice Requires="p14">
      <p:transition spd="slow" p14:dur="2000" advTm="13884"/>
    </mc:Choice>
    <mc:Fallback xmlns="">
      <p:transition spd="slow" advTm="1388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23B8-F694-4691-9D93-42BB10ED57C7}"/>
              </a:ext>
            </a:extLst>
          </p:cNvPr>
          <p:cNvSpPr>
            <a:spLocks noGrp="1"/>
          </p:cNvSpPr>
          <p:nvPr>
            <p:ph type="title"/>
          </p:nvPr>
        </p:nvSpPr>
        <p:spPr>
          <a:xfrm>
            <a:off x="838200" y="1459684"/>
            <a:ext cx="10515600" cy="1958221"/>
          </a:xfrm>
        </p:spPr>
        <p:txBody>
          <a:bodyPr>
            <a:normAutofit fontScale="90000"/>
          </a:bodyPr>
          <a:lstStyle/>
          <a:p>
            <a:pPr algn="ctr"/>
            <a:br>
              <a:rPr lang="en-GB" dirty="0">
                <a:latin typeface="Tw Cen MT Condensed Extra Bold" panose="020B0803020202020204" pitchFamily="34" charset="0"/>
              </a:rPr>
            </a:br>
            <a:r>
              <a:rPr lang="en-GB" sz="15300" u="sng" dirty="0">
                <a:latin typeface="Tw Cen MT Condensed Extra Bold" panose="020B0803020202020204" pitchFamily="34" charset="0"/>
              </a:rPr>
              <a:t>COMPASSION</a:t>
            </a:r>
            <a:endParaRPr lang="en-GB" sz="15300" u="sng" dirty="0"/>
          </a:p>
        </p:txBody>
      </p:sp>
      <p:sp>
        <p:nvSpPr>
          <p:cNvPr id="4" name="Rectangle 3">
            <a:extLst>
              <a:ext uri="{FF2B5EF4-FFF2-40B4-BE49-F238E27FC236}">
                <a16:creationId xmlns:a16="http://schemas.microsoft.com/office/drawing/2014/main" id="{F562BF3B-13E2-4A6E-882D-D7ABB1FF7B6A}"/>
              </a:ext>
            </a:extLst>
          </p:cNvPr>
          <p:cNvSpPr/>
          <p:nvPr/>
        </p:nvSpPr>
        <p:spPr>
          <a:xfrm>
            <a:off x="623887" y="3580433"/>
            <a:ext cx="10944225" cy="590931"/>
          </a:xfrm>
          <a:prstGeom prst="rect">
            <a:avLst/>
          </a:prstGeom>
        </p:spPr>
        <p:txBody>
          <a:bodyPr wrap="square">
            <a:spAutoFit/>
          </a:bodyPr>
          <a:lstStyle/>
          <a:p>
            <a:pPr lvl="0" algn="ctr">
              <a:lnSpc>
                <a:spcPct val="90000"/>
              </a:lnSpc>
              <a:spcBef>
                <a:spcPts val="1000"/>
              </a:spcBef>
            </a:pPr>
            <a:r>
              <a:rPr lang="en-GB" sz="3600" dirty="0">
                <a:solidFill>
                  <a:prstClr val="black"/>
                </a:solidFill>
                <a:latin typeface="Tw Cen MT Condensed Extra Bold" panose="020B0803020202020204" pitchFamily="34" charset="0"/>
              </a:rPr>
              <a:t>BE UNDERSTANDING – LISTEN AND ACT ACCORDINGLY</a:t>
            </a:r>
          </a:p>
        </p:txBody>
      </p:sp>
    </p:spTree>
    <p:extLst>
      <p:ext uri="{BB962C8B-B14F-4D97-AF65-F5344CB8AC3E}">
        <p14:creationId xmlns:p14="http://schemas.microsoft.com/office/powerpoint/2010/main" val="3277392488"/>
      </p:ext>
    </p:extLst>
  </p:cSld>
  <p:clrMapOvr>
    <a:masterClrMapping/>
  </p:clrMapOvr>
  <mc:AlternateContent xmlns:mc="http://schemas.openxmlformats.org/markup-compatibility/2006" xmlns:p14="http://schemas.microsoft.com/office/powerpoint/2010/main">
    <mc:Choice Requires="p14">
      <p:transition spd="slow" p14:dur="2000" advTm="36846"/>
    </mc:Choice>
    <mc:Fallback xmlns="">
      <p:transition spd="slow" advTm="368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910093" y="1173201"/>
            <a:ext cx="4553038" cy="45115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latin typeface="Berlin Sans FB Demi" panose="020E0802020502020306" pitchFamily="34" charset="0"/>
              </a:rPr>
              <a:t>Bishop Rawstorne</a:t>
            </a:r>
          </a:p>
          <a:p>
            <a:pPr algn="ctr"/>
            <a:r>
              <a:rPr lang="en-GB" sz="3600" b="1" dirty="0">
                <a:solidFill>
                  <a:srgbClr val="FFFF00"/>
                </a:solidFill>
                <a:latin typeface="Berlin Sans FB Demi" panose="020E0802020502020306" pitchFamily="34" charset="0"/>
              </a:rPr>
              <a:t> The 3Rs </a:t>
            </a:r>
          </a:p>
          <a:p>
            <a:pPr algn="ctr"/>
            <a:r>
              <a:rPr lang="en-GB" sz="2400" b="1" dirty="0">
                <a:solidFill>
                  <a:schemeClr val="bg1"/>
                </a:solidFill>
                <a:latin typeface="Berlin Sans FB Demi" panose="020E0802020502020306" pitchFamily="34" charset="0"/>
              </a:rPr>
              <a:t>To encourage all our students to be </a:t>
            </a:r>
            <a:r>
              <a:rPr lang="en-GB" sz="2400" b="1" dirty="0">
                <a:solidFill>
                  <a:srgbClr val="FFFF00"/>
                </a:solidFill>
                <a:latin typeface="Berlin Sans FB Demi" panose="020E0802020502020306" pitchFamily="34" charset="0"/>
              </a:rPr>
              <a:t>respectful</a:t>
            </a:r>
            <a:r>
              <a:rPr lang="en-GB" sz="2400" b="1" dirty="0">
                <a:solidFill>
                  <a:schemeClr val="tx1"/>
                </a:solidFill>
                <a:latin typeface="Berlin Sans FB Demi" panose="020E0802020502020306" pitchFamily="34" charset="0"/>
              </a:rPr>
              <a:t> </a:t>
            </a:r>
            <a:r>
              <a:rPr lang="en-GB" sz="2400" b="1" dirty="0">
                <a:solidFill>
                  <a:schemeClr val="bg1"/>
                </a:solidFill>
                <a:latin typeface="Berlin Sans FB Demi" panose="020E0802020502020306" pitchFamily="34" charset="0"/>
              </a:rPr>
              <a:t>and</a:t>
            </a:r>
            <a:r>
              <a:rPr lang="en-GB" sz="2400" b="1" dirty="0">
                <a:solidFill>
                  <a:schemeClr val="tx1"/>
                </a:solidFill>
                <a:latin typeface="Berlin Sans FB Demi" panose="020E0802020502020306" pitchFamily="34" charset="0"/>
              </a:rPr>
              <a:t> </a:t>
            </a:r>
            <a:r>
              <a:rPr lang="en-GB" sz="2400" b="1" dirty="0">
                <a:solidFill>
                  <a:srgbClr val="FFFF00"/>
                </a:solidFill>
                <a:latin typeface="Berlin Sans FB Demi" panose="020E0802020502020306" pitchFamily="34" charset="0"/>
              </a:rPr>
              <a:t>resilient </a:t>
            </a:r>
            <a:r>
              <a:rPr lang="en-GB" sz="2400" b="1" dirty="0">
                <a:solidFill>
                  <a:schemeClr val="bg1"/>
                </a:solidFill>
                <a:latin typeface="Berlin Sans FB Demi" panose="020E0802020502020306" pitchFamily="34" charset="0"/>
              </a:rPr>
              <a:t>and to support them in becoming confident and successful citizens,</a:t>
            </a:r>
            <a:r>
              <a:rPr lang="en-GB" sz="2400" b="1" dirty="0">
                <a:solidFill>
                  <a:schemeClr val="tx1"/>
                </a:solidFill>
                <a:latin typeface="Berlin Sans FB Demi" panose="020E0802020502020306" pitchFamily="34" charset="0"/>
              </a:rPr>
              <a:t> </a:t>
            </a:r>
            <a:r>
              <a:rPr lang="en-GB" sz="2400" b="1" dirty="0">
                <a:solidFill>
                  <a:srgbClr val="FFFF00"/>
                </a:solidFill>
                <a:latin typeface="Berlin Sans FB Demi" panose="020E0802020502020306" pitchFamily="34" charset="0"/>
              </a:rPr>
              <a:t>ready</a:t>
            </a:r>
            <a:r>
              <a:rPr lang="en-GB" sz="2400" b="1" dirty="0">
                <a:solidFill>
                  <a:schemeClr val="tx1"/>
                </a:solidFill>
                <a:latin typeface="Berlin Sans FB Demi" panose="020E0802020502020306" pitchFamily="34" charset="0"/>
              </a:rPr>
              <a:t> </a:t>
            </a:r>
            <a:r>
              <a:rPr lang="en-GB" sz="2400" b="1" dirty="0">
                <a:solidFill>
                  <a:schemeClr val="bg1"/>
                </a:solidFill>
                <a:latin typeface="Berlin Sans FB Demi" panose="020E0802020502020306" pitchFamily="34" charset="0"/>
              </a:rPr>
              <a:t>to face the challenges of the future</a:t>
            </a:r>
          </a:p>
        </p:txBody>
      </p:sp>
      <p:sp>
        <p:nvSpPr>
          <p:cNvPr id="3" name="Right Arrow 2"/>
          <p:cNvSpPr/>
          <p:nvPr/>
        </p:nvSpPr>
        <p:spPr>
          <a:xfrm>
            <a:off x="146530" y="4035555"/>
            <a:ext cx="6625717" cy="1814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rgbClr val="FFFF00"/>
                </a:solidFill>
                <a:latin typeface="Berlin Sans FB Demi" panose="020E0802020502020306" pitchFamily="34" charset="0"/>
              </a:rPr>
              <a:t>B</a:t>
            </a:r>
            <a:r>
              <a:rPr lang="en-US" sz="5400" b="1" dirty="0">
                <a:latin typeface="Berlin Sans FB Demi" panose="020E0802020502020306" pitchFamily="34" charset="0"/>
              </a:rPr>
              <a:t>E </a:t>
            </a:r>
            <a:r>
              <a:rPr lang="en-US" sz="5400" b="1" dirty="0">
                <a:solidFill>
                  <a:srgbClr val="FFFF00"/>
                </a:solidFill>
                <a:latin typeface="Berlin Sans FB Demi" panose="020E0802020502020306" pitchFamily="34" charset="0"/>
              </a:rPr>
              <a:t>R</a:t>
            </a:r>
            <a:r>
              <a:rPr lang="en-US" sz="5400" b="1" dirty="0">
                <a:latin typeface="Berlin Sans FB Demi" panose="020E0802020502020306" pitchFamily="34" charset="0"/>
              </a:rPr>
              <a:t>ESPECTFUL</a:t>
            </a:r>
          </a:p>
        </p:txBody>
      </p:sp>
      <p:sp>
        <p:nvSpPr>
          <p:cNvPr id="11" name="Right Arrow 10"/>
          <p:cNvSpPr/>
          <p:nvPr/>
        </p:nvSpPr>
        <p:spPr>
          <a:xfrm>
            <a:off x="167324" y="962853"/>
            <a:ext cx="5568442" cy="19288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rgbClr val="FFFF00"/>
                </a:solidFill>
                <a:latin typeface="Berlin Sans FB Demi" panose="020E0802020502020306" pitchFamily="34" charset="0"/>
              </a:rPr>
              <a:t>B</a:t>
            </a:r>
            <a:r>
              <a:rPr lang="en-US" sz="5400" b="1" dirty="0">
                <a:latin typeface="Berlin Sans FB Demi" panose="020E0802020502020306" pitchFamily="34" charset="0"/>
              </a:rPr>
              <a:t>E </a:t>
            </a:r>
            <a:r>
              <a:rPr lang="en-US" sz="5400" b="1" dirty="0">
                <a:solidFill>
                  <a:srgbClr val="FFFF00"/>
                </a:solidFill>
                <a:latin typeface="Berlin Sans FB Demi" panose="020E0802020502020306" pitchFamily="34" charset="0"/>
              </a:rPr>
              <a:t>R</a:t>
            </a:r>
            <a:r>
              <a:rPr lang="en-US" sz="5400" b="1" dirty="0">
                <a:latin typeface="Berlin Sans FB Demi" panose="020E0802020502020306" pitchFamily="34" charset="0"/>
              </a:rPr>
              <a:t>EADY</a:t>
            </a:r>
          </a:p>
        </p:txBody>
      </p:sp>
      <p:sp>
        <p:nvSpPr>
          <p:cNvPr id="12" name="Right Arrow 11"/>
          <p:cNvSpPr/>
          <p:nvPr/>
        </p:nvSpPr>
        <p:spPr>
          <a:xfrm>
            <a:off x="167325" y="2521743"/>
            <a:ext cx="6074450" cy="1814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rgbClr val="FFFF00"/>
                </a:solidFill>
                <a:latin typeface="Berlin Sans FB Demi" panose="020E0802020502020306" pitchFamily="34" charset="0"/>
              </a:rPr>
              <a:t>B</a:t>
            </a:r>
            <a:r>
              <a:rPr lang="en-US" sz="5400" b="1" dirty="0">
                <a:latin typeface="Berlin Sans FB Demi" panose="020E0802020502020306" pitchFamily="34" charset="0"/>
              </a:rPr>
              <a:t>E </a:t>
            </a:r>
            <a:r>
              <a:rPr lang="en-US" sz="5400" b="1" dirty="0">
                <a:solidFill>
                  <a:srgbClr val="FFFF00"/>
                </a:solidFill>
                <a:latin typeface="Berlin Sans FB Demi" panose="020E0802020502020306" pitchFamily="34" charset="0"/>
              </a:rPr>
              <a:t>R</a:t>
            </a:r>
            <a:r>
              <a:rPr lang="en-US" sz="5400" b="1" dirty="0">
                <a:latin typeface="Berlin Sans FB Demi" panose="020E0802020502020306" pitchFamily="34" charset="0"/>
              </a:rPr>
              <a:t>ESILIENT</a:t>
            </a:r>
          </a:p>
        </p:txBody>
      </p:sp>
    </p:spTree>
    <p:extLst>
      <p:ext uri="{BB962C8B-B14F-4D97-AF65-F5344CB8AC3E}">
        <p14:creationId xmlns:p14="http://schemas.microsoft.com/office/powerpoint/2010/main" val="1157173915"/>
      </p:ext>
    </p:extLst>
  </p:cSld>
  <p:clrMapOvr>
    <a:masterClrMapping/>
  </p:clrMapOvr>
  <mc:AlternateContent xmlns:mc="http://schemas.openxmlformats.org/markup-compatibility/2006" xmlns:p14="http://schemas.microsoft.com/office/powerpoint/2010/main">
    <mc:Choice Requires="p14">
      <p:transition spd="slow" p14:dur="2000" advTm="40924"/>
    </mc:Choice>
    <mc:Fallback xmlns="">
      <p:transition spd="slow" advTm="4092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6B292-4D48-4350-9EC8-1B1C0E2B6F17}"/>
              </a:ext>
            </a:extLst>
          </p:cNvPr>
          <p:cNvSpPr>
            <a:spLocks noGrp="1"/>
          </p:cNvSpPr>
          <p:nvPr>
            <p:ph type="title"/>
          </p:nvPr>
        </p:nvSpPr>
        <p:spPr>
          <a:xfrm>
            <a:off x="838200" y="142612"/>
            <a:ext cx="10515600" cy="1977901"/>
          </a:xfrm>
        </p:spPr>
        <p:txBody>
          <a:bodyPr>
            <a:normAutofit fontScale="90000"/>
          </a:bodyPr>
          <a:lstStyle/>
          <a:p>
            <a:pPr algn="ctr"/>
            <a:br>
              <a:rPr lang="en-GB" dirty="0">
                <a:latin typeface="Tw Cen MT Condensed Extra Bold" panose="020B0803020202020204" pitchFamily="34" charset="0"/>
              </a:rPr>
            </a:br>
            <a:r>
              <a:rPr lang="en-GB" sz="15300" u="sng" dirty="0">
                <a:latin typeface="Tw Cen MT Condensed Extra Bold" panose="020B0803020202020204" pitchFamily="34" charset="0"/>
              </a:rPr>
              <a:t>WISDOM</a:t>
            </a:r>
            <a:endParaRPr lang="en-GB" u="sng" dirty="0"/>
          </a:p>
        </p:txBody>
      </p:sp>
      <p:sp>
        <p:nvSpPr>
          <p:cNvPr id="4" name="Rectangle 3">
            <a:extLst>
              <a:ext uri="{FF2B5EF4-FFF2-40B4-BE49-F238E27FC236}">
                <a16:creationId xmlns:a16="http://schemas.microsoft.com/office/drawing/2014/main" id="{BE762147-A757-4389-B85C-2C63142A54DD}"/>
              </a:ext>
            </a:extLst>
          </p:cNvPr>
          <p:cNvSpPr/>
          <p:nvPr/>
        </p:nvSpPr>
        <p:spPr>
          <a:xfrm>
            <a:off x="1532389" y="2120513"/>
            <a:ext cx="9127222" cy="2086725"/>
          </a:xfrm>
          <a:prstGeom prst="rect">
            <a:avLst/>
          </a:prstGeom>
        </p:spPr>
        <p:txBody>
          <a:bodyPr wrap="square">
            <a:spAutoFit/>
          </a:bodyPr>
          <a:lstStyle/>
          <a:p>
            <a:pPr lvl="0" algn="ctr">
              <a:lnSpc>
                <a:spcPct val="90000"/>
              </a:lnSpc>
              <a:spcBef>
                <a:spcPts val="1000"/>
              </a:spcBef>
            </a:pPr>
            <a:r>
              <a:rPr lang="en-GB" sz="3600" dirty="0">
                <a:solidFill>
                  <a:prstClr val="black"/>
                </a:solidFill>
                <a:latin typeface="Tw Cen MT Condensed Extra Bold" panose="020B0803020202020204" pitchFamily="34" charset="0"/>
              </a:rPr>
              <a:t>ALL STUDENTS DESERVE THE RIGHT TO A GOOD QUALITY CLASSROOM EDUCATION. AND THOSE THAT ARE PREVENTING THAT WILL FIND THEMSELVES BEING SANCTIONED</a:t>
            </a:r>
          </a:p>
        </p:txBody>
      </p:sp>
    </p:spTree>
    <p:extLst>
      <p:ext uri="{BB962C8B-B14F-4D97-AF65-F5344CB8AC3E}">
        <p14:creationId xmlns:p14="http://schemas.microsoft.com/office/powerpoint/2010/main" val="3235525695"/>
      </p:ext>
    </p:extLst>
  </p:cSld>
  <p:clrMapOvr>
    <a:masterClrMapping/>
  </p:clrMapOvr>
  <mc:AlternateContent xmlns:mc="http://schemas.openxmlformats.org/markup-compatibility/2006" xmlns:p14="http://schemas.microsoft.com/office/powerpoint/2010/main">
    <mc:Choice Requires="p14">
      <p:transition spd="slow" p14:dur="2000" advTm="36981"/>
    </mc:Choice>
    <mc:Fallback xmlns="">
      <p:transition spd="slow" advTm="3698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8D379-63C9-4C67-BDF4-85C353B11FBC}"/>
              </a:ext>
            </a:extLst>
          </p:cNvPr>
          <p:cNvSpPr>
            <a:spLocks noGrp="1"/>
          </p:cNvSpPr>
          <p:nvPr>
            <p:ph type="title"/>
          </p:nvPr>
        </p:nvSpPr>
        <p:spPr>
          <a:xfrm>
            <a:off x="838200" y="2667000"/>
            <a:ext cx="10515600" cy="1524000"/>
          </a:xfrm>
        </p:spPr>
        <p:txBody>
          <a:bodyPr>
            <a:normAutofit fontScale="90000"/>
          </a:bodyPr>
          <a:lstStyle/>
          <a:p>
            <a:pPr algn="ctr"/>
            <a:br>
              <a:rPr lang="en-GB" dirty="0">
                <a:latin typeface="Tw Cen MT Condensed Extra Bold" panose="020B0803020202020204" pitchFamily="34" charset="0"/>
              </a:rPr>
            </a:br>
            <a:br>
              <a:rPr lang="en-GB" dirty="0">
                <a:latin typeface="Tw Cen MT Condensed Extra Bold" panose="020B0803020202020204" pitchFamily="34" charset="0"/>
              </a:rPr>
            </a:br>
            <a:r>
              <a:rPr lang="en-GB" sz="15300" u="sng" dirty="0">
                <a:latin typeface="Tw Cen MT Condensed Extra Bold" panose="020B0803020202020204" pitchFamily="34" charset="0"/>
              </a:rPr>
              <a:t>PEACE</a:t>
            </a:r>
            <a:endParaRPr lang="en-GB" sz="15300" u="sng" dirty="0"/>
          </a:p>
        </p:txBody>
      </p:sp>
    </p:spTree>
    <p:extLst>
      <p:ext uri="{BB962C8B-B14F-4D97-AF65-F5344CB8AC3E}">
        <p14:creationId xmlns:p14="http://schemas.microsoft.com/office/powerpoint/2010/main" val="2586202345"/>
      </p:ext>
    </p:extLst>
  </p:cSld>
  <p:clrMapOvr>
    <a:masterClrMapping/>
  </p:clrMapOvr>
  <mc:AlternateContent xmlns:mc="http://schemas.openxmlformats.org/markup-compatibility/2006" xmlns:p14="http://schemas.microsoft.com/office/powerpoint/2010/main">
    <mc:Choice Requires="p14">
      <p:transition spd="slow" p14:dur="2000" advTm="17520"/>
    </mc:Choice>
    <mc:Fallback xmlns="">
      <p:transition spd="slow" advTm="1752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79F98-C8B5-4D34-B305-3F0110D85181}"/>
              </a:ext>
            </a:extLst>
          </p:cNvPr>
          <p:cNvSpPr>
            <a:spLocks noGrp="1"/>
          </p:cNvSpPr>
          <p:nvPr>
            <p:ph type="title"/>
          </p:nvPr>
        </p:nvSpPr>
        <p:spPr>
          <a:xfrm>
            <a:off x="4202388" y="201335"/>
            <a:ext cx="3787224" cy="881252"/>
          </a:xfrm>
        </p:spPr>
        <p:txBody>
          <a:bodyPr>
            <a:normAutofit fontScale="90000"/>
          </a:bodyPr>
          <a:lstStyle/>
          <a:p>
            <a:pPr algn="ctr"/>
            <a:r>
              <a:rPr lang="en-GB" u="sng" dirty="0">
                <a:latin typeface="Tw Cen MT Condensed Extra Bold" panose="020B0803020202020204" pitchFamily="34" charset="0"/>
              </a:rPr>
              <a:t>OUR VISION</a:t>
            </a:r>
          </a:p>
        </p:txBody>
      </p:sp>
      <p:sp>
        <p:nvSpPr>
          <p:cNvPr id="3" name="Text Placeholder 2">
            <a:extLst>
              <a:ext uri="{FF2B5EF4-FFF2-40B4-BE49-F238E27FC236}">
                <a16:creationId xmlns:a16="http://schemas.microsoft.com/office/drawing/2014/main" id="{EEC6060D-9CCF-4BF6-8AA0-0C2238266C74}"/>
              </a:ext>
            </a:extLst>
          </p:cNvPr>
          <p:cNvSpPr>
            <a:spLocks noGrp="1"/>
          </p:cNvSpPr>
          <p:nvPr>
            <p:ph type="body" idx="1"/>
          </p:nvPr>
        </p:nvSpPr>
        <p:spPr>
          <a:xfrm>
            <a:off x="838200" y="1074605"/>
            <a:ext cx="10515600" cy="4848429"/>
          </a:xfrm>
        </p:spPr>
        <p:txBody>
          <a:bodyPr>
            <a:normAutofit fontScale="92500" lnSpcReduction="10000"/>
          </a:bodyPr>
          <a:lstStyle/>
          <a:p>
            <a:pPr algn="ctr"/>
            <a:r>
              <a:rPr lang="en-GB" sz="3200" b="1" dirty="0">
                <a:solidFill>
                  <a:schemeClr val="tx1"/>
                </a:solidFill>
                <a:latin typeface="Tw Cen MT" panose="020B0602020104020603" pitchFamily="34" charset="0"/>
              </a:rPr>
              <a:t>Bishop Rawstorne is a Christian community that delights in seeking wisdom and knowledge, building relationships and character based upon the Word of God, enabling us all to flourish bravely and faithfully.</a:t>
            </a:r>
          </a:p>
          <a:p>
            <a:pPr algn="ctr"/>
            <a:endParaRPr lang="en-GB" sz="3200" b="1" dirty="0">
              <a:solidFill>
                <a:schemeClr val="tx1"/>
              </a:solidFill>
            </a:endParaRPr>
          </a:p>
          <a:p>
            <a:pPr algn="ctr"/>
            <a:r>
              <a:rPr lang="en-GB" sz="5800" u="sng" dirty="0">
                <a:solidFill>
                  <a:schemeClr val="tx1"/>
                </a:solidFill>
                <a:latin typeface="Tw Cen MT Condensed Extra Bold" panose="020B0803020202020204" pitchFamily="34" charset="0"/>
              </a:rPr>
              <a:t>OUR VERSE</a:t>
            </a:r>
            <a:endParaRPr lang="en-GB" sz="5800" b="1" u="sng" dirty="0">
              <a:solidFill>
                <a:schemeClr val="tx1"/>
              </a:solidFill>
            </a:endParaRPr>
          </a:p>
          <a:p>
            <a:pPr algn="ctr"/>
            <a:r>
              <a:rPr lang="en-GB" sz="3200" b="1" dirty="0">
                <a:solidFill>
                  <a:schemeClr val="tx1"/>
                </a:solidFill>
                <a:latin typeface="Tw Cen MT" panose="020B0602020104020603" pitchFamily="34" charset="0"/>
              </a:rPr>
              <a:t>But the wisdom that comes from heaven is first of all pure; then peace loving, considerate, submissive, full of mercy and good fruit, impartial and sincere.”</a:t>
            </a:r>
          </a:p>
          <a:p>
            <a:pPr algn="ctr"/>
            <a:r>
              <a:rPr lang="en-GB" sz="3200" b="1" dirty="0">
                <a:solidFill>
                  <a:schemeClr val="tx1"/>
                </a:solidFill>
                <a:latin typeface="Tw Cen MT" panose="020B0602020104020603" pitchFamily="34" charset="0"/>
              </a:rPr>
              <a:t>James 3:17</a:t>
            </a:r>
          </a:p>
          <a:p>
            <a:pPr algn="ctr"/>
            <a:endParaRPr lang="en-GB" sz="3200" dirty="0">
              <a:latin typeface="Tw Cen MT Condensed Extra Bold" panose="020B0803020202020204" pitchFamily="34" charset="0"/>
            </a:endParaRPr>
          </a:p>
        </p:txBody>
      </p:sp>
    </p:spTree>
    <p:extLst>
      <p:ext uri="{BB962C8B-B14F-4D97-AF65-F5344CB8AC3E}">
        <p14:creationId xmlns:p14="http://schemas.microsoft.com/office/powerpoint/2010/main" val="1118448634"/>
      </p:ext>
    </p:extLst>
  </p:cSld>
  <p:clrMapOvr>
    <a:masterClrMapping/>
  </p:clrMapOvr>
  <mc:AlternateContent xmlns:mc="http://schemas.openxmlformats.org/markup-compatibility/2006" xmlns:p14="http://schemas.microsoft.com/office/powerpoint/2010/main">
    <mc:Choice Requires="p14">
      <p:transition spd="slow" p14:dur="2000" advTm="47993"/>
    </mc:Choice>
    <mc:Fallback xmlns="">
      <p:transition spd="slow" advTm="4799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3AAFB-E757-46DD-88AE-36E16FA641CC}"/>
              </a:ext>
            </a:extLst>
          </p:cNvPr>
          <p:cNvSpPr>
            <a:spLocks noGrp="1"/>
          </p:cNvSpPr>
          <p:nvPr>
            <p:ph type="title"/>
          </p:nvPr>
        </p:nvSpPr>
        <p:spPr>
          <a:xfrm>
            <a:off x="3187947" y="0"/>
            <a:ext cx="5816105" cy="2156281"/>
          </a:xfrm>
        </p:spPr>
        <p:txBody>
          <a:bodyPr>
            <a:noAutofit/>
          </a:bodyPr>
          <a:lstStyle/>
          <a:p>
            <a:r>
              <a:rPr lang="en-GB" sz="13800" b="1" u="sng" dirty="0">
                <a:latin typeface="Tw Cen MT Condensed Extra Bold" panose="020B0803020202020204" pitchFamily="34" charset="0"/>
              </a:rPr>
              <a:t>SERVICE</a:t>
            </a:r>
            <a:endParaRPr lang="en-GB" sz="13800" b="1" u="sng" dirty="0"/>
          </a:p>
        </p:txBody>
      </p:sp>
      <p:sp>
        <p:nvSpPr>
          <p:cNvPr id="6" name="Text Placeholder 2">
            <a:extLst>
              <a:ext uri="{FF2B5EF4-FFF2-40B4-BE49-F238E27FC236}">
                <a16:creationId xmlns:a16="http://schemas.microsoft.com/office/drawing/2014/main" id="{285E3E9A-8061-496F-A613-BDEB1ABDD0BA}"/>
              </a:ext>
            </a:extLst>
          </p:cNvPr>
          <p:cNvSpPr>
            <a:spLocks noGrp="1"/>
          </p:cNvSpPr>
          <p:nvPr>
            <p:ph type="body" idx="1"/>
          </p:nvPr>
        </p:nvSpPr>
        <p:spPr>
          <a:xfrm>
            <a:off x="676085" y="2156281"/>
            <a:ext cx="10515600" cy="3933090"/>
          </a:xfrm>
        </p:spPr>
        <p:txBody>
          <a:bodyPr>
            <a:normAutofit/>
          </a:bodyPr>
          <a:lstStyle/>
          <a:p>
            <a:pPr algn="ctr"/>
            <a:r>
              <a:rPr lang="en-GB" sz="4000" dirty="0">
                <a:solidFill>
                  <a:schemeClr val="tx1"/>
                </a:solidFill>
                <a:latin typeface="Tw Cen MT Condensed Extra Bold" panose="020B0803020202020204" pitchFamily="34" charset="0"/>
              </a:rPr>
              <a:t>Every half term AT LEAST thirty children per year group are rewarded for their points or lack of behaviour issues.</a:t>
            </a:r>
          </a:p>
          <a:p>
            <a:pPr algn="ctr"/>
            <a:r>
              <a:rPr lang="en-GB" sz="4000" dirty="0">
                <a:solidFill>
                  <a:schemeClr val="tx1"/>
                </a:solidFill>
                <a:latin typeface="Tw Cen MT Condensed Extra Bold" panose="020B0803020202020204" pitchFamily="34" charset="0"/>
              </a:rPr>
              <a:t>We use</a:t>
            </a:r>
          </a:p>
          <a:p>
            <a:pPr algn="ctr"/>
            <a:r>
              <a:rPr lang="en-GB" sz="4000" dirty="0">
                <a:solidFill>
                  <a:schemeClr val="tx1"/>
                </a:solidFill>
                <a:latin typeface="Tw Cen MT Condensed Extra Bold" panose="020B0803020202020204" pitchFamily="34" charset="0"/>
              </a:rPr>
              <a:t>Breakfasts, Lunches, In School Vouchers, Chocolates, Letters, Phone calls and Amazon </a:t>
            </a:r>
            <a:r>
              <a:rPr lang="en-GB" sz="4000">
                <a:solidFill>
                  <a:schemeClr val="tx1"/>
                </a:solidFill>
                <a:latin typeface="Tw Cen MT Condensed Extra Bold" panose="020B0803020202020204" pitchFamily="34" charset="0"/>
              </a:rPr>
              <a:t>Gift Vouchers.</a:t>
            </a:r>
            <a:endParaRPr lang="en-GB" sz="4000" dirty="0">
              <a:solidFill>
                <a:schemeClr val="tx1"/>
              </a:solidFill>
              <a:latin typeface="Tw Cen MT Condensed Extra Bold" panose="020B0803020202020204" pitchFamily="34" charset="0"/>
            </a:endParaRPr>
          </a:p>
        </p:txBody>
      </p:sp>
    </p:spTree>
    <p:extLst>
      <p:ext uri="{BB962C8B-B14F-4D97-AF65-F5344CB8AC3E}">
        <p14:creationId xmlns:p14="http://schemas.microsoft.com/office/powerpoint/2010/main" val="1141793503"/>
      </p:ext>
    </p:extLst>
  </p:cSld>
  <p:clrMapOvr>
    <a:masterClrMapping/>
  </p:clrMapOvr>
  <mc:AlternateContent xmlns:mc="http://schemas.openxmlformats.org/markup-compatibility/2006" xmlns:p14="http://schemas.microsoft.com/office/powerpoint/2010/main">
    <mc:Choice Requires="p14">
      <p:transition spd="slow" p14:dur="2000" advTm="78555"/>
    </mc:Choice>
    <mc:Fallback xmlns="">
      <p:transition spd="slow" advTm="7855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B7B0-030E-72C2-E13C-D9646FE84E9F}"/>
              </a:ext>
            </a:extLst>
          </p:cNvPr>
          <p:cNvSpPr>
            <a:spLocks noGrp="1"/>
          </p:cNvSpPr>
          <p:nvPr>
            <p:ph type="title"/>
          </p:nvPr>
        </p:nvSpPr>
        <p:spPr>
          <a:xfrm>
            <a:off x="1346609" y="283630"/>
            <a:ext cx="11023626" cy="1325563"/>
          </a:xfrm>
        </p:spPr>
        <p:txBody>
          <a:bodyPr/>
          <a:lstStyle/>
          <a:p>
            <a:r>
              <a:rPr lang="en-GB" b="1" i="0" u="none" strike="noStrike" dirty="0">
                <a:effectLst/>
                <a:latin typeface="Tw Cen MT Condensed Extra Bold" panose="020B0803020202020204" pitchFamily="34" charset="0"/>
              </a:rPr>
              <a:t>'B' for Bishops Badges</a:t>
            </a:r>
            <a:endParaRPr lang="en-GB" dirty="0">
              <a:latin typeface="Tw Cen MT Condensed Extra Bold" panose="020B0803020202020204" pitchFamily="34" charset="0"/>
            </a:endParaRPr>
          </a:p>
        </p:txBody>
      </p:sp>
      <p:pic>
        <p:nvPicPr>
          <p:cNvPr id="8" name="Content Placeholder 7">
            <a:extLst>
              <a:ext uri="{FF2B5EF4-FFF2-40B4-BE49-F238E27FC236}">
                <a16:creationId xmlns:a16="http://schemas.microsoft.com/office/drawing/2014/main" id="{FC04B280-B753-435A-8976-27C9E57E4E0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61" t="38980" r="1358" b="17743"/>
          <a:stretch/>
        </p:blipFill>
        <p:spPr>
          <a:xfrm>
            <a:off x="60068" y="1609193"/>
            <a:ext cx="12080628" cy="3795728"/>
          </a:xfrm>
        </p:spPr>
      </p:pic>
    </p:spTree>
    <p:extLst>
      <p:ext uri="{BB962C8B-B14F-4D97-AF65-F5344CB8AC3E}">
        <p14:creationId xmlns:p14="http://schemas.microsoft.com/office/powerpoint/2010/main" val="4236062574"/>
      </p:ext>
    </p:extLst>
  </p:cSld>
  <p:clrMapOvr>
    <a:masterClrMapping/>
  </p:clrMapOvr>
  <mc:AlternateContent xmlns:mc="http://schemas.openxmlformats.org/markup-compatibility/2006" xmlns:p14="http://schemas.microsoft.com/office/powerpoint/2010/main">
    <mc:Choice Requires="p14">
      <p:transition spd="slow" p14:dur="2000" advTm="29909"/>
    </mc:Choice>
    <mc:Fallback xmlns="">
      <p:transition spd="slow" advTm="2990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D5B8-03C0-4870-A400-4645760AB7EC}"/>
              </a:ext>
            </a:extLst>
          </p:cNvPr>
          <p:cNvSpPr>
            <a:spLocks noGrp="1"/>
          </p:cNvSpPr>
          <p:nvPr>
            <p:ph type="title"/>
          </p:nvPr>
        </p:nvSpPr>
        <p:spPr>
          <a:xfrm>
            <a:off x="1442434" y="64817"/>
            <a:ext cx="3232456" cy="1030426"/>
          </a:xfrm>
        </p:spPr>
        <p:txBody>
          <a:bodyPr/>
          <a:lstStyle/>
          <a:p>
            <a:r>
              <a:rPr lang="en-GB" dirty="0">
                <a:latin typeface="Tw Cen MT Condensed Extra Bold" panose="020B0803020202020204" pitchFamily="34" charset="0"/>
              </a:rPr>
              <a:t>UNIFORM</a:t>
            </a:r>
          </a:p>
        </p:txBody>
      </p:sp>
      <p:sp>
        <p:nvSpPr>
          <p:cNvPr id="3" name="Text Placeholder 2">
            <a:extLst>
              <a:ext uri="{FF2B5EF4-FFF2-40B4-BE49-F238E27FC236}">
                <a16:creationId xmlns:a16="http://schemas.microsoft.com/office/drawing/2014/main" id="{A11E7162-56BF-4700-AD38-22AD0B3EF2C4}"/>
              </a:ext>
            </a:extLst>
          </p:cNvPr>
          <p:cNvSpPr>
            <a:spLocks noGrp="1"/>
          </p:cNvSpPr>
          <p:nvPr>
            <p:ph type="body" idx="1"/>
          </p:nvPr>
        </p:nvSpPr>
        <p:spPr>
          <a:xfrm>
            <a:off x="393939" y="1329234"/>
            <a:ext cx="11550411" cy="4967786"/>
          </a:xfrm>
        </p:spPr>
        <p:txBody>
          <a:bodyPr>
            <a:normAutofit fontScale="85000" lnSpcReduction="20000"/>
          </a:bodyPr>
          <a:lstStyle/>
          <a:p>
            <a:r>
              <a:rPr lang="en-GB" sz="2800" b="1" u="sng" dirty="0">
                <a:solidFill>
                  <a:schemeClr val="tx1"/>
                </a:solidFill>
                <a:latin typeface="Tw Cen MT Condensed Extra Bold" panose="020B0803020202020204" pitchFamily="34" charset="0"/>
              </a:rPr>
              <a:t>Coats</a:t>
            </a:r>
          </a:p>
          <a:p>
            <a:r>
              <a:rPr lang="en-GB" sz="2800" dirty="0">
                <a:solidFill>
                  <a:schemeClr val="tx1"/>
                </a:solidFill>
                <a:latin typeface="Tw Cen MT Condensed Extra Bold" panose="020B0803020202020204" pitchFamily="34" charset="0"/>
              </a:rPr>
              <a:t>Outdoor coats should be plain navy blue or black only with no large exterior markings or logos; no fur jackets, sweatshirts, denim jackets, hooded tops, tracksuit tops or any other ‘fashion’ coats are allowed as outdoor coats.</a:t>
            </a:r>
          </a:p>
          <a:p>
            <a:r>
              <a:rPr lang="en-GB" sz="2800" b="1" u="sng" dirty="0">
                <a:solidFill>
                  <a:schemeClr val="tx1"/>
                </a:solidFill>
                <a:latin typeface="Tw Cen MT Condensed Extra Bold" panose="020B0803020202020204" pitchFamily="34" charset="0"/>
              </a:rPr>
              <a:t>Skirts</a:t>
            </a:r>
          </a:p>
          <a:p>
            <a:r>
              <a:rPr lang="en-GB" sz="2800" dirty="0">
                <a:solidFill>
                  <a:schemeClr val="tx1"/>
                </a:solidFill>
                <a:latin typeface="Tw Cen MT Condensed Extra Bold" panose="020B0803020202020204" pitchFamily="34" charset="0"/>
              </a:rPr>
              <a:t>Skirt waistbands must not be rolled over.</a:t>
            </a:r>
          </a:p>
          <a:p>
            <a:r>
              <a:rPr lang="en-GB" sz="2800" b="1" u="sng" dirty="0">
                <a:solidFill>
                  <a:schemeClr val="tx1"/>
                </a:solidFill>
                <a:latin typeface="Tw Cen MT Condensed Extra Bold" panose="020B0803020202020204" pitchFamily="34" charset="0"/>
              </a:rPr>
              <a:t>Jewellery and Make Up</a:t>
            </a:r>
          </a:p>
          <a:p>
            <a:r>
              <a:rPr lang="en-GB" sz="2800" dirty="0">
                <a:solidFill>
                  <a:schemeClr val="tx1"/>
                </a:solidFill>
                <a:latin typeface="Tw Cen MT Condensed Extra Bold" panose="020B0803020202020204" pitchFamily="34" charset="0"/>
              </a:rPr>
              <a:t>For health and safety reasons, no jewellery is allowed.  </a:t>
            </a:r>
          </a:p>
          <a:p>
            <a:r>
              <a:rPr lang="en-GB" sz="2800" dirty="0">
                <a:solidFill>
                  <a:schemeClr val="tx1"/>
                </a:solidFill>
                <a:latin typeface="Tw Cen MT Condensed Extra Bold" panose="020B0803020202020204" pitchFamily="34" charset="0"/>
              </a:rPr>
              <a:t>A cross may be worn if tucked into a shirt.</a:t>
            </a:r>
          </a:p>
          <a:p>
            <a:r>
              <a:rPr lang="en-GB" sz="2800" dirty="0">
                <a:solidFill>
                  <a:schemeClr val="tx1"/>
                </a:solidFill>
                <a:latin typeface="Tw Cen MT Condensed Extra Bold" panose="020B0803020202020204" pitchFamily="34" charset="0"/>
              </a:rPr>
              <a:t>No make-up, false tan, false nails, false eyelashes, nail varnish or body piercings are allowed.</a:t>
            </a:r>
          </a:p>
          <a:p>
            <a:r>
              <a:rPr lang="en-GB" sz="2800" b="1" u="sng" dirty="0">
                <a:solidFill>
                  <a:schemeClr val="tx1"/>
                </a:solidFill>
                <a:latin typeface="Tw Cen MT Condensed Extra Bold" panose="020B0803020202020204" pitchFamily="34" charset="0"/>
              </a:rPr>
              <a:t>Smart Watches</a:t>
            </a:r>
          </a:p>
          <a:p>
            <a:r>
              <a:rPr lang="en-GB" sz="2800" dirty="0">
                <a:solidFill>
                  <a:schemeClr val="tx1"/>
                </a:solidFill>
                <a:latin typeface="Tw Cen MT Condensed Extra Bold" panose="020B0803020202020204" pitchFamily="34" charset="0"/>
              </a:rPr>
              <a:t>If we suspect smart watches are being used for communicating, they will be confiscated in line with our Online Safety and Acceptable IT Use Policy.’</a:t>
            </a:r>
          </a:p>
          <a:p>
            <a:endParaRPr lang="en-GB" sz="2800" dirty="0">
              <a:solidFill>
                <a:schemeClr val="tx1"/>
              </a:solidFill>
              <a:latin typeface="Tw Cen MT Condensed Extra Bold" panose="020B0803020202020204" pitchFamily="34" charset="0"/>
            </a:endParaRPr>
          </a:p>
        </p:txBody>
      </p:sp>
    </p:spTree>
    <p:extLst>
      <p:ext uri="{BB962C8B-B14F-4D97-AF65-F5344CB8AC3E}">
        <p14:creationId xmlns:p14="http://schemas.microsoft.com/office/powerpoint/2010/main" val="1819882803"/>
      </p:ext>
    </p:extLst>
  </p:cSld>
  <p:clrMapOvr>
    <a:masterClrMapping/>
  </p:clrMapOvr>
  <mc:AlternateContent xmlns:mc="http://schemas.openxmlformats.org/markup-compatibility/2006" xmlns:p14="http://schemas.microsoft.com/office/powerpoint/2010/main">
    <mc:Choice Requires="p14">
      <p:transition spd="slow" p14:dur="2000" advTm="68325"/>
    </mc:Choice>
    <mc:Fallback xmlns="">
      <p:transition spd="slow" advTm="6832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D5B8-03C0-4870-A400-4645760AB7EC}"/>
              </a:ext>
            </a:extLst>
          </p:cNvPr>
          <p:cNvSpPr>
            <a:spLocks noGrp="1"/>
          </p:cNvSpPr>
          <p:nvPr>
            <p:ph type="title"/>
          </p:nvPr>
        </p:nvSpPr>
        <p:spPr>
          <a:xfrm>
            <a:off x="1154013" y="-129279"/>
            <a:ext cx="10515600" cy="1231805"/>
          </a:xfrm>
        </p:spPr>
        <p:txBody>
          <a:bodyPr/>
          <a:lstStyle/>
          <a:p>
            <a:r>
              <a:rPr lang="en-GB" dirty="0">
                <a:latin typeface="Tw Cen MT Condensed Extra Bold" panose="020B0803020202020204" pitchFamily="34" charset="0"/>
              </a:rPr>
              <a:t>GENERAL RULES TO BE AWARE OF</a:t>
            </a:r>
          </a:p>
        </p:txBody>
      </p:sp>
      <p:sp>
        <p:nvSpPr>
          <p:cNvPr id="3" name="Text Placeholder 2">
            <a:extLst>
              <a:ext uri="{FF2B5EF4-FFF2-40B4-BE49-F238E27FC236}">
                <a16:creationId xmlns:a16="http://schemas.microsoft.com/office/drawing/2014/main" id="{A11E7162-56BF-4700-AD38-22AD0B3EF2C4}"/>
              </a:ext>
            </a:extLst>
          </p:cNvPr>
          <p:cNvSpPr>
            <a:spLocks noGrp="1"/>
          </p:cNvSpPr>
          <p:nvPr>
            <p:ph type="body" idx="1"/>
          </p:nvPr>
        </p:nvSpPr>
        <p:spPr>
          <a:xfrm>
            <a:off x="231913" y="1304925"/>
            <a:ext cx="11728174" cy="4800600"/>
          </a:xfrm>
          <a:solidFill>
            <a:schemeClr val="bg1"/>
          </a:solidFill>
        </p:spPr>
        <p:txBody>
          <a:bodyPr>
            <a:normAutofit lnSpcReduction="10000"/>
          </a:bodyPr>
          <a:lstStyle/>
          <a:p>
            <a:r>
              <a:rPr lang="en-GB" dirty="0">
                <a:solidFill>
                  <a:schemeClr val="tx1"/>
                </a:solidFill>
                <a:latin typeface="Tw Cen MT Condensed Extra Bold" panose="020B0803020202020204" pitchFamily="34" charset="0"/>
              </a:rPr>
              <a:t>Arrival at school – all students must come past the A block and not use the main entrance.</a:t>
            </a:r>
          </a:p>
          <a:p>
            <a:r>
              <a:rPr lang="en-GB" dirty="0">
                <a:solidFill>
                  <a:schemeClr val="tx1"/>
                </a:solidFill>
                <a:latin typeface="Tw Cen MT Condensed Extra Bold" panose="020B0803020202020204" pitchFamily="34" charset="0"/>
              </a:rPr>
              <a:t>No students should be round the back of tech or around the sports hall at lunch or break. Going to and from T9 should be via the main tech entrance. Cars are parked here and can be damaged with bags. </a:t>
            </a:r>
          </a:p>
          <a:p>
            <a:r>
              <a:rPr lang="en-GB" dirty="0">
                <a:solidFill>
                  <a:schemeClr val="tx1"/>
                </a:solidFill>
                <a:latin typeface="Tw Cen MT Condensed Extra Bold" panose="020B0803020202020204" pitchFamily="34" charset="0"/>
              </a:rPr>
              <a:t>The area outside reception and around the rear science doors is not an area to be gathering either</a:t>
            </a:r>
          </a:p>
          <a:p>
            <a:r>
              <a:rPr lang="en-GB" dirty="0">
                <a:solidFill>
                  <a:schemeClr val="tx1"/>
                </a:solidFill>
                <a:latin typeface="Tw Cen MT Condensed Extra Bold" panose="020B0803020202020204" pitchFamily="34" charset="0"/>
              </a:rPr>
              <a:t>Food should leave the dining room ONLY via the door(s) near the A Block / Library. Not into the main block corridors. No eating or drinking should be occurring in ANY corridors. Food should be consumed in the dining room or outside. </a:t>
            </a:r>
          </a:p>
          <a:p>
            <a:r>
              <a:rPr lang="en-GB" dirty="0">
                <a:solidFill>
                  <a:schemeClr val="tx1"/>
                </a:solidFill>
                <a:latin typeface="Tw Cen MT Condensed Extra Bold" panose="020B0803020202020204" pitchFamily="34" charset="0"/>
              </a:rPr>
              <a:t>The One way system in the main block is back in use properly this year. Students must follow it and should as far as possible be sticking to the left on corridors.</a:t>
            </a:r>
          </a:p>
          <a:p>
            <a:r>
              <a:rPr lang="en-GB" dirty="0">
                <a:solidFill>
                  <a:schemeClr val="tx1"/>
                </a:solidFill>
                <a:latin typeface="Tw Cen MT Condensed Extra Bold" panose="020B0803020202020204" pitchFamily="34" charset="0"/>
              </a:rPr>
              <a:t>Toilets are 	Y7 – Main Block 		Y10 – English </a:t>
            </a:r>
          </a:p>
          <a:p>
            <a:r>
              <a:rPr lang="en-GB" dirty="0">
                <a:solidFill>
                  <a:schemeClr val="tx1"/>
                </a:solidFill>
                <a:latin typeface="Tw Cen MT Condensed Extra Bold" panose="020B0803020202020204" pitchFamily="34" charset="0"/>
              </a:rPr>
              <a:t>		Y8 – Main Block		Y11 – Science</a:t>
            </a:r>
          </a:p>
          <a:p>
            <a:r>
              <a:rPr lang="en-GB" dirty="0">
                <a:solidFill>
                  <a:schemeClr val="tx1"/>
                </a:solidFill>
                <a:latin typeface="Tw Cen MT Condensed Extra Bold" panose="020B0803020202020204" pitchFamily="34" charset="0"/>
              </a:rPr>
              <a:t>		Y9 – TAC</a:t>
            </a:r>
          </a:p>
        </p:txBody>
      </p:sp>
    </p:spTree>
    <p:extLst>
      <p:ext uri="{BB962C8B-B14F-4D97-AF65-F5344CB8AC3E}">
        <p14:creationId xmlns:p14="http://schemas.microsoft.com/office/powerpoint/2010/main" val="2212753850"/>
      </p:ext>
    </p:extLst>
  </p:cSld>
  <p:clrMapOvr>
    <a:masterClrMapping/>
  </p:clrMapOvr>
  <mc:AlternateContent xmlns:mc="http://schemas.openxmlformats.org/markup-compatibility/2006" xmlns:p14="http://schemas.microsoft.com/office/powerpoint/2010/main">
    <mc:Choice Requires="p14">
      <p:transition spd="slow" p14:dur="2000" advTm="83901"/>
    </mc:Choice>
    <mc:Fallback xmlns="">
      <p:transition spd="slow" advTm="8390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D5B8-03C0-4870-A400-4645760AB7EC}"/>
              </a:ext>
            </a:extLst>
          </p:cNvPr>
          <p:cNvSpPr>
            <a:spLocks noGrp="1"/>
          </p:cNvSpPr>
          <p:nvPr>
            <p:ph type="title"/>
          </p:nvPr>
        </p:nvSpPr>
        <p:spPr>
          <a:xfrm>
            <a:off x="1556685" y="260059"/>
            <a:ext cx="7159477" cy="817300"/>
          </a:xfrm>
        </p:spPr>
        <p:txBody>
          <a:bodyPr>
            <a:normAutofit fontScale="90000"/>
          </a:bodyPr>
          <a:lstStyle/>
          <a:p>
            <a:r>
              <a:rPr lang="en-GB" b="1" u="sng" dirty="0">
                <a:latin typeface="Tw Cen MT Condensed Extra Bold" panose="020B0803020202020204" pitchFamily="34" charset="0"/>
              </a:rPr>
              <a:t>BANNED SUBSTANCES</a:t>
            </a:r>
          </a:p>
        </p:txBody>
      </p:sp>
      <p:sp>
        <p:nvSpPr>
          <p:cNvPr id="3" name="Text Placeholder 2">
            <a:extLst>
              <a:ext uri="{FF2B5EF4-FFF2-40B4-BE49-F238E27FC236}">
                <a16:creationId xmlns:a16="http://schemas.microsoft.com/office/drawing/2014/main" id="{A11E7162-56BF-4700-AD38-22AD0B3EF2C4}"/>
              </a:ext>
            </a:extLst>
          </p:cNvPr>
          <p:cNvSpPr>
            <a:spLocks noGrp="1"/>
          </p:cNvSpPr>
          <p:nvPr>
            <p:ph type="body" idx="1"/>
          </p:nvPr>
        </p:nvSpPr>
        <p:spPr>
          <a:xfrm>
            <a:off x="2615344" y="1398782"/>
            <a:ext cx="3942211" cy="4060436"/>
          </a:xfrm>
          <a:solidFill>
            <a:schemeClr val="bg1"/>
          </a:solidFill>
        </p:spPr>
        <p:txBody>
          <a:bodyPr>
            <a:normAutofit lnSpcReduction="10000"/>
          </a:bodyPr>
          <a:lstStyle/>
          <a:p>
            <a:pPr algn="ctr"/>
            <a:r>
              <a:rPr lang="en-GB" sz="5400" dirty="0">
                <a:solidFill>
                  <a:schemeClr val="tx1"/>
                </a:solidFill>
                <a:latin typeface="Tw Cen MT Condensed Extra Bold" panose="020B0803020202020204" pitchFamily="34" charset="0"/>
              </a:rPr>
              <a:t>ECIGS</a:t>
            </a:r>
          </a:p>
          <a:p>
            <a:pPr algn="ctr"/>
            <a:r>
              <a:rPr lang="en-GB" sz="5400" dirty="0">
                <a:solidFill>
                  <a:schemeClr val="tx1"/>
                </a:solidFill>
                <a:latin typeface="Tw Cen MT Condensed Extra Bold" panose="020B0803020202020204" pitchFamily="34" charset="0"/>
              </a:rPr>
              <a:t>VAPES</a:t>
            </a:r>
          </a:p>
          <a:p>
            <a:pPr algn="ctr"/>
            <a:r>
              <a:rPr lang="en-GB" sz="5400" dirty="0">
                <a:solidFill>
                  <a:schemeClr val="tx1"/>
                </a:solidFill>
                <a:latin typeface="Tw Cen MT Condensed Extra Bold" panose="020B0803020202020204" pitchFamily="34" charset="0"/>
              </a:rPr>
              <a:t>BLADES</a:t>
            </a:r>
          </a:p>
          <a:p>
            <a:pPr algn="ctr"/>
            <a:r>
              <a:rPr lang="en-GB" sz="5400" dirty="0">
                <a:solidFill>
                  <a:schemeClr val="tx1"/>
                </a:solidFill>
                <a:latin typeface="Tw Cen MT Condensed Extra Bold" panose="020B0803020202020204" pitchFamily="34" charset="0"/>
              </a:rPr>
              <a:t>ALCOHOL</a:t>
            </a:r>
          </a:p>
          <a:p>
            <a:pPr algn="ctr"/>
            <a:r>
              <a:rPr lang="en-GB" sz="5400" dirty="0">
                <a:solidFill>
                  <a:schemeClr val="tx1"/>
                </a:solidFill>
                <a:latin typeface="Tw Cen MT Condensed Extra Bold" panose="020B0803020202020204" pitchFamily="34" charset="0"/>
              </a:rPr>
              <a:t>DRUGS</a:t>
            </a:r>
            <a:endParaRPr lang="en-GB" sz="3600" dirty="0">
              <a:solidFill>
                <a:schemeClr val="tx1"/>
              </a:solidFill>
              <a:latin typeface="Tw Cen MT Condensed Extra Bold" panose="020B0803020202020204" pitchFamily="34" charset="0"/>
            </a:endParaRPr>
          </a:p>
        </p:txBody>
      </p:sp>
    </p:spTree>
    <p:extLst>
      <p:ext uri="{BB962C8B-B14F-4D97-AF65-F5344CB8AC3E}">
        <p14:creationId xmlns:p14="http://schemas.microsoft.com/office/powerpoint/2010/main" val="943626752"/>
      </p:ext>
    </p:extLst>
  </p:cSld>
  <p:clrMapOvr>
    <a:masterClrMapping/>
  </p:clrMapOvr>
  <mc:AlternateContent xmlns:mc="http://schemas.openxmlformats.org/markup-compatibility/2006" xmlns:p14="http://schemas.microsoft.com/office/powerpoint/2010/main">
    <mc:Choice Requires="p14">
      <p:transition spd="slow" p14:dur="2000" advTm="56526"/>
    </mc:Choice>
    <mc:Fallback xmlns="">
      <p:transition spd="slow" advTm="5652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CCB895-4F31-49B6-9CFC-F091094A429B}"/>
              </a:ext>
            </a:extLst>
          </p:cNvPr>
          <p:cNvSpPr/>
          <p:nvPr/>
        </p:nvSpPr>
        <p:spPr>
          <a:xfrm>
            <a:off x="1652632" y="1138373"/>
            <a:ext cx="9087374" cy="4401205"/>
          </a:xfrm>
          <a:prstGeom prst="rect">
            <a:avLst/>
          </a:prstGeom>
        </p:spPr>
        <p:txBody>
          <a:bodyPr wrap="square">
            <a:spAutoFit/>
          </a:bodyPr>
          <a:lstStyle/>
          <a:p>
            <a:pPr algn="ctr"/>
            <a:r>
              <a:rPr lang="en-GB" sz="4000" b="1" dirty="0">
                <a:solidFill>
                  <a:srgbClr val="000000"/>
                </a:solidFill>
                <a:latin typeface="Tw Cen MT Condensed" panose="020B0606020104020203" pitchFamily="34" charset="0"/>
              </a:rPr>
              <a:t>Loving God, let us be strong today</a:t>
            </a:r>
            <a:br>
              <a:rPr lang="en-GB" sz="4000" b="1" dirty="0">
                <a:latin typeface="Tw Cen MT Condensed" panose="020B0606020104020203" pitchFamily="34" charset="0"/>
              </a:rPr>
            </a:br>
            <a:r>
              <a:rPr lang="en-GB" sz="4000" b="1" dirty="0">
                <a:solidFill>
                  <a:srgbClr val="000000"/>
                </a:solidFill>
                <a:latin typeface="Tw Cen MT Condensed" panose="020B0606020104020203" pitchFamily="34" charset="0"/>
              </a:rPr>
              <a:t>as we start a new year like a blank canvas, a clean page.</a:t>
            </a:r>
            <a:br>
              <a:rPr lang="en-GB" sz="4000" b="1" dirty="0">
                <a:latin typeface="Tw Cen MT Condensed" panose="020B0606020104020203" pitchFamily="34" charset="0"/>
              </a:rPr>
            </a:br>
            <a:r>
              <a:rPr lang="en-GB" sz="4000" b="1" dirty="0">
                <a:solidFill>
                  <a:srgbClr val="000000"/>
                </a:solidFill>
                <a:latin typeface="Tw Cen MT Condensed" panose="020B0606020104020203" pitchFamily="34" charset="0"/>
              </a:rPr>
              <a:t>Make us brave when we are worried,</a:t>
            </a:r>
            <a:br>
              <a:rPr lang="en-GB" sz="4000" b="1" dirty="0">
                <a:latin typeface="Tw Cen MT Condensed" panose="020B0606020104020203" pitchFamily="34" charset="0"/>
              </a:rPr>
            </a:br>
            <a:r>
              <a:rPr lang="en-GB" sz="4000" b="1" dirty="0">
                <a:solidFill>
                  <a:srgbClr val="000000"/>
                </a:solidFill>
                <a:latin typeface="Tw Cen MT Condensed" panose="020B0606020104020203" pitchFamily="34" charset="0"/>
              </a:rPr>
              <a:t>show us how to learn from everyone around us, </a:t>
            </a:r>
            <a:br>
              <a:rPr lang="en-GB" sz="4000" b="1" dirty="0">
                <a:latin typeface="Tw Cen MT Condensed" panose="020B0606020104020203" pitchFamily="34" charset="0"/>
              </a:rPr>
            </a:br>
            <a:r>
              <a:rPr lang="en-GB" sz="4000" b="1" dirty="0">
                <a:solidFill>
                  <a:srgbClr val="000000"/>
                </a:solidFill>
                <a:latin typeface="Tw Cen MT Condensed" panose="020B0606020104020203" pitchFamily="34" charset="0"/>
              </a:rPr>
              <a:t>and help us to do our very best. </a:t>
            </a:r>
          </a:p>
          <a:p>
            <a:pPr algn="ctr"/>
            <a:r>
              <a:rPr lang="en-GB" sz="4000" b="1" dirty="0">
                <a:solidFill>
                  <a:srgbClr val="000000"/>
                </a:solidFill>
                <a:latin typeface="Tw Cen MT Condensed" panose="020B0606020104020203" pitchFamily="34" charset="0"/>
              </a:rPr>
              <a:t>Amen.</a:t>
            </a:r>
            <a:endParaRPr lang="en-GB" sz="3600" b="1" dirty="0">
              <a:latin typeface="Tw Cen MT Condensed" panose="020B0606020104020203" pitchFamily="34" charset="0"/>
            </a:endParaRPr>
          </a:p>
        </p:txBody>
      </p:sp>
    </p:spTree>
    <p:extLst>
      <p:ext uri="{BB962C8B-B14F-4D97-AF65-F5344CB8AC3E}">
        <p14:creationId xmlns:p14="http://schemas.microsoft.com/office/powerpoint/2010/main" val="2552575050"/>
      </p:ext>
    </p:extLst>
  </p:cSld>
  <p:clrMapOvr>
    <a:masterClrMapping/>
  </p:clrMapOvr>
  <mc:AlternateContent xmlns:mc="http://schemas.openxmlformats.org/markup-compatibility/2006" xmlns:p14="http://schemas.microsoft.com/office/powerpoint/2010/main">
    <mc:Choice Requires="p14">
      <p:transition spd="slow" p14:dur="2000" advTm="17952"/>
    </mc:Choice>
    <mc:Fallback xmlns="">
      <p:transition spd="slow" advTm="1795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D5B8-03C0-4870-A400-4645760AB7EC}"/>
              </a:ext>
            </a:extLst>
          </p:cNvPr>
          <p:cNvSpPr>
            <a:spLocks noGrp="1"/>
          </p:cNvSpPr>
          <p:nvPr>
            <p:ph type="title"/>
          </p:nvPr>
        </p:nvSpPr>
        <p:spPr>
          <a:xfrm>
            <a:off x="1311655" y="99767"/>
            <a:ext cx="10515600" cy="1231805"/>
          </a:xfrm>
        </p:spPr>
        <p:txBody>
          <a:bodyPr/>
          <a:lstStyle/>
          <a:p>
            <a:r>
              <a:rPr lang="en-GB" u="sng" dirty="0">
                <a:latin typeface="Tw Cen MT Condensed Extra Bold" panose="020B0803020202020204" pitchFamily="34" charset="0"/>
              </a:rPr>
              <a:t>PUNCTUALITY AND ATTENDANCE</a:t>
            </a:r>
          </a:p>
        </p:txBody>
      </p:sp>
      <p:sp>
        <p:nvSpPr>
          <p:cNvPr id="3" name="Text Placeholder 2">
            <a:extLst>
              <a:ext uri="{FF2B5EF4-FFF2-40B4-BE49-F238E27FC236}">
                <a16:creationId xmlns:a16="http://schemas.microsoft.com/office/drawing/2014/main" id="{A11E7162-56BF-4700-AD38-22AD0B3EF2C4}"/>
              </a:ext>
            </a:extLst>
          </p:cNvPr>
          <p:cNvSpPr>
            <a:spLocks noGrp="1"/>
          </p:cNvSpPr>
          <p:nvPr>
            <p:ph type="body" idx="1"/>
          </p:nvPr>
        </p:nvSpPr>
        <p:spPr>
          <a:xfrm>
            <a:off x="302004" y="1985766"/>
            <a:ext cx="11685863" cy="3483856"/>
          </a:xfrm>
        </p:spPr>
        <p:txBody>
          <a:bodyPr>
            <a:normAutofit/>
          </a:bodyPr>
          <a:lstStyle/>
          <a:p>
            <a:pPr algn="ctr"/>
            <a:r>
              <a:rPr lang="en-GB" sz="7200" dirty="0">
                <a:solidFill>
                  <a:schemeClr val="tx1"/>
                </a:solidFill>
                <a:latin typeface="Tw Cen MT Condensed Extra Bold" panose="020B0803020202020204" pitchFamily="34" charset="0"/>
              </a:rPr>
              <a:t>LATE IS LATE</a:t>
            </a:r>
          </a:p>
          <a:p>
            <a:pPr algn="ctr"/>
            <a:endParaRPr lang="en-GB" sz="7200" dirty="0">
              <a:solidFill>
                <a:schemeClr val="tx1"/>
              </a:solidFill>
              <a:latin typeface="Tw Cen MT Condensed Extra Bold" panose="020B0803020202020204" pitchFamily="34" charset="0"/>
            </a:endParaRPr>
          </a:p>
          <a:p>
            <a:pPr algn="ctr"/>
            <a:r>
              <a:rPr lang="en-GB" sz="7200" dirty="0">
                <a:solidFill>
                  <a:schemeClr val="tx1"/>
                </a:solidFill>
                <a:latin typeface="Tw Cen MT Condensed Extra Bold" panose="020B0803020202020204" pitchFamily="34" charset="0"/>
              </a:rPr>
              <a:t>YOU NEED TO BE HERE TO LEARN</a:t>
            </a:r>
          </a:p>
        </p:txBody>
      </p:sp>
    </p:spTree>
    <p:extLst>
      <p:ext uri="{BB962C8B-B14F-4D97-AF65-F5344CB8AC3E}">
        <p14:creationId xmlns:p14="http://schemas.microsoft.com/office/powerpoint/2010/main" val="1393769862"/>
      </p:ext>
    </p:extLst>
  </p:cSld>
  <p:clrMapOvr>
    <a:masterClrMapping/>
  </p:clrMapOvr>
  <mc:AlternateContent xmlns:mc="http://schemas.openxmlformats.org/markup-compatibility/2006" xmlns:p14="http://schemas.microsoft.com/office/powerpoint/2010/main">
    <mc:Choice Requires="p14">
      <p:transition spd="slow" p14:dur="2000" advTm="57290"/>
    </mc:Choice>
    <mc:Fallback xmlns="">
      <p:transition spd="slow" advTm="572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D587-67A4-4F3C-B1CC-0C131ED5F378}"/>
              </a:ext>
            </a:extLst>
          </p:cNvPr>
          <p:cNvSpPr>
            <a:spLocks noGrp="1"/>
          </p:cNvSpPr>
          <p:nvPr>
            <p:ph type="title"/>
          </p:nvPr>
        </p:nvSpPr>
        <p:spPr>
          <a:xfrm>
            <a:off x="1005980" y="989902"/>
            <a:ext cx="10515600" cy="3883008"/>
          </a:xfrm>
        </p:spPr>
        <p:txBody>
          <a:bodyPr>
            <a:normAutofit fontScale="90000"/>
          </a:bodyPr>
          <a:lstStyle/>
          <a:p>
            <a:pPr algn="ctr"/>
            <a:r>
              <a:rPr lang="en-GB" b="1" dirty="0">
                <a:latin typeface="Tw Cen MT Condensed" panose="020B0606020104020203" pitchFamily="34" charset="0"/>
              </a:rPr>
              <a:t>ABOVE ALL </a:t>
            </a:r>
            <a:br>
              <a:rPr lang="en-GB" b="1" dirty="0">
                <a:latin typeface="Tw Cen MT Condensed" panose="020B0606020104020203" pitchFamily="34" charset="0"/>
              </a:rPr>
            </a:br>
            <a:r>
              <a:rPr lang="en-GB" b="1" dirty="0">
                <a:latin typeface="Tw Cen MT Condensed" panose="020B0606020104020203" pitchFamily="34" charset="0"/>
              </a:rPr>
              <a:t>HAVE A GOOD YEAR – AND PLEASE SPEAK TO US – TUTORS, HEADS OF YEAR, CLASS TEACHERS IF YOU NEED SOMETHING.</a:t>
            </a:r>
            <a:br>
              <a:rPr lang="en-GB" b="1" dirty="0">
                <a:latin typeface="Tw Cen MT Condensed" panose="020B0606020104020203" pitchFamily="34" charset="0"/>
              </a:rPr>
            </a:br>
            <a:r>
              <a:rPr lang="en-GB" b="1" dirty="0">
                <a:latin typeface="Tw Cen MT Condensed" panose="020B0606020104020203" pitchFamily="34" charset="0"/>
              </a:rPr>
              <a:t>WE CAN ONLY HELP IF WE KNOW!</a:t>
            </a:r>
          </a:p>
        </p:txBody>
      </p:sp>
    </p:spTree>
    <p:extLst>
      <p:ext uri="{BB962C8B-B14F-4D97-AF65-F5344CB8AC3E}">
        <p14:creationId xmlns:p14="http://schemas.microsoft.com/office/powerpoint/2010/main" val="949322127"/>
      </p:ext>
    </p:extLst>
  </p:cSld>
  <p:clrMapOvr>
    <a:masterClrMapping/>
  </p:clrMapOvr>
  <mc:AlternateContent xmlns:mc="http://schemas.openxmlformats.org/markup-compatibility/2006" xmlns:p14="http://schemas.microsoft.com/office/powerpoint/2010/main">
    <mc:Choice Requires="p14">
      <p:transition spd="slow" p14:dur="2000" advTm="47469"/>
    </mc:Choice>
    <mc:Fallback xmlns="">
      <p:transition spd="slow" advTm="4746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ishopr.co.uk/images/Worship/School_values.JPG">
            <a:extLst>
              <a:ext uri="{FF2B5EF4-FFF2-40B4-BE49-F238E27FC236}">
                <a16:creationId xmlns:a16="http://schemas.microsoft.com/office/drawing/2014/main" id="{271A12DB-3F47-4BAE-B978-A1FF68BB46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176" t="26544" r="175" b="8624"/>
          <a:stretch/>
        </p:blipFill>
        <p:spPr bwMode="auto">
          <a:xfrm>
            <a:off x="5791705" y="1223634"/>
            <a:ext cx="4417697" cy="42462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37067C1-563E-4136-8D82-312898DA1D3C}"/>
              </a:ext>
            </a:extLst>
          </p:cNvPr>
          <p:cNvSpPr>
            <a:spLocks noGrp="1"/>
          </p:cNvSpPr>
          <p:nvPr>
            <p:ph type="title"/>
          </p:nvPr>
        </p:nvSpPr>
        <p:spPr>
          <a:xfrm>
            <a:off x="1489451" y="1124125"/>
            <a:ext cx="3736891" cy="4482208"/>
          </a:xfrm>
        </p:spPr>
        <p:txBody>
          <a:bodyPr>
            <a:normAutofit fontScale="90000"/>
          </a:bodyPr>
          <a:lstStyle/>
          <a:p>
            <a:pPr algn="ctr"/>
            <a:r>
              <a:rPr lang="en-GB" dirty="0">
                <a:latin typeface="Tw Cen MT Condensed Extra Bold" panose="020B0803020202020204" pitchFamily="34" charset="0"/>
              </a:rPr>
              <a:t>HOPE</a:t>
            </a:r>
            <a:br>
              <a:rPr lang="en-GB" dirty="0">
                <a:latin typeface="Tw Cen MT Condensed Extra Bold" panose="020B0803020202020204" pitchFamily="34" charset="0"/>
              </a:rPr>
            </a:br>
            <a:r>
              <a:rPr lang="en-GB" dirty="0">
                <a:latin typeface="Tw Cen MT Condensed Extra Bold" panose="020B0803020202020204" pitchFamily="34" charset="0"/>
              </a:rPr>
              <a:t>SERVICE</a:t>
            </a:r>
            <a:br>
              <a:rPr lang="en-GB" dirty="0">
                <a:latin typeface="Tw Cen MT Condensed Extra Bold" panose="020B0803020202020204" pitchFamily="34" charset="0"/>
              </a:rPr>
            </a:br>
            <a:r>
              <a:rPr lang="en-GB" dirty="0">
                <a:latin typeface="Tw Cen MT Condensed Extra Bold" panose="020B0803020202020204" pitchFamily="34" charset="0"/>
              </a:rPr>
              <a:t>COMPASSION</a:t>
            </a:r>
            <a:br>
              <a:rPr lang="en-GB" dirty="0">
                <a:latin typeface="Tw Cen MT Condensed Extra Bold" panose="020B0803020202020204" pitchFamily="34" charset="0"/>
              </a:rPr>
            </a:br>
            <a:r>
              <a:rPr lang="en-GB" dirty="0">
                <a:latin typeface="Tw Cen MT Condensed Extra Bold" panose="020B0803020202020204" pitchFamily="34" charset="0"/>
              </a:rPr>
              <a:t>FELLOWSHIP</a:t>
            </a:r>
            <a:br>
              <a:rPr lang="en-GB" dirty="0">
                <a:latin typeface="Tw Cen MT Condensed Extra Bold" panose="020B0803020202020204" pitchFamily="34" charset="0"/>
              </a:rPr>
            </a:br>
            <a:r>
              <a:rPr lang="en-GB" dirty="0">
                <a:latin typeface="Tw Cen MT Condensed Extra Bold" panose="020B0803020202020204" pitchFamily="34" charset="0"/>
              </a:rPr>
              <a:t>WISDOM</a:t>
            </a:r>
            <a:br>
              <a:rPr lang="en-GB" dirty="0">
                <a:latin typeface="Tw Cen MT Condensed Extra Bold" panose="020B0803020202020204" pitchFamily="34" charset="0"/>
              </a:rPr>
            </a:br>
            <a:r>
              <a:rPr lang="en-GB" dirty="0">
                <a:latin typeface="Tw Cen MT Condensed Extra Bold" panose="020B0803020202020204" pitchFamily="34" charset="0"/>
              </a:rPr>
              <a:t>PEACE</a:t>
            </a:r>
          </a:p>
        </p:txBody>
      </p:sp>
    </p:spTree>
    <p:extLst>
      <p:ext uri="{BB962C8B-B14F-4D97-AF65-F5344CB8AC3E}">
        <p14:creationId xmlns:p14="http://schemas.microsoft.com/office/powerpoint/2010/main" val="1687215099"/>
      </p:ext>
    </p:extLst>
  </p:cSld>
  <p:clrMapOvr>
    <a:masterClrMapping/>
  </p:clrMapOvr>
  <mc:AlternateContent xmlns:mc="http://schemas.openxmlformats.org/markup-compatibility/2006" xmlns:p14="http://schemas.microsoft.com/office/powerpoint/2010/main">
    <mc:Choice Requires="p14">
      <p:transition spd="slow" p14:dur="2000" advTm="65683"/>
    </mc:Choice>
    <mc:Fallback xmlns="">
      <p:transition spd="slow" advTm="6568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08A8-133F-4CF8-ACCC-85ACD959EC73}"/>
              </a:ext>
            </a:extLst>
          </p:cNvPr>
          <p:cNvSpPr>
            <a:spLocks noGrp="1"/>
          </p:cNvSpPr>
          <p:nvPr>
            <p:ph type="title"/>
          </p:nvPr>
        </p:nvSpPr>
        <p:spPr>
          <a:xfrm>
            <a:off x="838200" y="221714"/>
            <a:ext cx="10515600" cy="1906946"/>
          </a:xfrm>
        </p:spPr>
        <p:txBody>
          <a:bodyPr>
            <a:normAutofit fontScale="90000"/>
          </a:bodyPr>
          <a:lstStyle/>
          <a:p>
            <a:pPr algn="ctr"/>
            <a:br>
              <a:rPr lang="en-GB" dirty="0">
                <a:latin typeface="Tw Cen MT Condensed Extra Bold" panose="020B0803020202020204" pitchFamily="34" charset="0"/>
              </a:rPr>
            </a:br>
            <a:r>
              <a:rPr lang="en-GB" sz="15300" u="sng" dirty="0">
                <a:latin typeface="Tw Cen MT Condensed Extra Bold" panose="020B0803020202020204" pitchFamily="34" charset="0"/>
              </a:rPr>
              <a:t>FELLOWSHIP</a:t>
            </a:r>
            <a:endParaRPr lang="en-GB" u="sng" dirty="0"/>
          </a:p>
        </p:txBody>
      </p:sp>
      <p:sp>
        <p:nvSpPr>
          <p:cNvPr id="4" name="Rectangle 3">
            <a:extLst>
              <a:ext uri="{FF2B5EF4-FFF2-40B4-BE49-F238E27FC236}">
                <a16:creationId xmlns:a16="http://schemas.microsoft.com/office/drawing/2014/main" id="{C585BB4D-58D3-4690-A941-D6CBAA2484A5}"/>
              </a:ext>
            </a:extLst>
          </p:cNvPr>
          <p:cNvSpPr/>
          <p:nvPr/>
        </p:nvSpPr>
        <p:spPr>
          <a:xfrm>
            <a:off x="681037" y="2496095"/>
            <a:ext cx="10829925" cy="2713563"/>
          </a:xfrm>
          <a:prstGeom prst="rect">
            <a:avLst/>
          </a:prstGeom>
        </p:spPr>
        <p:txBody>
          <a:bodyPr wrap="square">
            <a:spAutoFit/>
          </a:bodyPr>
          <a:lstStyle/>
          <a:p>
            <a:pPr lvl="0" algn="ctr">
              <a:lnSpc>
                <a:spcPct val="90000"/>
              </a:lnSpc>
              <a:spcBef>
                <a:spcPts val="1000"/>
              </a:spcBef>
            </a:pPr>
            <a:r>
              <a:rPr lang="en-GB" sz="3600" dirty="0">
                <a:solidFill>
                  <a:prstClr val="black"/>
                </a:solidFill>
                <a:latin typeface="Tw Cen MT Condensed Extra Bold" panose="020B0803020202020204" pitchFamily="34" charset="0"/>
              </a:rPr>
              <a:t>THE SCHOOL IS A FELLOWSHIP – A COMMUNITY OF PEOPLE TOGETHER SHARING THE SAME GOAL AND WORKING TOGETHER TO SUCCEED.</a:t>
            </a:r>
          </a:p>
          <a:p>
            <a:pPr lvl="0" algn="ctr">
              <a:lnSpc>
                <a:spcPct val="90000"/>
              </a:lnSpc>
              <a:spcBef>
                <a:spcPts val="1000"/>
              </a:spcBef>
            </a:pPr>
            <a:r>
              <a:rPr lang="en-GB" sz="3600" dirty="0">
                <a:solidFill>
                  <a:prstClr val="black"/>
                </a:solidFill>
                <a:latin typeface="Tw Cen MT Condensed Extra Bold" panose="020B0803020202020204" pitchFamily="34" charset="0"/>
              </a:rPr>
              <a:t>TO DO THIS WE ALL NEED TO BE FOLLOWING THE SAME GUIDELINES. </a:t>
            </a:r>
          </a:p>
        </p:txBody>
      </p:sp>
    </p:spTree>
    <p:extLst>
      <p:ext uri="{BB962C8B-B14F-4D97-AF65-F5344CB8AC3E}">
        <p14:creationId xmlns:p14="http://schemas.microsoft.com/office/powerpoint/2010/main" val="2105137262"/>
      </p:ext>
    </p:extLst>
  </p:cSld>
  <p:clrMapOvr>
    <a:masterClrMapping/>
  </p:clrMapOvr>
  <mc:AlternateContent xmlns:mc="http://schemas.openxmlformats.org/markup-compatibility/2006" xmlns:p14="http://schemas.microsoft.com/office/powerpoint/2010/main">
    <mc:Choice Requires="p14">
      <p:transition spd="slow" p14:dur="2000" advTm="34684"/>
    </mc:Choice>
    <mc:Fallback xmlns="">
      <p:transition spd="slow" advTm="346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00+ Gradient Background Images: Download HD Backgrounds on Unspl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36" y="159140"/>
            <a:ext cx="1017329" cy="107692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674" y="187396"/>
            <a:ext cx="1017329" cy="1076922"/>
          </a:xfrm>
          <a:prstGeom prst="rect">
            <a:avLst/>
          </a:prstGeom>
        </p:spPr>
      </p:pic>
      <p:sp>
        <p:nvSpPr>
          <p:cNvPr id="6" name="Rectangle 5"/>
          <p:cNvSpPr/>
          <p:nvPr/>
        </p:nvSpPr>
        <p:spPr>
          <a:xfrm>
            <a:off x="2539243" y="863828"/>
            <a:ext cx="7113513" cy="646331"/>
          </a:xfrm>
          <a:prstGeom prst="rect">
            <a:avLst/>
          </a:prstGeom>
        </p:spPr>
        <p:txBody>
          <a:bodyPr wrap="square">
            <a:spAutoFit/>
          </a:bodyPr>
          <a:lstStyle/>
          <a:p>
            <a:pPr algn="ctr"/>
            <a:r>
              <a:rPr lang="en-GB" b="1" dirty="0">
                <a:latin typeface="Century Gothic" panose="020B0502020202020204" pitchFamily="34" charset="0"/>
              </a:rPr>
              <a:t>In our aim to remain one of the best schools in the country, we expect all our students to follow the Bishop’s Basics.</a:t>
            </a:r>
          </a:p>
        </p:txBody>
      </p:sp>
      <p:sp>
        <p:nvSpPr>
          <p:cNvPr id="8" name="Rectangle 7"/>
          <p:cNvSpPr/>
          <p:nvPr/>
        </p:nvSpPr>
        <p:spPr>
          <a:xfrm>
            <a:off x="452890" y="1422652"/>
            <a:ext cx="11357113" cy="5262979"/>
          </a:xfrm>
          <a:prstGeom prst="rect">
            <a:avLst/>
          </a:prstGeom>
        </p:spPr>
        <p:txBody>
          <a:bodyPr wrap="square">
            <a:spAutoFit/>
          </a:bodyPr>
          <a:lstStyle/>
          <a:p>
            <a:pPr marL="285750" indent="-285750">
              <a:buFont typeface="Courier New" panose="02070309020205020404" pitchFamily="49" charset="0"/>
              <a:buChar char="o"/>
            </a:pPr>
            <a:r>
              <a:rPr lang="en-GB" sz="2800" b="1" dirty="0">
                <a:latin typeface="Century Gothic" panose="020B0502020202020204" pitchFamily="34" charset="0"/>
              </a:rPr>
              <a:t>Embody our Christian values by respecting staff, students, visitors and equipment at all times.</a:t>
            </a:r>
            <a:endParaRPr lang="en-GB" sz="2800" b="1" dirty="0">
              <a:latin typeface="Century Gothic" panose="020B0502020202020204" pitchFamily="34" charset="0"/>
              <a:cs typeface="Calibri"/>
            </a:endParaRPr>
          </a:p>
          <a:p>
            <a:pPr marL="285750" indent="-285750">
              <a:buFont typeface="Courier New" panose="02070309020205020404" pitchFamily="49" charset="0"/>
              <a:buChar char="o"/>
            </a:pPr>
            <a:r>
              <a:rPr lang="en-GB" sz="2800" b="1" dirty="0">
                <a:latin typeface="Century Gothic" panose="020B0502020202020204" pitchFamily="34" charset="0"/>
              </a:rPr>
              <a:t>Arrive to school and lessons on time.</a:t>
            </a:r>
          </a:p>
          <a:p>
            <a:pPr marL="285750" indent="-285750">
              <a:buFont typeface="Courier New" panose="02070309020205020404" pitchFamily="49" charset="0"/>
              <a:buChar char="o"/>
            </a:pPr>
            <a:r>
              <a:rPr lang="en-GB" sz="2800" b="1" dirty="0">
                <a:latin typeface="Century Gothic" panose="020B0502020202020204" pitchFamily="34" charset="0"/>
              </a:rPr>
              <a:t>Always be in the correct uniform and have the right equipment.</a:t>
            </a:r>
          </a:p>
          <a:p>
            <a:pPr marL="285750" indent="-285750">
              <a:buFont typeface="Courier New" panose="02070309020205020404" pitchFamily="49" charset="0"/>
              <a:buChar char="o"/>
            </a:pPr>
            <a:r>
              <a:rPr lang="en-GB" sz="2800" b="1" dirty="0">
                <a:latin typeface="Century Gothic" panose="020B0502020202020204" pitchFamily="34" charset="0"/>
              </a:rPr>
              <a:t>No electronic devices should be out in school.</a:t>
            </a:r>
          </a:p>
          <a:p>
            <a:pPr marL="285750" indent="-285750">
              <a:buFont typeface="Courier New" panose="02070309020205020404" pitchFamily="49" charset="0"/>
              <a:buChar char="o"/>
            </a:pPr>
            <a:r>
              <a:rPr lang="en-GB" sz="2800" b="1" dirty="0">
                <a:latin typeface="Century Gothic" panose="020B0502020202020204" pitchFamily="34" charset="0"/>
              </a:rPr>
              <a:t>Always use the appropriate language.</a:t>
            </a:r>
          </a:p>
          <a:p>
            <a:pPr marL="285750" indent="-285750">
              <a:buFont typeface="Courier New" panose="02070309020205020404" pitchFamily="49" charset="0"/>
              <a:buChar char="o"/>
            </a:pPr>
            <a:r>
              <a:rPr lang="en-GB" sz="2800" b="1" dirty="0">
                <a:latin typeface="Century Gothic" panose="020B0502020202020204" pitchFamily="34" charset="0"/>
              </a:rPr>
              <a:t>Always follow staff instructions on the first request.</a:t>
            </a:r>
          </a:p>
          <a:p>
            <a:pPr marL="285750" indent="-285750">
              <a:buFont typeface="Courier New" panose="02070309020205020404" pitchFamily="49" charset="0"/>
              <a:buChar char="o"/>
            </a:pPr>
            <a:r>
              <a:rPr lang="en-GB" sz="2800" b="1" dirty="0">
                <a:latin typeface="Century Gothic" panose="020B0502020202020204" pitchFamily="34" charset="0"/>
              </a:rPr>
              <a:t>Demonstrate compassionate, sensible, orderly behaviour at all times.</a:t>
            </a:r>
            <a:endParaRPr lang="en-GB" sz="2800" b="1" dirty="0">
              <a:latin typeface="Century Gothic" panose="020B0502020202020204" pitchFamily="34" charset="0"/>
              <a:cs typeface="Calibri"/>
            </a:endParaRPr>
          </a:p>
          <a:p>
            <a:pPr marL="285750" indent="-285750">
              <a:buFont typeface="Courier New" panose="02070309020205020404" pitchFamily="49" charset="0"/>
              <a:buChar char="o"/>
            </a:pPr>
            <a:r>
              <a:rPr lang="en-GB" sz="2800" b="1" dirty="0">
                <a:latin typeface="Century Gothic" panose="020B0502020202020204" pitchFamily="34" charset="0"/>
              </a:rPr>
              <a:t>Eat and drink only in designated areas. No chewing gum or energy drinks. Clean up after yourself.</a:t>
            </a:r>
          </a:p>
        </p:txBody>
      </p:sp>
      <p:sp>
        <p:nvSpPr>
          <p:cNvPr id="10" name="Title 1">
            <a:extLst>
              <a:ext uri="{FF2B5EF4-FFF2-40B4-BE49-F238E27FC236}">
                <a16:creationId xmlns:a16="http://schemas.microsoft.com/office/drawing/2014/main" id="{8C7063A1-8EB7-4DE5-AB13-E1BFBC4247C1}"/>
              </a:ext>
            </a:extLst>
          </p:cNvPr>
          <p:cNvSpPr txBox="1">
            <a:spLocks/>
          </p:cNvSpPr>
          <p:nvPr/>
        </p:nvSpPr>
        <p:spPr>
          <a:xfrm>
            <a:off x="1524000" y="186590"/>
            <a:ext cx="9144000" cy="64559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a:latin typeface="Century Gothic" panose="020B0502020202020204" pitchFamily="34" charset="0"/>
              </a:rPr>
              <a:t>Bishop's Basics</a:t>
            </a:r>
          </a:p>
        </p:txBody>
      </p:sp>
    </p:spTree>
    <p:extLst>
      <p:ext uri="{BB962C8B-B14F-4D97-AF65-F5344CB8AC3E}">
        <p14:creationId xmlns:p14="http://schemas.microsoft.com/office/powerpoint/2010/main" val="2744520699"/>
      </p:ext>
    </p:extLst>
  </p:cSld>
  <p:clrMapOvr>
    <a:masterClrMapping/>
  </p:clrMapOvr>
  <mc:AlternateContent xmlns:mc="http://schemas.openxmlformats.org/markup-compatibility/2006" xmlns:p14="http://schemas.microsoft.com/office/powerpoint/2010/main">
    <mc:Choice Requires="p14">
      <p:transition spd="slow" p14:dur="2000" advTm="94189"/>
    </mc:Choice>
    <mc:Fallback xmlns="">
      <p:transition spd="slow" advTm="9418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337F0C6-6350-46C5-B9E1-26F323E75BA7}"/>
              </a:ext>
            </a:extLst>
          </p:cNvPr>
          <p:cNvGraphicFramePr>
            <a:graphicFrameLocks noGrp="1"/>
          </p:cNvGraphicFramePr>
          <p:nvPr>
            <p:extLst>
              <p:ext uri="{D42A27DB-BD31-4B8C-83A1-F6EECF244321}">
                <p14:modId xmlns:p14="http://schemas.microsoft.com/office/powerpoint/2010/main" val="3604709050"/>
              </p:ext>
            </p:extLst>
          </p:nvPr>
        </p:nvGraphicFramePr>
        <p:xfrm>
          <a:off x="72887" y="1502116"/>
          <a:ext cx="12046226" cy="3202750"/>
        </p:xfrm>
        <a:graphic>
          <a:graphicData uri="http://schemas.openxmlformats.org/drawingml/2006/table">
            <a:tbl>
              <a:tblPr firstRow="1" firstCol="1" bandRow="1"/>
              <a:tblGrid>
                <a:gridCol w="11952246">
                  <a:extLst>
                    <a:ext uri="{9D8B030D-6E8A-4147-A177-3AD203B41FA5}">
                      <a16:colId xmlns:a16="http://schemas.microsoft.com/office/drawing/2014/main" val="1605872009"/>
                    </a:ext>
                  </a:extLst>
                </a:gridCol>
                <a:gridCol w="93980">
                  <a:extLst>
                    <a:ext uri="{9D8B030D-6E8A-4147-A177-3AD203B41FA5}">
                      <a16:colId xmlns:a16="http://schemas.microsoft.com/office/drawing/2014/main" val="4153578093"/>
                    </a:ext>
                  </a:extLst>
                </a:gridCol>
              </a:tblGrid>
              <a:tr h="888746">
                <a:tc gridSpan="2">
                  <a:txBody>
                    <a:bodyPr/>
                    <a:lstStyle/>
                    <a:p>
                      <a:pPr marL="41275" algn="l">
                        <a:lnSpc>
                          <a:spcPct val="107000"/>
                        </a:lnSpc>
                        <a:spcAft>
                          <a:spcPts val="0"/>
                        </a:spcAft>
                      </a:pPr>
                      <a:r>
                        <a:rPr lang="en-GB" sz="4000" b="0" u="sng" dirty="0">
                          <a:effectLst/>
                          <a:latin typeface="Tw Cen MT Condensed Extra Bold" panose="020B0803020202020204" pitchFamily="34" charset="0"/>
                          <a:ea typeface="Calibri" panose="020F0502020204030204" pitchFamily="34" charset="0"/>
                          <a:cs typeface="Times New Roman" panose="02020603050405020304" pitchFamily="18" charset="0"/>
                        </a:rPr>
                        <a:t>Routines For All Lessons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3214864864"/>
                  </a:ext>
                </a:extLst>
              </a:tr>
              <a:tr h="1741816">
                <a:tc>
                  <a:txBody>
                    <a:bodyPr/>
                    <a:lstStyle/>
                    <a:p>
                      <a:pPr marL="342900" lvl="0" indent="-342900">
                        <a:lnSpc>
                          <a:spcPct val="106000"/>
                        </a:lnSpc>
                        <a:spcAft>
                          <a:spcPts val="0"/>
                        </a:spcAft>
                        <a:buFont typeface="Symbol" panose="05050102010706020507" pitchFamily="18" charset="2"/>
                        <a:buChar char=""/>
                      </a:pPr>
                      <a:r>
                        <a:rPr lang="en-GB" sz="2400" dirty="0">
                          <a:effectLst/>
                          <a:latin typeface="Tw Cen MT Condensed Extra Bold" panose="020B0803020202020204" pitchFamily="34" charset="0"/>
                          <a:ea typeface="Calibri" panose="020F0502020204030204" pitchFamily="34" charset="0"/>
                          <a:cs typeface="Times New Roman" panose="02020603050405020304" pitchFamily="18" charset="0"/>
                        </a:rPr>
                        <a:t>Students are to get equipment out then be seated swiftly and engage with a starter task that promotes learning</a:t>
                      </a:r>
                    </a:p>
                    <a:p>
                      <a:pPr marL="342900" lvl="0" indent="-342900">
                        <a:lnSpc>
                          <a:spcPct val="107000"/>
                        </a:lnSpc>
                        <a:spcAft>
                          <a:spcPts val="0"/>
                        </a:spcAft>
                        <a:buFont typeface="Symbol" panose="05050102010706020507" pitchFamily="18" charset="2"/>
                        <a:buChar char=""/>
                      </a:pPr>
                      <a:r>
                        <a:rPr lang="en-GB" sz="2400" dirty="0">
                          <a:solidFill>
                            <a:srgbClr val="000000"/>
                          </a:solidFill>
                          <a:effectLst/>
                          <a:latin typeface="Tw Cen MT Condensed Extra Bold" panose="020B0803020202020204" pitchFamily="34" charset="0"/>
                          <a:ea typeface="Calibri" panose="020F0502020204030204" pitchFamily="34" charset="0"/>
                          <a:cs typeface="Times New Roman" panose="02020603050405020304" pitchFamily="18" charset="0"/>
                        </a:rPr>
                        <a:t>Students </a:t>
                      </a:r>
                      <a:r>
                        <a:rPr lang="en-GB" sz="2400" b="1" dirty="0">
                          <a:solidFill>
                            <a:srgbClr val="000000"/>
                          </a:solidFill>
                          <a:effectLst/>
                          <a:latin typeface="Tw Cen MT Condensed Extra Bold" panose="020B0803020202020204" pitchFamily="34" charset="0"/>
                          <a:ea typeface="Calibri" panose="020F0502020204030204" pitchFamily="34" charset="0"/>
                          <a:cs typeface="Times New Roman" panose="02020603050405020304" pitchFamily="18" charset="0"/>
                        </a:rPr>
                        <a:t>should not</a:t>
                      </a:r>
                      <a:r>
                        <a:rPr lang="en-GB" sz="2400" dirty="0">
                          <a:solidFill>
                            <a:srgbClr val="000000"/>
                          </a:solidFill>
                          <a:effectLst/>
                          <a:latin typeface="Tw Cen MT Condensed Extra Bold" panose="020B0803020202020204" pitchFamily="34" charset="0"/>
                          <a:ea typeface="Calibri" panose="020F0502020204030204" pitchFamily="34" charset="0"/>
                          <a:cs typeface="Times New Roman" panose="02020603050405020304" pitchFamily="18" charset="0"/>
                        </a:rPr>
                        <a:t> be allowed out of the lesson for anything other than exceptional circumstances or if they have an exit pass</a:t>
                      </a:r>
                      <a:endParaRPr lang="en-GB" sz="2400" dirty="0">
                        <a:effectLst/>
                        <a:latin typeface="Tw Cen MT Condensed Extra Bold" panose="020B08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dirty="0">
                          <a:solidFill>
                            <a:srgbClr val="000000"/>
                          </a:solidFill>
                          <a:effectLst/>
                          <a:latin typeface="Tw Cen MT Condensed Extra Bold" panose="020B0803020202020204" pitchFamily="34" charset="0"/>
                          <a:ea typeface="Calibri" panose="020F0502020204030204" pitchFamily="34" charset="0"/>
                          <a:cs typeface="Times New Roman" panose="02020603050405020304" pitchFamily="18" charset="0"/>
                        </a:rPr>
                        <a:t>Students must ask for permission to take off blazers</a:t>
                      </a:r>
                      <a:endParaRPr lang="en-GB" sz="2400" dirty="0">
                        <a:effectLst/>
                        <a:latin typeface="Tw Cen MT Condensed Extra Bold" panose="020B0803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400" dirty="0">
                          <a:solidFill>
                            <a:srgbClr val="000000"/>
                          </a:solidFill>
                          <a:effectLst/>
                          <a:latin typeface="Tw Cen MT Condensed Extra Bold" panose="020B0803020202020204" pitchFamily="34" charset="0"/>
                          <a:ea typeface="Calibri" panose="020F0502020204030204" pitchFamily="34" charset="0"/>
                          <a:cs typeface="Times New Roman" panose="02020603050405020304" pitchFamily="18" charset="0"/>
                        </a:rPr>
                        <a:t>Drinks should be in bags IF you want a drink please ask </a:t>
                      </a:r>
                      <a:endParaRPr lang="en-GB" sz="2400" dirty="0">
                        <a:effectLst/>
                        <a:latin typeface="Tw Cen MT Condensed Extra Bold" panose="020B08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GB" sz="1100" dirty="0">
                          <a:effectLst/>
                          <a:latin typeface="Tw Cen MT Condensed Extra Bold" panose="020B080302020202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861328202"/>
                  </a:ext>
                </a:extLst>
              </a:tr>
            </a:tbl>
          </a:graphicData>
        </a:graphic>
      </p:graphicFrame>
    </p:spTree>
    <p:extLst>
      <p:ext uri="{BB962C8B-B14F-4D97-AF65-F5344CB8AC3E}">
        <p14:creationId xmlns:p14="http://schemas.microsoft.com/office/powerpoint/2010/main" val="3279673706"/>
      </p:ext>
    </p:extLst>
  </p:cSld>
  <p:clrMapOvr>
    <a:masterClrMapping/>
  </p:clrMapOvr>
  <mc:AlternateContent xmlns:mc="http://schemas.openxmlformats.org/markup-compatibility/2006" xmlns:p14="http://schemas.microsoft.com/office/powerpoint/2010/main">
    <mc:Choice Requires="p14">
      <p:transition spd="slow" p14:dur="2000" advTm="69376"/>
    </mc:Choice>
    <mc:Fallback xmlns="">
      <p:transition spd="slow" advTm="693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69,752 Back To School Background Stock Photos, Pictures &amp; Royalty-Free  Images - iStock">
            <a:extLst>
              <a:ext uri="{FF2B5EF4-FFF2-40B4-BE49-F238E27FC236}">
                <a16:creationId xmlns:a16="http://schemas.microsoft.com/office/drawing/2014/main" id="{CE17993B-69C8-4D29-98CC-0BB7D8BD5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25970"/>
            <a:ext cx="12191999" cy="35320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69,752 Back To School Background Stock Photos, Pictures &amp; Royalty-Free  Images - iStock">
            <a:extLst>
              <a:ext uri="{FF2B5EF4-FFF2-40B4-BE49-F238E27FC236}">
                <a16:creationId xmlns:a16="http://schemas.microsoft.com/office/drawing/2014/main" id="{B1980D02-D93E-451A-9C3D-FA31524D70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4610"/>
          <a:stretch/>
        </p:blipFill>
        <p:spPr bwMode="auto">
          <a:xfrm>
            <a:off x="0" y="-3352"/>
            <a:ext cx="12192000" cy="44866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rson thinking Icon - Download person thinking Icon 2892306 | Noun Project">
            <a:extLst>
              <a:ext uri="{FF2B5EF4-FFF2-40B4-BE49-F238E27FC236}">
                <a16:creationId xmlns:a16="http://schemas.microsoft.com/office/drawing/2014/main" id="{4D99DA39-8148-4818-A1D7-902F48C65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92" y="-364498"/>
            <a:ext cx="4968496" cy="469002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9CDF87B-A742-4893-A480-9D0628229A75}"/>
              </a:ext>
            </a:extLst>
          </p:cNvPr>
          <p:cNvSpPr txBox="1"/>
          <p:nvPr/>
        </p:nvSpPr>
        <p:spPr>
          <a:xfrm rot="21062517">
            <a:off x="3099893" y="445401"/>
            <a:ext cx="1630202" cy="1033292"/>
          </a:xfrm>
          <a:prstGeom prst="rect">
            <a:avLst/>
          </a:prstGeom>
          <a:noFill/>
        </p:spPr>
        <p:txBody>
          <a:bodyPr wrap="square" rtlCol="0">
            <a:spAutoFit/>
          </a:bodyPr>
          <a:lstStyle/>
          <a:p>
            <a:pPr algn="ctr" defTabSz="457200"/>
            <a:r>
              <a:rPr lang="en-GB" sz="2000" b="1" dirty="0">
                <a:solidFill>
                  <a:prstClr val="black"/>
                </a:solidFill>
                <a:latin typeface="Century Gothic" panose="020B0502020202020204" pitchFamily="34" charset="0"/>
              </a:rPr>
              <a:t>What is expected from me?</a:t>
            </a:r>
            <a:endParaRPr lang="en-GB" sz="2400" b="1" dirty="0">
              <a:solidFill>
                <a:prstClr val="black"/>
              </a:solidFill>
              <a:latin typeface="Century Gothic" panose="020B0502020202020204" pitchFamily="34" charset="0"/>
            </a:endParaRPr>
          </a:p>
        </p:txBody>
      </p:sp>
      <p:pic>
        <p:nvPicPr>
          <p:cNvPr id="5" name="Picture 4">
            <a:extLst>
              <a:ext uri="{FF2B5EF4-FFF2-40B4-BE49-F238E27FC236}">
                <a16:creationId xmlns:a16="http://schemas.microsoft.com/office/drawing/2014/main" id="{ACEBC907-0669-487D-A006-5893D7CEB7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52" y="215391"/>
            <a:ext cx="1147531" cy="1147531"/>
          </a:xfrm>
          <a:prstGeom prst="rect">
            <a:avLst/>
          </a:prstGeom>
        </p:spPr>
      </p:pic>
      <p:sp>
        <p:nvSpPr>
          <p:cNvPr id="19" name="TextBox 18">
            <a:extLst>
              <a:ext uri="{FF2B5EF4-FFF2-40B4-BE49-F238E27FC236}">
                <a16:creationId xmlns:a16="http://schemas.microsoft.com/office/drawing/2014/main" id="{10CAC950-98D1-4B06-BEDE-5EDCF788B5C4}"/>
              </a:ext>
            </a:extLst>
          </p:cNvPr>
          <p:cNvSpPr txBox="1"/>
          <p:nvPr/>
        </p:nvSpPr>
        <p:spPr>
          <a:xfrm>
            <a:off x="4585214" y="193371"/>
            <a:ext cx="6311386" cy="2339102"/>
          </a:xfrm>
          <a:prstGeom prst="rect">
            <a:avLst/>
          </a:prstGeom>
          <a:noFill/>
        </p:spPr>
        <p:txBody>
          <a:bodyPr wrap="square" rtlCol="0">
            <a:spAutoFit/>
          </a:bodyPr>
          <a:lstStyle/>
          <a:p>
            <a:pPr algn="ctr" defTabSz="457200"/>
            <a:r>
              <a:rPr lang="en-GB" sz="3200" b="1" dirty="0">
                <a:solidFill>
                  <a:prstClr val="black"/>
                </a:solidFill>
                <a:latin typeface="Century Gothic" panose="020B0502020202020204" pitchFamily="34" charset="0"/>
              </a:rPr>
              <a:t>All students should;</a:t>
            </a:r>
          </a:p>
          <a:p>
            <a:pPr marL="285750" indent="-285750" algn="ctr" defTabSz="457200">
              <a:buFont typeface="Arial" panose="020B0604020202020204" pitchFamily="34" charset="0"/>
              <a:buChar char="•"/>
            </a:pPr>
            <a:r>
              <a:rPr lang="en-GB" sz="2400" b="1" dirty="0">
                <a:solidFill>
                  <a:prstClr val="black"/>
                </a:solidFill>
                <a:latin typeface="Century Gothic" panose="020B0502020202020204" pitchFamily="34" charset="0"/>
              </a:rPr>
              <a:t>Follow instructions from staff.</a:t>
            </a:r>
          </a:p>
          <a:p>
            <a:pPr marL="285750" indent="-285750" algn="ctr" defTabSz="457200">
              <a:buFont typeface="Arial" panose="020B0604020202020204" pitchFamily="34" charset="0"/>
              <a:buChar char="•"/>
            </a:pPr>
            <a:r>
              <a:rPr lang="en-GB" sz="2400" b="1" dirty="0">
                <a:solidFill>
                  <a:prstClr val="black"/>
                </a:solidFill>
                <a:latin typeface="Century Gothic" panose="020B0502020202020204" pitchFamily="34" charset="0"/>
              </a:rPr>
              <a:t>Try their best with tasks.</a:t>
            </a:r>
          </a:p>
          <a:p>
            <a:pPr marL="285750" indent="-285750" algn="ctr" defTabSz="457200">
              <a:buFont typeface="Arial" panose="020B0604020202020204" pitchFamily="34" charset="0"/>
              <a:buChar char="•"/>
            </a:pPr>
            <a:r>
              <a:rPr lang="en-GB" sz="2400" b="1" dirty="0">
                <a:solidFill>
                  <a:prstClr val="black"/>
                </a:solidFill>
                <a:latin typeface="Century Gothic" panose="020B0502020202020204" pitchFamily="34" charset="0"/>
              </a:rPr>
              <a:t>Only talk when instructed to do so.</a:t>
            </a:r>
          </a:p>
          <a:p>
            <a:pPr marL="285750" indent="-285750" algn="ctr" defTabSz="457200">
              <a:buFont typeface="Arial" panose="020B0604020202020204" pitchFamily="34" charset="0"/>
              <a:buChar char="•"/>
            </a:pPr>
            <a:r>
              <a:rPr lang="en-GB" sz="2400" b="1" dirty="0">
                <a:solidFill>
                  <a:prstClr val="black"/>
                </a:solidFill>
                <a:latin typeface="Century Gothic" panose="020B0502020202020204" pitchFamily="34" charset="0"/>
              </a:rPr>
              <a:t>Listen carefully when others are talking.</a:t>
            </a:r>
          </a:p>
          <a:p>
            <a:pPr algn="ctr" defTabSz="457200"/>
            <a:endParaRPr lang="en-GB" b="1" dirty="0">
              <a:solidFill>
                <a:prstClr val="black"/>
              </a:solidFill>
              <a:latin typeface="Century Gothic" panose="020B0502020202020204" pitchFamily="34" charset="0"/>
            </a:endParaRPr>
          </a:p>
        </p:txBody>
      </p:sp>
      <p:sp>
        <p:nvSpPr>
          <p:cNvPr id="20" name="TextBox 19">
            <a:extLst>
              <a:ext uri="{FF2B5EF4-FFF2-40B4-BE49-F238E27FC236}">
                <a16:creationId xmlns:a16="http://schemas.microsoft.com/office/drawing/2014/main" id="{2004808F-1233-46D7-B1D4-E82624A35D59}"/>
              </a:ext>
            </a:extLst>
          </p:cNvPr>
          <p:cNvSpPr txBox="1"/>
          <p:nvPr/>
        </p:nvSpPr>
        <p:spPr>
          <a:xfrm>
            <a:off x="3242922" y="2375396"/>
            <a:ext cx="7653678" cy="830997"/>
          </a:xfrm>
          <a:prstGeom prst="rect">
            <a:avLst/>
          </a:prstGeom>
          <a:noFill/>
        </p:spPr>
        <p:txBody>
          <a:bodyPr wrap="square" rtlCol="0">
            <a:spAutoFit/>
          </a:bodyPr>
          <a:lstStyle/>
          <a:p>
            <a:pPr algn="ctr" defTabSz="457200"/>
            <a:r>
              <a:rPr lang="en-GB" sz="2400" b="1" u="sng">
                <a:solidFill>
                  <a:prstClr val="black"/>
                </a:solidFill>
                <a:latin typeface="Century Gothic" panose="020B0502020202020204" pitchFamily="34" charset="0"/>
              </a:rPr>
              <a:t>These expectations are simple and most students achieve them every lesson every day. </a:t>
            </a:r>
            <a:endParaRPr lang="en-GB" b="1" u="sng">
              <a:solidFill>
                <a:prstClr val="black"/>
              </a:solidFill>
              <a:latin typeface="Century Gothic" panose="020B0502020202020204" pitchFamily="34" charset="0"/>
            </a:endParaRPr>
          </a:p>
        </p:txBody>
      </p:sp>
      <p:pic>
        <p:nvPicPr>
          <p:cNvPr id="10" name="Picture 9">
            <a:extLst>
              <a:ext uri="{FF2B5EF4-FFF2-40B4-BE49-F238E27FC236}">
                <a16:creationId xmlns:a16="http://schemas.microsoft.com/office/drawing/2014/main" id="{02461C11-5B58-4F2C-B20E-136D20D9BA52}"/>
              </a:ext>
            </a:extLst>
          </p:cNvPr>
          <p:cNvPicPr>
            <a:picLocks noChangeAspect="1"/>
          </p:cNvPicPr>
          <p:nvPr/>
        </p:nvPicPr>
        <p:blipFill rotWithShape="1">
          <a:blip r:embed="rId5"/>
          <a:srcRect l="32767" t="23226" r="32172" b="35330"/>
          <a:stretch/>
        </p:blipFill>
        <p:spPr>
          <a:xfrm>
            <a:off x="1340218" y="3920917"/>
            <a:ext cx="1124610" cy="1592293"/>
          </a:xfrm>
          <a:prstGeom prst="rect">
            <a:avLst/>
          </a:prstGeom>
        </p:spPr>
      </p:pic>
      <p:pic>
        <p:nvPicPr>
          <p:cNvPr id="11" name="Picture 10">
            <a:extLst>
              <a:ext uri="{FF2B5EF4-FFF2-40B4-BE49-F238E27FC236}">
                <a16:creationId xmlns:a16="http://schemas.microsoft.com/office/drawing/2014/main" id="{129B06EE-D821-4D37-A28A-484B2FD3079E}"/>
              </a:ext>
            </a:extLst>
          </p:cNvPr>
          <p:cNvPicPr>
            <a:picLocks noChangeAspect="1"/>
          </p:cNvPicPr>
          <p:nvPr/>
        </p:nvPicPr>
        <p:blipFill rotWithShape="1">
          <a:blip r:embed="rId6"/>
          <a:srcRect l="33513" t="20723" r="32795" b="35499"/>
          <a:stretch/>
        </p:blipFill>
        <p:spPr>
          <a:xfrm>
            <a:off x="4300144" y="3657112"/>
            <a:ext cx="1258651" cy="1958939"/>
          </a:xfrm>
          <a:prstGeom prst="rect">
            <a:avLst/>
          </a:prstGeom>
        </p:spPr>
      </p:pic>
      <p:pic>
        <p:nvPicPr>
          <p:cNvPr id="21" name="Picture 20">
            <a:extLst>
              <a:ext uri="{FF2B5EF4-FFF2-40B4-BE49-F238E27FC236}">
                <a16:creationId xmlns:a16="http://schemas.microsoft.com/office/drawing/2014/main" id="{0D815CC6-C6F0-46B5-8DC3-681EB7CBE4D8}"/>
              </a:ext>
            </a:extLst>
          </p:cNvPr>
          <p:cNvPicPr>
            <a:picLocks noChangeAspect="1"/>
          </p:cNvPicPr>
          <p:nvPr/>
        </p:nvPicPr>
        <p:blipFill rotWithShape="1">
          <a:blip r:embed="rId7"/>
          <a:srcRect l="32579" t="22615" r="34367" b="35941"/>
          <a:stretch/>
        </p:blipFill>
        <p:spPr>
          <a:xfrm>
            <a:off x="7202500" y="3427968"/>
            <a:ext cx="1579865" cy="2372635"/>
          </a:xfrm>
          <a:prstGeom prst="rect">
            <a:avLst/>
          </a:prstGeom>
        </p:spPr>
      </p:pic>
      <p:sp>
        <p:nvSpPr>
          <p:cNvPr id="32" name="TextBox 31">
            <a:extLst>
              <a:ext uri="{FF2B5EF4-FFF2-40B4-BE49-F238E27FC236}">
                <a16:creationId xmlns:a16="http://schemas.microsoft.com/office/drawing/2014/main" id="{E8F5CB4E-A279-46C0-98D5-DA701C1E3518}"/>
              </a:ext>
            </a:extLst>
          </p:cNvPr>
          <p:cNvSpPr txBox="1"/>
          <p:nvPr/>
        </p:nvSpPr>
        <p:spPr>
          <a:xfrm>
            <a:off x="2367347" y="3967268"/>
            <a:ext cx="1932796" cy="1754326"/>
          </a:xfrm>
          <a:prstGeom prst="rect">
            <a:avLst/>
          </a:prstGeom>
          <a:noFill/>
        </p:spPr>
        <p:txBody>
          <a:bodyPr wrap="square" rtlCol="0">
            <a:spAutoFit/>
          </a:bodyPr>
          <a:lstStyle/>
          <a:p>
            <a:pPr algn="ctr" defTabSz="457200"/>
            <a:r>
              <a:rPr lang="en-GB" b="1">
                <a:solidFill>
                  <a:prstClr val="black"/>
                </a:solidFill>
                <a:latin typeface="Century Gothic" panose="020B0502020202020204" pitchFamily="34" charset="0"/>
              </a:rPr>
              <a:t>You’re not doing what is expected, this is a warning to improve.</a:t>
            </a:r>
            <a:endParaRPr lang="en-GB" sz="1400" b="1">
              <a:solidFill>
                <a:prstClr val="black"/>
              </a:solidFill>
              <a:latin typeface="Century Gothic" panose="020B0502020202020204" pitchFamily="34" charset="0"/>
            </a:endParaRPr>
          </a:p>
          <a:p>
            <a:pPr algn="ctr" defTabSz="457200"/>
            <a:endParaRPr lang="en-GB" b="1">
              <a:solidFill>
                <a:prstClr val="black"/>
              </a:solidFill>
              <a:latin typeface="Century Gothic" panose="020B0502020202020204" pitchFamily="34" charset="0"/>
            </a:endParaRPr>
          </a:p>
        </p:txBody>
      </p:sp>
      <p:sp>
        <p:nvSpPr>
          <p:cNvPr id="33" name="TextBox 32">
            <a:extLst>
              <a:ext uri="{FF2B5EF4-FFF2-40B4-BE49-F238E27FC236}">
                <a16:creationId xmlns:a16="http://schemas.microsoft.com/office/drawing/2014/main" id="{DEE7FDCD-B367-4C0D-9CDE-49A9752C92E1}"/>
              </a:ext>
            </a:extLst>
          </p:cNvPr>
          <p:cNvSpPr txBox="1"/>
          <p:nvPr/>
        </p:nvSpPr>
        <p:spPr>
          <a:xfrm>
            <a:off x="5425754" y="3779027"/>
            <a:ext cx="1932796" cy="2031325"/>
          </a:xfrm>
          <a:prstGeom prst="rect">
            <a:avLst/>
          </a:prstGeom>
          <a:noFill/>
        </p:spPr>
        <p:txBody>
          <a:bodyPr wrap="square" rtlCol="0">
            <a:spAutoFit/>
          </a:bodyPr>
          <a:lstStyle/>
          <a:p>
            <a:pPr algn="ctr" defTabSz="457200"/>
            <a:r>
              <a:rPr lang="en-GB" b="1">
                <a:solidFill>
                  <a:prstClr val="black"/>
                </a:solidFill>
                <a:latin typeface="Century Gothic" panose="020B0502020202020204" pitchFamily="34" charset="0"/>
              </a:rPr>
              <a:t>You still aren’t doing what is expected. This is a second chance to improve.</a:t>
            </a:r>
            <a:endParaRPr lang="en-GB" sz="1400" b="1">
              <a:solidFill>
                <a:prstClr val="black"/>
              </a:solidFill>
              <a:latin typeface="Century Gothic" panose="020B0502020202020204" pitchFamily="34" charset="0"/>
            </a:endParaRPr>
          </a:p>
          <a:p>
            <a:pPr algn="ctr" defTabSz="457200"/>
            <a:endParaRPr lang="en-GB" b="1">
              <a:solidFill>
                <a:prstClr val="black"/>
              </a:solidFill>
              <a:latin typeface="Century Gothic" panose="020B0502020202020204" pitchFamily="34" charset="0"/>
            </a:endParaRPr>
          </a:p>
        </p:txBody>
      </p:sp>
      <p:sp>
        <p:nvSpPr>
          <p:cNvPr id="34" name="TextBox 33">
            <a:extLst>
              <a:ext uri="{FF2B5EF4-FFF2-40B4-BE49-F238E27FC236}">
                <a16:creationId xmlns:a16="http://schemas.microsoft.com/office/drawing/2014/main" id="{11814A01-419B-4060-A606-6DDC3D8CB751}"/>
              </a:ext>
            </a:extLst>
          </p:cNvPr>
          <p:cNvSpPr txBox="1"/>
          <p:nvPr/>
        </p:nvSpPr>
        <p:spPr>
          <a:xfrm>
            <a:off x="8782364" y="3454203"/>
            <a:ext cx="1932796" cy="2308324"/>
          </a:xfrm>
          <a:prstGeom prst="rect">
            <a:avLst/>
          </a:prstGeom>
          <a:noFill/>
        </p:spPr>
        <p:txBody>
          <a:bodyPr wrap="square" rtlCol="0">
            <a:spAutoFit/>
          </a:bodyPr>
          <a:lstStyle/>
          <a:p>
            <a:pPr algn="ctr" defTabSz="457200"/>
            <a:r>
              <a:rPr lang="en-GB" b="1">
                <a:solidFill>
                  <a:prstClr val="black"/>
                </a:solidFill>
                <a:latin typeface="Century Gothic" panose="020B0502020202020204" pitchFamily="34" charset="0"/>
              </a:rPr>
              <a:t>You’ve ignored the warnings so you are removed from the lesson. There will be consequences for this. </a:t>
            </a:r>
            <a:endParaRPr lang="en-GB" sz="1400" b="1">
              <a:solidFill>
                <a:prstClr val="black"/>
              </a:solidFill>
              <a:latin typeface="Century Gothic" panose="020B0502020202020204" pitchFamily="34" charset="0"/>
            </a:endParaRPr>
          </a:p>
        </p:txBody>
      </p:sp>
      <p:sp>
        <p:nvSpPr>
          <p:cNvPr id="2" name="TextBox 1">
            <a:extLst>
              <a:ext uri="{FF2B5EF4-FFF2-40B4-BE49-F238E27FC236}">
                <a16:creationId xmlns:a16="http://schemas.microsoft.com/office/drawing/2014/main" id="{210B68DF-38B8-F91D-E1BC-371858B42DAB}"/>
              </a:ext>
            </a:extLst>
          </p:cNvPr>
          <p:cNvSpPr txBox="1"/>
          <p:nvPr/>
        </p:nvSpPr>
        <p:spPr>
          <a:xfrm>
            <a:off x="1143001" y="5645579"/>
            <a:ext cx="9905999" cy="292388"/>
          </a:xfrm>
          <a:prstGeom prst="rect">
            <a:avLst/>
          </a:prstGeom>
          <a:noFill/>
        </p:spPr>
        <p:txBody>
          <a:bodyPr wrap="square" lIns="91440" tIns="45720" rIns="91440" bIns="45720" rtlCol="0" anchor="t">
            <a:spAutoFit/>
          </a:bodyPr>
          <a:lstStyle/>
          <a:p>
            <a:pPr algn="ctr" defTabSz="457200"/>
            <a:r>
              <a:rPr lang="en-GB" sz="1300" b="1" dirty="0">
                <a:solidFill>
                  <a:prstClr val="black"/>
                </a:solidFill>
                <a:latin typeface="Century Gothic"/>
              </a:rPr>
              <a:t>If your behaviour warrants a move straight out the classroom this supersedes the "B system" and is called a green card.</a:t>
            </a:r>
            <a:endParaRPr lang="en-US" sz="1300" dirty="0">
              <a:solidFill>
                <a:prstClr val="black"/>
              </a:solidFill>
              <a:latin typeface="Calibri" panose="020F0502020204030204"/>
              <a:cs typeface="Calibri"/>
            </a:endParaRPr>
          </a:p>
        </p:txBody>
      </p:sp>
    </p:spTree>
    <p:extLst>
      <p:ext uri="{BB962C8B-B14F-4D97-AF65-F5344CB8AC3E}">
        <p14:creationId xmlns:p14="http://schemas.microsoft.com/office/powerpoint/2010/main" val="3055285859"/>
      </p:ext>
    </p:extLst>
  </p:cSld>
  <p:clrMapOvr>
    <a:masterClrMapping/>
  </p:clrMapOvr>
  <mc:AlternateContent xmlns:mc="http://schemas.openxmlformats.org/markup-compatibility/2006" xmlns:p14="http://schemas.microsoft.com/office/powerpoint/2010/main">
    <mc:Choice Requires="p14">
      <p:transition spd="slow" p14:dur="2000" advTm="125594"/>
    </mc:Choice>
    <mc:Fallback xmlns="">
      <p:transition spd="slow" advTm="12559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3962-9D52-45B7-9ED9-F4510BFA28E4}"/>
              </a:ext>
            </a:extLst>
          </p:cNvPr>
          <p:cNvSpPr>
            <a:spLocks noGrp="1"/>
          </p:cNvSpPr>
          <p:nvPr>
            <p:ph type="title"/>
          </p:nvPr>
        </p:nvSpPr>
        <p:spPr>
          <a:xfrm>
            <a:off x="4020209" y="949681"/>
            <a:ext cx="3875791" cy="2145858"/>
          </a:xfrm>
        </p:spPr>
        <p:txBody>
          <a:bodyPr>
            <a:normAutofit/>
          </a:bodyPr>
          <a:lstStyle/>
          <a:p>
            <a:r>
              <a:rPr lang="en-GB" sz="13800" u="sng" dirty="0">
                <a:latin typeface="Tw Cen MT Condensed Extra Bold" panose="020B0803020202020204" pitchFamily="34" charset="0"/>
              </a:rPr>
              <a:t>HOPE</a:t>
            </a:r>
            <a:r>
              <a:rPr lang="en-GB" sz="13800" dirty="0">
                <a:latin typeface="Tw Cen MT Condensed Extra Bold" panose="020B0803020202020204" pitchFamily="34" charset="0"/>
              </a:rPr>
              <a:t>	</a:t>
            </a:r>
          </a:p>
        </p:txBody>
      </p:sp>
      <p:sp>
        <p:nvSpPr>
          <p:cNvPr id="4" name="Rectangle 3">
            <a:extLst>
              <a:ext uri="{FF2B5EF4-FFF2-40B4-BE49-F238E27FC236}">
                <a16:creationId xmlns:a16="http://schemas.microsoft.com/office/drawing/2014/main" id="{3828F2FC-76F3-4AA3-8813-70AD461660C0}"/>
              </a:ext>
            </a:extLst>
          </p:cNvPr>
          <p:cNvSpPr/>
          <p:nvPr/>
        </p:nvSpPr>
        <p:spPr>
          <a:xfrm>
            <a:off x="1524000" y="3387251"/>
            <a:ext cx="9127222" cy="590931"/>
          </a:xfrm>
          <a:prstGeom prst="rect">
            <a:avLst/>
          </a:prstGeom>
        </p:spPr>
        <p:txBody>
          <a:bodyPr wrap="square">
            <a:spAutoFit/>
          </a:bodyPr>
          <a:lstStyle/>
          <a:p>
            <a:pPr lvl="0" algn="ctr">
              <a:lnSpc>
                <a:spcPct val="90000"/>
              </a:lnSpc>
              <a:spcBef>
                <a:spcPts val="1000"/>
              </a:spcBef>
            </a:pPr>
            <a:r>
              <a:rPr lang="en-GB" sz="3600">
                <a:solidFill>
                  <a:prstClr val="black"/>
                </a:solidFill>
                <a:latin typeface="Tw Cen MT Condensed Extra Bold" panose="020B0803020202020204" pitchFamily="34" charset="0"/>
              </a:rPr>
              <a:t>IT’S </a:t>
            </a:r>
            <a:r>
              <a:rPr lang="en-GB" sz="3600" dirty="0">
                <a:solidFill>
                  <a:prstClr val="black"/>
                </a:solidFill>
                <a:latin typeface="Tw Cen MT Condensed Extra Bold" panose="020B0803020202020204" pitchFamily="34" charset="0"/>
              </a:rPr>
              <a:t>A FRESH START – IT’S A CLEAN SLATE. </a:t>
            </a:r>
          </a:p>
        </p:txBody>
      </p:sp>
    </p:spTree>
    <p:extLst>
      <p:ext uri="{BB962C8B-B14F-4D97-AF65-F5344CB8AC3E}">
        <p14:creationId xmlns:p14="http://schemas.microsoft.com/office/powerpoint/2010/main" val="1415830649"/>
      </p:ext>
    </p:extLst>
  </p:cSld>
  <p:clrMapOvr>
    <a:masterClrMapping/>
  </p:clrMapOvr>
  <mc:AlternateContent xmlns:mc="http://schemas.openxmlformats.org/markup-compatibility/2006" xmlns:p14="http://schemas.microsoft.com/office/powerpoint/2010/main">
    <mc:Choice Requires="p14">
      <p:transition spd="slow" p14:dur="2000" advTm="43056"/>
    </mc:Choice>
    <mc:Fallback xmlns="">
      <p:transition spd="slow" advTm="430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81E62-C57C-4C54-8B79-1B50A8CA9976}"/>
              </a:ext>
            </a:extLst>
          </p:cNvPr>
          <p:cNvPicPr>
            <a:picLocks noChangeAspect="1"/>
          </p:cNvPicPr>
          <p:nvPr/>
        </p:nvPicPr>
        <p:blipFill>
          <a:blip r:embed="rId2"/>
          <a:stretch>
            <a:fillRect/>
          </a:stretch>
        </p:blipFill>
        <p:spPr>
          <a:xfrm>
            <a:off x="1713886" y="858674"/>
            <a:ext cx="8510430" cy="4787117"/>
          </a:xfrm>
          <a:prstGeom prst="rect">
            <a:avLst/>
          </a:prstGeom>
        </p:spPr>
      </p:pic>
    </p:spTree>
    <p:extLst>
      <p:ext uri="{BB962C8B-B14F-4D97-AF65-F5344CB8AC3E}">
        <p14:creationId xmlns:p14="http://schemas.microsoft.com/office/powerpoint/2010/main" val="3532590189"/>
      </p:ext>
    </p:extLst>
  </p:cSld>
  <p:clrMapOvr>
    <a:masterClrMapping/>
  </p:clrMapOvr>
  <mc:AlternateContent xmlns:mc="http://schemas.openxmlformats.org/markup-compatibility/2006" xmlns:p14="http://schemas.microsoft.com/office/powerpoint/2010/main">
    <mc:Choice Requires="p14">
      <p:transition spd="slow" p14:dur="2000" advTm="75628"/>
    </mc:Choice>
    <mc:Fallback xmlns="">
      <p:transition spd="slow" advTm="75628"/>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98FD074FE478498B0A467DFE91FF74" ma:contentTypeVersion="15" ma:contentTypeDescription="Create a new document." ma:contentTypeScope="" ma:versionID="d63dd52e65a58e83f3cdc06b5f85ac3c">
  <xsd:schema xmlns:xsd="http://www.w3.org/2001/XMLSchema" xmlns:xs="http://www.w3.org/2001/XMLSchema" xmlns:p="http://schemas.microsoft.com/office/2006/metadata/properties" xmlns:ns2="62998bc6-f525-47f9-bc59-7d196f6a14cc" xmlns:ns3="e771b40e-047d-47f8-af65-1216852a2d21" targetNamespace="http://schemas.microsoft.com/office/2006/metadata/properties" ma:root="true" ma:fieldsID="94a2a335c52814388ded35594e96b21b" ns2:_="" ns3:_="">
    <xsd:import namespace="62998bc6-f525-47f9-bc59-7d196f6a14cc"/>
    <xsd:import namespace="e771b40e-047d-47f8-af65-1216852a2d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998bc6-f525-47f9-bc59-7d196f6a1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71b40e-047d-47f8-af65-1216852a2d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674FF5-ED76-4F15-B777-60ED6084C4B7}">
  <ds:schemaRefs>
    <ds:schemaRef ds:uri="http://purl.org/dc/dcmitype/"/>
    <ds:schemaRef ds:uri="e771b40e-047d-47f8-af65-1216852a2d21"/>
    <ds:schemaRef ds:uri="http://schemas.microsoft.com/office/2006/documentManagement/types"/>
    <ds:schemaRef ds:uri="http://purl.org/dc/elements/1.1/"/>
    <ds:schemaRef ds:uri="http://schemas.openxmlformats.org/package/2006/metadata/core-properties"/>
    <ds:schemaRef ds:uri="62998bc6-f525-47f9-bc59-7d196f6a14cc"/>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045426-9AC9-4E75-8123-B1D19B4555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998bc6-f525-47f9-bc59-7d196f6a14cc"/>
    <ds:schemaRef ds:uri="e771b40e-047d-47f8-af65-1216852a2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A30B8-3AD6-4752-BAA0-400971FD38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2162</TotalTime>
  <Words>1014</Words>
  <Application>Microsoft Office PowerPoint</Application>
  <PresentationFormat>Widescreen</PresentationFormat>
  <Paragraphs>90</Paragraphs>
  <Slides>21</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Berlin Sans FB Demi</vt:lpstr>
      <vt:lpstr>Calibri</vt:lpstr>
      <vt:lpstr>Calibri Light</vt:lpstr>
      <vt:lpstr>Century Gothic</vt:lpstr>
      <vt:lpstr>Courier New</vt:lpstr>
      <vt:lpstr>Symbol</vt:lpstr>
      <vt:lpstr>Times New Roman</vt:lpstr>
      <vt:lpstr>Tw Cen MT</vt:lpstr>
      <vt:lpstr>Tw Cen MT Condensed</vt:lpstr>
      <vt:lpstr>Tw Cen MT Condensed Extra Bold</vt:lpstr>
      <vt:lpstr>1_Office Theme</vt:lpstr>
      <vt:lpstr>Office Theme</vt:lpstr>
      <vt:lpstr>Standards and Behaviour</vt:lpstr>
      <vt:lpstr>PowerPoint Presentation</vt:lpstr>
      <vt:lpstr>HOPE SERVICE COMPASSION FELLOWSHIP WISDOM PEACE</vt:lpstr>
      <vt:lpstr> FELLOWSHIP</vt:lpstr>
      <vt:lpstr>PowerPoint Presentation</vt:lpstr>
      <vt:lpstr>PowerPoint Presentation</vt:lpstr>
      <vt:lpstr>PowerPoint Presentation</vt:lpstr>
      <vt:lpstr>HOPE </vt:lpstr>
      <vt:lpstr>PowerPoint Presentation</vt:lpstr>
      <vt:lpstr> COMPASSION</vt:lpstr>
      <vt:lpstr>PowerPoint Presentation</vt:lpstr>
      <vt:lpstr> WISDOM</vt:lpstr>
      <vt:lpstr>  PEACE</vt:lpstr>
      <vt:lpstr>OUR VISION</vt:lpstr>
      <vt:lpstr>SERVICE</vt:lpstr>
      <vt:lpstr>'B' for Bishops Badges</vt:lpstr>
      <vt:lpstr>UNIFORM</vt:lpstr>
      <vt:lpstr>GENERAL RULES TO BE AWARE OF</vt:lpstr>
      <vt:lpstr>BANNED SUBSTANCES</vt:lpstr>
      <vt:lpstr>PUNCTUALITY AND ATTENDANCE</vt:lpstr>
      <vt:lpstr>ABOVE ALL  HAVE A GOOD YEAR – AND PLEASE SPEAK TO US – TUTORS, HEADS OF YEAR, CLASS TEACHERS IF YOU NEED SOMETHING. WE CAN ONLY HELP IF WE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A. Duckworth</dc:creator>
  <cp:lastModifiedBy>Katherine Lee</cp:lastModifiedBy>
  <cp:revision>33</cp:revision>
  <dcterms:created xsi:type="dcterms:W3CDTF">2022-07-12T15:25:09Z</dcterms:created>
  <dcterms:modified xsi:type="dcterms:W3CDTF">2024-01-31T11:49:48Z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0x010100D698FD074FE478498B0A467DFE91FF74</vt:lpwstr>
  </property>
</Properties>
</file>