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7" r:id="rId4"/>
    <p:sldId id="260" r:id="rId5"/>
    <p:sldId id="261"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00" d="100"/>
          <a:sy n="100" d="100"/>
        </p:scale>
        <p:origin x="936" y="4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1/20/2020</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1/20/2020</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1/20/2020</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a:lstStyle/>
          <a:p>
            <a:r>
              <a:rPr lang="en-GB" dirty="0" smtClean="0"/>
              <a:t>Revision Skills – A refresher guide </a:t>
            </a:r>
            <a:endParaRPr lang="en-GB" dirty="0"/>
          </a:p>
        </p:txBody>
      </p:sp>
      <p:sp>
        <p:nvSpPr>
          <p:cNvPr id="3" name="Subtitle 2"/>
          <p:cNvSpPr>
            <a:spLocks noGrp="1"/>
          </p:cNvSpPr>
          <p:nvPr>
            <p:ph type="subTitle" idx="1"/>
          </p:nvPr>
        </p:nvSpPr>
        <p:spPr>
          <a:xfrm>
            <a:off x="2417780" y="3531204"/>
            <a:ext cx="9221770" cy="2002821"/>
          </a:xfrm>
        </p:spPr>
        <p:txBody>
          <a:bodyPr>
            <a:normAutofit/>
          </a:bodyPr>
          <a:lstStyle/>
          <a:p>
            <a:r>
              <a:rPr lang="en-GB" dirty="0" smtClean="0"/>
              <a:t>Session 3– Am I alone in this – or can I work as a team</a:t>
            </a:r>
          </a:p>
          <a:p>
            <a:r>
              <a:rPr lang="en-GB" b="1" i="1" dirty="0" smtClean="0"/>
              <a:t>And</a:t>
            </a:r>
          </a:p>
          <a:p>
            <a:r>
              <a:rPr lang="en-GB" dirty="0" smtClean="0"/>
              <a:t>How can I avoid procrastination</a:t>
            </a:r>
            <a:endParaRPr lang="en-GB" dirty="0"/>
          </a:p>
        </p:txBody>
      </p:sp>
    </p:spTree>
    <p:extLst>
      <p:ext uri="{BB962C8B-B14F-4D97-AF65-F5344CB8AC3E}">
        <p14:creationId xmlns:p14="http://schemas.microsoft.com/office/powerpoint/2010/main" val="2570524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9142" y="190909"/>
            <a:ext cx="3060263" cy="525517"/>
          </a:xfrm>
        </p:spPr>
        <p:txBody>
          <a:bodyPr>
            <a:normAutofit fontScale="90000"/>
          </a:bodyPr>
          <a:lstStyle/>
          <a:p>
            <a:r>
              <a:rPr lang="en-GB" dirty="0" smtClean="0"/>
              <a:t>STUDY GROUPS</a:t>
            </a:r>
            <a:endParaRPr lang="en-GB" dirty="0"/>
          </a:p>
        </p:txBody>
      </p:sp>
      <p:sp>
        <p:nvSpPr>
          <p:cNvPr id="3" name="Content Placeholder 2"/>
          <p:cNvSpPr>
            <a:spLocks noGrp="1"/>
          </p:cNvSpPr>
          <p:nvPr>
            <p:ph idx="1"/>
          </p:nvPr>
        </p:nvSpPr>
        <p:spPr>
          <a:xfrm>
            <a:off x="84222" y="860803"/>
            <a:ext cx="12107778" cy="5564059"/>
          </a:xfrm>
          <a:solidFill>
            <a:schemeClr val="bg2"/>
          </a:solidFill>
        </p:spPr>
        <p:txBody>
          <a:bodyPr>
            <a:noAutofit/>
          </a:bodyPr>
          <a:lstStyle/>
          <a:p>
            <a:pPr marL="0" indent="0">
              <a:buNone/>
            </a:pPr>
            <a:r>
              <a:rPr lang="en-GB" sz="2800" dirty="0" smtClean="0"/>
              <a:t>A </a:t>
            </a:r>
            <a:r>
              <a:rPr lang="en-GB" sz="2800" dirty="0"/>
              <a:t>common mistake students make is viewing </a:t>
            </a:r>
            <a:r>
              <a:rPr lang="en-GB" sz="2800" dirty="0" smtClean="0"/>
              <a:t>Y11 as </a:t>
            </a:r>
            <a:r>
              <a:rPr lang="en-GB" sz="2800" dirty="0"/>
              <a:t>a solo journey. However, in surveys with students on their time management skills, a large majority will typically never find themselves working </a:t>
            </a:r>
            <a:r>
              <a:rPr lang="en-GB" sz="2800" dirty="0" smtClean="0"/>
              <a:t>collaboratively. However</a:t>
            </a:r>
            <a:r>
              <a:rPr lang="en-GB" sz="2800" dirty="0"/>
              <a:t>, our research shows that top-performing students work in teams and share tasks around to free up time. This enables them to lead more relaxed lives during busy </a:t>
            </a:r>
            <a:r>
              <a:rPr lang="en-GB" sz="2800" dirty="0" smtClean="0"/>
              <a:t>periods, and </a:t>
            </a:r>
            <a:r>
              <a:rPr lang="en-GB" sz="2800" dirty="0"/>
              <a:t>frees up time to focus on other types of work which have a higher yield in test performance. The easiest and most effective way to achieve this is by delegating time-heavy tasks like note-making to friends in a study group. However, for these groups to work students need to ensure they form them with the right people, and have a clear plan as to how they will share the work around. </a:t>
            </a:r>
            <a:endParaRPr lang="en-GB" sz="2800" dirty="0"/>
          </a:p>
        </p:txBody>
      </p:sp>
    </p:spTree>
    <p:extLst>
      <p:ext uri="{BB962C8B-B14F-4D97-AF65-F5344CB8AC3E}">
        <p14:creationId xmlns:p14="http://schemas.microsoft.com/office/powerpoint/2010/main" val="732369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2165685" y="-28347"/>
            <a:ext cx="7447546" cy="6886347"/>
          </a:xfrm>
          <a:prstGeom prst="rect">
            <a:avLst/>
          </a:prstGeom>
        </p:spPr>
      </p:pic>
    </p:spTree>
    <p:extLst>
      <p:ext uri="{BB962C8B-B14F-4D97-AF65-F5344CB8AC3E}">
        <p14:creationId xmlns:p14="http://schemas.microsoft.com/office/powerpoint/2010/main" val="1706099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75279" y="943401"/>
            <a:ext cx="11330971" cy="4971623"/>
          </a:xfrm>
          <a:solidFill>
            <a:schemeClr val="bg2"/>
          </a:solidFill>
        </p:spPr>
        <p:txBody>
          <a:bodyPr>
            <a:normAutofit fontScale="85000" lnSpcReduction="20000"/>
          </a:bodyPr>
          <a:lstStyle/>
          <a:p>
            <a:pPr marL="0" indent="0">
              <a:buNone/>
            </a:pPr>
            <a:r>
              <a:rPr lang="en-GB" b="1" dirty="0" smtClean="0"/>
              <a:t>Form study groups </a:t>
            </a:r>
            <a:r>
              <a:rPr lang="en-GB" b="1" dirty="0"/>
              <a:t>of </a:t>
            </a:r>
            <a:r>
              <a:rPr lang="en-GB" b="1" dirty="0" smtClean="0"/>
              <a:t>four. </a:t>
            </a:r>
          </a:p>
          <a:p>
            <a:pPr marL="0" indent="0">
              <a:buNone/>
            </a:pPr>
            <a:r>
              <a:rPr lang="en-GB" dirty="0" smtClean="0"/>
              <a:t>Research </a:t>
            </a:r>
            <a:r>
              <a:rPr lang="en-GB" dirty="0"/>
              <a:t>shows that the ideal number of students for a study group is four. </a:t>
            </a:r>
            <a:r>
              <a:rPr lang="en-GB" dirty="0" smtClean="0"/>
              <a:t>Some </a:t>
            </a:r>
            <a:r>
              <a:rPr lang="en-GB" dirty="0"/>
              <a:t>students will form effective groups of their own volition, while others will form groups which are more aimed at socializing than effective study. </a:t>
            </a:r>
            <a:endParaRPr lang="en-GB" dirty="0" smtClean="0"/>
          </a:p>
          <a:p>
            <a:pPr marL="0" indent="0">
              <a:buNone/>
            </a:pPr>
            <a:r>
              <a:rPr lang="en-GB" b="1" dirty="0" smtClean="0"/>
              <a:t>MAKE SURE YOU PUT TOGETHER AN EFFECTIVE GROUP – NOT A DOSS GROUP</a:t>
            </a:r>
          </a:p>
          <a:p>
            <a:pPr marL="0" indent="0">
              <a:buNone/>
            </a:pPr>
            <a:r>
              <a:rPr lang="en-GB" b="1" dirty="0" smtClean="0"/>
              <a:t>Division </a:t>
            </a:r>
            <a:r>
              <a:rPr lang="en-GB" b="1" dirty="0"/>
              <a:t>of </a:t>
            </a:r>
            <a:r>
              <a:rPr lang="en-GB" b="1" dirty="0" smtClean="0"/>
              <a:t>labour</a:t>
            </a:r>
          </a:p>
          <a:p>
            <a:pPr marL="0" indent="0">
              <a:buNone/>
            </a:pPr>
            <a:r>
              <a:rPr lang="en-GB" dirty="0" smtClean="0"/>
              <a:t>Students </a:t>
            </a:r>
            <a:r>
              <a:rPr lang="en-GB" dirty="0"/>
              <a:t>will be required to divide a sub-topic up into four segments, which each student will write 1-2 pages of notes </a:t>
            </a:r>
            <a:r>
              <a:rPr lang="en-GB" dirty="0" smtClean="0"/>
              <a:t>on</a:t>
            </a:r>
          </a:p>
          <a:p>
            <a:pPr marL="0" indent="0">
              <a:buNone/>
            </a:pPr>
            <a:r>
              <a:rPr lang="en-GB" dirty="0" smtClean="0"/>
              <a:t>Students </a:t>
            </a:r>
            <a:r>
              <a:rPr lang="en-GB" dirty="0"/>
              <a:t>should type their notes if possible to ensure other group members can easily read them</a:t>
            </a:r>
          </a:p>
          <a:p>
            <a:pPr marL="0" indent="0">
              <a:buNone/>
            </a:pPr>
            <a:r>
              <a:rPr lang="en-GB" dirty="0" smtClean="0"/>
              <a:t>Students </a:t>
            </a:r>
            <a:r>
              <a:rPr lang="en-GB" dirty="0"/>
              <a:t>should allocate each other topics which have a relatively equal work </a:t>
            </a:r>
            <a:r>
              <a:rPr lang="en-GB" dirty="0" smtClean="0"/>
              <a:t>load</a:t>
            </a:r>
            <a:endParaRPr lang="en-GB" dirty="0"/>
          </a:p>
          <a:p>
            <a:pPr marL="0" indent="0">
              <a:buNone/>
            </a:pPr>
            <a:r>
              <a:rPr lang="en-GB" b="1" dirty="0" smtClean="0"/>
              <a:t>Study </a:t>
            </a:r>
            <a:r>
              <a:rPr lang="en-GB" b="1" dirty="0"/>
              <a:t>Groups Meet</a:t>
            </a:r>
            <a:endParaRPr lang="en-GB" dirty="0"/>
          </a:p>
          <a:p>
            <a:pPr marL="0" indent="0">
              <a:buNone/>
            </a:pPr>
            <a:r>
              <a:rPr lang="en-GB" dirty="0" smtClean="0"/>
              <a:t>One </a:t>
            </a:r>
            <a:r>
              <a:rPr lang="en-GB" dirty="0"/>
              <a:t>week after the groups were formed and the work delegated, have the groups re-convene and present their notes to one another. Move from group to group and check that students have both brought enough copies of their notes for the other group members, and that they have come prepared to explain their notes. Have each group member spend 5 minutes explaining their notes to the study group, and answering questions from other group members. Ensure that each student shares their notes with the other group members</a:t>
            </a:r>
            <a:r>
              <a:rPr lang="en-GB" dirty="0" smtClean="0"/>
              <a:t>.</a:t>
            </a:r>
            <a:endParaRPr lang="en-GB" dirty="0"/>
          </a:p>
        </p:txBody>
      </p:sp>
      <p:sp>
        <p:nvSpPr>
          <p:cNvPr id="6" name="Title 5"/>
          <p:cNvSpPr>
            <a:spLocks noGrp="1"/>
          </p:cNvSpPr>
          <p:nvPr>
            <p:ph type="title"/>
          </p:nvPr>
        </p:nvSpPr>
        <p:spPr>
          <a:xfrm>
            <a:off x="280005" y="309219"/>
            <a:ext cx="7682896" cy="548031"/>
          </a:xfrm>
        </p:spPr>
        <p:txBody>
          <a:bodyPr/>
          <a:lstStyle/>
          <a:p>
            <a:r>
              <a:rPr lang="en-GB" dirty="0" smtClean="0"/>
              <a:t>USING A STUDY GROUP FOR REVISION</a:t>
            </a:r>
            <a:endParaRPr lang="en-GB" dirty="0"/>
          </a:p>
        </p:txBody>
      </p:sp>
    </p:spTree>
    <p:extLst>
      <p:ext uri="{BB962C8B-B14F-4D97-AF65-F5344CB8AC3E}">
        <p14:creationId xmlns:p14="http://schemas.microsoft.com/office/powerpoint/2010/main" val="1157966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52400" y="924350"/>
            <a:ext cx="11616721" cy="5647899"/>
          </a:xfrm>
          <a:solidFill>
            <a:schemeClr val="bg2"/>
          </a:solidFill>
        </p:spPr>
        <p:txBody>
          <a:bodyPr>
            <a:normAutofit fontScale="92500"/>
          </a:bodyPr>
          <a:lstStyle/>
          <a:p>
            <a:pPr marL="0" indent="0">
              <a:buNone/>
            </a:pPr>
            <a:r>
              <a:rPr lang="en-GB" sz="2400" b="1" dirty="0" smtClean="0"/>
              <a:t>The </a:t>
            </a:r>
            <a:r>
              <a:rPr lang="en-GB" sz="2400" b="1" dirty="0"/>
              <a:t>main tasks students tend to procrastinate are big, heavy-weighted assignments and assessments that require significant investments of time. Students often try to break these tasks down, but end up with, say, four 2-hour tasks. For a student who is tired after a day at school, it is still very easy to find easier tasks to complete </a:t>
            </a:r>
            <a:r>
              <a:rPr lang="en-GB" sz="2400" b="1" dirty="0" smtClean="0"/>
              <a:t>first. </a:t>
            </a:r>
          </a:p>
          <a:p>
            <a:pPr marL="0" indent="0">
              <a:buNone/>
            </a:pPr>
            <a:r>
              <a:rPr lang="en-GB" sz="2400" b="1" dirty="0" smtClean="0"/>
              <a:t>Many </a:t>
            </a:r>
            <a:r>
              <a:rPr lang="en-GB" sz="2400" b="1" dirty="0"/>
              <a:t>students simply assume </a:t>
            </a:r>
            <a:r>
              <a:rPr lang="en-GB" sz="2400" b="1" dirty="0" smtClean="0"/>
              <a:t>“revision” </a:t>
            </a:r>
            <a:r>
              <a:rPr lang="en-GB" sz="2400" b="1" dirty="0"/>
              <a:t>is a single step. But breaking this down further, there are many smaller tasks incorporated into it. For example, a smaller task within “</a:t>
            </a:r>
            <a:r>
              <a:rPr lang="en-GB" sz="2400" b="1" dirty="0" smtClean="0"/>
              <a:t>revision” </a:t>
            </a:r>
            <a:r>
              <a:rPr lang="en-GB" sz="2400" b="1" dirty="0"/>
              <a:t>might be “go to </a:t>
            </a:r>
            <a:r>
              <a:rPr lang="en-GB" sz="2400" b="1" dirty="0" smtClean="0"/>
              <a:t>Seneca and complete 2 assessment tasks”. </a:t>
            </a:r>
          </a:p>
          <a:p>
            <a:pPr marL="0" indent="0">
              <a:buNone/>
            </a:pPr>
            <a:r>
              <a:rPr lang="en-GB" sz="2400" b="1" dirty="0" smtClean="0"/>
              <a:t>Another </a:t>
            </a:r>
            <a:r>
              <a:rPr lang="en-GB" sz="2400" b="1" dirty="0"/>
              <a:t>step might be “read 7 pages from each source”. These are highly specific tasks, but ultimately very short and easy to complete. </a:t>
            </a:r>
            <a:endParaRPr lang="en-GB" sz="2400" b="1" dirty="0" smtClean="0"/>
          </a:p>
          <a:p>
            <a:pPr marL="0" indent="0">
              <a:buNone/>
            </a:pPr>
            <a:r>
              <a:rPr lang="en-GB" sz="2400" b="1" dirty="0" smtClean="0"/>
              <a:t>Your revision planner should be more specifically tailored to avoid becoming overwhelmed by the amount of work that has to be done.</a:t>
            </a:r>
            <a:endParaRPr lang="en-GB" sz="2400" b="1" dirty="0"/>
          </a:p>
        </p:txBody>
      </p:sp>
      <p:sp>
        <p:nvSpPr>
          <p:cNvPr id="6" name="Title 5"/>
          <p:cNvSpPr>
            <a:spLocks noGrp="1"/>
          </p:cNvSpPr>
          <p:nvPr>
            <p:ph type="title"/>
          </p:nvPr>
        </p:nvSpPr>
        <p:spPr>
          <a:xfrm>
            <a:off x="280005" y="309219"/>
            <a:ext cx="7682896" cy="548031"/>
          </a:xfrm>
        </p:spPr>
        <p:txBody>
          <a:bodyPr/>
          <a:lstStyle/>
          <a:p>
            <a:r>
              <a:rPr lang="en-GB" dirty="0" smtClean="0"/>
              <a:t>PROCRASTINATION</a:t>
            </a:r>
            <a:endParaRPr lang="en-GB" dirty="0"/>
          </a:p>
        </p:txBody>
      </p:sp>
    </p:spTree>
    <p:extLst>
      <p:ext uri="{BB962C8B-B14F-4D97-AF65-F5344CB8AC3E}">
        <p14:creationId xmlns:p14="http://schemas.microsoft.com/office/powerpoint/2010/main" val="1955058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186992361"/>
              </p:ext>
            </p:extLst>
          </p:nvPr>
        </p:nvGraphicFramePr>
        <p:xfrm>
          <a:off x="380998" y="0"/>
          <a:ext cx="11572877" cy="6746668"/>
        </p:xfrm>
        <a:graphic>
          <a:graphicData uri="http://schemas.openxmlformats.org/drawingml/2006/table">
            <a:tbl>
              <a:tblPr firstRow="1" firstCol="1" bandRow="1">
                <a:tableStyleId>{5C22544A-7EE6-4342-B048-85BDC9FD1C3A}</a:tableStyleId>
              </a:tblPr>
              <a:tblGrid>
                <a:gridCol w="1471467">
                  <a:extLst>
                    <a:ext uri="{9D8B030D-6E8A-4147-A177-3AD203B41FA5}">
                      <a16:colId xmlns:a16="http://schemas.microsoft.com/office/drawing/2014/main" val="3209330793"/>
                    </a:ext>
                  </a:extLst>
                </a:gridCol>
                <a:gridCol w="1779678">
                  <a:extLst>
                    <a:ext uri="{9D8B030D-6E8A-4147-A177-3AD203B41FA5}">
                      <a16:colId xmlns:a16="http://schemas.microsoft.com/office/drawing/2014/main" val="3844628366"/>
                    </a:ext>
                  </a:extLst>
                </a:gridCol>
                <a:gridCol w="1034003">
                  <a:extLst>
                    <a:ext uri="{9D8B030D-6E8A-4147-A177-3AD203B41FA5}">
                      <a16:colId xmlns:a16="http://schemas.microsoft.com/office/drawing/2014/main" val="832470005"/>
                    </a:ext>
                  </a:extLst>
                </a:gridCol>
                <a:gridCol w="1263266">
                  <a:extLst>
                    <a:ext uri="{9D8B030D-6E8A-4147-A177-3AD203B41FA5}">
                      <a16:colId xmlns:a16="http://schemas.microsoft.com/office/drawing/2014/main" val="122113981"/>
                    </a:ext>
                  </a:extLst>
                </a:gridCol>
                <a:gridCol w="1388233">
                  <a:extLst>
                    <a:ext uri="{9D8B030D-6E8A-4147-A177-3AD203B41FA5}">
                      <a16:colId xmlns:a16="http://schemas.microsoft.com/office/drawing/2014/main" val="40572411"/>
                    </a:ext>
                  </a:extLst>
                </a:gridCol>
                <a:gridCol w="1617220">
                  <a:extLst>
                    <a:ext uri="{9D8B030D-6E8A-4147-A177-3AD203B41FA5}">
                      <a16:colId xmlns:a16="http://schemas.microsoft.com/office/drawing/2014/main" val="3257956536"/>
                    </a:ext>
                  </a:extLst>
                </a:gridCol>
                <a:gridCol w="1509505">
                  <a:extLst>
                    <a:ext uri="{9D8B030D-6E8A-4147-A177-3AD203B41FA5}">
                      <a16:colId xmlns:a16="http://schemas.microsoft.com/office/drawing/2014/main" val="520790541"/>
                    </a:ext>
                  </a:extLst>
                </a:gridCol>
                <a:gridCol w="1509505">
                  <a:extLst>
                    <a:ext uri="{9D8B030D-6E8A-4147-A177-3AD203B41FA5}">
                      <a16:colId xmlns:a16="http://schemas.microsoft.com/office/drawing/2014/main" val="457274154"/>
                    </a:ext>
                  </a:extLst>
                </a:gridCol>
              </a:tblGrid>
              <a:tr h="278963">
                <a:tc>
                  <a:txBody>
                    <a:bodyPr/>
                    <a:lstStyle/>
                    <a:p>
                      <a:pPr algn="l">
                        <a:lnSpc>
                          <a:spcPct val="107000"/>
                        </a:lnSpc>
                        <a:spcAft>
                          <a:spcPts val="0"/>
                        </a:spcAft>
                      </a:pPr>
                      <a:r>
                        <a:rPr lang="en-GB" sz="1400" dirty="0">
                          <a:effectLst/>
                        </a:rPr>
                        <a:t>Time: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effectLst/>
                        </a:rPr>
                        <a:t>Monday</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Tuesday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Wednesday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Thursday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Friday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Saturday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Sunday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extLst>
                  <a:ext uri="{0D108BD9-81ED-4DB2-BD59-A6C34878D82A}">
                    <a16:rowId xmlns:a16="http://schemas.microsoft.com/office/drawing/2014/main" val="874996686"/>
                  </a:ext>
                </a:extLst>
              </a:tr>
              <a:tr h="373071">
                <a:tc>
                  <a:txBody>
                    <a:bodyPr/>
                    <a:lstStyle/>
                    <a:p>
                      <a:pPr algn="l">
                        <a:lnSpc>
                          <a:spcPct val="107000"/>
                        </a:lnSpc>
                        <a:spcAft>
                          <a:spcPts val="0"/>
                        </a:spcAft>
                      </a:pPr>
                      <a:r>
                        <a:rPr lang="en-GB" sz="1400">
                          <a:effectLst/>
                        </a:rPr>
                        <a:t>9am-10am</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effectLst/>
                        </a:rPr>
                        <a:t>School</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effectLst/>
                        </a:rPr>
                        <a:t>School</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extLst>
                  <a:ext uri="{0D108BD9-81ED-4DB2-BD59-A6C34878D82A}">
                    <a16:rowId xmlns:a16="http://schemas.microsoft.com/office/drawing/2014/main" val="199154701"/>
                  </a:ext>
                </a:extLst>
              </a:tr>
              <a:tr h="659420">
                <a:tc>
                  <a:txBody>
                    <a:bodyPr/>
                    <a:lstStyle/>
                    <a:p>
                      <a:pPr algn="l">
                        <a:lnSpc>
                          <a:spcPct val="107000"/>
                        </a:lnSpc>
                        <a:spcAft>
                          <a:spcPts val="0"/>
                        </a:spcAft>
                      </a:pPr>
                      <a:r>
                        <a:rPr lang="en-GB" sz="1400" dirty="0">
                          <a:effectLst/>
                        </a:rPr>
                        <a:t>10am-11am</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effectLst/>
                        </a:rPr>
                        <a:t>School</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effectLst/>
                        </a:rPr>
                        <a:t>School</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effectLst/>
                        </a:rPr>
                        <a:t>School</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Spanish Module 5 – Ciudades – local area</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solidFill>
                            <a:srgbClr val="C00000"/>
                          </a:solidFill>
                          <a:effectLst/>
                        </a:rPr>
                        <a:t> </a:t>
                      </a:r>
                      <a:endParaRPr lang="en-GB"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extLst>
                  <a:ext uri="{0D108BD9-81ED-4DB2-BD59-A6C34878D82A}">
                    <a16:rowId xmlns:a16="http://schemas.microsoft.com/office/drawing/2014/main" val="3537296575"/>
                  </a:ext>
                </a:extLst>
              </a:tr>
              <a:tr h="659420">
                <a:tc>
                  <a:txBody>
                    <a:bodyPr/>
                    <a:lstStyle/>
                    <a:p>
                      <a:pPr algn="l">
                        <a:lnSpc>
                          <a:spcPct val="107000"/>
                        </a:lnSpc>
                        <a:spcAft>
                          <a:spcPts val="0"/>
                        </a:spcAft>
                      </a:pPr>
                      <a:r>
                        <a:rPr lang="en-GB" sz="1400">
                          <a:effectLst/>
                        </a:rPr>
                        <a:t>11am-12pm</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effectLst/>
                        </a:rPr>
                        <a:t>School</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l">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solidFill>
                            <a:srgbClr val="C00000"/>
                          </a:solidFill>
                          <a:effectLst/>
                        </a:rPr>
                        <a:t>Revision for English flashcards Living Space</a:t>
                      </a:r>
                      <a:endParaRPr lang="en-GB"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extLst>
                  <a:ext uri="{0D108BD9-81ED-4DB2-BD59-A6C34878D82A}">
                    <a16:rowId xmlns:a16="http://schemas.microsoft.com/office/drawing/2014/main" val="444762125"/>
                  </a:ext>
                </a:extLst>
              </a:tr>
              <a:tr h="659420">
                <a:tc>
                  <a:txBody>
                    <a:bodyPr/>
                    <a:lstStyle/>
                    <a:p>
                      <a:pPr algn="l">
                        <a:lnSpc>
                          <a:spcPct val="107000"/>
                        </a:lnSpc>
                        <a:spcAft>
                          <a:spcPts val="0"/>
                        </a:spcAft>
                      </a:pPr>
                      <a:r>
                        <a:rPr lang="en-GB" sz="1400">
                          <a:effectLst/>
                        </a:rPr>
                        <a:t>12pm - 1pm</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effectLst/>
                        </a:rPr>
                        <a:t>School</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effectLst/>
                        </a:rPr>
                        <a:t>School</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effectLst/>
                        </a:rPr>
                        <a:t>School</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My Maths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err="1">
                          <a:solidFill>
                            <a:srgbClr val="C00000"/>
                          </a:solidFill>
                          <a:effectLst/>
                        </a:rPr>
                        <a:t>Geog</a:t>
                      </a:r>
                      <a:r>
                        <a:rPr lang="en-GB" sz="1400" dirty="0">
                          <a:solidFill>
                            <a:srgbClr val="C00000"/>
                          </a:solidFill>
                          <a:effectLst/>
                        </a:rPr>
                        <a:t> revision  Weather hazards and climate change</a:t>
                      </a:r>
                      <a:endParaRPr lang="en-GB"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extLst>
                  <a:ext uri="{0D108BD9-81ED-4DB2-BD59-A6C34878D82A}">
                    <a16:rowId xmlns:a16="http://schemas.microsoft.com/office/drawing/2014/main" val="1292499588"/>
                  </a:ext>
                </a:extLst>
              </a:tr>
              <a:tr h="277619">
                <a:tc>
                  <a:txBody>
                    <a:bodyPr/>
                    <a:lstStyle/>
                    <a:p>
                      <a:pPr algn="l">
                        <a:lnSpc>
                          <a:spcPct val="107000"/>
                        </a:lnSpc>
                        <a:spcAft>
                          <a:spcPts val="0"/>
                        </a:spcAft>
                      </a:pPr>
                      <a:r>
                        <a:rPr lang="en-GB" sz="1400">
                          <a:effectLst/>
                        </a:rPr>
                        <a:t>1pm-2pm</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effectLst/>
                        </a:rPr>
                        <a:t>School</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Physics  Energy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extLst>
                  <a:ext uri="{0D108BD9-81ED-4DB2-BD59-A6C34878D82A}">
                    <a16:rowId xmlns:a16="http://schemas.microsoft.com/office/drawing/2014/main" val="1464148535"/>
                  </a:ext>
                </a:extLst>
              </a:tr>
              <a:tr h="397271">
                <a:tc>
                  <a:txBody>
                    <a:bodyPr/>
                    <a:lstStyle/>
                    <a:p>
                      <a:pPr algn="l">
                        <a:lnSpc>
                          <a:spcPct val="107000"/>
                        </a:lnSpc>
                        <a:spcAft>
                          <a:spcPts val="0"/>
                        </a:spcAft>
                      </a:pPr>
                      <a:r>
                        <a:rPr lang="en-GB" sz="1400">
                          <a:effectLst/>
                        </a:rPr>
                        <a:t>2pm-3pm</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extLst>
                  <a:ext uri="{0D108BD9-81ED-4DB2-BD59-A6C34878D82A}">
                    <a16:rowId xmlns:a16="http://schemas.microsoft.com/office/drawing/2014/main" val="1345805705"/>
                  </a:ext>
                </a:extLst>
              </a:tr>
              <a:tr h="437602">
                <a:tc>
                  <a:txBody>
                    <a:bodyPr/>
                    <a:lstStyle/>
                    <a:p>
                      <a:pPr algn="l">
                        <a:lnSpc>
                          <a:spcPct val="107000"/>
                        </a:lnSpc>
                        <a:spcAft>
                          <a:spcPts val="0"/>
                        </a:spcAft>
                      </a:pPr>
                      <a:r>
                        <a:rPr lang="en-GB" sz="1400">
                          <a:effectLst/>
                        </a:rPr>
                        <a:t>3pm-4pm</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English after 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Maths Revision after 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Science after school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Revision English flashcards London</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extLst>
                  <a:ext uri="{0D108BD9-81ED-4DB2-BD59-A6C34878D82A}">
                    <a16:rowId xmlns:a16="http://schemas.microsoft.com/office/drawing/2014/main" val="167939539"/>
                  </a:ext>
                </a:extLst>
              </a:tr>
              <a:tr h="459111">
                <a:tc>
                  <a:txBody>
                    <a:bodyPr/>
                    <a:lstStyle/>
                    <a:p>
                      <a:pPr algn="l">
                        <a:lnSpc>
                          <a:spcPct val="107000"/>
                        </a:lnSpc>
                        <a:spcAft>
                          <a:spcPts val="0"/>
                        </a:spcAft>
                      </a:pPr>
                      <a:r>
                        <a:rPr lang="en-GB" sz="1400">
                          <a:effectLst/>
                        </a:rPr>
                        <a:t>4pm-5pm</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rowSpan="2">
                  <a:txBody>
                    <a:bodyPr/>
                    <a:lstStyle/>
                    <a:p>
                      <a:pPr algn="ctr">
                        <a:lnSpc>
                          <a:spcPct val="107000"/>
                        </a:lnSpc>
                        <a:spcAft>
                          <a:spcPts val="0"/>
                        </a:spcAft>
                      </a:pPr>
                      <a:r>
                        <a:rPr lang="en-GB" sz="1400" dirty="0">
                          <a:solidFill>
                            <a:srgbClr val="C00000"/>
                          </a:solidFill>
                          <a:effectLst/>
                        </a:rPr>
                        <a:t>RE revision – 30 </a:t>
                      </a:r>
                      <a:r>
                        <a:rPr lang="en-GB" sz="1400" dirty="0" err="1">
                          <a:solidFill>
                            <a:srgbClr val="C00000"/>
                          </a:solidFill>
                          <a:effectLst/>
                        </a:rPr>
                        <a:t>mins</a:t>
                      </a:r>
                      <a:endParaRPr lang="en-GB" sz="1400" dirty="0">
                        <a:solidFill>
                          <a:srgbClr val="C00000"/>
                        </a:solidFill>
                        <a:effectLst/>
                      </a:endParaRPr>
                    </a:p>
                    <a:p>
                      <a:pPr algn="ctr">
                        <a:lnSpc>
                          <a:spcPct val="107000"/>
                        </a:lnSpc>
                        <a:spcAft>
                          <a:spcPts val="0"/>
                        </a:spcAft>
                      </a:pPr>
                      <a:r>
                        <a:rPr lang="en-GB" sz="1400" dirty="0" err="1">
                          <a:solidFill>
                            <a:srgbClr val="C00000"/>
                          </a:solidFill>
                          <a:effectLst/>
                        </a:rPr>
                        <a:t>Geog</a:t>
                      </a:r>
                      <a:r>
                        <a:rPr lang="en-GB" sz="1400" dirty="0">
                          <a:solidFill>
                            <a:srgbClr val="C00000"/>
                          </a:solidFill>
                          <a:effectLst/>
                        </a:rPr>
                        <a:t> revision - 30 </a:t>
                      </a:r>
                      <a:r>
                        <a:rPr lang="en-GB" sz="1400" dirty="0" err="1">
                          <a:solidFill>
                            <a:srgbClr val="C00000"/>
                          </a:solidFill>
                          <a:effectLst/>
                        </a:rPr>
                        <a:t>mins</a:t>
                      </a:r>
                      <a:r>
                        <a:rPr lang="en-GB" sz="1400" dirty="0">
                          <a:solidFill>
                            <a:srgbClr val="C00000"/>
                          </a:solidFill>
                          <a:effectLst/>
                        </a:rPr>
                        <a:t>  Weather hazards and climate change</a:t>
                      </a:r>
                      <a:endParaRPr lang="en-GB"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l">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rowSpan="5">
                  <a:txBody>
                    <a:bodyPr/>
                    <a:lstStyle/>
                    <a:p>
                      <a:pPr algn="ctr">
                        <a:lnSpc>
                          <a:spcPct val="107000"/>
                        </a:lnSpc>
                        <a:spcAft>
                          <a:spcPts val="0"/>
                        </a:spcAft>
                      </a:pPr>
                      <a:r>
                        <a:rPr lang="en-GB" sz="1400" dirty="0">
                          <a:effectLst/>
                        </a:rPr>
                        <a:t>Night off!</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l">
                        <a:lnSpc>
                          <a:spcPct val="107000"/>
                        </a:lnSpc>
                        <a:spcAft>
                          <a:spcPts val="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l">
                        <a:lnSpc>
                          <a:spcPct val="107000"/>
                        </a:lnSpc>
                        <a:spcAft>
                          <a:spcPts val="0"/>
                        </a:spcAft>
                      </a:pPr>
                      <a:r>
                        <a:rPr lang="en-GB" sz="1400" dirty="0">
                          <a:effectLst/>
                        </a:rPr>
                        <a:t>RE revision 30 </a:t>
                      </a:r>
                      <a:r>
                        <a:rPr lang="en-GB" sz="1400" dirty="0" err="1">
                          <a:effectLst/>
                        </a:rPr>
                        <a:t>mins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extLst>
                  <a:ext uri="{0D108BD9-81ED-4DB2-BD59-A6C34878D82A}">
                    <a16:rowId xmlns:a16="http://schemas.microsoft.com/office/drawing/2014/main" val="2138063737"/>
                  </a:ext>
                </a:extLst>
              </a:tr>
              <a:tr h="659420">
                <a:tc>
                  <a:txBody>
                    <a:bodyPr/>
                    <a:lstStyle/>
                    <a:p>
                      <a:pPr algn="l">
                        <a:lnSpc>
                          <a:spcPct val="107000"/>
                        </a:lnSpc>
                        <a:spcAft>
                          <a:spcPts val="0"/>
                        </a:spcAft>
                      </a:pPr>
                      <a:r>
                        <a:rPr lang="en-GB" sz="1400">
                          <a:effectLst/>
                        </a:rPr>
                        <a:t>5pm-6pm</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vMerge="1">
                  <a:txBody>
                    <a:bodyPr/>
                    <a:lstStyle/>
                    <a:p>
                      <a:endParaRPr lang="en-GB"/>
                    </a:p>
                  </a:txBody>
                  <a:tcPr/>
                </a:tc>
                <a:tc>
                  <a:txBody>
                    <a:bodyPr/>
                    <a:lstStyle/>
                    <a:p>
                      <a:pPr algn="ctr">
                        <a:lnSpc>
                          <a:spcPct val="107000"/>
                        </a:lnSpc>
                        <a:spcAft>
                          <a:spcPts val="0"/>
                        </a:spcAft>
                      </a:pPr>
                      <a:r>
                        <a:rPr lang="en-GB" sz="1400">
                          <a:effectLst/>
                        </a:rPr>
                        <a:t>My Maths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solidFill>
                            <a:srgbClr val="C00000"/>
                          </a:solidFill>
                          <a:effectLst/>
                        </a:rPr>
                        <a:t>PE - Health, fitness &amp; well-being</a:t>
                      </a:r>
                      <a:endParaRPr lang="en-GB"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Any homework</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vMerge="1">
                  <a:txBody>
                    <a:bodyPr/>
                    <a:lstStyle/>
                    <a:p>
                      <a:endParaRPr lang="en-GB"/>
                    </a:p>
                  </a:txBody>
                  <a:tcPr/>
                </a:tc>
                <a:tc>
                  <a:txBody>
                    <a:bodyPr/>
                    <a:lstStyle/>
                    <a:p>
                      <a:pPr algn="ctr">
                        <a:lnSpc>
                          <a:spcPct val="107000"/>
                        </a:lnSpc>
                        <a:spcAft>
                          <a:spcPts val="0"/>
                        </a:spcAft>
                      </a:pPr>
                      <a:r>
                        <a:rPr lang="en-GB" sz="1400" dirty="0">
                          <a:effectLst/>
                        </a:rPr>
                        <a:t>Any homework</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l">
                        <a:lnSpc>
                          <a:spcPct val="107000"/>
                        </a:lnSpc>
                        <a:spcAft>
                          <a:spcPts val="0"/>
                        </a:spcAft>
                      </a:pPr>
                      <a:r>
                        <a:rPr lang="en-GB" sz="1400">
                          <a:effectLst/>
                        </a:rPr>
                        <a:t>Maths booklet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extLst>
                  <a:ext uri="{0D108BD9-81ED-4DB2-BD59-A6C34878D82A}">
                    <a16:rowId xmlns:a16="http://schemas.microsoft.com/office/drawing/2014/main" val="307046531"/>
                  </a:ext>
                </a:extLst>
              </a:tr>
              <a:tr h="882853">
                <a:tc>
                  <a:txBody>
                    <a:bodyPr/>
                    <a:lstStyle/>
                    <a:p>
                      <a:pPr algn="l">
                        <a:lnSpc>
                          <a:spcPct val="107000"/>
                        </a:lnSpc>
                        <a:spcAft>
                          <a:spcPts val="0"/>
                        </a:spcAft>
                      </a:pPr>
                      <a:r>
                        <a:rPr lang="en-GB" sz="1400">
                          <a:effectLst/>
                        </a:rPr>
                        <a:t>6pm-7pm</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Any homework</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solidFill>
                            <a:srgbClr val="C00000"/>
                          </a:solidFill>
                          <a:effectLst/>
                        </a:rPr>
                        <a:t>Computing -Secondary Storage (Comp 1)</a:t>
                      </a:r>
                      <a:endParaRPr lang="en-GB"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solidFill>
                            <a:srgbClr val="C00000"/>
                          </a:solidFill>
                          <a:effectLst/>
                        </a:rPr>
                        <a:t>Poetry – poetry question 20 </a:t>
                      </a:r>
                      <a:r>
                        <a:rPr lang="en-GB" sz="1400" dirty="0" err="1">
                          <a:solidFill>
                            <a:srgbClr val="C00000"/>
                          </a:solidFill>
                          <a:effectLst/>
                        </a:rPr>
                        <a:t>mins</a:t>
                      </a:r>
                      <a:r>
                        <a:rPr lang="en-GB" sz="1400" dirty="0">
                          <a:solidFill>
                            <a:srgbClr val="C00000"/>
                          </a:solidFill>
                          <a:effectLst/>
                        </a:rPr>
                        <a:t> Prelude</a:t>
                      </a:r>
                      <a:endParaRPr lang="en-GB"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vMerge="1">
                  <a:txBody>
                    <a:bodyPr/>
                    <a:lstStyle/>
                    <a:p>
                      <a:endParaRPr lang="en-GB"/>
                    </a:p>
                  </a:txBody>
                  <a:tcPr/>
                </a:tc>
                <a:tc>
                  <a:txBody>
                    <a:bodyPr/>
                    <a:lstStyle/>
                    <a:p>
                      <a:pPr algn="ctr">
                        <a:lnSpc>
                          <a:spcPct val="107000"/>
                        </a:lnSpc>
                        <a:spcAft>
                          <a:spcPts val="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effectLst/>
                        </a:rPr>
                        <a:t>Any homework</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extLst>
                  <a:ext uri="{0D108BD9-81ED-4DB2-BD59-A6C34878D82A}">
                    <a16:rowId xmlns:a16="http://schemas.microsoft.com/office/drawing/2014/main" val="830887843"/>
                  </a:ext>
                </a:extLst>
              </a:tr>
              <a:tr h="459111">
                <a:tc>
                  <a:txBody>
                    <a:bodyPr/>
                    <a:lstStyle/>
                    <a:p>
                      <a:pPr algn="l">
                        <a:lnSpc>
                          <a:spcPct val="107000"/>
                        </a:lnSpc>
                        <a:spcAft>
                          <a:spcPts val="0"/>
                        </a:spcAft>
                      </a:pPr>
                      <a:r>
                        <a:rPr lang="en-GB" sz="1400">
                          <a:effectLst/>
                        </a:rPr>
                        <a:t>7pm-8pm</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Biology  B1 Cells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vMerge="1">
                  <a:txBody>
                    <a:bodyPr/>
                    <a:lstStyle/>
                    <a:p>
                      <a:endParaRPr lang="en-GB"/>
                    </a:p>
                  </a:txBody>
                  <a:tcP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extLst>
                  <a:ext uri="{0D108BD9-81ED-4DB2-BD59-A6C34878D82A}">
                    <a16:rowId xmlns:a16="http://schemas.microsoft.com/office/drawing/2014/main" val="4257348372"/>
                  </a:ext>
                </a:extLst>
              </a:tr>
              <a:tr h="459111">
                <a:tc>
                  <a:txBody>
                    <a:bodyPr/>
                    <a:lstStyle/>
                    <a:p>
                      <a:pPr algn="l">
                        <a:lnSpc>
                          <a:spcPct val="107000"/>
                        </a:lnSpc>
                        <a:spcAft>
                          <a:spcPts val="0"/>
                        </a:spcAft>
                      </a:pPr>
                      <a:r>
                        <a:rPr lang="en-GB" sz="1400">
                          <a:effectLst/>
                        </a:rPr>
                        <a:t>8pm-9pm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vMerge="1">
                  <a:txBody>
                    <a:bodyPr/>
                    <a:lstStyle/>
                    <a:p>
                      <a:endParaRPr lang="en-GB"/>
                    </a:p>
                  </a:txBody>
                  <a:tcPr/>
                </a:tc>
                <a:tc>
                  <a:txBody>
                    <a:bodyPr/>
                    <a:lstStyle/>
                    <a:p>
                      <a:pPr algn="ctr">
                        <a:lnSpc>
                          <a:spcPct val="107000"/>
                        </a:lnSpc>
                        <a:spcAft>
                          <a:spcPts val="0"/>
                        </a:spcAft>
                      </a:pPr>
                      <a:r>
                        <a:rPr lang="en-GB" sz="14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tc>
                  <a:txBody>
                    <a:bodyPr/>
                    <a:lstStyle/>
                    <a:p>
                      <a:pPr algn="ctr">
                        <a:lnSpc>
                          <a:spcPct val="107000"/>
                        </a:lnSpc>
                        <a:spcAft>
                          <a:spcPts val="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5824" marR="45824" marT="0" marB="0" anchor="ctr"/>
                </a:tc>
                <a:extLst>
                  <a:ext uri="{0D108BD9-81ED-4DB2-BD59-A6C34878D82A}">
                    <a16:rowId xmlns:a16="http://schemas.microsoft.com/office/drawing/2014/main" val="882634614"/>
                  </a:ext>
                </a:extLst>
              </a:tr>
            </a:tbl>
          </a:graphicData>
        </a:graphic>
      </p:graphicFrame>
    </p:spTree>
    <p:extLst>
      <p:ext uri="{BB962C8B-B14F-4D97-AF65-F5344CB8AC3E}">
        <p14:creationId xmlns:p14="http://schemas.microsoft.com/office/powerpoint/2010/main" val="167430246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TM10001114[[fn=Gallery]]</Template>
  <TotalTime>118</TotalTime>
  <Words>737</Words>
  <Application>Microsoft Office PowerPoint</Application>
  <PresentationFormat>Widescreen</PresentationFormat>
  <Paragraphs>121</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Gill Sans MT</vt:lpstr>
      <vt:lpstr>Times New Roman</vt:lpstr>
      <vt:lpstr>Gallery</vt:lpstr>
      <vt:lpstr>Revision Skills – A refresher guide </vt:lpstr>
      <vt:lpstr>STUDY GROUPS</vt:lpstr>
      <vt:lpstr>PowerPoint Presentation</vt:lpstr>
      <vt:lpstr>USING A STUDY GROUP FOR REVISION</vt:lpstr>
      <vt:lpstr>PROCRASTINATION</vt:lpstr>
      <vt:lpstr>PowerPoint Presentation</vt:lpstr>
    </vt:vector>
  </TitlesOfParts>
  <Company>Bishop Rawstorne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 Skills – A refresher guide</dc:title>
  <dc:creator>Mr. A. Duckworth</dc:creator>
  <cp:lastModifiedBy>Mr. A. Duckworth</cp:lastModifiedBy>
  <cp:revision>10</cp:revision>
  <dcterms:created xsi:type="dcterms:W3CDTF">2020-01-16T11:54:52Z</dcterms:created>
  <dcterms:modified xsi:type="dcterms:W3CDTF">2020-01-20T09:45:50Z</dcterms:modified>
</cp:coreProperties>
</file>