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8" r:id="rId6"/>
    <p:sldId id="259" r:id="rId7"/>
    <p:sldId id="260" r:id="rId8"/>
    <p:sldId id="261" r:id="rId9"/>
    <p:sldId id="269" r:id="rId10"/>
    <p:sldId id="268" r:id="rId11"/>
    <p:sldId id="263" r:id="rId12"/>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17D8B-25D7-5A82-20F7-7F3FF99D861E}" v="280" dt="2024-06-10T07:09:23.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4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6/10/2024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10/06/2024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4156154726"/>
              </p:ext>
            </p:extLst>
          </p:nvPr>
        </p:nvGraphicFramePr>
        <p:xfrm>
          <a:off x="438410" y="1315232"/>
          <a:ext cx="9357005" cy="5386254"/>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93127">
                <a:tc>
                  <a:txBody>
                    <a:bodyPr/>
                    <a:lstStyle/>
                    <a:p>
                      <a:pPr algn="ctr"/>
                      <a:r>
                        <a:rPr lang="en-GB" sz="1200" b="1" dirty="0">
                          <a:solidFill>
                            <a:schemeClr val="tx1"/>
                          </a:solidFill>
                          <a:latin typeface="Century Gothic"/>
                        </a:rPr>
                        <a:t>Task 1</a:t>
                      </a:r>
                      <a:endParaRPr lang="en-GB" sz="1200" b="0" dirty="0">
                        <a:solidFill>
                          <a:srgbClr val="000000"/>
                        </a:solidFill>
                        <a:latin typeface="Century Gothic"/>
                      </a:endParaRPr>
                    </a:p>
                    <a:p>
                      <a:pPr marL="228600" lvl="0" indent="-228600" algn="l">
                        <a:lnSpc>
                          <a:spcPct val="150000"/>
                        </a:lnSpc>
                        <a:buAutoNum type="arabicPeriod"/>
                      </a:pPr>
                      <a:r>
                        <a:rPr lang="en-GB" sz="1200" b="0">
                          <a:solidFill>
                            <a:schemeClr val="tx1"/>
                          </a:solidFill>
                          <a:latin typeface="Century Gothic"/>
                        </a:rPr>
                        <a:t>What is the coastline?</a:t>
                      </a:r>
                    </a:p>
                    <a:p>
                      <a:pPr marL="228600" lvl="0" indent="-228600" algn="l">
                        <a:lnSpc>
                          <a:spcPct val="150000"/>
                        </a:lnSpc>
                        <a:buAutoNum type="arabicPeriod"/>
                      </a:pPr>
                      <a:r>
                        <a:rPr lang="en-GB" sz="1200" b="0">
                          <a:solidFill>
                            <a:schemeClr val="tx1"/>
                          </a:solidFill>
                          <a:latin typeface="Century Gothic"/>
                        </a:rPr>
                        <a:t>Why might people want to live near the coast?</a:t>
                      </a:r>
                      <a:endParaRPr lang="en-GB" sz="1200" b="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marL="228600" lvl="0" indent="-228600" algn="l">
                        <a:lnSpc>
                          <a:spcPct val="150000"/>
                        </a:lnSpc>
                        <a:buAutoNum type="arabicPeriod"/>
                      </a:pPr>
                      <a:r>
                        <a:rPr lang="en-GB" sz="1200" b="0" i="0" u="none" strike="noStrike" noProof="0" dirty="0">
                          <a:solidFill>
                            <a:schemeClr val="tx1"/>
                          </a:solidFill>
                          <a:latin typeface="Century Gothic"/>
                        </a:rPr>
                        <a:t>What causes waves?</a:t>
                      </a:r>
                    </a:p>
                    <a:p>
                      <a:pPr marL="228600" lvl="0" indent="-228600" algn="l">
                        <a:lnSpc>
                          <a:spcPct val="150000"/>
                        </a:lnSpc>
                        <a:buAutoNum type="arabicPeriod"/>
                      </a:pPr>
                      <a:r>
                        <a:rPr lang="en-GB" sz="1200" b="0" i="0" u="none" strike="noStrike" noProof="0">
                          <a:solidFill>
                            <a:schemeClr val="tx1"/>
                          </a:solidFill>
                          <a:latin typeface="Century Gothic"/>
                        </a:rPr>
                        <a:t>How are waves formed?</a:t>
                      </a:r>
                    </a:p>
                    <a:p>
                      <a:pPr marL="228600" lvl="0" indent="-228600" algn="l">
                        <a:lnSpc>
                          <a:spcPct val="150000"/>
                        </a:lnSpc>
                        <a:buAutoNum type="arabicPeriod"/>
                      </a:pPr>
                      <a:r>
                        <a:rPr lang="en-GB" sz="1200" b="0" i="0" u="none" strike="noStrike" noProof="0" dirty="0">
                          <a:solidFill>
                            <a:schemeClr val="tx1"/>
                          </a:solidFill>
                          <a:latin typeface="Century Gothic"/>
                        </a:rPr>
                        <a:t>What is the difference between </a:t>
                      </a:r>
                      <a:r>
                        <a:rPr lang="en-GB" sz="1200" b="0" i="0" u="none" strike="noStrike" noProof="0">
                          <a:solidFill>
                            <a:schemeClr val="tx1"/>
                          </a:solidFill>
                          <a:latin typeface="Century Gothic"/>
                        </a:rPr>
                        <a:t>constructive and destructive waves?</a:t>
                      </a:r>
                      <a:endParaRPr lang="en-GB" sz="1200" b="0" i="0" u="none" strike="noStrike" noProof="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US" sz="1200" dirty="0"/>
                    </a:p>
                    <a:p>
                      <a:pPr marL="228600" lvl="0" indent="-228600" algn="l">
                        <a:lnSpc>
                          <a:spcPct val="150000"/>
                        </a:lnSpc>
                        <a:buAutoNum type="arabicPeriod"/>
                      </a:pPr>
                      <a:r>
                        <a:rPr lang="en-GB" sz="1200" b="0" dirty="0">
                          <a:solidFill>
                            <a:schemeClr val="tx1"/>
                          </a:solidFill>
                          <a:latin typeface="Century Gothic"/>
                        </a:rPr>
                        <a:t>How do waves break down rocks </a:t>
                      </a:r>
                      <a:r>
                        <a:rPr lang="en-GB" sz="1200" b="0">
                          <a:solidFill>
                            <a:schemeClr val="tx1"/>
                          </a:solidFill>
                          <a:latin typeface="Century Gothic"/>
                        </a:rPr>
                        <a:t>and cliffs?</a:t>
                      </a: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Can you name and describe the four </a:t>
                      </a:r>
                      <a:r>
                        <a:rPr lang="en-GB" sz="1200" b="0">
                          <a:solidFill>
                            <a:schemeClr val="tx1"/>
                          </a:solidFill>
                          <a:latin typeface="Century Gothic"/>
                        </a:rPr>
                        <a:t>types of erosion?</a:t>
                      </a:r>
                      <a:endParaRPr lang="en-GB" sz="1200" b="0" dirty="0">
                        <a:solidFill>
                          <a:schemeClr val="tx1"/>
                        </a:solidFill>
                        <a:latin typeface="Century Gothic"/>
                      </a:endParaRPr>
                    </a:p>
                    <a:p>
                      <a:pPr marL="228600" lvl="0" indent="-228600" algn="l">
                        <a:lnSpc>
                          <a:spcPct val="150000"/>
                        </a:lnSpc>
                        <a:buAutoNum type="arabicPeriod"/>
                      </a:pPr>
                      <a:r>
                        <a:rPr lang="en-GB" sz="1200" b="0">
                          <a:solidFill>
                            <a:schemeClr val="tx1"/>
                          </a:solidFill>
                          <a:latin typeface="Century Gothic"/>
                        </a:rPr>
                        <a:t>Can you explain how headlands and bays are created?</a:t>
                      </a:r>
                    </a:p>
                    <a:p>
                      <a:pPr marL="228600" lvl="0" indent="-228600" algn="l">
                        <a:lnSpc>
                          <a:spcPct val="150000"/>
                        </a:lnSpc>
                        <a:buClr>
                          <a:srgbClr val="FFFFFF"/>
                        </a:buClr>
                        <a:buAutoNum type="arabicPeriod"/>
                      </a:pPr>
                      <a:r>
                        <a:rPr lang="en-GB" sz="1200" b="1" i="0" u="none" strike="noStrike" noProof="0" dirty="0">
                          <a:solidFill>
                            <a:srgbClr val="FFFFFF"/>
                          </a:solidFill>
                          <a:latin typeface="Arial"/>
                        </a:rPr>
                        <a:t>k</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93127">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How is a headland affected by erosion?</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Can you describe the correct </a:t>
                      </a:r>
                      <a:r>
                        <a:rPr lang="en-GB" sz="1200" b="0" i="0" u="none" strike="noStrike" noProof="0">
                          <a:solidFill>
                            <a:schemeClr val="tx1"/>
                          </a:solidFill>
                          <a:latin typeface="Century Gothic"/>
                        </a:rPr>
                        <a:t>sequence</a:t>
                      </a:r>
                      <a:r>
                        <a:rPr lang="en-GB" sz="1200" b="0" i="0" u="none" strike="noStrike" noProof="0" dirty="0">
                          <a:solidFill>
                            <a:schemeClr val="tx1"/>
                          </a:solidFill>
                          <a:latin typeface="Century Gothic"/>
                        </a:rPr>
                        <a:t> of erosion of a headland?</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marL="228600" lvl="0" indent="-228600" algn="l">
                        <a:lnSpc>
                          <a:spcPct val="150000"/>
                        </a:lnSpc>
                        <a:buAutoNum type="arabicPeriod"/>
                      </a:pPr>
                      <a:r>
                        <a:rPr lang="en-GB" sz="1200" b="0" dirty="0">
                          <a:solidFill>
                            <a:schemeClr val="tx1"/>
                          </a:solidFill>
                          <a:latin typeface="Century Gothic"/>
                        </a:rPr>
                        <a:t>Can you name and describe the 4 </a:t>
                      </a:r>
                      <a:r>
                        <a:rPr lang="en-GB" sz="1200" b="0">
                          <a:solidFill>
                            <a:schemeClr val="tx1"/>
                          </a:solidFill>
                          <a:latin typeface="Century Gothic"/>
                        </a:rPr>
                        <a:t>main types of transportation?</a:t>
                      </a:r>
                    </a:p>
                    <a:p>
                      <a:pPr marL="228600" lvl="0" indent="-228600" algn="l">
                        <a:lnSpc>
                          <a:spcPct val="150000"/>
                        </a:lnSpc>
                        <a:buAutoNum type="arabicPeriod"/>
                      </a:pPr>
                      <a:r>
                        <a:rPr lang="en-GB" sz="1200" b="0" dirty="0">
                          <a:solidFill>
                            <a:schemeClr val="tx1"/>
                          </a:solidFill>
                          <a:latin typeface="Century Gothic"/>
                        </a:rPr>
                        <a:t>Explain longshore drift and why material moves in a zig zag pattern.</a:t>
                      </a:r>
                    </a:p>
                    <a:p>
                      <a:pPr marL="228600" lvl="0" indent="-228600" algn="l">
                        <a:lnSpc>
                          <a:spcPct val="150000"/>
                        </a:lnSpc>
                        <a:buAutoNum type="arabicPeriod"/>
                      </a:pPr>
                      <a:r>
                        <a:rPr lang="en-GB" sz="1200" b="0" dirty="0">
                          <a:solidFill>
                            <a:schemeClr val="tx1"/>
                          </a:solidFill>
                          <a:latin typeface="Century Gothic"/>
                        </a:rPr>
                        <a:t>Can you explain how longshore drift </a:t>
                      </a:r>
                      <a:r>
                        <a:rPr lang="en-GB" sz="1200" b="0">
                          <a:solidFill>
                            <a:schemeClr val="tx1"/>
                          </a:solidFill>
                          <a:latin typeface="Century Gothic"/>
                        </a:rPr>
                        <a:t>is linked to the formation of a spit?</a:t>
                      </a: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the difference between hard </a:t>
                      </a:r>
                      <a:r>
                        <a:rPr lang="en-GB" sz="1200" b="0">
                          <a:solidFill>
                            <a:schemeClr val="tx1"/>
                          </a:solidFill>
                          <a:latin typeface="Century Gothic"/>
                        </a:rPr>
                        <a:t>and soft engineering?</a:t>
                      </a:r>
                      <a:endParaRPr lang="en-GB" dirty="0"/>
                    </a:p>
                    <a:p>
                      <a:pPr marL="228600" lvl="0" indent="-228600" algn="l">
                        <a:lnSpc>
                          <a:spcPct val="150000"/>
                        </a:lnSpc>
                        <a:buAutoNum type="arabicPeriod"/>
                      </a:pPr>
                      <a:r>
                        <a:rPr lang="en-GB" sz="1200" b="0">
                          <a:solidFill>
                            <a:schemeClr val="tx1"/>
                          </a:solidFill>
                          <a:latin typeface="Century Gothic"/>
                        </a:rPr>
                        <a:t>How </a:t>
                      </a:r>
                      <a:r>
                        <a:rPr lang="en-GB" sz="1200" b="0" dirty="0">
                          <a:solidFill>
                            <a:schemeClr val="tx1"/>
                          </a:solidFill>
                          <a:latin typeface="Century Gothic"/>
                        </a:rPr>
                        <a:t>can we protect the coastline from erosion?</a:t>
                      </a:r>
                      <a:endParaRPr lang="en-GB"/>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78287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13" name="Picture 12">
            <a:extLst>
              <a:ext uri="{FF2B5EF4-FFF2-40B4-BE49-F238E27FC236}">
                <a16:creationId xmlns:a16="http://schemas.microsoft.com/office/drawing/2014/main" id="{49BD549E-180F-0892-BA9C-D9AFF9E2FC70}"/>
              </a:ext>
            </a:extLst>
          </p:cNvPr>
          <p:cNvPicPr>
            <a:picLocks noChangeAspect="1"/>
          </p:cNvPicPr>
          <p:nvPr/>
        </p:nvPicPr>
        <p:blipFill>
          <a:blip r:embed="rId3"/>
          <a:stretch>
            <a:fillRect/>
          </a:stretch>
        </p:blipFill>
        <p:spPr>
          <a:xfrm>
            <a:off x="341269" y="32436"/>
            <a:ext cx="765774" cy="76577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931160" y="107323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6063615" cy="2014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940685" y="5066344"/>
            <a:ext cx="2830545" cy="2602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932725" y="52148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03953"/>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940685" y="984854"/>
            <a:ext cx="29389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035923" y="5156804"/>
            <a:ext cx="26705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5267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Multiple processes can occur at the same time on the coastline.</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1 </a:t>
            </a:r>
            <a:endParaRPr lang="en-US" sz="2000" b="1">
              <a:latin typeface="Aptos" panose="020B0004020202020204"/>
            </a:endParaRPr>
          </a:p>
          <a:p>
            <a:pPr algn="ctr"/>
            <a:r>
              <a:rPr lang="en-US" sz="1600" b="1" dirty="0">
                <a:latin typeface="Century Gothic"/>
              </a:rPr>
              <a:t>What is the coast</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5" name="Rectangle 4">
            <a:extLst>
              <a:ext uri="{FF2B5EF4-FFF2-40B4-BE49-F238E27FC236}">
                <a16:creationId xmlns:a16="http://schemas.microsoft.com/office/drawing/2014/main" id="{D3F41881-277F-4289-A520-1CBBD27771DF}"/>
              </a:ext>
            </a:extLst>
          </p:cNvPr>
          <p:cNvSpPr/>
          <p:nvPr/>
        </p:nvSpPr>
        <p:spPr>
          <a:xfrm>
            <a:off x="409741" y="1325572"/>
            <a:ext cx="6392636" cy="3139321"/>
          </a:xfrm>
          <a:prstGeom prst="rect">
            <a:avLst/>
          </a:prstGeom>
        </p:spPr>
        <p:txBody>
          <a:bodyPr wrap="square">
            <a:spAutoFit/>
          </a:bodyPr>
          <a:lstStyle/>
          <a:p>
            <a:pPr fontAlgn="base"/>
            <a:r>
              <a:rPr lang="en-GB" sz="1100" dirty="0">
                <a:latin typeface="Century Gothic" panose="020B0502020202020204" pitchFamily="34" charset="0"/>
              </a:rPr>
              <a:t>Across the planet the coastal areas are generally well populated. Although coastal zones account for less than 15% of the world land area , they are home to more than 40% of the world population. </a:t>
            </a:r>
          </a:p>
          <a:p>
            <a:pPr fontAlgn="base"/>
            <a:endParaRPr lang="en-GB" sz="1100" dirty="0">
              <a:latin typeface="Century Gothic" panose="020B0502020202020204" pitchFamily="34" charset="0"/>
            </a:endParaRPr>
          </a:p>
          <a:p>
            <a:pPr fontAlgn="base"/>
            <a:r>
              <a:rPr lang="en-GB" sz="1100" dirty="0">
                <a:latin typeface="Century Gothic" panose="020B0502020202020204" pitchFamily="34" charset="0"/>
              </a:rPr>
              <a:t>In Europe alone, around 50% of the population lives within 50 kilometres of the sea!</a:t>
            </a:r>
          </a:p>
          <a:p>
            <a:pPr fontAlgn="base"/>
            <a:endParaRPr lang="en-GB" sz="1100" dirty="0">
              <a:latin typeface="Century Gothic" panose="020B0502020202020204" pitchFamily="34" charset="0"/>
            </a:endParaRPr>
          </a:p>
          <a:p>
            <a:pPr fontAlgn="base"/>
            <a:r>
              <a:rPr lang="en-GB" sz="1100" dirty="0">
                <a:latin typeface="Century Gothic" panose="020B0502020202020204" pitchFamily="34" charset="0"/>
              </a:rPr>
              <a:t>People live near the coast for many reasons including access to transport facilities such as sea ports, for fishing, for tourism, for a good climate and for flat land.  </a:t>
            </a:r>
          </a:p>
          <a:p>
            <a:pPr fontAlgn="base"/>
            <a:endParaRPr lang="en-GB" sz="1100" dirty="0">
              <a:latin typeface="Century Gothic" panose="020B0502020202020204" pitchFamily="34" charset="0"/>
            </a:endParaRPr>
          </a:p>
          <a:p>
            <a:pPr fontAlgn="base"/>
            <a:r>
              <a:rPr lang="en-GB" sz="1100" dirty="0">
                <a:latin typeface="Century Gothic" panose="020B0502020202020204" pitchFamily="34" charset="0"/>
              </a:rPr>
              <a:t>However, the coastal zone is vulnerable to flooding, wave erosion and damage to the delicate ecosystem. This means that coastal land is well-populated and economically valuable, but also vulnerable, so protecting it is important.  The costs of protecting it can be justified because the cost of doing nothing will be greater than that of installing coastal defences.</a:t>
            </a:r>
          </a:p>
          <a:p>
            <a:pPr fontAlgn="base"/>
            <a:endParaRPr lang="en-GB" sz="1100" dirty="0">
              <a:latin typeface="Century Gothic" panose="020B0502020202020204" pitchFamily="34" charset="0"/>
            </a:endParaRPr>
          </a:p>
          <a:p>
            <a:pPr fontAlgn="base"/>
            <a:r>
              <a:rPr lang="en-GB" sz="1100" dirty="0">
                <a:latin typeface="Century Gothic" panose="020B0502020202020204" pitchFamily="34" charset="0"/>
              </a:rPr>
              <a:t>Many people have an interest in the coast; people who live there, tourists, business owners who rely on tourism, the fishing industry, sea transport networks, railways, roads, power stations needing access to water, and many more. </a:t>
            </a:r>
          </a:p>
        </p:txBody>
      </p:sp>
      <p:sp>
        <p:nvSpPr>
          <p:cNvPr id="6" name="Rectangle 5">
            <a:extLst>
              <a:ext uri="{FF2B5EF4-FFF2-40B4-BE49-F238E27FC236}">
                <a16:creationId xmlns:a16="http://schemas.microsoft.com/office/drawing/2014/main" id="{2CA71E56-FF81-441C-9198-49F7A95E5BCE}"/>
              </a:ext>
            </a:extLst>
          </p:cNvPr>
          <p:cNvSpPr/>
          <p:nvPr/>
        </p:nvSpPr>
        <p:spPr>
          <a:xfrm>
            <a:off x="7582281" y="1468491"/>
            <a:ext cx="2218944" cy="430887"/>
          </a:xfrm>
          <a:prstGeom prst="rect">
            <a:avLst/>
          </a:prstGeom>
        </p:spPr>
        <p:txBody>
          <a:bodyPr wrap="square">
            <a:spAutoFit/>
          </a:bodyPr>
          <a:lstStyle/>
          <a:p>
            <a:r>
              <a:rPr lang="en-GB" sz="1100" b="1" dirty="0">
                <a:latin typeface="Century Gothic"/>
                <a:ea typeface="+mn-lt"/>
                <a:cs typeface="+mn-lt"/>
              </a:rPr>
              <a:t>Coastline</a:t>
            </a:r>
            <a:r>
              <a:rPr lang="en-GB" sz="1100" dirty="0">
                <a:latin typeface="Century Gothic"/>
                <a:ea typeface="+mn-lt"/>
                <a:cs typeface="+mn-lt"/>
              </a:rPr>
              <a:t> – the area where the land meets the sea.</a:t>
            </a:r>
          </a:p>
        </p:txBody>
      </p:sp>
      <p:pic>
        <p:nvPicPr>
          <p:cNvPr id="38" name="Picture 37">
            <a:extLst>
              <a:ext uri="{FF2B5EF4-FFF2-40B4-BE49-F238E27FC236}">
                <a16:creationId xmlns:a16="http://schemas.microsoft.com/office/drawing/2014/main" id="{2BEC2EAA-E0CA-4DC9-9D8D-F1802E764B39}"/>
              </a:ext>
            </a:extLst>
          </p:cNvPr>
          <p:cNvPicPr>
            <a:picLocks noChangeAspect="1"/>
          </p:cNvPicPr>
          <p:nvPr/>
        </p:nvPicPr>
        <p:blipFill>
          <a:blip r:embed="rId5"/>
          <a:stretch>
            <a:fillRect/>
          </a:stretch>
        </p:blipFill>
        <p:spPr>
          <a:xfrm>
            <a:off x="7195072" y="1468491"/>
            <a:ext cx="412045" cy="412045"/>
          </a:xfrm>
          <a:prstGeom prst="rect">
            <a:avLst/>
          </a:prstGeom>
        </p:spPr>
      </p:pic>
      <p:pic>
        <p:nvPicPr>
          <p:cNvPr id="20" name="Picture 2" descr="What Is A Coastline Landform? Eschooltoday, 50% OFF">
            <a:extLst>
              <a:ext uri="{FF2B5EF4-FFF2-40B4-BE49-F238E27FC236}">
                <a16:creationId xmlns:a16="http://schemas.microsoft.com/office/drawing/2014/main" id="{9BF9A9D1-6B83-4538-91CC-043555EA7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468" y="2509122"/>
            <a:ext cx="27527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C69C80C-C89D-44D1-B4A0-67C798E0CE85}"/>
              </a:ext>
            </a:extLst>
          </p:cNvPr>
          <p:cNvPicPr>
            <a:picLocks noChangeAspect="1"/>
          </p:cNvPicPr>
          <p:nvPr/>
        </p:nvPicPr>
        <p:blipFill>
          <a:blip r:embed="rId7"/>
          <a:stretch>
            <a:fillRect/>
          </a:stretch>
        </p:blipFill>
        <p:spPr>
          <a:xfrm>
            <a:off x="7936252" y="5495358"/>
            <a:ext cx="897256" cy="903082"/>
          </a:xfrm>
          <a:prstGeom prst="rect">
            <a:avLst/>
          </a:prstGeom>
        </p:spPr>
      </p:pic>
      <p:sp>
        <p:nvSpPr>
          <p:cNvPr id="39" name="TextBox 38">
            <a:extLst>
              <a:ext uri="{FF2B5EF4-FFF2-40B4-BE49-F238E27FC236}">
                <a16:creationId xmlns:a16="http://schemas.microsoft.com/office/drawing/2014/main" id="{C588C763-4023-4DCB-8803-129A92D21CD5}"/>
              </a:ext>
            </a:extLst>
          </p:cNvPr>
          <p:cNvSpPr txBox="1"/>
          <p:nvPr/>
        </p:nvSpPr>
        <p:spPr>
          <a:xfrm>
            <a:off x="7557206" y="6438828"/>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What is the coast?</a:t>
            </a:r>
            <a:endParaRPr lang="en-US" dirty="0"/>
          </a:p>
        </p:txBody>
      </p:sp>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636102" y="1062105"/>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624268" y="5195872"/>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624267" y="5156804"/>
            <a:ext cx="327220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84029" y="1466367"/>
            <a:ext cx="2185045"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solidFill>
                  <a:srgbClr val="000000"/>
                </a:solidFill>
                <a:latin typeface="Century Gothic"/>
                <a:ea typeface="+mn-lt"/>
                <a:cs typeface="+mn-lt"/>
              </a:rPr>
              <a:t>Fetch </a:t>
            </a:r>
            <a:r>
              <a:rPr lang="en-GB" sz="1100" dirty="0">
                <a:solidFill>
                  <a:srgbClr val="000000"/>
                </a:solidFill>
                <a:latin typeface="Century Gothic"/>
                <a:ea typeface="+mn-lt"/>
                <a:cs typeface="+mn-lt"/>
              </a:rPr>
              <a:t>-  is the distance a wave travels</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Wave length </a:t>
            </a:r>
            <a:r>
              <a:rPr lang="en-GB" sz="1100" dirty="0">
                <a:solidFill>
                  <a:srgbClr val="000000"/>
                </a:solidFill>
                <a:latin typeface="Century Gothic"/>
                <a:ea typeface="+mn-lt"/>
                <a:cs typeface="+mn-lt"/>
              </a:rPr>
              <a:t>– distance between the crest (top) of two waves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Constructive waves</a:t>
            </a:r>
            <a:r>
              <a:rPr lang="en-GB" sz="1100" dirty="0">
                <a:solidFill>
                  <a:srgbClr val="000000"/>
                </a:solidFill>
                <a:latin typeface="Century Gothic"/>
                <a:ea typeface="+mn-lt"/>
                <a:cs typeface="+mn-lt"/>
              </a:rPr>
              <a:t> - Waves which help build up material on the beach.</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Destructive waves</a:t>
            </a:r>
            <a:r>
              <a:rPr lang="en-GB" sz="1100" dirty="0">
                <a:solidFill>
                  <a:srgbClr val="000000"/>
                </a:solidFill>
                <a:latin typeface="Century Gothic"/>
                <a:ea typeface="+mn-lt"/>
                <a:cs typeface="+mn-lt"/>
              </a:rPr>
              <a:t> - Waves which remove material from the beach.</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2 </a:t>
            </a:r>
            <a:endParaRPr lang="en-US" sz="2000" b="1">
              <a:latin typeface="Aptos" panose="020B0004020202020204"/>
            </a:endParaRPr>
          </a:p>
          <a:p>
            <a:pPr algn="ctr"/>
            <a:r>
              <a:rPr lang="en-US" sz="1600" b="1" dirty="0">
                <a:latin typeface="Century Gothic"/>
              </a:rPr>
              <a:t>Waves​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672417" y="1548498"/>
            <a:ext cx="275672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rPr>
              <a:t>Waves are caused by energy transfer from the wind to the sea. As the wind blows over the surface of the sea, it creates friction forming waves. The size of the fetch will affect the strength of the waves.</a:t>
            </a:r>
            <a:endParaRPr lang="en-US" sz="110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18" name="TextBox 17">
            <a:extLst>
              <a:ext uri="{FF2B5EF4-FFF2-40B4-BE49-F238E27FC236}">
                <a16:creationId xmlns:a16="http://schemas.microsoft.com/office/drawing/2014/main" id="{73A294F1-B23E-238A-453D-337733FF76CA}"/>
              </a:ext>
            </a:extLst>
          </p:cNvPr>
          <p:cNvSpPr txBox="1"/>
          <p:nvPr/>
        </p:nvSpPr>
        <p:spPr>
          <a:xfrm>
            <a:off x="6801995" y="6415788"/>
            <a:ext cx="14343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BBC</a:t>
            </a:r>
            <a:endParaRPr lang="en-US" dirty="0"/>
          </a:p>
        </p:txBody>
      </p:sp>
      <p:sp>
        <p:nvSpPr>
          <p:cNvPr id="23" name="TextBox 22">
            <a:extLst>
              <a:ext uri="{FF2B5EF4-FFF2-40B4-BE49-F238E27FC236}">
                <a16:creationId xmlns:a16="http://schemas.microsoft.com/office/drawing/2014/main" id="{4287B50B-96BF-D070-803B-25FBA2B7B7C6}"/>
              </a:ext>
            </a:extLst>
          </p:cNvPr>
          <p:cNvSpPr txBox="1"/>
          <p:nvPr/>
        </p:nvSpPr>
        <p:spPr>
          <a:xfrm>
            <a:off x="7946629" y="639595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Video</a:t>
            </a:r>
            <a:endParaRPr lang="en-US" dirty="0"/>
          </a:p>
        </p:txBody>
      </p:sp>
      <p:sp>
        <p:nvSpPr>
          <p:cNvPr id="30" name="TextBox 29">
            <a:extLst>
              <a:ext uri="{FF2B5EF4-FFF2-40B4-BE49-F238E27FC236}">
                <a16:creationId xmlns:a16="http://schemas.microsoft.com/office/drawing/2014/main" id="{D70A184A-E624-8A1A-3810-9BA03AAB46E1}"/>
              </a:ext>
            </a:extLst>
          </p:cNvPr>
          <p:cNvSpPr txBox="1"/>
          <p:nvPr/>
        </p:nvSpPr>
        <p:spPr>
          <a:xfrm>
            <a:off x="297681" y="4723073"/>
            <a:ext cx="319985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rPr>
              <a:t>The characteristics of a </a:t>
            </a:r>
            <a:r>
              <a:rPr lang="en-US" sz="1100" b="1" dirty="0">
                <a:solidFill>
                  <a:srgbClr val="141414"/>
                </a:solidFill>
                <a:latin typeface="Century Gothic"/>
              </a:rPr>
              <a:t>constructive</a:t>
            </a:r>
            <a:r>
              <a:rPr lang="en-US" sz="1100" dirty="0">
                <a:solidFill>
                  <a:srgbClr val="141414"/>
                </a:solidFill>
                <a:latin typeface="Century Gothic"/>
              </a:rPr>
              <a:t> wave are:</a:t>
            </a:r>
            <a:endParaRPr lang="en-US" dirty="0"/>
          </a:p>
          <a:p>
            <a:pPr marL="171450" indent="-171450">
              <a:buFont typeface="Wingdings"/>
              <a:buChar char="Ø"/>
            </a:pPr>
            <a:r>
              <a:rPr lang="en-US" sz="1100" dirty="0">
                <a:solidFill>
                  <a:srgbClr val="141414"/>
                </a:solidFill>
                <a:latin typeface="Century Gothic"/>
              </a:rPr>
              <a:t>small waves, with low wave height and long wavelength</a:t>
            </a:r>
          </a:p>
          <a:p>
            <a:pPr marL="171450" indent="-171450">
              <a:buFont typeface="Wingdings"/>
              <a:buChar char="Ø"/>
            </a:pPr>
            <a:r>
              <a:rPr lang="en-US" sz="1100" dirty="0">
                <a:solidFill>
                  <a:srgbClr val="141414"/>
                </a:solidFill>
                <a:latin typeface="Century Gothic"/>
              </a:rPr>
              <a:t>occurs in calm conditions, without much wind</a:t>
            </a:r>
          </a:p>
          <a:p>
            <a:pPr marL="171450" indent="-171450">
              <a:buFont typeface="Wingdings"/>
              <a:buChar char="Ø"/>
            </a:pPr>
            <a:r>
              <a:rPr lang="en-US" sz="1100" dirty="0">
                <a:solidFill>
                  <a:srgbClr val="141414"/>
                </a:solidFill>
                <a:latin typeface="Century Gothic"/>
              </a:rPr>
              <a:t>strong </a:t>
            </a:r>
            <a:r>
              <a:rPr lang="en-US" sz="1100" b="1" dirty="0">
                <a:solidFill>
                  <a:srgbClr val="141414"/>
                </a:solidFill>
                <a:latin typeface="Century Gothic"/>
              </a:rPr>
              <a:t>swash</a:t>
            </a:r>
            <a:r>
              <a:rPr lang="en-US" sz="1100" dirty="0">
                <a:solidFill>
                  <a:srgbClr val="141414"/>
                </a:solidFill>
                <a:latin typeface="Century Gothic"/>
              </a:rPr>
              <a:t> and weak </a:t>
            </a:r>
            <a:r>
              <a:rPr lang="en-US" sz="1100" b="1" dirty="0">
                <a:solidFill>
                  <a:srgbClr val="141414"/>
                </a:solidFill>
                <a:latin typeface="Century Gothic"/>
              </a:rPr>
              <a:t>backwash</a:t>
            </a:r>
          </a:p>
          <a:p>
            <a:pPr marL="171450" indent="-171450">
              <a:buFont typeface="Wingdings"/>
              <a:buChar char="Ø"/>
            </a:pPr>
            <a:r>
              <a:rPr lang="en-US" sz="1100" dirty="0">
                <a:solidFill>
                  <a:srgbClr val="141414"/>
                </a:solidFill>
                <a:latin typeface="Century Gothic"/>
              </a:rPr>
              <a:t>the strong swash brings sediments to build up the beach</a:t>
            </a:r>
          </a:p>
          <a:p>
            <a:pPr marL="171450" indent="-171450">
              <a:buFont typeface="Wingdings"/>
              <a:buChar char="Ø"/>
            </a:pPr>
            <a:r>
              <a:rPr lang="en-US" sz="1100" dirty="0">
                <a:solidFill>
                  <a:srgbClr val="141414"/>
                </a:solidFill>
                <a:latin typeface="Century Gothic"/>
              </a:rPr>
              <a:t>the backwash is not strong enough to remove the sediment</a:t>
            </a:r>
          </a:p>
          <a:p>
            <a:pPr marL="171450" indent="-171450">
              <a:buFont typeface="Wingdings"/>
              <a:buChar char="Ø"/>
            </a:pPr>
            <a:r>
              <a:rPr lang="en-US" sz="1100" dirty="0">
                <a:solidFill>
                  <a:srgbClr val="141414"/>
                </a:solidFill>
                <a:latin typeface="Century Gothic"/>
              </a:rPr>
              <a:t>the waves are low and further apart</a:t>
            </a:r>
          </a:p>
        </p:txBody>
      </p:sp>
      <p:sp>
        <p:nvSpPr>
          <p:cNvPr id="31" name="TextBox 30">
            <a:extLst>
              <a:ext uri="{FF2B5EF4-FFF2-40B4-BE49-F238E27FC236}">
                <a16:creationId xmlns:a16="http://schemas.microsoft.com/office/drawing/2014/main" id="{8C0558A1-68CB-E1A1-61C8-5A20D49B302F}"/>
              </a:ext>
            </a:extLst>
          </p:cNvPr>
          <p:cNvSpPr txBox="1"/>
          <p:nvPr/>
        </p:nvSpPr>
        <p:spPr>
          <a:xfrm>
            <a:off x="3370337" y="4732792"/>
            <a:ext cx="319985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ea typeface="+mn-lt"/>
                <a:cs typeface="+mn-lt"/>
              </a:rPr>
              <a:t>The characteristics of a </a:t>
            </a:r>
            <a:r>
              <a:rPr lang="en-US" sz="1100" b="1" dirty="0">
                <a:solidFill>
                  <a:srgbClr val="141414"/>
                </a:solidFill>
                <a:latin typeface="Century Gothic"/>
                <a:ea typeface="+mn-lt"/>
                <a:cs typeface="+mn-lt"/>
              </a:rPr>
              <a:t>destructive</a:t>
            </a:r>
            <a:r>
              <a:rPr lang="en-US" sz="1100" dirty="0">
                <a:solidFill>
                  <a:srgbClr val="141414"/>
                </a:solidFill>
                <a:latin typeface="Century Gothic"/>
                <a:ea typeface="+mn-lt"/>
                <a:cs typeface="+mn-lt"/>
              </a:rPr>
              <a:t> wave are:</a:t>
            </a:r>
            <a:endParaRPr lang="en-US" dirty="0"/>
          </a:p>
          <a:p>
            <a:pPr marL="171450" indent="-171450">
              <a:buFont typeface="Wingdings"/>
              <a:buChar char="Ø"/>
            </a:pPr>
            <a:r>
              <a:rPr lang="en-US" sz="1100" dirty="0">
                <a:solidFill>
                  <a:srgbClr val="141414"/>
                </a:solidFill>
                <a:latin typeface="Century Gothic"/>
                <a:ea typeface="+mn-lt"/>
                <a:cs typeface="+mn-lt"/>
              </a:rPr>
              <a:t>weak swash and strong backwash</a:t>
            </a:r>
            <a:endParaRPr lang="en-US" dirty="0"/>
          </a:p>
          <a:p>
            <a:pPr marL="171450" indent="-171450">
              <a:buFont typeface="Wingdings"/>
              <a:buChar char="Ø"/>
            </a:pPr>
            <a:r>
              <a:rPr lang="en-US" sz="1100" dirty="0">
                <a:solidFill>
                  <a:srgbClr val="141414"/>
                </a:solidFill>
                <a:latin typeface="Century Gothic"/>
                <a:ea typeface="+mn-lt"/>
                <a:cs typeface="+mn-lt"/>
              </a:rPr>
              <a:t>occurs in stormy conditions, with strong winds</a:t>
            </a:r>
            <a:endParaRPr lang="en-US" dirty="0"/>
          </a:p>
          <a:p>
            <a:pPr marL="171450" indent="-171450">
              <a:buFont typeface="Wingdings"/>
              <a:buChar char="Ø"/>
            </a:pPr>
            <a:r>
              <a:rPr lang="en-US" sz="1100" dirty="0">
                <a:solidFill>
                  <a:srgbClr val="141414"/>
                </a:solidFill>
                <a:latin typeface="Century Gothic"/>
                <a:ea typeface="+mn-lt"/>
                <a:cs typeface="+mn-lt"/>
              </a:rPr>
              <a:t>the strong backwash removes sediment from the beach</a:t>
            </a:r>
            <a:endParaRPr lang="en-US" dirty="0"/>
          </a:p>
          <a:p>
            <a:pPr marL="171450" indent="-171450">
              <a:buFont typeface="Wingdings"/>
              <a:buChar char="Ø"/>
            </a:pPr>
            <a:r>
              <a:rPr lang="en-US" sz="1100" dirty="0">
                <a:solidFill>
                  <a:srgbClr val="141414"/>
                </a:solidFill>
                <a:latin typeface="Century Gothic"/>
                <a:ea typeface="+mn-lt"/>
                <a:cs typeface="+mn-lt"/>
              </a:rPr>
              <a:t>the waves are steep and close together</a:t>
            </a:r>
            <a:endParaRPr lang="en-US" dirty="0"/>
          </a:p>
          <a:p>
            <a:pPr marL="171450" indent="-171450">
              <a:buFont typeface="Wingdings"/>
              <a:buChar char="Ø"/>
            </a:pPr>
            <a:r>
              <a:rPr lang="en-US" sz="1100" dirty="0">
                <a:solidFill>
                  <a:srgbClr val="141414"/>
                </a:solidFill>
                <a:latin typeface="Century Gothic"/>
                <a:ea typeface="+mn-lt"/>
                <a:cs typeface="+mn-lt"/>
              </a:rPr>
              <a:t>tall waves with short wavelength</a:t>
            </a:r>
            <a:endParaRPr lang="en-US" dirty="0"/>
          </a:p>
          <a:p>
            <a:pPr marL="171450" indent="-171450">
              <a:buFont typeface="Wingdings"/>
              <a:buChar char="Ø"/>
            </a:pPr>
            <a:r>
              <a:rPr lang="en-US" sz="1100" dirty="0">
                <a:solidFill>
                  <a:srgbClr val="141414"/>
                </a:solidFill>
                <a:latin typeface="Century Gothic"/>
                <a:ea typeface="+mn-lt"/>
                <a:cs typeface="+mn-lt"/>
              </a:rPr>
              <a:t>they arrive quickly and have a high frequency – a lot of them come in a short period of time</a:t>
            </a:r>
            <a:endParaRPr lang="en-US" dirty="0"/>
          </a:p>
        </p:txBody>
      </p:sp>
      <p:pic>
        <p:nvPicPr>
          <p:cNvPr id="34" name="Picture 33">
            <a:extLst>
              <a:ext uri="{FF2B5EF4-FFF2-40B4-BE49-F238E27FC236}">
                <a16:creationId xmlns:a16="http://schemas.microsoft.com/office/drawing/2014/main" id="{9028F381-5288-86AF-4653-6ED0106FC6BF}"/>
              </a:ext>
            </a:extLst>
          </p:cNvPr>
          <p:cNvPicPr>
            <a:picLocks noChangeAspect="1"/>
          </p:cNvPicPr>
          <p:nvPr/>
        </p:nvPicPr>
        <p:blipFill>
          <a:blip r:embed="rId4"/>
          <a:stretch>
            <a:fillRect/>
          </a:stretch>
        </p:blipFill>
        <p:spPr>
          <a:xfrm rot="-5400000">
            <a:off x="6829311" y="1329271"/>
            <a:ext cx="662453" cy="683826"/>
          </a:xfrm>
          <a:prstGeom prst="rect">
            <a:avLst/>
          </a:prstGeom>
        </p:spPr>
      </p:pic>
      <p:pic>
        <p:nvPicPr>
          <p:cNvPr id="38" name="Picture 37">
            <a:extLst>
              <a:ext uri="{FF2B5EF4-FFF2-40B4-BE49-F238E27FC236}">
                <a16:creationId xmlns:a16="http://schemas.microsoft.com/office/drawing/2014/main" id="{2AD78F92-1942-90C9-7549-CFFB7E29498F}"/>
              </a:ext>
            </a:extLst>
          </p:cNvPr>
          <p:cNvPicPr>
            <a:picLocks noChangeAspect="1"/>
          </p:cNvPicPr>
          <p:nvPr/>
        </p:nvPicPr>
        <p:blipFill>
          <a:blip r:embed="rId4"/>
          <a:stretch>
            <a:fillRect/>
          </a:stretch>
        </p:blipFill>
        <p:spPr>
          <a:xfrm rot="-5400000">
            <a:off x="6869501" y="2108972"/>
            <a:ext cx="662453" cy="683826"/>
          </a:xfrm>
          <a:prstGeom prst="rect">
            <a:avLst/>
          </a:prstGeom>
        </p:spPr>
      </p:pic>
      <p:pic>
        <p:nvPicPr>
          <p:cNvPr id="39" name="Picture 38">
            <a:extLst>
              <a:ext uri="{FF2B5EF4-FFF2-40B4-BE49-F238E27FC236}">
                <a16:creationId xmlns:a16="http://schemas.microsoft.com/office/drawing/2014/main" id="{8D52397F-863D-476A-5617-55F658622D89}"/>
              </a:ext>
            </a:extLst>
          </p:cNvPr>
          <p:cNvPicPr>
            <a:picLocks noChangeAspect="1"/>
          </p:cNvPicPr>
          <p:nvPr/>
        </p:nvPicPr>
        <p:blipFill>
          <a:blip r:embed="rId5"/>
          <a:stretch>
            <a:fillRect/>
          </a:stretch>
        </p:blipFill>
        <p:spPr>
          <a:xfrm>
            <a:off x="7081608" y="2981493"/>
            <a:ext cx="420843" cy="420877"/>
          </a:xfrm>
          <a:prstGeom prst="rect">
            <a:avLst/>
          </a:prstGeom>
        </p:spPr>
      </p:pic>
      <p:pic>
        <p:nvPicPr>
          <p:cNvPr id="40" name="Picture 39">
            <a:extLst>
              <a:ext uri="{FF2B5EF4-FFF2-40B4-BE49-F238E27FC236}">
                <a16:creationId xmlns:a16="http://schemas.microsoft.com/office/drawing/2014/main" id="{3F329F7F-E241-75EB-7C73-0D9D57B38832}"/>
              </a:ext>
            </a:extLst>
          </p:cNvPr>
          <p:cNvPicPr>
            <a:picLocks noChangeAspect="1"/>
          </p:cNvPicPr>
          <p:nvPr/>
        </p:nvPicPr>
        <p:blipFill>
          <a:blip r:embed="rId6"/>
          <a:stretch>
            <a:fillRect/>
          </a:stretch>
        </p:blipFill>
        <p:spPr>
          <a:xfrm>
            <a:off x="7023373" y="3426365"/>
            <a:ext cx="683772" cy="662507"/>
          </a:xfrm>
          <a:prstGeom prst="rect">
            <a:avLst/>
          </a:prstGeom>
        </p:spPr>
      </p:pic>
      <p:cxnSp>
        <p:nvCxnSpPr>
          <p:cNvPr id="7" name="Straight Arrow Connector 6">
            <a:extLst>
              <a:ext uri="{FF2B5EF4-FFF2-40B4-BE49-F238E27FC236}">
                <a16:creationId xmlns:a16="http://schemas.microsoft.com/office/drawing/2014/main" id="{A34EDB09-A355-044D-F889-C78737C2168E}"/>
              </a:ext>
            </a:extLst>
          </p:cNvPr>
          <p:cNvCxnSpPr>
            <a:cxnSpLocks/>
          </p:cNvCxnSpPr>
          <p:nvPr/>
        </p:nvCxnSpPr>
        <p:spPr>
          <a:xfrm flipV="1">
            <a:off x="6720840" y="5066344"/>
            <a:ext cx="3050390" cy="587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84ADBADB-E3EB-40D9-AC14-D4A1AEEE0646}"/>
              </a:ext>
            </a:extLst>
          </p:cNvPr>
          <p:cNvPicPr>
            <a:picLocks noChangeAspect="1"/>
          </p:cNvPicPr>
          <p:nvPr/>
        </p:nvPicPr>
        <p:blipFill>
          <a:blip r:embed="rId7"/>
          <a:stretch>
            <a:fillRect/>
          </a:stretch>
        </p:blipFill>
        <p:spPr>
          <a:xfrm>
            <a:off x="473327" y="1347897"/>
            <a:ext cx="3133181" cy="1954924"/>
          </a:xfrm>
          <a:prstGeom prst="rect">
            <a:avLst/>
          </a:prstGeom>
        </p:spPr>
      </p:pic>
      <p:pic>
        <p:nvPicPr>
          <p:cNvPr id="6" name="Picture 5">
            <a:extLst>
              <a:ext uri="{FF2B5EF4-FFF2-40B4-BE49-F238E27FC236}">
                <a16:creationId xmlns:a16="http://schemas.microsoft.com/office/drawing/2014/main" id="{FE1B5FCD-D9B1-4939-B2BC-11B6CF971697}"/>
              </a:ext>
            </a:extLst>
          </p:cNvPr>
          <p:cNvPicPr>
            <a:picLocks noChangeAspect="1"/>
          </p:cNvPicPr>
          <p:nvPr/>
        </p:nvPicPr>
        <p:blipFill>
          <a:blip r:embed="rId8"/>
          <a:stretch>
            <a:fillRect/>
          </a:stretch>
        </p:blipFill>
        <p:spPr>
          <a:xfrm>
            <a:off x="3132805" y="3068221"/>
            <a:ext cx="3076753" cy="1378794"/>
          </a:xfrm>
          <a:prstGeom prst="rect">
            <a:avLst/>
          </a:prstGeom>
        </p:spPr>
      </p:pic>
      <p:pic>
        <p:nvPicPr>
          <p:cNvPr id="41" name="Picture 40">
            <a:extLst>
              <a:ext uri="{FF2B5EF4-FFF2-40B4-BE49-F238E27FC236}">
                <a16:creationId xmlns:a16="http://schemas.microsoft.com/office/drawing/2014/main" id="{84EE2621-ADBA-4F9E-AB75-92FDEB368CA6}"/>
              </a:ext>
            </a:extLst>
          </p:cNvPr>
          <p:cNvPicPr>
            <a:picLocks noChangeAspect="1"/>
          </p:cNvPicPr>
          <p:nvPr/>
        </p:nvPicPr>
        <p:blipFill>
          <a:blip r:embed="rId9"/>
          <a:stretch>
            <a:fillRect/>
          </a:stretch>
        </p:blipFill>
        <p:spPr>
          <a:xfrm>
            <a:off x="7130484" y="5612666"/>
            <a:ext cx="824314" cy="824314"/>
          </a:xfrm>
          <a:prstGeom prst="rect">
            <a:avLst/>
          </a:prstGeom>
        </p:spPr>
      </p:pic>
      <p:pic>
        <p:nvPicPr>
          <p:cNvPr id="42" name="Picture 41">
            <a:extLst>
              <a:ext uri="{FF2B5EF4-FFF2-40B4-BE49-F238E27FC236}">
                <a16:creationId xmlns:a16="http://schemas.microsoft.com/office/drawing/2014/main" id="{194B0F0B-C211-487D-9AB9-3C887C977864}"/>
              </a:ext>
            </a:extLst>
          </p:cNvPr>
          <p:cNvPicPr>
            <a:picLocks noChangeAspect="1"/>
          </p:cNvPicPr>
          <p:nvPr/>
        </p:nvPicPr>
        <p:blipFill>
          <a:blip r:embed="rId10"/>
          <a:stretch>
            <a:fillRect/>
          </a:stretch>
        </p:blipFill>
        <p:spPr>
          <a:xfrm>
            <a:off x="8413720" y="5582646"/>
            <a:ext cx="821912" cy="811307"/>
          </a:xfrm>
          <a:prstGeom prst="rect">
            <a:avLst/>
          </a:prstGeom>
        </p:spPr>
      </p:pic>
    </p:spTree>
    <p:extLst>
      <p:ext uri="{BB962C8B-B14F-4D97-AF65-F5344CB8AC3E}">
        <p14:creationId xmlns:p14="http://schemas.microsoft.com/office/powerpoint/2010/main" val="26193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8025196" y="1461100"/>
            <a:ext cx="38293" cy="524834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8150656" y="3768226"/>
            <a:ext cx="1481021" cy="1406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76558" y="984854"/>
            <a:ext cx="75281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8006900" y="984854"/>
            <a:ext cx="17743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927623" y="3823571"/>
            <a:ext cx="19802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3 </a:t>
            </a:r>
            <a:endParaRPr lang="en-US" sz="2000" b="1">
              <a:latin typeface="Aptos" panose="020B0004020202020204"/>
            </a:endParaRPr>
          </a:p>
          <a:p>
            <a:pPr algn="ctr"/>
            <a:r>
              <a:rPr lang="en-US" sz="1600" b="1">
                <a:latin typeface="Century Gothic"/>
              </a:rPr>
              <a:t>Coastal Erosion​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7" name="TextBox 6">
            <a:extLst>
              <a:ext uri="{FF2B5EF4-FFF2-40B4-BE49-F238E27FC236}">
                <a16:creationId xmlns:a16="http://schemas.microsoft.com/office/drawing/2014/main" id="{FC10A7D8-1BAC-69FD-C6C6-D49F555D705B}"/>
              </a:ext>
            </a:extLst>
          </p:cNvPr>
          <p:cNvSpPr txBox="1"/>
          <p:nvPr/>
        </p:nvSpPr>
        <p:spPr>
          <a:xfrm>
            <a:off x="8235214" y="5171099"/>
            <a:ext cx="131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cs typeface="Calibri"/>
              </a:rPr>
              <a:t>BBC</a:t>
            </a:r>
            <a:endParaRPr lang="en-US" dirty="0"/>
          </a:p>
        </p:txBody>
      </p:sp>
      <p:sp>
        <p:nvSpPr>
          <p:cNvPr id="22" name="TextBox 21">
            <a:extLst>
              <a:ext uri="{FF2B5EF4-FFF2-40B4-BE49-F238E27FC236}">
                <a16:creationId xmlns:a16="http://schemas.microsoft.com/office/drawing/2014/main" id="{AF166740-8A07-D70D-6429-5A698EC59CA1}"/>
              </a:ext>
            </a:extLst>
          </p:cNvPr>
          <p:cNvSpPr txBox="1"/>
          <p:nvPr/>
        </p:nvSpPr>
        <p:spPr>
          <a:xfrm>
            <a:off x="8046384" y="6501444"/>
            <a:ext cx="174792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cs typeface="Calibri"/>
              </a:rPr>
              <a:t>Video</a:t>
            </a:r>
            <a:endParaRPr lang="en-US" dirty="0"/>
          </a:p>
        </p:txBody>
      </p:sp>
      <p:pic>
        <p:nvPicPr>
          <p:cNvPr id="29" name="Picture 28" descr="A diagram of a coastal erosion&#10;&#10;Description automatically generated">
            <a:extLst>
              <a:ext uri="{FF2B5EF4-FFF2-40B4-BE49-F238E27FC236}">
                <a16:creationId xmlns:a16="http://schemas.microsoft.com/office/drawing/2014/main" id="{87681A71-B77E-0849-59AA-6A9463557234}"/>
              </a:ext>
            </a:extLst>
          </p:cNvPr>
          <p:cNvPicPr>
            <a:picLocks noChangeAspect="1"/>
          </p:cNvPicPr>
          <p:nvPr/>
        </p:nvPicPr>
        <p:blipFill>
          <a:blip r:embed="rId4"/>
          <a:stretch>
            <a:fillRect/>
          </a:stretch>
        </p:blipFill>
        <p:spPr>
          <a:xfrm>
            <a:off x="386007" y="3922116"/>
            <a:ext cx="4289470" cy="2769197"/>
          </a:xfrm>
          <a:prstGeom prst="rect">
            <a:avLst/>
          </a:prstGeom>
          <a:ln>
            <a:noFill/>
          </a:ln>
        </p:spPr>
      </p:pic>
      <p:sp>
        <p:nvSpPr>
          <p:cNvPr id="30" name="TextBox 29">
            <a:extLst>
              <a:ext uri="{FF2B5EF4-FFF2-40B4-BE49-F238E27FC236}">
                <a16:creationId xmlns:a16="http://schemas.microsoft.com/office/drawing/2014/main" id="{406BF1C8-8891-AB2F-EA74-AB0BDD3A53C2}"/>
              </a:ext>
            </a:extLst>
          </p:cNvPr>
          <p:cNvSpPr txBox="1"/>
          <p:nvPr/>
        </p:nvSpPr>
        <p:spPr>
          <a:xfrm>
            <a:off x="4833873" y="4158368"/>
            <a:ext cx="3142676" cy="25991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100" b="1">
                <a:solidFill>
                  <a:srgbClr val="141414"/>
                </a:solidFill>
                <a:latin typeface="Century Gothic"/>
              </a:rPr>
              <a:t>Headlands and bays</a:t>
            </a:r>
            <a:r>
              <a:rPr lang="en-US" sz="1100">
                <a:solidFill>
                  <a:srgbClr val="141414"/>
                </a:solidFill>
                <a:latin typeface="Century Gothic"/>
              </a:rPr>
              <a:t>. Bands of soft rock such as clay and sand are weaker and therefore they can be eroded quickly. This process forms </a:t>
            </a:r>
            <a:r>
              <a:rPr lang="en-US" sz="1100" b="1">
                <a:solidFill>
                  <a:srgbClr val="141414"/>
                </a:solidFill>
                <a:latin typeface="Century Gothic"/>
              </a:rPr>
              <a:t>bays</a:t>
            </a:r>
            <a:r>
              <a:rPr lang="en-US" sz="1100">
                <a:solidFill>
                  <a:srgbClr val="141414"/>
                </a:solidFill>
                <a:latin typeface="Century Gothic"/>
              </a:rPr>
              <a:t>. A bay is an inlet of the sea where the land curves inwards, usually with a beach. Hard rock such as chalk is more resistant to the processes of erosion. When the softer rock is eroded inwards, the hard rock sticks out into the sea, forming a </a:t>
            </a:r>
            <a:r>
              <a:rPr lang="en-US" sz="1100" b="1">
                <a:solidFill>
                  <a:srgbClr val="141414"/>
                </a:solidFill>
                <a:latin typeface="Century Gothic"/>
              </a:rPr>
              <a:t>headland</a:t>
            </a:r>
            <a:r>
              <a:rPr lang="en-US" sz="1100">
                <a:solidFill>
                  <a:srgbClr val="141414"/>
                </a:solidFill>
                <a:latin typeface="Century Gothic"/>
              </a:rPr>
              <a:t>.</a:t>
            </a:r>
            <a:endParaRPr lang="en-US" sz="1100">
              <a:latin typeface="Century Gothic"/>
            </a:endParaRPr>
          </a:p>
        </p:txBody>
      </p:sp>
      <p:pic>
        <p:nvPicPr>
          <p:cNvPr id="11" name="Picture 10" descr="A diagram of a wave erosion&#10;&#10;Description automatically generated">
            <a:extLst>
              <a:ext uri="{FF2B5EF4-FFF2-40B4-BE49-F238E27FC236}">
                <a16:creationId xmlns:a16="http://schemas.microsoft.com/office/drawing/2014/main" id="{8B9E975E-C114-8151-CA38-A8CF501153EA}"/>
              </a:ext>
            </a:extLst>
          </p:cNvPr>
          <p:cNvPicPr>
            <a:picLocks noChangeAspect="1"/>
          </p:cNvPicPr>
          <p:nvPr/>
        </p:nvPicPr>
        <p:blipFill rotWithShape="1">
          <a:blip r:embed="rId5"/>
          <a:srcRect l="203" t="15688" r="26844" b="37869"/>
          <a:stretch/>
        </p:blipFill>
        <p:spPr>
          <a:xfrm>
            <a:off x="476558" y="1492104"/>
            <a:ext cx="4295569" cy="1748160"/>
          </a:xfrm>
          <a:prstGeom prst="rect">
            <a:avLst/>
          </a:prstGeom>
        </p:spPr>
      </p:pic>
      <p:graphicFrame>
        <p:nvGraphicFramePr>
          <p:cNvPr id="16" name="Table 15">
            <a:extLst>
              <a:ext uri="{FF2B5EF4-FFF2-40B4-BE49-F238E27FC236}">
                <a16:creationId xmlns:a16="http://schemas.microsoft.com/office/drawing/2014/main" id="{D09504DD-0BF8-486B-5F07-A329D6919AF8}"/>
              </a:ext>
            </a:extLst>
          </p:cNvPr>
          <p:cNvGraphicFramePr>
            <a:graphicFrameLocks noGrp="1"/>
          </p:cNvGraphicFramePr>
          <p:nvPr>
            <p:extLst>
              <p:ext uri="{D42A27DB-BD31-4B8C-83A1-F6EECF244321}">
                <p14:modId xmlns:p14="http://schemas.microsoft.com/office/powerpoint/2010/main" val="2898496532"/>
              </p:ext>
            </p:extLst>
          </p:nvPr>
        </p:nvGraphicFramePr>
        <p:xfrm>
          <a:off x="4864273" y="1325671"/>
          <a:ext cx="3057146" cy="2574040"/>
        </p:xfrm>
        <a:graphic>
          <a:graphicData uri="http://schemas.openxmlformats.org/drawingml/2006/table">
            <a:tbl>
              <a:tblPr bandRow="1">
                <a:tableStyleId>{5C22544A-7EE6-4342-B048-85BDC9FD1C3A}</a:tableStyleId>
              </a:tblPr>
              <a:tblGrid>
                <a:gridCol w="981205">
                  <a:extLst>
                    <a:ext uri="{9D8B030D-6E8A-4147-A177-3AD203B41FA5}">
                      <a16:colId xmlns:a16="http://schemas.microsoft.com/office/drawing/2014/main" val="2971592091"/>
                    </a:ext>
                  </a:extLst>
                </a:gridCol>
                <a:gridCol w="2075941">
                  <a:extLst>
                    <a:ext uri="{9D8B030D-6E8A-4147-A177-3AD203B41FA5}">
                      <a16:colId xmlns:a16="http://schemas.microsoft.com/office/drawing/2014/main" val="2406984157"/>
                    </a:ext>
                  </a:extLst>
                </a:gridCol>
              </a:tblGrid>
              <a:tr h="491965">
                <a:tc>
                  <a:txBody>
                    <a:bodyPr/>
                    <a:lstStyle/>
                    <a:p>
                      <a:pPr algn="l" rtl="0" fontAlgn="auto"/>
                      <a:r>
                        <a:rPr lang="en-US" sz="1050" dirty="0">
                          <a:latin typeface="Century Gothic"/>
                        </a:rPr>
                        <a:t>Hydraulic action</a:t>
                      </a: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rtl="0" fontAlgn="base"/>
                      <a:r>
                        <a:rPr lang="en-GB" sz="1050" dirty="0">
                          <a:latin typeface="Century Gothic"/>
                        </a:rPr>
                        <a:t>Waves force air into cracks in the rock. This pressure helps to break the rock up.</a:t>
                      </a:r>
                      <a:endParaRPr lang="en-US" sz="1050" dirty="0">
                        <a:latin typeface="Century Gothic"/>
                      </a:endParaRP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050036655"/>
                  </a:ext>
                </a:extLst>
              </a:tr>
              <a:tr h="491965">
                <a:tc>
                  <a:txBody>
                    <a:bodyPr/>
                    <a:lstStyle/>
                    <a:p>
                      <a:pPr algn="l" rtl="0" fontAlgn="auto"/>
                      <a:r>
                        <a:rPr lang="en-US" sz="1050" dirty="0">
                          <a:latin typeface="Century Gothic"/>
                        </a:rPr>
                        <a:t>Abrasion</a:t>
                      </a: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rtl="0" fontAlgn="base"/>
                      <a:r>
                        <a:rPr lang="en-GB" sz="1050" dirty="0">
                          <a:latin typeface="Century Gothic"/>
                        </a:rPr>
                        <a:t>Sand, pebbles and large stones scrape against the rock, wearing it away like sand paper.</a:t>
                      </a:r>
                      <a:endParaRPr lang="en-US" sz="1050" dirty="0">
                        <a:latin typeface="Century Gothic"/>
                      </a:endParaRP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3956280886"/>
                  </a:ext>
                </a:extLst>
              </a:tr>
              <a:tr h="491965">
                <a:tc>
                  <a:txBody>
                    <a:bodyPr/>
                    <a:lstStyle/>
                    <a:p>
                      <a:pPr algn="l" rtl="0" fontAlgn="auto"/>
                      <a:r>
                        <a:rPr lang="en-US" sz="1050" dirty="0">
                          <a:latin typeface="Century Gothic"/>
                        </a:rPr>
                        <a:t>Attrition</a:t>
                      </a: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rtl="0" fontAlgn="base"/>
                      <a:r>
                        <a:rPr lang="en-GB" sz="1050" dirty="0">
                          <a:latin typeface="Century Gothic"/>
                        </a:rPr>
                        <a:t>Chunks of rock get knocked together and worn into smaller and smaller pieces.</a:t>
                      </a:r>
                      <a:endParaRPr lang="en-US" sz="1050">
                        <a:latin typeface="Century Gothic"/>
                      </a:endParaRP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583959299"/>
                  </a:ext>
                </a:extLst>
              </a:tr>
              <a:tr h="340276">
                <a:tc>
                  <a:txBody>
                    <a:bodyPr/>
                    <a:lstStyle/>
                    <a:p>
                      <a:pPr algn="l" rtl="0" fontAlgn="auto"/>
                      <a:r>
                        <a:rPr lang="en-US" sz="1050" dirty="0">
                          <a:latin typeface="Century Gothic"/>
                        </a:rPr>
                        <a:t>Solution</a:t>
                      </a: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l" rtl="0" fontAlgn="base"/>
                      <a:r>
                        <a:rPr lang="en-GB" sz="1050" dirty="0">
                          <a:latin typeface="Century Gothic"/>
                        </a:rPr>
                        <a:t>Substances in the water dissolves material from the rock.</a:t>
                      </a:r>
                      <a:endParaRPr lang="en-US" sz="1050" dirty="0">
                        <a:latin typeface="Century Gothic"/>
                      </a:endParaRPr>
                    </a:p>
                  </a:txBody>
                  <a:tcPr marL="83439" marR="83439" marT="41720" marB="4172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083386380"/>
                  </a:ext>
                </a:extLst>
              </a:tr>
            </a:tbl>
          </a:graphicData>
        </a:graphic>
      </p:graphicFrame>
      <p:sp>
        <p:nvSpPr>
          <p:cNvPr id="3" name="Rectangle 2">
            <a:extLst>
              <a:ext uri="{FF2B5EF4-FFF2-40B4-BE49-F238E27FC236}">
                <a16:creationId xmlns:a16="http://schemas.microsoft.com/office/drawing/2014/main" id="{FBE8F968-521F-4A99-9A36-31C56CCC89A4}"/>
              </a:ext>
            </a:extLst>
          </p:cNvPr>
          <p:cNvSpPr/>
          <p:nvPr/>
        </p:nvSpPr>
        <p:spPr>
          <a:xfrm>
            <a:off x="8600168" y="1656717"/>
            <a:ext cx="1272289" cy="1785104"/>
          </a:xfrm>
          <a:prstGeom prst="rect">
            <a:avLst/>
          </a:prstGeom>
        </p:spPr>
        <p:txBody>
          <a:bodyPr wrap="square">
            <a:spAutoFit/>
          </a:bodyPr>
          <a:lstStyle/>
          <a:p>
            <a:r>
              <a:rPr lang="en-GB" sz="1100" b="1" dirty="0">
                <a:latin typeface="Century Gothic"/>
                <a:ea typeface="+mn-lt"/>
                <a:cs typeface="+mn-lt"/>
              </a:rPr>
              <a:t>Erosion </a:t>
            </a:r>
            <a:r>
              <a:rPr lang="en-GB" sz="1100" dirty="0">
                <a:latin typeface="Century Gothic"/>
                <a:ea typeface="+mn-lt"/>
                <a:cs typeface="+mn-lt"/>
              </a:rPr>
              <a:t>- the wearing away of rocks by the action of the sea​</a:t>
            </a:r>
          </a:p>
          <a:p>
            <a:endParaRPr lang="en-GB" sz="1100" dirty="0">
              <a:latin typeface="Century Gothic"/>
              <a:ea typeface="+mn-lt"/>
              <a:cs typeface="+mn-lt"/>
            </a:endParaRPr>
          </a:p>
          <a:p>
            <a:r>
              <a:rPr lang="en-GB" sz="1100" b="1" dirty="0">
                <a:latin typeface="Century Gothic"/>
                <a:ea typeface="+mn-lt"/>
                <a:cs typeface="+mn-lt"/>
              </a:rPr>
              <a:t>Coastline</a:t>
            </a:r>
            <a:r>
              <a:rPr lang="en-GB" sz="1100" dirty="0">
                <a:latin typeface="Century Gothic"/>
                <a:ea typeface="+mn-lt"/>
                <a:cs typeface="+mn-lt"/>
              </a:rPr>
              <a:t> – the area where the land meets the sea.</a:t>
            </a:r>
          </a:p>
        </p:txBody>
      </p:sp>
      <p:pic>
        <p:nvPicPr>
          <p:cNvPr id="23" name="Picture 22">
            <a:extLst>
              <a:ext uri="{FF2B5EF4-FFF2-40B4-BE49-F238E27FC236}">
                <a16:creationId xmlns:a16="http://schemas.microsoft.com/office/drawing/2014/main" id="{EE6C96D1-90F8-4FB4-82D0-54BCDB919ED8}"/>
              </a:ext>
            </a:extLst>
          </p:cNvPr>
          <p:cNvPicPr>
            <a:picLocks noChangeAspect="1"/>
          </p:cNvPicPr>
          <p:nvPr/>
        </p:nvPicPr>
        <p:blipFill>
          <a:blip r:embed="rId6"/>
          <a:stretch>
            <a:fillRect/>
          </a:stretch>
        </p:blipFill>
        <p:spPr>
          <a:xfrm>
            <a:off x="8112612" y="1882904"/>
            <a:ext cx="449478" cy="449478"/>
          </a:xfrm>
          <a:prstGeom prst="rect">
            <a:avLst/>
          </a:prstGeom>
        </p:spPr>
      </p:pic>
      <p:pic>
        <p:nvPicPr>
          <p:cNvPr id="5" name="Picture 4">
            <a:extLst>
              <a:ext uri="{FF2B5EF4-FFF2-40B4-BE49-F238E27FC236}">
                <a16:creationId xmlns:a16="http://schemas.microsoft.com/office/drawing/2014/main" id="{994FE2D9-EEE8-49F0-A6AA-A08CDE758E09}"/>
              </a:ext>
            </a:extLst>
          </p:cNvPr>
          <p:cNvPicPr>
            <a:picLocks noChangeAspect="1"/>
          </p:cNvPicPr>
          <p:nvPr/>
        </p:nvPicPr>
        <p:blipFill>
          <a:blip r:embed="rId7"/>
          <a:stretch>
            <a:fillRect/>
          </a:stretch>
        </p:blipFill>
        <p:spPr>
          <a:xfrm>
            <a:off x="8166795" y="2883751"/>
            <a:ext cx="412045" cy="412045"/>
          </a:xfrm>
          <a:prstGeom prst="rect">
            <a:avLst/>
          </a:prstGeom>
        </p:spPr>
      </p:pic>
      <p:pic>
        <p:nvPicPr>
          <p:cNvPr id="18" name="Picture 17">
            <a:extLst>
              <a:ext uri="{FF2B5EF4-FFF2-40B4-BE49-F238E27FC236}">
                <a16:creationId xmlns:a16="http://schemas.microsoft.com/office/drawing/2014/main" id="{98D0EC75-7FB1-4F36-8E12-60F7BABF7007}"/>
              </a:ext>
            </a:extLst>
          </p:cNvPr>
          <p:cNvPicPr>
            <a:picLocks noChangeAspect="1"/>
          </p:cNvPicPr>
          <p:nvPr/>
        </p:nvPicPr>
        <p:blipFill>
          <a:blip r:embed="rId8"/>
          <a:stretch>
            <a:fillRect/>
          </a:stretch>
        </p:blipFill>
        <p:spPr>
          <a:xfrm>
            <a:off x="8412693" y="4240845"/>
            <a:ext cx="919807" cy="908015"/>
          </a:xfrm>
          <a:prstGeom prst="rect">
            <a:avLst/>
          </a:prstGeom>
        </p:spPr>
      </p:pic>
      <p:pic>
        <p:nvPicPr>
          <p:cNvPr id="20" name="Picture 19">
            <a:extLst>
              <a:ext uri="{FF2B5EF4-FFF2-40B4-BE49-F238E27FC236}">
                <a16:creationId xmlns:a16="http://schemas.microsoft.com/office/drawing/2014/main" id="{69DF81F7-5977-4308-8FB0-FDBAA52882FD}"/>
              </a:ext>
            </a:extLst>
          </p:cNvPr>
          <p:cNvPicPr>
            <a:picLocks noChangeAspect="1"/>
          </p:cNvPicPr>
          <p:nvPr/>
        </p:nvPicPr>
        <p:blipFill>
          <a:blip r:embed="rId9"/>
          <a:stretch>
            <a:fillRect/>
          </a:stretch>
        </p:blipFill>
        <p:spPr>
          <a:xfrm>
            <a:off x="8412692" y="5610881"/>
            <a:ext cx="919807" cy="913715"/>
          </a:xfrm>
          <a:prstGeom prst="rect">
            <a:avLst/>
          </a:prstGeom>
        </p:spPr>
      </p:pic>
    </p:spTree>
    <p:extLst>
      <p:ext uri="{BB962C8B-B14F-4D97-AF65-F5344CB8AC3E}">
        <p14:creationId xmlns:p14="http://schemas.microsoft.com/office/powerpoint/2010/main" val="118211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3373"/>
            <a:ext cx="5696818" cy="95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758292" y="1575036"/>
            <a:ext cx="190836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Hydraulic action </a:t>
            </a:r>
            <a:r>
              <a:rPr lang="en-GB" sz="1100" dirty="0">
                <a:latin typeface="Century Gothic"/>
                <a:ea typeface="+mn-lt"/>
                <a:cs typeface="+mn-lt"/>
              </a:rPr>
              <a:t>- </a:t>
            </a:r>
            <a:r>
              <a:rPr lang="en-GB" sz="1100" dirty="0">
                <a:latin typeface="Century Gothic"/>
              </a:rPr>
              <a:t>Waves force air into cracks in the rock. This pressure helps to break the rock up.</a:t>
            </a:r>
          </a:p>
          <a:p>
            <a:endParaRPr lang="en-US" sz="1100" dirty="0">
              <a:latin typeface="Century Gothic"/>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Abrasion</a:t>
            </a:r>
            <a:r>
              <a:rPr lang="en-GB" sz="1100" dirty="0">
                <a:solidFill>
                  <a:srgbClr val="000000"/>
                </a:solidFill>
                <a:latin typeface="Century Gothic"/>
                <a:ea typeface="+mn-lt"/>
                <a:cs typeface="+mn-lt"/>
              </a:rPr>
              <a:t> - </a:t>
            </a:r>
            <a:r>
              <a:rPr lang="en-GB" sz="1100" dirty="0">
                <a:latin typeface="Century Gothic"/>
              </a:rPr>
              <a:t>Sand, pebbles and large stones scrape against the rock, wearing it away like sand paper.</a:t>
            </a:r>
          </a:p>
          <a:p>
            <a:endParaRPr lang="en-GB" sz="1100" dirty="0">
              <a:latin typeface="Century Gothic"/>
            </a:endParaRPr>
          </a:p>
          <a:p>
            <a:endParaRPr lang="en-GB" sz="1100" dirty="0">
              <a:latin typeface="Century Gothic"/>
            </a:endParaRPr>
          </a:p>
          <a:p>
            <a:r>
              <a:rPr lang="en-GB" sz="1100" b="1" dirty="0">
                <a:latin typeface="Century Gothic"/>
              </a:rPr>
              <a:t>Headland </a:t>
            </a:r>
            <a:r>
              <a:rPr lang="en-GB" sz="1100" dirty="0">
                <a:latin typeface="Century Gothic"/>
              </a:rPr>
              <a:t>– an area of hard rock cutting out into the sea.</a:t>
            </a:r>
          </a:p>
          <a:p>
            <a:endParaRPr lang="en-US" sz="1100" dirty="0">
              <a:latin typeface="Century Gothic"/>
            </a:endParaRPr>
          </a:p>
          <a:p>
            <a:endParaRPr lang="en-GB" sz="1100" dirty="0">
              <a:solidFill>
                <a:srgbClr val="000000"/>
              </a:solidFill>
              <a:latin typeface="Century Gothic"/>
              <a:ea typeface="+mn-lt"/>
              <a:cs typeface="+mn-lt"/>
            </a:endParaRPr>
          </a:p>
        </p:txBody>
      </p:sp>
      <p:sp>
        <p:nvSpPr>
          <p:cNvPr id="44" name="TextBox 43">
            <a:extLst>
              <a:ext uri="{FF2B5EF4-FFF2-40B4-BE49-F238E27FC236}">
                <a16:creationId xmlns:a16="http://schemas.microsoft.com/office/drawing/2014/main" id="{11A78581-5662-BF98-679B-7E73728E7C35}"/>
              </a:ext>
            </a:extLst>
          </p:cNvPr>
          <p:cNvSpPr txBox="1"/>
          <p:nvPr/>
        </p:nvSpPr>
        <p:spPr>
          <a:xfrm>
            <a:off x="1379476" y="5791238"/>
            <a:ext cx="487709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Many of these features of erosion can be present on any part of the headland at any time.</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4 </a:t>
            </a:r>
            <a:endParaRPr lang="en-US" sz="2000" b="1">
              <a:latin typeface="Aptos" panose="020B0004020202020204"/>
            </a:endParaRPr>
          </a:p>
          <a:p>
            <a:pPr algn="ctr"/>
            <a:r>
              <a:rPr lang="en-US" sz="1600" b="1" dirty="0">
                <a:latin typeface="Century Gothic"/>
              </a:rPr>
              <a:t>Erosion of a headland</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8719099C-6E5B-93B5-CBB7-B4094599F56D}"/>
              </a:ext>
            </a:extLst>
          </p:cNvPr>
          <p:cNvSpPr txBox="1"/>
          <p:nvPr/>
        </p:nvSpPr>
        <p:spPr>
          <a:xfrm>
            <a:off x="6643349" y="641408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18" name="TextBox 17">
            <a:extLst>
              <a:ext uri="{FF2B5EF4-FFF2-40B4-BE49-F238E27FC236}">
                <a16:creationId xmlns:a16="http://schemas.microsoft.com/office/drawing/2014/main" id="{101360DC-ED17-CA59-FA61-41EE8E339E9F}"/>
              </a:ext>
            </a:extLst>
          </p:cNvPr>
          <p:cNvSpPr txBox="1"/>
          <p:nvPr/>
        </p:nvSpPr>
        <p:spPr>
          <a:xfrm>
            <a:off x="7988847" y="641119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Video</a:t>
            </a:r>
            <a:endParaRPr lang="en-US" dirty="0"/>
          </a:p>
        </p:txBody>
      </p:sp>
      <p:cxnSp>
        <p:nvCxnSpPr>
          <p:cNvPr id="24" name="Straight Arrow Connector 23">
            <a:extLst>
              <a:ext uri="{FF2B5EF4-FFF2-40B4-BE49-F238E27FC236}">
                <a16:creationId xmlns:a16="http://schemas.microsoft.com/office/drawing/2014/main" id="{EF93A34A-7DD0-24AF-2DCF-20E5DE27F692}"/>
              </a:ext>
            </a:extLst>
          </p:cNvPr>
          <p:cNvCxnSpPr>
            <a:cxnSpLocks/>
          </p:cNvCxnSpPr>
          <p:nvPr/>
        </p:nvCxnSpPr>
        <p:spPr>
          <a:xfrm flipV="1">
            <a:off x="6458775" y="507678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3" name="Picture 22" descr="A diagram of a cave&#10;&#10;Description automatically generated">
            <a:extLst>
              <a:ext uri="{FF2B5EF4-FFF2-40B4-BE49-F238E27FC236}">
                <a16:creationId xmlns:a16="http://schemas.microsoft.com/office/drawing/2014/main" id="{2C080D3D-08F1-3A6A-69D1-8693A84A89FB}"/>
              </a:ext>
            </a:extLst>
          </p:cNvPr>
          <p:cNvPicPr>
            <a:picLocks noChangeAspect="1"/>
          </p:cNvPicPr>
          <p:nvPr/>
        </p:nvPicPr>
        <p:blipFill>
          <a:blip r:embed="rId5"/>
          <a:stretch>
            <a:fillRect/>
          </a:stretch>
        </p:blipFill>
        <p:spPr>
          <a:xfrm>
            <a:off x="389362" y="1254891"/>
            <a:ext cx="4227281" cy="2701011"/>
          </a:xfrm>
          <a:prstGeom prst="rect">
            <a:avLst/>
          </a:prstGeom>
        </p:spPr>
      </p:pic>
      <p:sp>
        <p:nvSpPr>
          <p:cNvPr id="30" name="TextBox 29">
            <a:extLst>
              <a:ext uri="{FF2B5EF4-FFF2-40B4-BE49-F238E27FC236}">
                <a16:creationId xmlns:a16="http://schemas.microsoft.com/office/drawing/2014/main" id="{F2FA55F7-3D95-6B36-9F79-CEBACF23FEFB}"/>
              </a:ext>
            </a:extLst>
          </p:cNvPr>
          <p:cNvSpPr txBox="1"/>
          <p:nvPr/>
        </p:nvSpPr>
        <p:spPr>
          <a:xfrm>
            <a:off x="384586" y="3634881"/>
            <a:ext cx="595966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50" b="1" dirty="0">
              <a:latin typeface="Century Gothic"/>
            </a:endParaRPr>
          </a:p>
          <a:p>
            <a:pPr marL="285750" indent="-285750">
              <a:buFont typeface="Wingdings"/>
              <a:buChar char="Ø"/>
            </a:pPr>
            <a:endParaRPr lang="en-US" sz="1050" dirty="0">
              <a:latin typeface="Century Gothic"/>
            </a:endParaRPr>
          </a:p>
          <a:p>
            <a:pPr marL="285750" indent="-285750">
              <a:buFont typeface="Wingdings"/>
              <a:buChar char="Ø"/>
            </a:pPr>
            <a:r>
              <a:rPr lang="en-US" sz="1050" dirty="0">
                <a:latin typeface="Century Gothic"/>
              </a:rPr>
              <a:t>The cave becomes larger and eventually breaks through the headland to form an </a:t>
            </a:r>
            <a:r>
              <a:rPr lang="en-US" sz="1050" b="1" dirty="0">
                <a:latin typeface="Century Gothic"/>
              </a:rPr>
              <a:t>arch</a:t>
            </a:r>
            <a:r>
              <a:rPr lang="en-US" sz="1050" dirty="0">
                <a:latin typeface="Century Gothic"/>
              </a:rPr>
              <a:t>.</a:t>
            </a:r>
          </a:p>
          <a:p>
            <a:pPr marL="285750" indent="-285750">
              <a:buFont typeface="Wingdings"/>
              <a:buChar char="Ø"/>
            </a:pPr>
            <a:r>
              <a:rPr lang="en-US" sz="1050" dirty="0">
                <a:latin typeface="Century Gothic"/>
              </a:rPr>
              <a:t>The base of the arch continually becomes wider through further erosion, until its roof becomes too heavy and collapses into the sea. This leaves a </a:t>
            </a:r>
            <a:r>
              <a:rPr lang="en-US" sz="1050" b="1" dirty="0">
                <a:latin typeface="Century Gothic"/>
              </a:rPr>
              <a:t>stack</a:t>
            </a:r>
            <a:r>
              <a:rPr lang="en-US" sz="1050" dirty="0">
                <a:latin typeface="Century Gothic"/>
              </a:rPr>
              <a:t> (an isolated column of rock).</a:t>
            </a:r>
          </a:p>
          <a:p>
            <a:pPr marL="285750" indent="-285750">
              <a:buFont typeface="Wingdings"/>
              <a:buChar char="Ø"/>
            </a:pPr>
            <a:r>
              <a:rPr lang="en-US" sz="1050" dirty="0">
                <a:latin typeface="Century Gothic"/>
              </a:rPr>
              <a:t>The stack is undercut at the base until it collapses to form a </a:t>
            </a:r>
            <a:r>
              <a:rPr lang="en-US" sz="1050" b="1" dirty="0">
                <a:latin typeface="Century Gothic"/>
              </a:rPr>
              <a:t>stump</a:t>
            </a:r>
            <a:r>
              <a:rPr lang="en-US" sz="1050" dirty="0">
                <a:latin typeface="Century Gothic"/>
              </a:rPr>
              <a:t>.</a:t>
            </a:r>
          </a:p>
        </p:txBody>
      </p:sp>
      <p:sp>
        <p:nvSpPr>
          <p:cNvPr id="31" name="TextBox 30">
            <a:extLst>
              <a:ext uri="{FF2B5EF4-FFF2-40B4-BE49-F238E27FC236}">
                <a16:creationId xmlns:a16="http://schemas.microsoft.com/office/drawing/2014/main" id="{E923D268-48BB-0FBD-F2D2-E8E80BD7E5F1}"/>
              </a:ext>
            </a:extLst>
          </p:cNvPr>
          <p:cNvSpPr txBox="1"/>
          <p:nvPr/>
        </p:nvSpPr>
        <p:spPr>
          <a:xfrm>
            <a:off x="4614797" y="1363249"/>
            <a:ext cx="1730679"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cs typeface="Segoe UI"/>
              </a:rPr>
              <a:t>Erosion of a headland</a:t>
            </a:r>
            <a:r>
              <a:rPr lang="en-US" sz="1050" dirty="0">
                <a:latin typeface="Century Gothic"/>
                <a:cs typeface="Segoe UI"/>
              </a:rPr>
              <a:t>​</a:t>
            </a:r>
            <a:br>
              <a:rPr lang="en-US" sz="1050" dirty="0">
                <a:latin typeface="Century Gothic"/>
                <a:cs typeface="Segoe UI"/>
              </a:rPr>
            </a:br>
            <a:endParaRPr lang="en-US" sz="1050" dirty="0">
              <a:latin typeface="Century Gothic"/>
              <a:cs typeface="Segoe UI"/>
            </a:endParaRPr>
          </a:p>
          <a:p>
            <a:pPr marL="285750" indent="-285750">
              <a:buFont typeface="Wingdings,Sans-Serif"/>
              <a:buChar char="Ø"/>
            </a:pPr>
            <a:r>
              <a:rPr lang="en-US" sz="1050" b="1" dirty="0">
                <a:latin typeface="Century Gothic"/>
                <a:cs typeface="Arial"/>
              </a:rPr>
              <a:t>Cracks</a:t>
            </a:r>
            <a:r>
              <a:rPr lang="en-US" sz="1050" dirty="0">
                <a:latin typeface="Century Gothic"/>
                <a:cs typeface="Arial"/>
              </a:rPr>
              <a:t> are formed in the headland through the erosional processes of hydraulic action and abrasion.</a:t>
            </a:r>
          </a:p>
          <a:p>
            <a:pPr marL="285750" indent="-285750">
              <a:buFont typeface="Wingdings,Sans-Serif"/>
              <a:buChar char="Ø"/>
            </a:pPr>
            <a:r>
              <a:rPr lang="en-US" sz="1100" dirty="0">
                <a:latin typeface="Century Gothic"/>
                <a:cs typeface="Arial"/>
              </a:rPr>
              <a:t>As the waves continue to grind away at the crack, it begins to open up to form a </a:t>
            </a:r>
            <a:r>
              <a:rPr lang="en-US" sz="1100" b="1" dirty="0">
                <a:latin typeface="Century Gothic"/>
                <a:cs typeface="Arial"/>
              </a:rPr>
              <a:t>cave</a:t>
            </a:r>
            <a:r>
              <a:rPr lang="en-US" sz="1100" dirty="0">
                <a:latin typeface="Century Gothic"/>
                <a:cs typeface="Arial"/>
              </a:rPr>
              <a:t>.</a:t>
            </a:r>
            <a:endParaRPr lang="en-US" sz="1050" dirty="0">
              <a:latin typeface="Century Gothic"/>
              <a:cs typeface="Arial"/>
            </a:endParaRPr>
          </a:p>
        </p:txBody>
      </p:sp>
      <p:pic>
        <p:nvPicPr>
          <p:cNvPr id="5" name="Picture 4">
            <a:extLst>
              <a:ext uri="{FF2B5EF4-FFF2-40B4-BE49-F238E27FC236}">
                <a16:creationId xmlns:a16="http://schemas.microsoft.com/office/drawing/2014/main" id="{AB896A37-6A72-4B53-B0B8-BC01F5BDFBE8}"/>
              </a:ext>
            </a:extLst>
          </p:cNvPr>
          <p:cNvPicPr>
            <a:picLocks noChangeAspect="1"/>
          </p:cNvPicPr>
          <p:nvPr/>
        </p:nvPicPr>
        <p:blipFill>
          <a:blip r:embed="rId6"/>
          <a:stretch>
            <a:fillRect/>
          </a:stretch>
        </p:blipFill>
        <p:spPr>
          <a:xfrm>
            <a:off x="6777839" y="2736768"/>
            <a:ext cx="715362" cy="715362"/>
          </a:xfrm>
          <a:prstGeom prst="rect">
            <a:avLst/>
          </a:prstGeom>
        </p:spPr>
      </p:pic>
      <p:pic>
        <p:nvPicPr>
          <p:cNvPr id="7" name="Picture 6">
            <a:extLst>
              <a:ext uri="{FF2B5EF4-FFF2-40B4-BE49-F238E27FC236}">
                <a16:creationId xmlns:a16="http://schemas.microsoft.com/office/drawing/2014/main" id="{7C022AB4-C7C6-4BB3-A5B6-B186F545053E}"/>
              </a:ext>
            </a:extLst>
          </p:cNvPr>
          <p:cNvPicPr>
            <a:picLocks noChangeAspect="1"/>
          </p:cNvPicPr>
          <p:nvPr/>
        </p:nvPicPr>
        <p:blipFill>
          <a:blip r:embed="rId7"/>
          <a:stretch>
            <a:fillRect/>
          </a:stretch>
        </p:blipFill>
        <p:spPr>
          <a:xfrm>
            <a:off x="6815629" y="1710197"/>
            <a:ext cx="639782" cy="639782"/>
          </a:xfrm>
          <a:prstGeom prst="rect">
            <a:avLst/>
          </a:prstGeom>
        </p:spPr>
      </p:pic>
      <p:pic>
        <p:nvPicPr>
          <p:cNvPr id="12" name="Picture 11">
            <a:extLst>
              <a:ext uri="{FF2B5EF4-FFF2-40B4-BE49-F238E27FC236}">
                <a16:creationId xmlns:a16="http://schemas.microsoft.com/office/drawing/2014/main" id="{74372B9C-BFFA-4C4D-98E5-1994D5CBBB44}"/>
              </a:ext>
            </a:extLst>
          </p:cNvPr>
          <p:cNvPicPr>
            <a:picLocks noChangeAspect="1"/>
          </p:cNvPicPr>
          <p:nvPr/>
        </p:nvPicPr>
        <p:blipFill>
          <a:blip r:embed="rId8"/>
          <a:stretch>
            <a:fillRect/>
          </a:stretch>
        </p:blipFill>
        <p:spPr>
          <a:xfrm>
            <a:off x="6915864" y="3735159"/>
            <a:ext cx="690987" cy="690987"/>
          </a:xfrm>
          <a:prstGeom prst="rect">
            <a:avLst/>
          </a:prstGeom>
        </p:spPr>
      </p:pic>
      <p:pic>
        <p:nvPicPr>
          <p:cNvPr id="20" name="Picture 19">
            <a:extLst>
              <a:ext uri="{FF2B5EF4-FFF2-40B4-BE49-F238E27FC236}">
                <a16:creationId xmlns:a16="http://schemas.microsoft.com/office/drawing/2014/main" id="{1EC1651B-246A-4356-9C33-0231B24228A5}"/>
              </a:ext>
            </a:extLst>
          </p:cNvPr>
          <p:cNvPicPr>
            <a:picLocks noChangeAspect="1"/>
          </p:cNvPicPr>
          <p:nvPr/>
        </p:nvPicPr>
        <p:blipFill>
          <a:blip r:embed="rId9"/>
          <a:stretch>
            <a:fillRect/>
          </a:stretch>
        </p:blipFill>
        <p:spPr>
          <a:xfrm>
            <a:off x="6846386" y="5527549"/>
            <a:ext cx="958264" cy="958264"/>
          </a:xfrm>
          <a:prstGeom prst="rect">
            <a:avLst/>
          </a:prstGeom>
        </p:spPr>
      </p:pic>
      <p:pic>
        <p:nvPicPr>
          <p:cNvPr id="22" name="Picture 21">
            <a:extLst>
              <a:ext uri="{FF2B5EF4-FFF2-40B4-BE49-F238E27FC236}">
                <a16:creationId xmlns:a16="http://schemas.microsoft.com/office/drawing/2014/main" id="{50AF30D9-3CAE-45EA-9C42-6D28207396B9}"/>
              </a:ext>
            </a:extLst>
          </p:cNvPr>
          <p:cNvPicPr>
            <a:picLocks noChangeAspect="1"/>
          </p:cNvPicPr>
          <p:nvPr/>
        </p:nvPicPr>
        <p:blipFill>
          <a:blip r:embed="rId10"/>
          <a:stretch>
            <a:fillRect/>
          </a:stretch>
        </p:blipFill>
        <p:spPr>
          <a:xfrm>
            <a:off x="8396164" y="5550958"/>
            <a:ext cx="913885" cy="907912"/>
          </a:xfrm>
          <a:prstGeom prst="rect">
            <a:avLst/>
          </a:prstGeom>
        </p:spPr>
      </p:pic>
    </p:spTree>
    <p:extLst>
      <p:ext uri="{BB962C8B-B14F-4D97-AF65-F5344CB8AC3E}">
        <p14:creationId xmlns:p14="http://schemas.microsoft.com/office/powerpoint/2010/main" val="89789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3690719" y="984854"/>
            <a:ext cx="26576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570732" y="1154131"/>
            <a:ext cx="212702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100" b="1" dirty="0">
              <a:latin typeface="Century Gothic"/>
              <a:ea typeface="+mn-lt"/>
              <a:cs typeface="+mn-lt"/>
            </a:endParaRPr>
          </a:p>
          <a:p>
            <a:endParaRPr lang="en-GB" sz="1100" b="1" dirty="0">
              <a:latin typeface="Century Gothic"/>
              <a:ea typeface="+mn-lt"/>
              <a:cs typeface="+mn-lt"/>
            </a:endParaRPr>
          </a:p>
          <a:p>
            <a:r>
              <a:rPr lang="en-GB" sz="1100" b="1" dirty="0">
                <a:solidFill>
                  <a:srgbClr val="000000"/>
                </a:solidFill>
                <a:latin typeface="Century Gothic"/>
                <a:ea typeface="+mn-lt"/>
                <a:cs typeface="+mn-lt"/>
              </a:rPr>
              <a:t>Coastal transportation </a:t>
            </a:r>
            <a:r>
              <a:rPr lang="en-GB" sz="1100" dirty="0">
                <a:solidFill>
                  <a:srgbClr val="000000"/>
                </a:solidFill>
                <a:latin typeface="Century Gothic"/>
                <a:ea typeface="+mn-lt"/>
                <a:cs typeface="+mn-lt"/>
              </a:rPr>
              <a:t>- the movement of material in the sea and along the coast by waves.</a:t>
            </a:r>
            <a:endParaRPr lang="en-GB" sz="1100" b="1" dirty="0">
              <a:latin typeface="Century Gothic"/>
              <a:ea typeface="+mn-lt"/>
              <a:cs typeface="+mn-lt"/>
            </a:endParaRPr>
          </a:p>
          <a:p>
            <a:endParaRPr lang="en-GB" sz="1100" b="1" dirty="0">
              <a:latin typeface="Century Gothic"/>
              <a:ea typeface="+mn-lt"/>
              <a:cs typeface="+mn-lt"/>
            </a:endParaRPr>
          </a:p>
          <a:p>
            <a:r>
              <a:rPr lang="en-GB" sz="1100" b="1" dirty="0">
                <a:solidFill>
                  <a:srgbClr val="000000"/>
                </a:solidFill>
                <a:latin typeface="Century Gothic"/>
                <a:ea typeface="+mn-lt"/>
                <a:cs typeface="+mn-lt"/>
              </a:rPr>
              <a:t>Swash</a:t>
            </a:r>
            <a:r>
              <a:rPr lang="en-GB" sz="1100" dirty="0">
                <a:solidFill>
                  <a:srgbClr val="000000"/>
                </a:solidFill>
                <a:latin typeface="Century Gothic"/>
                <a:ea typeface="+mn-lt"/>
                <a:cs typeface="+mn-lt"/>
              </a:rPr>
              <a:t> – </a:t>
            </a:r>
            <a:r>
              <a:rPr lang="en-GB" sz="1200" dirty="0">
                <a:solidFill>
                  <a:srgbClr val="141414"/>
                </a:solidFill>
                <a:latin typeface="Century Gothic"/>
                <a:ea typeface="+mn-lt"/>
                <a:cs typeface="+mn-lt"/>
              </a:rPr>
              <a:t>The water flowing towards a beach when a wave breaks.</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Backwash</a:t>
            </a:r>
            <a:r>
              <a:rPr lang="en-GB" sz="1100" dirty="0">
                <a:solidFill>
                  <a:srgbClr val="000000"/>
                </a:solidFill>
                <a:latin typeface="Century Gothic"/>
                <a:ea typeface="+mn-lt"/>
                <a:cs typeface="+mn-lt"/>
              </a:rPr>
              <a:t> – The movement of water down the beach. </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Sediment</a:t>
            </a:r>
            <a:r>
              <a:rPr lang="en-GB" sz="1100" dirty="0">
                <a:solidFill>
                  <a:srgbClr val="000000"/>
                </a:solidFill>
                <a:latin typeface="Century Gothic"/>
                <a:ea typeface="+mn-lt"/>
                <a:cs typeface="+mn-lt"/>
              </a:rPr>
              <a:t> - Small fragments of rock and soil that form layers.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Prevailing wind</a:t>
            </a:r>
            <a:r>
              <a:rPr lang="en-GB" sz="1100" dirty="0">
                <a:solidFill>
                  <a:srgbClr val="000000"/>
                </a:solidFill>
                <a:latin typeface="Century Gothic"/>
                <a:ea typeface="+mn-lt"/>
                <a:cs typeface="+mn-lt"/>
              </a:rPr>
              <a:t> - The most common wind direction</a:t>
            </a:r>
          </a:p>
          <a:p>
            <a:endParaRPr lang="en-GB" sz="1100" dirty="0">
              <a:solidFill>
                <a:srgbClr val="000000"/>
              </a:solidFill>
              <a:latin typeface="Century Gothic"/>
              <a:ea typeface="+mn-lt"/>
              <a:cs typeface="+mn-lt"/>
            </a:endParaRP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5 </a:t>
            </a:r>
            <a:endParaRPr lang="en-US" sz="2000" b="1" dirty="0">
              <a:latin typeface="Aptos" panose="020B0004020202020204"/>
            </a:endParaRPr>
          </a:p>
          <a:p>
            <a:pPr algn="ctr"/>
            <a:r>
              <a:rPr lang="en-US" sz="1600" b="1" dirty="0">
                <a:latin typeface="Century Gothic"/>
              </a:rPr>
              <a:t>Transportation</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8719099C-6E5B-93B5-CBB7-B4094599F56D}"/>
              </a:ext>
            </a:extLst>
          </p:cNvPr>
          <p:cNvSpPr txBox="1"/>
          <p:nvPr/>
        </p:nvSpPr>
        <p:spPr>
          <a:xfrm>
            <a:off x="6643349" y="641408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18" name="TextBox 17">
            <a:extLst>
              <a:ext uri="{FF2B5EF4-FFF2-40B4-BE49-F238E27FC236}">
                <a16:creationId xmlns:a16="http://schemas.microsoft.com/office/drawing/2014/main" id="{101360DC-ED17-CA59-FA61-41EE8E339E9F}"/>
              </a:ext>
            </a:extLst>
          </p:cNvPr>
          <p:cNvSpPr txBox="1"/>
          <p:nvPr/>
        </p:nvSpPr>
        <p:spPr>
          <a:xfrm>
            <a:off x="7988847" y="641119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Video</a:t>
            </a:r>
            <a:endParaRPr lang="en-US" dirty="0"/>
          </a:p>
        </p:txBody>
      </p:sp>
      <p:cxnSp>
        <p:nvCxnSpPr>
          <p:cNvPr id="24" name="Straight Arrow Connector 23">
            <a:extLst>
              <a:ext uri="{FF2B5EF4-FFF2-40B4-BE49-F238E27FC236}">
                <a16:creationId xmlns:a16="http://schemas.microsoft.com/office/drawing/2014/main" id="{EF93A34A-7DD0-24AF-2DCF-20E5DE27F692}"/>
              </a:ext>
            </a:extLst>
          </p:cNvPr>
          <p:cNvCxnSpPr>
            <a:cxnSpLocks/>
          </p:cNvCxnSpPr>
          <p:nvPr/>
        </p:nvCxnSpPr>
        <p:spPr>
          <a:xfrm flipV="1">
            <a:off x="6458775" y="507678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026" name="Picture 2" descr="Coastal Processes: Longshore Drift, Transportation And Deposition | How  Longshore Drift Works | gonzaleschurchofchrist.org">
            <a:extLst>
              <a:ext uri="{FF2B5EF4-FFF2-40B4-BE49-F238E27FC236}">
                <a16:creationId xmlns:a16="http://schemas.microsoft.com/office/drawing/2014/main" id="{A2FAAF92-AABF-4C66-8692-E37BC418E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58" y="3515146"/>
            <a:ext cx="5524322" cy="3264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ine Processes | A Level Geography">
            <a:extLst>
              <a:ext uri="{FF2B5EF4-FFF2-40B4-BE49-F238E27FC236}">
                <a16:creationId xmlns:a16="http://schemas.microsoft.com/office/drawing/2014/main" id="{AD0A3E84-2810-459A-8B87-CAD042ABA7D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29" t="15378" r="6970"/>
          <a:stretch/>
        </p:blipFill>
        <p:spPr bwMode="auto">
          <a:xfrm>
            <a:off x="538281" y="1128192"/>
            <a:ext cx="3152438" cy="22809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CA07AA6D-5361-4336-9C7B-C0797A82CDAA}"/>
              </a:ext>
            </a:extLst>
          </p:cNvPr>
          <p:cNvPicPr>
            <a:picLocks noChangeAspect="1"/>
          </p:cNvPicPr>
          <p:nvPr/>
        </p:nvPicPr>
        <p:blipFill>
          <a:blip r:embed="rId6"/>
          <a:stretch>
            <a:fillRect/>
          </a:stretch>
        </p:blipFill>
        <p:spPr>
          <a:xfrm rot="-1440000">
            <a:off x="6942334" y="2383062"/>
            <a:ext cx="541649" cy="541691"/>
          </a:xfrm>
          <a:prstGeom prst="rect">
            <a:avLst/>
          </a:prstGeom>
        </p:spPr>
      </p:pic>
      <p:pic>
        <p:nvPicPr>
          <p:cNvPr id="29" name="Picture 28">
            <a:extLst>
              <a:ext uri="{FF2B5EF4-FFF2-40B4-BE49-F238E27FC236}">
                <a16:creationId xmlns:a16="http://schemas.microsoft.com/office/drawing/2014/main" id="{7A01F5BA-5994-46BD-B309-1F6628CCAA2F}"/>
              </a:ext>
            </a:extLst>
          </p:cNvPr>
          <p:cNvPicPr>
            <a:picLocks noChangeAspect="1"/>
          </p:cNvPicPr>
          <p:nvPr/>
        </p:nvPicPr>
        <p:blipFill>
          <a:blip r:embed="rId6"/>
          <a:stretch>
            <a:fillRect/>
          </a:stretch>
        </p:blipFill>
        <p:spPr>
          <a:xfrm rot="9060000">
            <a:off x="7042957" y="2969977"/>
            <a:ext cx="541649" cy="541691"/>
          </a:xfrm>
          <a:prstGeom prst="rect">
            <a:avLst/>
          </a:prstGeom>
        </p:spPr>
      </p:pic>
      <p:pic>
        <p:nvPicPr>
          <p:cNvPr id="32" name="Picture 31">
            <a:extLst>
              <a:ext uri="{FF2B5EF4-FFF2-40B4-BE49-F238E27FC236}">
                <a16:creationId xmlns:a16="http://schemas.microsoft.com/office/drawing/2014/main" id="{8C5C7EDB-CC10-4159-9DE3-D86655D8FADE}"/>
              </a:ext>
            </a:extLst>
          </p:cNvPr>
          <p:cNvPicPr>
            <a:picLocks noChangeAspect="1"/>
          </p:cNvPicPr>
          <p:nvPr/>
        </p:nvPicPr>
        <p:blipFill>
          <a:blip r:embed="rId7"/>
          <a:stretch>
            <a:fillRect/>
          </a:stretch>
        </p:blipFill>
        <p:spPr>
          <a:xfrm flipH="1">
            <a:off x="6879519" y="3541272"/>
            <a:ext cx="624545" cy="589466"/>
          </a:xfrm>
          <a:prstGeom prst="rect">
            <a:avLst/>
          </a:prstGeom>
        </p:spPr>
      </p:pic>
      <p:pic>
        <p:nvPicPr>
          <p:cNvPr id="33" name="Picture 32">
            <a:extLst>
              <a:ext uri="{FF2B5EF4-FFF2-40B4-BE49-F238E27FC236}">
                <a16:creationId xmlns:a16="http://schemas.microsoft.com/office/drawing/2014/main" id="{B999B043-AC10-484A-BF60-A3EBA5536C85}"/>
              </a:ext>
            </a:extLst>
          </p:cNvPr>
          <p:cNvPicPr>
            <a:picLocks noChangeAspect="1"/>
          </p:cNvPicPr>
          <p:nvPr/>
        </p:nvPicPr>
        <p:blipFill>
          <a:blip r:embed="rId8"/>
          <a:stretch>
            <a:fillRect/>
          </a:stretch>
        </p:blipFill>
        <p:spPr>
          <a:xfrm>
            <a:off x="6929290" y="1618662"/>
            <a:ext cx="512669" cy="512669"/>
          </a:xfrm>
          <a:prstGeom prst="rect">
            <a:avLst/>
          </a:prstGeom>
        </p:spPr>
      </p:pic>
      <p:pic>
        <p:nvPicPr>
          <p:cNvPr id="3" name="Picture 2">
            <a:extLst>
              <a:ext uri="{FF2B5EF4-FFF2-40B4-BE49-F238E27FC236}">
                <a16:creationId xmlns:a16="http://schemas.microsoft.com/office/drawing/2014/main" id="{87C0D224-E869-4260-9426-54CBDC00E504}"/>
              </a:ext>
            </a:extLst>
          </p:cNvPr>
          <p:cNvPicPr>
            <a:picLocks noChangeAspect="1"/>
          </p:cNvPicPr>
          <p:nvPr/>
        </p:nvPicPr>
        <p:blipFill>
          <a:blip r:embed="rId9"/>
          <a:stretch>
            <a:fillRect/>
          </a:stretch>
        </p:blipFill>
        <p:spPr>
          <a:xfrm>
            <a:off x="7007292" y="4255521"/>
            <a:ext cx="478037" cy="478037"/>
          </a:xfrm>
          <a:prstGeom prst="rect">
            <a:avLst/>
          </a:prstGeom>
        </p:spPr>
      </p:pic>
      <p:sp>
        <p:nvSpPr>
          <p:cNvPr id="34" name="TextBox 33">
            <a:extLst>
              <a:ext uri="{FF2B5EF4-FFF2-40B4-BE49-F238E27FC236}">
                <a16:creationId xmlns:a16="http://schemas.microsoft.com/office/drawing/2014/main" id="{75B4C6E6-86E4-4D99-A5C9-055B60A95D89}"/>
              </a:ext>
            </a:extLst>
          </p:cNvPr>
          <p:cNvSpPr txBox="1"/>
          <p:nvPr/>
        </p:nvSpPr>
        <p:spPr>
          <a:xfrm>
            <a:off x="3878657" y="1478151"/>
            <a:ext cx="2439161"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The energy of the waves will allow the water to move sediment. They way that they are moved will depend on the size and weight of the sediment and the power of the waves.</a:t>
            </a:r>
          </a:p>
          <a:p>
            <a:endParaRPr lang="en-US" sz="1100" dirty="0">
              <a:latin typeface="Century Gothic"/>
              <a:cs typeface="Calibri"/>
            </a:endParaRPr>
          </a:p>
          <a:p>
            <a:r>
              <a:rPr lang="en-US" sz="1100" dirty="0">
                <a:latin typeface="Century Gothic"/>
                <a:cs typeface="Calibri"/>
              </a:rPr>
              <a:t>Movement of sediment along the beach is known as longshore drift.</a:t>
            </a:r>
            <a:endParaRPr lang="en-US" dirty="0"/>
          </a:p>
        </p:txBody>
      </p:sp>
      <p:pic>
        <p:nvPicPr>
          <p:cNvPr id="5" name="Picture 4">
            <a:extLst>
              <a:ext uri="{FF2B5EF4-FFF2-40B4-BE49-F238E27FC236}">
                <a16:creationId xmlns:a16="http://schemas.microsoft.com/office/drawing/2014/main" id="{D4A60BC0-6728-4A97-9460-CD8647E5B1DA}"/>
              </a:ext>
            </a:extLst>
          </p:cNvPr>
          <p:cNvPicPr>
            <a:picLocks noChangeAspect="1"/>
          </p:cNvPicPr>
          <p:nvPr/>
        </p:nvPicPr>
        <p:blipFill>
          <a:blip r:embed="rId10"/>
          <a:stretch>
            <a:fillRect/>
          </a:stretch>
        </p:blipFill>
        <p:spPr>
          <a:xfrm>
            <a:off x="6879519" y="5485766"/>
            <a:ext cx="935622" cy="941620"/>
          </a:xfrm>
          <a:prstGeom prst="rect">
            <a:avLst/>
          </a:prstGeom>
        </p:spPr>
      </p:pic>
      <p:pic>
        <p:nvPicPr>
          <p:cNvPr id="7" name="Picture 6">
            <a:extLst>
              <a:ext uri="{FF2B5EF4-FFF2-40B4-BE49-F238E27FC236}">
                <a16:creationId xmlns:a16="http://schemas.microsoft.com/office/drawing/2014/main" id="{23C01383-3881-4E2E-934A-71A434747A21}"/>
              </a:ext>
            </a:extLst>
          </p:cNvPr>
          <p:cNvPicPr>
            <a:picLocks noChangeAspect="1"/>
          </p:cNvPicPr>
          <p:nvPr/>
        </p:nvPicPr>
        <p:blipFill>
          <a:blip r:embed="rId11"/>
          <a:stretch>
            <a:fillRect/>
          </a:stretch>
        </p:blipFill>
        <p:spPr>
          <a:xfrm>
            <a:off x="8456252" y="5550542"/>
            <a:ext cx="858414" cy="875698"/>
          </a:xfrm>
          <a:prstGeom prst="rect">
            <a:avLst/>
          </a:prstGeom>
        </p:spPr>
      </p:pic>
    </p:spTree>
    <p:extLst>
      <p:ext uri="{BB962C8B-B14F-4D97-AF65-F5344CB8AC3E}">
        <p14:creationId xmlns:p14="http://schemas.microsoft.com/office/powerpoint/2010/main" val="414369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3373"/>
            <a:ext cx="5696818" cy="95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56880" y="1466367"/>
            <a:ext cx="241219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Deposition </a:t>
            </a:r>
            <a:r>
              <a:rPr lang="en-GB" sz="1100" dirty="0">
                <a:latin typeface="Century Gothic"/>
                <a:ea typeface="+mn-lt"/>
                <a:cs typeface="+mn-lt"/>
              </a:rPr>
              <a:t>- when material is dropped by the sea</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Estuary </a:t>
            </a:r>
            <a:r>
              <a:rPr lang="en-GB" sz="1100" dirty="0">
                <a:solidFill>
                  <a:srgbClr val="000000"/>
                </a:solidFill>
                <a:latin typeface="Century Gothic"/>
                <a:ea typeface="+mn-lt"/>
                <a:cs typeface="+mn-lt"/>
              </a:rPr>
              <a:t>– where the mouth of the river is tidal</a:t>
            </a:r>
          </a:p>
          <a:p>
            <a:endParaRPr lang="en-GB" sz="1100" b="1" dirty="0">
              <a:solidFill>
                <a:srgbClr val="000000"/>
              </a:solidFill>
              <a:latin typeface="Century Gothic"/>
              <a:ea typeface="+mn-lt"/>
              <a:cs typeface="+mn-lt"/>
            </a:endParaRPr>
          </a:p>
          <a:p>
            <a:r>
              <a:rPr lang="en-GB" sz="1100" b="1" dirty="0">
                <a:solidFill>
                  <a:srgbClr val="000000"/>
                </a:solidFill>
                <a:latin typeface="Century Gothic"/>
                <a:ea typeface="+mn-lt"/>
                <a:cs typeface="+mn-lt"/>
              </a:rPr>
              <a:t>Tidal</a:t>
            </a:r>
            <a:r>
              <a:rPr lang="en-GB" sz="1100" dirty="0">
                <a:solidFill>
                  <a:srgbClr val="000000"/>
                </a:solidFill>
                <a:latin typeface="Century Gothic"/>
                <a:ea typeface="+mn-lt"/>
                <a:cs typeface="+mn-lt"/>
              </a:rPr>
              <a:t> – affect by the tides, the sea rising and falling. </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Longshore drift </a:t>
            </a:r>
            <a:r>
              <a:rPr lang="en-GB" sz="1100" dirty="0">
                <a:solidFill>
                  <a:srgbClr val="000000"/>
                </a:solidFill>
                <a:latin typeface="Century Gothic"/>
                <a:ea typeface="+mn-lt"/>
                <a:cs typeface="+mn-lt"/>
              </a:rPr>
              <a:t>– the zigzag motion of material along the coastline.</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10229" y="5882022"/>
            <a:ext cx="487709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ea typeface="Calibri"/>
                <a:cs typeface="Calibri"/>
              </a:rPr>
              <a:t>A lagoon is only found behind a bar NOT a spit.</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6 </a:t>
            </a:r>
            <a:endParaRPr lang="en-US" sz="2000" b="1" dirty="0">
              <a:latin typeface="Aptos" panose="020B0004020202020204"/>
            </a:endParaRPr>
          </a:p>
          <a:p>
            <a:pPr algn="ctr"/>
            <a:r>
              <a:rPr lang="en-US" sz="1600" b="1" dirty="0">
                <a:latin typeface="Century Gothic"/>
              </a:rPr>
              <a:t>Beaches and Spits</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246131"/>
            <a:ext cx="566555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mn-lt"/>
                <a:cs typeface="+mn-lt"/>
              </a:rPr>
              <a:t>Deposition is when material that is being transported is dropped by constructive waves. It happens because waves have less energy.</a:t>
            </a:r>
            <a:endParaRPr lang="en-US" sz="1100">
              <a:latin typeface="Century Gothic"/>
            </a:endParaRPr>
          </a:p>
          <a:p>
            <a:r>
              <a:rPr lang="en-US" sz="1100" dirty="0">
                <a:latin typeface="Century Gothic"/>
                <a:ea typeface="+mn-lt"/>
                <a:cs typeface="+mn-lt"/>
              </a:rPr>
              <a:t>Deposition is likely to occur when:</a:t>
            </a:r>
            <a:endParaRPr lang="en-US" sz="1100">
              <a:latin typeface="Century Gothic"/>
            </a:endParaRPr>
          </a:p>
          <a:p>
            <a:pPr marL="285750" indent="-285750">
              <a:buFont typeface="Wingdings"/>
              <a:buChar char="Ø"/>
            </a:pPr>
            <a:r>
              <a:rPr lang="en-US" sz="1100" dirty="0">
                <a:latin typeface="Century Gothic"/>
                <a:ea typeface="+mn-lt"/>
                <a:cs typeface="+mn-lt"/>
              </a:rPr>
              <a:t>waves enter an area of shallow water</a:t>
            </a:r>
            <a:endParaRPr lang="en-US" sz="1100" dirty="0">
              <a:latin typeface="Century Gothic"/>
            </a:endParaRPr>
          </a:p>
          <a:p>
            <a:pPr marL="285750" indent="-285750">
              <a:buFont typeface="Wingdings"/>
              <a:buChar char="Ø"/>
            </a:pPr>
            <a:r>
              <a:rPr lang="en-US" sz="1100" dirty="0">
                <a:latin typeface="Century Gothic"/>
                <a:ea typeface="+mn-lt"/>
                <a:cs typeface="+mn-lt"/>
              </a:rPr>
              <a:t>waves enter a sheltered area, </a:t>
            </a:r>
            <a:r>
              <a:rPr lang="en-US" sz="1100" dirty="0" err="1">
                <a:latin typeface="Century Gothic"/>
                <a:ea typeface="+mn-lt"/>
                <a:cs typeface="+mn-lt"/>
              </a:rPr>
              <a:t>eg</a:t>
            </a:r>
            <a:r>
              <a:rPr lang="en-US" sz="1100" dirty="0">
                <a:latin typeface="Century Gothic"/>
                <a:ea typeface="+mn-lt"/>
                <a:cs typeface="+mn-lt"/>
              </a:rPr>
              <a:t> a cove or bay</a:t>
            </a:r>
            <a:endParaRPr lang="en-US" sz="1100" dirty="0">
              <a:latin typeface="Century Gothic"/>
            </a:endParaRPr>
          </a:p>
          <a:p>
            <a:pPr marL="285750" indent="-285750">
              <a:buFont typeface="Wingdings"/>
              <a:buChar char="Ø"/>
            </a:pPr>
            <a:r>
              <a:rPr lang="en-US" sz="1100" dirty="0">
                <a:latin typeface="Century Gothic"/>
                <a:ea typeface="+mn-lt"/>
                <a:cs typeface="+mn-lt"/>
              </a:rPr>
              <a:t>there is little wind</a:t>
            </a:r>
            <a:endParaRPr lang="en-US" sz="1100" dirty="0">
              <a:latin typeface="Century Gothic"/>
            </a:endParaRPr>
          </a:p>
          <a:p>
            <a:pPr marL="285750" indent="-285750">
              <a:buFont typeface="Wingdings"/>
              <a:buChar char="Ø"/>
            </a:pPr>
            <a:r>
              <a:rPr lang="en-US" sz="1100">
                <a:latin typeface="Century Gothic"/>
                <a:ea typeface="+mn-lt"/>
                <a:cs typeface="+mn-lt"/>
              </a:rPr>
              <a:t>a river or estuary flows into the sea, reducing wave energy</a:t>
            </a:r>
            <a:endParaRPr lang="en-US" sz="1100">
              <a:latin typeface="Century Gothic"/>
            </a:endParaRPr>
          </a:p>
          <a:p>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8719099C-6E5B-93B5-CBB7-B4094599F56D}"/>
              </a:ext>
            </a:extLst>
          </p:cNvPr>
          <p:cNvSpPr txBox="1"/>
          <p:nvPr/>
        </p:nvSpPr>
        <p:spPr>
          <a:xfrm>
            <a:off x="6643349" y="641408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18" name="TextBox 17">
            <a:extLst>
              <a:ext uri="{FF2B5EF4-FFF2-40B4-BE49-F238E27FC236}">
                <a16:creationId xmlns:a16="http://schemas.microsoft.com/office/drawing/2014/main" id="{101360DC-ED17-CA59-FA61-41EE8E339E9F}"/>
              </a:ext>
            </a:extLst>
          </p:cNvPr>
          <p:cNvSpPr txBox="1"/>
          <p:nvPr/>
        </p:nvSpPr>
        <p:spPr>
          <a:xfrm>
            <a:off x="7988847" y="641119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Video</a:t>
            </a:r>
            <a:endParaRPr lang="en-US" dirty="0"/>
          </a:p>
        </p:txBody>
      </p:sp>
      <p:pic>
        <p:nvPicPr>
          <p:cNvPr id="5" name="Picture 4" descr="The formation of a spit">
            <a:extLst>
              <a:ext uri="{FF2B5EF4-FFF2-40B4-BE49-F238E27FC236}">
                <a16:creationId xmlns:a16="http://schemas.microsoft.com/office/drawing/2014/main" id="{0DEE023D-6574-D13F-F42F-72105BAC5D27}"/>
              </a:ext>
            </a:extLst>
          </p:cNvPr>
          <p:cNvPicPr>
            <a:picLocks noChangeAspect="1"/>
          </p:cNvPicPr>
          <p:nvPr/>
        </p:nvPicPr>
        <p:blipFill>
          <a:blip r:embed="rId5"/>
          <a:stretch>
            <a:fillRect/>
          </a:stretch>
        </p:blipFill>
        <p:spPr>
          <a:xfrm>
            <a:off x="445619" y="2583918"/>
            <a:ext cx="2992527" cy="2447901"/>
          </a:xfrm>
          <a:prstGeom prst="rect">
            <a:avLst/>
          </a:prstGeom>
        </p:spPr>
      </p:pic>
      <p:pic>
        <p:nvPicPr>
          <p:cNvPr id="7" name="Picture 6" descr="The formation of a bay bar">
            <a:extLst>
              <a:ext uri="{FF2B5EF4-FFF2-40B4-BE49-F238E27FC236}">
                <a16:creationId xmlns:a16="http://schemas.microsoft.com/office/drawing/2014/main" id="{3564423D-32F2-3374-86F1-BB8081C1F001}"/>
              </a:ext>
            </a:extLst>
          </p:cNvPr>
          <p:cNvPicPr>
            <a:picLocks noChangeAspect="1"/>
          </p:cNvPicPr>
          <p:nvPr/>
        </p:nvPicPr>
        <p:blipFill>
          <a:blip r:embed="rId6"/>
          <a:stretch>
            <a:fillRect/>
          </a:stretch>
        </p:blipFill>
        <p:spPr>
          <a:xfrm>
            <a:off x="3504685" y="2847480"/>
            <a:ext cx="2743200" cy="2045468"/>
          </a:xfrm>
          <a:prstGeom prst="rect">
            <a:avLst/>
          </a:prstGeom>
        </p:spPr>
      </p:pic>
      <p:cxnSp>
        <p:nvCxnSpPr>
          <p:cNvPr id="24" name="Straight Arrow Connector 23">
            <a:extLst>
              <a:ext uri="{FF2B5EF4-FFF2-40B4-BE49-F238E27FC236}">
                <a16:creationId xmlns:a16="http://schemas.microsoft.com/office/drawing/2014/main" id="{EF93A34A-7DD0-24AF-2DCF-20E5DE27F692}"/>
              </a:ext>
            </a:extLst>
          </p:cNvPr>
          <p:cNvCxnSpPr>
            <a:cxnSpLocks/>
          </p:cNvCxnSpPr>
          <p:nvPr/>
        </p:nvCxnSpPr>
        <p:spPr>
          <a:xfrm flipV="1">
            <a:off x="6458775" y="507678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2" name="Picture 11" descr="What is longshore drift? - Internet Geography">
            <a:extLst>
              <a:ext uri="{FF2B5EF4-FFF2-40B4-BE49-F238E27FC236}">
                <a16:creationId xmlns:a16="http://schemas.microsoft.com/office/drawing/2014/main" id="{0DECA7EA-605F-E316-A3FE-DBBEE96ED6CC}"/>
              </a:ext>
            </a:extLst>
          </p:cNvPr>
          <p:cNvPicPr>
            <a:picLocks noChangeAspect="1"/>
          </p:cNvPicPr>
          <p:nvPr/>
        </p:nvPicPr>
        <p:blipFill>
          <a:blip r:embed="rId7"/>
          <a:stretch>
            <a:fillRect/>
          </a:stretch>
        </p:blipFill>
        <p:spPr>
          <a:xfrm>
            <a:off x="7360086" y="3600898"/>
            <a:ext cx="2377856" cy="1378532"/>
          </a:xfrm>
          <a:prstGeom prst="rect">
            <a:avLst/>
          </a:prstGeom>
        </p:spPr>
      </p:pic>
      <p:pic>
        <p:nvPicPr>
          <p:cNvPr id="20" name="Picture 19">
            <a:extLst>
              <a:ext uri="{FF2B5EF4-FFF2-40B4-BE49-F238E27FC236}">
                <a16:creationId xmlns:a16="http://schemas.microsoft.com/office/drawing/2014/main" id="{897C233D-90AD-8C1C-7269-D2295DAB9D02}"/>
              </a:ext>
            </a:extLst>
          </p:cNvPr>
          <p:cNvPicPr>
            <a:picLocks noChangeAspect="1"/>
          </p:cNvPicPr>
          <p:nvPr/>
        </p:nvPicPr>
        <p:blipFill>
          <a:blip r:embed="rId8"/>
          <a:stretch>
            <a:fillRect/>
          </a:stretch>
        </p:blipFill>
        <p:spPr>
          <a:xfrm rot="5400000">
            <a:off x="6742134" y="1387257"/>
            <a:ext cx="430061" cy="398745"/>
          </a:xfrm>
          <a:prstGeom prst="rect">
            <a:avLst/>
          </a:prstGeom>
        </p:spPr>
      </p:pic>
      <p:pic>
        <p:nvPicPr>
          <p:cNvPr id="25" name="Picture 24">
            <a:extLst>
              <a:ext uri="{FF2B5EF4-FFF2-40B4-BE49-F238E27FC236}">
                <a16:creationId xmlns:a16="http://schemas.microsoft.com/office/drawing/2014/main" id="{12FAB6B4-51A9-8925-C602-FC23E63CF18E}"/>
              </a:ext>
            </a:extLst>
          </p:cNvPr>
          <p:cNvPicPr>
            <a:picLocks noChangeAspect="1"/>
          </p:cNvPicPr>
          <p:nvPr/>
        </p:nvPicPr>
        <p:blipFill>
          <a:blip r:embed="rId9"/>
          <a:stretch>
            <a:fillRect/>
          </a:stretch>
        </p:blipFill>
        <p:spPr>
          <a:xfrm>
            <a:off x="6815202" y="2535476"/>
            <a:ext cx="325677" cy="336115"/>
          </a:xfrm>
          <a:prstGeom prst="rect">
            <a:avLst/>
          </a:prstGeom>
        </p:spPr>
      </p:pic>
      <p:pic>
        <p:nvPicPr>
          <p:cNvPr id="26" name="Picture 25">
            <a:extLst>
              <a:ext uri="{FF2B5EF4-FFF2-40B4-BE49-F238E27FC236}">
                <a16:creationId xmlns:a16="http://schemas.microsoft.com/office/drawing/2014/main" id="{293C5D78-DF00-530E-4AF0-41E8143B5352}"/>
              </a:ext>
            </a:extLst>
          </p:cNvPr>
          <p:cNvPicPr>
            <a:picLocks noChangeAspect="1"/>
          </p:cNvPicPr>
          <p:nvPr/>
        </p:nvPicPr>
        <p:blipFill>
          <a:blip r:embed="rId10"/>
          <a:stretch>
            <a:fillRect/>
          </a:stretch>
        </p:blipFill>
        <p:spPr>
          <a:xfrm>
            <a:off x="6752573" y="1919613"/>
            <a:ext cx="440499" cy="461375"/>
          </a:xfrm>
          <a:prstGeom prst="rect">
            <a:avLst/>
          </a:prstGeom>
        </p:spPr>
      </p:pic>
      <p:pic>
        <p:nvPicPr>
          <p:cNvPr id="28" name="Picture 27">
            <a:extLst>
              <a:ext uri="{FF2B5EF4-FFF2-40B4-BE49-F238E27FC236}">
                <a16:creationId xmlns:a16="http://schemas.microsoft.com/office/drawing/2014/main" id="{4B8CC34A-6BB5-E867-FA9E-14B1D482243D}"/>
              </a:ext>
            </a:extLst>
          </p:cNvPr>
          <p:cNvPicPr>
            <a:picLocks noChangeAspect="1"/>
          </p:cNvPicPr>
          <p:nvPr/>
        </p:nvPicPr>
        <p:blipFill>
          <a:blip r:embed="rId11"/>
          <a:stretch>
            <a:fillRect/>
          </a:stretch>
        </p:blipFill>
        <p:spPr>
          <a:xfrm rot="-180000">
            <a:off x="6710820" y="2963449"/>
            <a:ext cx="597075" cy="597074"/>
          </a:xfrm>
          <a:prstGeom prst="rect">
            <a:avLst/>
          </a:prstGeom>
        </p:spPr>
      </p:pic>
      <p:pic>
        <p:nvPicPr>
          <p:cNvPr id="22" name="Picture 21">
            <a:extLst>
              <a:ext uri="{FF2B5EF4-FFF2-40B4-BE49-F238E27FC236}">
                <a16:creationId xmlns:a16="http://schemas.microsoft.com/office/drawing/2014/main" id="{77B2CE26-13D6-48E6-9788-1A9D3910C002}"/>
              </a:ext>
            </a:extLst>
          </p:cNvPr>
          <p:cNvPicPr>
            <a:picLocks noChangeAspect="1"/>
          </p:cNvPicPr>
          <p:nvPr/>
        </p:nvPicPr>
        <p:blipFill>
          <a:blip r:embed="rId12"/>
          <a:stretch>
            <a:fillRect/>
          </a:stretch>
        </p:blipFill>
        <p:spPr>
          <a:xfrm>
            <a:off x="6863441" y="5517869"/>
            <a:ext cx="882669" cy="911515"/>
          </a:xfrm>
          <a:prstGeom prst="rect">
            <a:avLst/>
          </a:prstGeom>
        </p:spPr>
      </p:pic>
      <p:pic>
        <p:nvPicPr>
          <p:cNvPr id="23" name="Picture 22">
            <a:extLst>
              <a:ext uri="{FF2B5EF4-FFF2-40B4-BE49-F238E27FC236}">
                <a16:creationId xmlns:a16="http://schemas.microsoft.com/office/drawing/2014/main" id="{F2CFB8E8-46F9-45DA-AAE1-D52DE7BF96BE}"/>
              </a:ext>
            </a:extLst>
          </p:cNvPr>
          <p:cNvPicPr>
            <a:picLocks noChangeAspect="1"/>
          </p:cNvPicPr>
          <p:nvPr/>
        </p:nvPicPr>
        <p:blipFill>
          <a:blip r:embed="rId13"/>
          <a:stretch>
            <a:fillRect/>
          </a:stretch>
        </p:blipFill>
        <p:spPr>
          <a:xfrm>
            <a:off x="8421475" y="5499490"/>
            <a:ext cx="882669" cy="911704"/>
          </a:xfrm>
          <a:prstGeom prst="rect">
            <a:avLst/>
          </a:prstGeom>
        </p:spPr>
      </p:pic>
    </p:spTree>
    <p:extLst>
      <p:ext uri="{BB962C8B-B14F-4D97-AF65-F5344CB8AC3E}">
        <p14:creationId xmlns:p14="http://schemas.microsoft.com/office/powerpoint/2010/main" val="19058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KS3 Coasts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65863"/>
            <a:ext cx="5387421" cy="4567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100726" y="833512"/>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7008255" y="983293"/>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7008255" y="506951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727667" y="5240311"/>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701346" y="1330668"/>
            <a:ext cx="2036415" cy="3604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100" b="1" dirty="0">
                <a:latin typeface="Century Gothic"/>
                <a:ea typeface="+mn-lt"/>
                <a:cs typeface="+mn-lt"/>
              </a:rPr>
              <a:t>Hard engineering </a:t>
            </a:r>
            <a:r>
              <a:rPr lang="en-GB" sz="1100" dirty="0">
                <a:latin typeface="Century Gothic"/>
                <a:ea typeface="+mn-lt"/>
                <a:cs typeface="+mn-lt"/>
              </a:rPr>
              <a:t>-involves the use of man-made structures to reduce the erosive power of waves</a:t>
            </a:r>
            <a:endParaRPr lang="en-US"/>
          </a:p>
          <a:p>
            <a:pPr>
              <a:lnSpc>
                <a:spcPct val="150000"/>
              </a:lnSpc>
            </a:pPr>
            <a:endParaRPr lang="en-GB" sz="110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Soft engineering</a:t>
            </a:r>
            <a:r>
              <a:rPr lang="en-GB" sz="1100" dirty="0">
                <a:solidFill>
                  <a:srgbClr val="000000"/>
                </a:solidFill>
                <a:latin typeface="Century Gothic"/>
                <a:ea typeface="+mn-lt"/>
                <a:cs typeface="+mn-lt"/>
              </a:rPr>
              <a:t> – works with the natural environment to protect coastal areas.</a:t>
            </a:r>
          </a:p>
          <a:p>
            <a:pPr>
              <a:lnSpc>
                <a:spcPct val="150000"/>
              </a:lnSpc>
            </a:pPr>
            <a:endParaRPr lang="en-GB" sz="110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Shoreline Managment Plan</a:t>
            </a:r>
            <a:r>
              <a:rPr lang="en-GB" sz="1100" dirty="0">
                <a:solidFill>
                  <a:srgbClr val="000000"/>
                </a:solidFill>
                <a:latin typeface="Century Gothic"/>
                <a:ea typeface="+mn-lt"/>
                <a:cs typeface="+mn-lt"/>
              </a:rPr>
              <a:t> – what actions will be taken to protect the coastline, if any.</a:t>
            </a:r>
          </a:p>
        </p:txBody>
      </p:sp>
      <p:sp>
        <p:nvSpPr>
          <p:cNvPr id="2" name="TextBox 1">
            <a:extLst>
              <a:ext uri="{FF2B5EF4-FFF2-40B4-BE49-F238E27FC236}">
                <a16:creationId xmlns:a16="http://schemas.microsoft.com/office/drawing/2014/main" id="{C418A694-A9E7-6D4C-593C-311D54004EFA}"/>
              </a:ext>
            </a:extLst>
          </p:cNvPr>
          <p:cNvSpPr txBox="1"/>
          <p:nvPr/>
        </p:nvSpPr>
        <p:spPr>
          <a:xfrm>
            <a:off x="6880266" y="20513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6 </a:t>
            </a:r>
            <a:endParaRPr lang="en-US" sz="2000" b="1">
              <a:latin typeface="Aptos" panose="020B0004020202020204"/>
            </a:endParaRPr>
          </a:p>
          <a:p>
            <a:pPr algn="ctr"/>
            <a:r>
              <a:rPr lang="en-US" sz="1600" b="1">
                <a:latin typeface="Century Gothic"/>
              </a:rPr>
              <a:t>Coastal Management​</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6568121" y="167992"/>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A6A59E13-27FC-3CF2-7CDF-4AD0B3F0C596}"/>
              </a:ext>
            </a:extLst>
          </p:cNvPr>
          <p:cNvSpPr txBox="1"/>
          <p:nvPr/>
        </p:nvSpPr>
        <p:spPr>
          <a:xfrm>
            <a:off x="7169259" y="6460070"/>
            <a:ext cx="131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BBC Bitesize</a:t>
            </a:r>
            <a:endParaRPr lang="en-US" sz="1600"/>
          </a:p>
        </p:txBody>
      </p:sp>
      <p:sp>
        <p:nvSpPr>
          <p:cNvPr id="18" name="TextBox 17">
            <a:extLst>
              <a:ext uri="{FF2B5EF4-FFF2-40B4-BE49-F238E27FC236}">
                <a16:creationId xmlns:a16="http://schemas.microsoft.com/office/drawing/2014/main" id="{B1B3B242-28DF-C85B-4C25-092C28C6A3C7}"/>
              </a:ext>
            </a:extLst>
          </p:cNvPr>
          <p:cNvSpPr txBox="1"/>
          <p:nvPr/>
        </p:nvSpPr>
        <p:spPr>
          <a:xfrm>
            <a:off x="8399935" y="6363236"/>
            <a:ext cx="13825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Internet Geography</a:t>
            </a:r>
            <a:endParaRPr lang="en-US" sz="1600"/>
          </a:p>
        </p:txBody>
      </p:sp>
      <p:cxnSp>
        <p:nvCxnSpPr>
          <p:cNvPr id="5" name="Straight Arrow Connector 4">
            <a:extLst>
              <a:ext uri="{FF2B5EF4-FFF2-40B4-BE49-F238E27FC236}">
                <a16:creationId xmlns:a16="http://schemas.microsoft.com/office/drawing/2014/main" id="{91F69382-CF89-07F4-1EB3-F826A1AEFF32}"/>
              </a:ext>
            </a:extLst>
          </p:cNvPr>
          <p:cNvCxnSpPr>
            <a:cxnSpLocks/>
          </p:cNvCxnSpPr>
          <p:nvPr/>
        </p:nvCxnSpPr>
        <p:spPr>
          <a:xfrm flipV="1">
            <a:off x="7309493" y="4956663"/>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D2B59CFE-F6E2-8F83-8265-8B3C14ED305D}"/>
              </a:ext>
            </a:extLst>
          </p:cNvPr>
          <p:cNvGraphicFramePr>
            <a:graphicFrameLocks noGrp="1"/>
          </p:cNvGraphicFramePr>
          <p:nvPr>
            <p:extLst>
              <p:ext uri="{D42A27DB-BD31-4B8C-83A1-F6EECF244321}">
                <p14:modId xmlns:p14="http://schemas.microsoft.com/office/powerpoint/2010/main" val="3594188031"/>
              </p:ext>
            </p:extLst>
          </p:nvPr>
        </p:nvGraphicFramePr>
        <p:xfrm>
          <a:off x="490602" y="1210849"/>
          <a:ext cx="6394167" cy="5001485"/>
        </p:xfrm>
        <a:graphic>
          <a:graphicData uri="http://schemas.openxmlformats.org/drawingml/2006/table">
            <a:tbl>
              <a:tblPr firstRow="1" bandRow="1">
                <a:tableStyleId>{5C22544A-7EE6-4342-B048-85BDC9FD1C3A}</a:tableStyleId>
              </a:tblPr>
              <a:tblGrid>
                <a:gridCol w="907682">
                  <a:extLst>
                    <a:ext uri="{9D8B030D-6E8A-4147-A177-3AD203B41FA5}">
                      <a16:colId xmlns:a16="http://schemas.microsoft.com/office/drawing/2014/main" val="645554542"/>
                    </a:ext>
                  </a:extLst>
                </a:gridCol>
                <a:gridCol w="1826712">
                  <a:extLst>
                    <a:ext uri="{9D8B030D-6E8A-4147-A177-3AD203B41FA5}">
                      <a16:colId xmlns:a16="http://schemas.microsoft.com/office/drawing/2014/main" val="1887324229"/>
                    </a:ext>
                  </a:extLst>
                </a:gridCol>
                <a:gridCol w="1847587">
                  <a:extLst>
                    <a:ext uri="{9D8B030D-6E8A-4147-A177-3AD203B41FA5}">
                      <a16:colId xmlns:a16="http://schemas.microsoft.com/office/drawing/2014/main" val="2591480551"/>
                    </a:ext>
                  </a:extLst>
                </a:gridCol>
                <a:gridCol w="1812186">
                  <a:extLst>
                    <a:ext uri="{9D8B030D-6E8A-4147-A177-3AD203B41FA5}">
                      <a16:colId xmlns:a16="http://schemas.microsoft.com/office/drawing/2014/main" val="430126374"/>
                    </a:ext>
                  </a:extLst>
                </a:gridCol>
              </a:tblGrid>
              <a:tr h="275311">
                <a:tc>
                  <a:txBody>
                    <a:bodyPr/>
                    <a:lstStyle/>
                    <a:p>
                      <a:pPr lvl="0">
                        <a:buNone/>
                      </a:pPr>
                      <a:endParaRPr lang="en-GB" sz="9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Description</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Advantages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Disadvantages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39186713"/>
                  </a:ext>
                </a:extLst>
              </a:tr>
              <a:tr h="848876">
                <a:tc>
                  <a:txBody>
                    <a:bodyPr/>
                    <a:lstStyle/>
                    <a:p>
                      <a:pPr lvl="0" algn="ctr">
                        <a:buNone/>
                      </a:pPr>
                      <a:r>
                        <a:rPr lang="en-GB" sz="900" dirty="0">
                          <a:latin typeface="Century Gothic"/>
                        </a:rPr>
                        <a:t>Sea walls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Walls are built at the back of beaches to reflect waves back to the sea. </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prevent erosion but not the movement of sediment, which can affect other areas. Wel maintained walls can last for years.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create a strong backwash ,which can erode wall foundations. Expensive to build and maintain.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18852067"/>
                  </a:ext>
                </a:extLst>
              </a:tr>
              <a:tr h="699749">
                <a:tc>
                  <a:txBody>
                    <a:bodyPr/>
                    <a:lstStyle/>
                    <a:p>
                      <a:pPr lvl="0" algn="ctr">
                        <a:buNone/>
                      </a:pPr>
                      <a:r>
                        <a:rPr lang="en-GB" sz="900" dirty="0">
                          <a:latin typeface="Century Gothic"/>
                        </a:rPr>
                        <a:t>Rock armour / rip rap</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Large boulders are placed along the coastline to absorb the power of waves.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It is highly effective at absorbing wave power. It is relatively cheap, quick to build and easy to maintain.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Boulders are often sourced from other locations and may appear unsightly next to local geology.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92028224"/>
                  </a:ext>
                </a:extLst>
              </a:tr>
              <a:tr h="848876">
                <a:tc>
                  <a:txBody>
                    <a:bodyPr/>
                    <a:lstStyle/>
                    <a:p>
                      <a:pPr lvl="0" algn="ctr">
                        <a:buNone/>
                      </a:pPr>
                      <a:r>
                        <a:rPr lang="en-GB" sz="900" dirty="0">
                          <a:latin typeface="Century Gothic"/>
                        </a:rPr>
                        <a:t>Groynes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Concrete or wooden barriers are built at right angles to the beach to prevent longshore drift, trap sediment and absorb the power of waves.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are relatively cheap and effective at preventing erosion. They create larger beaches, which can attract more tourists.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 restriction of movement of sediment may simply move the problems of erosion further down the coast.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06251381"/>
                  </a:ext>
                </a:extLst>
              </a:tr>
              <a:tr h="630921">
                <a:tc>
                  <a:txBody>
                    <a:bodyPr/>
                    <a:lstStyle/>
                    <a:p>
                      <a:pPr lvl="0" algn="ctr">
                        <a:buNone/>
                      </a:pPr>
                      <a:r>
                        <a:rPr lang="en-GB" sz="900" dirty="0">
                          <a:latin typeface="Century Gothic"/>
                        </a:rPr>
                        <a:t>Gabions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Wire cages filled with rocks are placed at the base  of cliffs to absorb wave energy.</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are cheap and easy to construct. They are often made from local materials.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 wire cages are ugly and can erode within 10 years. Can become dangerous.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3553453"/>
                  </a:ext>
                </a:extLst>
              </a:tr>
              <a:tr h="848876">
                <a:tc>
                  <a:txBody>
                    <a:bodyPr/>
                    <a:lstStyle/>
                    <a:p>
                      <a:pPr lvl="0" algn="ctr">
                        <a:buNone/>
                      </a:pPr>
                      <a:r>
                        <a:rPr lang="en-GB" sz="900" dirty="0">
                          <a:latin typeface="Century Gothic"/>
                        </a:rPr>
                        <a:t>Beach nourishment and reprofiling</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Sediment is either added to the beach from elsewhere or shifted from the bottom of the beach to the top.</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These processes create a wider beach, which slows waves and provides greater protection from erosion and flooding.</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These processes are expensive and must be repeated regularly. Beach access may be restricted during construction.</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041580"/>
                  </a:ext>
                </a:extLst>
              </a:tr>
              <a:tr h="848876">
                <a:tc>
                  <a:txBody>
                    <a:bodyPr/>
                    <a:lstStyle/>
                    <a:p>
                      <a:pPr lvl="0" algn="ctr">
                        <a:buNone/>
                      </a:pPr>
                      <a:r>
                        <a:rPr lang="en-GB" sz="900" dirty="0">
                          <a:latin typeface="Century Gothic"/>
                        </a:rPr>
                        <a:t>Dune regeneration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Dunes are created or restored by adding more sand (nourishment), building fences or planting vegetation.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Dunes form an effective barrier between land and sea, and they help maintain natural habitats.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The method is expensive and requires a lot of maintenance.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97523418"/>
                  </a:ext>
                </a:extLst>
              </a:tr>
            </a:tbl>
          </a:graphicData>
        </a:graphic>
      </p:graphicFrame>
      <p:sp>
        <p:nvSpPr>
          <p:cNvPr id="3" name="TextBox 2">
            <a:extLst>
              <a:ext uri="{FF2B5EF4-FFF2-40B4-BE49-F238E27FC236}">
                <a16:creationId xmlns:a16="http://schemas.microsoft.com/office/drawing/2014/main" id="{A7C93D4B-EF84-249E-F539-403CF2CBD92C}"/>
              </a:ext>
            </a:extLst>
          </p:cNvPr>
          <p:cNvSpPr txBox="1"/>
          <p:nvPr/>
        </p:nvSpPr>
        <p:spPr>
          <a:xfrm>
            <a:off x="542794" y="6221260"/>
            <a:ext cx="6294328"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rPr>
              <a:t>Managed retreat allows land to become naturally flooded, creating an area of marshland or mudflats that protects inland areas. This is a cheap, natural option. However, large areas of agricultural land may be lost.</a:t>
            </a:r>
          </a:p>
        </p:txBody>
      </p:sp>
      <p:pic>
        <p:nvPicPr>
          <p:cNvPr id="7" name="Picture 6">
            <a:extLst>
              <a:ext uri="{FF2B5EF4-FFF2-40B4-BE49-F238E27FC236}">
                <a16:creationId xmlns:a16="http://schemas.microsoft.com/office/drawing/2014/main" id="{B0239C6A-A9C3-68B7-7EA3-74AEDCA41FA2}"/>
              </a:ext>
            </a:extLst>
          </p:cNvPr>
          <p:cNvPicPr>
            <a:picLocks noChangeAspect="1"/>
          </p:cNvPicPr>
          <p:nvPr/>
        </p:nvPicPr>
        <p:blipFill>
          <a:blip r:embed="rId4"/>
          <a:stretch>
            <a:fillRect/>
          </a:stretch>
        </p:blipFill>
        <p:spPr>
          <a:xfrm>
            <a:off x="7149230" y="1679531"/>
            <a:ext cx="482254" cy="503130"/>
          </a:xfrm>
          <a:prstGeom prst="rect">
            <a:avLst/>
          </a:prstGeom>
        </p:spPr>
      </p:pic>
      <p:pic>
        <p:nvPicPr>
          <p:cNvPr id="11" name="Picture 10">
            <a:extLst>
              <a:ext uri="{FF2B5EF4-FFF2-40B4-BE49-F238E27FC236}">
                <a16:creationId xmlns:a16="http://schemas.microsoft.com/office/drawing/2014/main" id="{8AA2817F-97D9-2582-ECB0-68DDB27431C2}"/>
              </a:ext>
            </a:extLst>
          </p:cNvPr>
          <p:cNvPicPr>
            <a:picLocks noChangeAspect="1"/>
          </p:cNvPicPr>
          <p:nvPr/>
        </p:nvPicPr>
        <p:blipFill>
          <a:blip r:embed="rId5"/>
          <a:stretch>
            <a:fillRect/>
          </a:stretch>
        </p:blipFill>
        <p:spPr>
          <a:xfrm>
            <a:off x="7097038" y="2775559"/>
            <a:ext cx="586636" cy="586636"/>
          </a:xfrm>
          <a:prstGeom prst="rect">
            <a:avLst/>
          </a:prstGeom>
        </p:spPr>
      </p:pic>
      <p:pic>
        <p:nvPicPr>
          <p:cNvPr id="16" name="Picture 15">
            <a:extLst>
              <a:ext uri="{FF2B5EF4-FFF2-40B4-BE49-F238E27FC236}">
                <a16:creationId xmlns:a16="http://schemas.microsoft.com/office/drawing/2014/main" id="{DFB57916-378F-9B04-FCDB-B15FA6543EF7}"/>
              </a:ext>
            </a:extLst>
          </p:cNvPr>
          <p:cNvPicPr>
            <a:picLocks noChangeAspect="1"/>
          </p:cNvPicPr>
          <p:nvPr/>
        </p:nvPicPr>
        <p:blipFill>
          <a:blip r:embed="rId6"/>
          <a:stretch>
            <a:fillRect/>
          </a:stretch>
        </p:blipFill>
        <p:spPr>
          <a:xfrm>
            <a:off x="7128353" y="4111668"/>
            <a:ext cx="576198" cy="576198"/>
          </a:xfrm>
          <a:prstGeom prst="rect">
            <a:avLst/>
          </a:prstGeom>
        </p:spPr>
      </p:pic>
      <p:pic>
        <p:nvPicPr>
          <p:cNvPr id="20" name="Picture 19">
            <a:extLst>
              <a:ext uri="{FF2B5EF4-FFF2-40B4-BE49-F238E27FC236}">
                <a16:creationId xmlns:a16="http://schemas.microsoft.com/office/drawing/2014/main" id="{7281D049-48C1-4DEC-B77D-0949D3F83B6F}"/>
              </a:ext>
            </a:extLst>
          </p:cNvPr>
          <p:cNvPicPr>
            <a:picLocks noChangeAspect="1"/>
          </p:cNvPicPr>
          <p:nvPr/>
        </p:nvPicPr>
        <p:blipFill>
          <a:blip r:embed="rId7"/>
          <a:stretch>
            <a:fillRect/>
          </a:stretch>
        </p:blipFill>
        <p:spPr>
          <a:xfrm>
            <a:off x="7407434" y="5600430"/>
            <a:ext cx="838099" cy="827490"/>
          </a:xfrm>
          <a:prstGeom prst="rect">
            <a:avLst/>
          </a:prstGeom>
        </p:spPr>
      </p:pic>
      <p:pic>
        <p:nvPicPr>
          <p:cNvPr id="22" name="Picture 21">
            <a:extLst>
              <a:ext uri="{FF2B5EF4-FFF2-40B4-BE49-F238E27FC236}">
                <a16:creationId xmlns:a16="http://schemas.microsoft.com/office/drawing/2014/main" id="{69F7A081-534F-407C-B0F4-052DBF03EE87}"/>
              </a:ext>
            </a:extLst>
          </p:cNvPr>
          <p:cNvPicPr>
            <a:picLocks noChangeAspect="1"/>
          </p:cNvPicPr>
          <p:nvPr/>
        </p:nvPicPr>
        <p:blipFill>
          <a:blip r:embed="rId8"/>
          <a:stretch>
            <a:fillRect/>
          </a:stretch>
        </p:blipFill>
        <p:spPr>
          <a:xfrm>
            <a:off x="8671018" y="5578865"/>
            <a:ext cx="838099" cy="849055"/>
          </a:xfrm>
          <a:prstGeom prst="rect">
            <a:avLst/>
          </a:prstGeom>
        </p:spPr>
      </p:pic>
    </p:spTree>
    <p:extLst>
      <p:ext uri="{BB962C8B-B14F-4D97-AF65-F5344CB8AC3E}">
        <p14:creationId xmlns:p14="http://schemas.microsoft.com/office/powerpoint/2010/main" val="163489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Props1.xml><?xml version="1.0" encoding="utf-8"?>
<ds:datastoreItem xmlns:ds="http://schemas.openxmlformats.org/officeDocument/2006/customXml" ds:itemID="{18E0CBF6-8DF7-4597-A56A-AFFC2A6437AF}">
  <ds:schemaRefs>
    <ds:schemaRef ds:uri="http://schemas.microsoft.com/sharepoint/v3/contenttype/forms"/>
  </ds:schemaRefs>
</ds:datastoreItem>
</file>

<file path=customXml/itemProps2.xml><?xml version="1.0" encoding="utf-8"?>
<ds:datastoreItem xmlns:ds="http://schemas.openxmlformats.org/officeDocument/2006/customXml" ds:itemID="{BCA6E15D-219D-43D4-AA7B-244F4C720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577E52-C56F-43C1-8CF0-11D1CE03CFF0}">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elements/1.1/"/>
    <ds:schemaRef ds:uri="f55e4e17-f17b-45d4-a783-b77bdb67020d"/>
    <ds:schemaRef ds:uri="8c196e67-583f-4cee-a71a-f7c16f1d0bdf"/>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49</TotalTime>
  <Words>1871</Words>
  <Application>Microsoft Office PowerPoint</Application>
  <PresentationFormat>A4 Paper (210x297 mm)</PresentationFormat>
  <Paragraphs>221</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Arial</vt:lpstr>
      <vt:lpstr>Calibri</vt:lpstr>
      <vt:lpstr>Century Gothic</vt:lpstr>
      <vt:lpstr>Segoe UI</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663</cp:revision>
  <dcterms:created xsi:type="dcterms:W3CDTF">2024-03-05T11:58:30Z</dcterms:created>
  <dcterms:modified xsi:type="dcterms:W3CDTF">2024-06-10T07:51:16Z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