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56" r:id="rId6"/>
    <p:sldId id="258" r:id="rId7"/>
    <p:sldId id="257" r:id="rId8"/>
    <p:sldId id="259" r:id="rId9"/>
    <p:sldId id="260" r:id="rId10"/>
    <p:sldId id="262" r:id="rId1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5ED1-8BE6-E4A4-BD91-BFFA2E8DF124}" v="494" dt="2024-05-08T14:09:25.651"/>
    <p1510:client id="{667377C4-30F1-C24B-ABED-82F41FFB12DC}" v="67" dt="2024-05-08T19:50:30.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111" d="100"/>
          <a:sy n="111" d="100"/>
        </p:scale>
        <p:origin x="10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8666"/>
            </a:lvl1pPr>
          </a:lstStyle>
          <a:p>
            <a:r>
              <a:rPr lang="en-US" dirty="0"/>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37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559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32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46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8666"/>
            </a:lvl1pPr>
          </a:lstStyle>
          <a:p>
            <a:r>
              <a:rPr lang="en-US" dirty="0"/>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343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620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dirty="0"/>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dirty="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312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470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808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dirty="0"/>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039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4622"/>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517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733">
                <a:solidFill>
                  <a:schemeClr val="tx1">
                    <a:tint val="75000"/>
                  </a:schemeClr>
                </a:solidFill>
              </a:defRPr>
            </a:lvl1pPr>
          </a:lstStyle>
          <a:p>
            <a:fld id="{C764DE79-268F-4C1A-8933-263129D2AF90}" type="datetimeFigureOut">
              <a:rPr lang="en-US" dirty="0"/>
              <a:t>6/10/2024</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7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09006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tiff"/><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15.png"/><Relationship Id="rId5" Type="http://schemas.openxmlformats.org/officeDocument/2006/relationships/image" Target="../media/image29.tiff"/><Relationship Id="rId10" Type="http://schemas.openxmlformats.org/officeDocument/2006/relationships/image" Target="../media/image34.png"/><Relationship Id="rId4" Type="http://schemas.openxmlformats.org/officeDocument/2006/relationships/image" Target="../media/image28.tiff"/><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15.png"/><Relationship Id="rId18" Type="http://schemas.openxmlformats.org/officeDocument/2006/relationships/image" Target="../media/image60.pn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5.jpeg"/><Relationship Id="rId17" Type="http://schemas.openxmlformats.org/officeDocument/2006/relationships/image" Target="../media/image59.png"/><Relationship Id="rId2" Type="http://schemas.openxmlformats.org/officeDocument/2006/relationships/image" Target="../media/image1.png"/><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951617530"/>
              </p:ext>
            </p:extLst>
          </p:nvPr>
        </p:nvGraphicFramePr>
        <p:xfrm>
          <a:off x="438410" y="803753"/>
          <a:ext cx="9357005" cy="5950530"/>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975265">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are the main types of crime?</a:t>
                      </a:r>
                    </a:p>
                    <a:p>
                      <a:pPr marL="228600" lvl="0" indent="-228600" algn="l">
                        <a:lnSpc>
                          <a:spcPct val="150000"/>
                        </a:lnSpc>
                        <a:buAutoNum type="arabicPeriod"/>
                      </a:pPr>
                      <a:r>
                        <a:rPr lang="en-GB" sz="1200" b="0" dirty="0">
                          <a:solidFill>
                            <a:schemeClr val="tx1"/>
                          </a:solidFill>
                          <a:latin typeface="Century Gothic"/>
                        </a:rPr>
                        <a:t>How have crime levels changed in the UK/</a:t>
                      </a:r>
                    </a:p>
                    <a:p>
                      <a:pPr marL="228600" lvl="0" indent="-228600" algn="l">
                        <a:lnSpc>
                          <a:spcPct val="150000"/>
                        </a:lnSpc>
                        <a:buAutoNum type="arabicPeriod"/>
                      </a:pPr>
                      <a:r>
                        <a:rPr lang="en-GB" sz="1200" b="0" dirty="0">
                          <a:solidFill>
                            <a:schemeClr val="tx1"/>
                          </a:solidFill>
                          <a:latin typeface="Century Gothic"/>
                        </a:rPr>
                        <a:t>How have crime levels changes in South </a:t>
                      </a:r>
                      <a:r>
                        <a:rPr lang="en-GB" sz="1200" b="0" dirty="0" err="1">
                          <a:solidFill>
                            <a:schemeClr val="tx1"/>
                          </a:solidFill>
                          <a:latin typeface="Century Gothic"/>
                        </a:rPr>
                        <a:t>Ribble</a:t>
                      </a:r>
                      <a:r>
                        <a:rPr lang="en-GB" sz="1200" b="0" dirty="0">
                          <a:solidFill>
                            <a:schemeClr val="tx1"/>
                          </a:solidFill>
                          <a:latin typeface="Century Gothic"/>
                        </a:rPr>
                        <a: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Can you draw an accurate bar graph?</a:t>
                      </a:r>
                    </a:p>
                    <a:p>
                      <a:pPr marL="228600" lvl="0" indent="-228600" algn="l">
                        <a:lnSpc>
                          <a:spcPct val="150000"/>
                        </a:lnSpc>
                        <a:buAutoNum type="arabicPeriod"/>
                      </a:pPr>
                      <a:r>
                        <a:rPr lang="en-GB" sz="1200" b="0" i="0" u="none" strike="noStrike" noProof="0" dirty="0">
                          <a:solidFill>
                            <a:schemeClr val="tx1"/>
                          </a:solidFill>
                          <a:latin typeface="Century Gothic"/>
                        </a:rPr>
                        <a:t>Can you read an OS map using 4 and 6 figure grid references?</a:t>
                      </a:r>
                    </a:p>
                    <a:p>
                      <a:pPr marL="228600" lvl="0" indent="-228600" algn="l">
                        <a:lnSpc>
                          <a:spcPct val="150000"/>
                        </a:lnSpc>
                        <a:buAutoNum type="arabicPeriod"/>
                      </a:pP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GB" sz="1200" b="0" i="0" u="none" strike="noStrike" noProof="0" dirty="0">
                        <a:solidFill>
                          <a:schemeClr val="tx1"/>
                        </a:solidFill>
                        <a:latin typeface="Century Gothic"/>
                      </a:endParaRPr>
                    </a:p>
                    <a:p>
                      <a:pPr lvl="0" algn="ctr">
                        <a:buNone/>
                      </a:pPr>
                      <a:endParaRPr lang="en-GB" sz="1200" b="0" i="0" u="none" strike="noStrike" noProof="0" dirty="0">
                        <a:solidFill>
                          <a:schemeClr val="tx1"/>
                        </a:solidFill>
                        <a:latin typeface="Century Gothic"/>
                      </a:endParaRPr>
                    </a:p>
                    <a:p>
                      <a:pPr marL="228600" lvl="0" indent="-228600" algn="l">
                        <a:lnSpc>
                          <a:spcPct val="150000"/>
                        </a:lnSpc>
                        <a:buFont typeface="+mj-lt"/>
                        <a:buAutoNum type="arabicPeriod"/>
                      </a:pPr>
                      <a:r>
                        <a:rPr lang="en-GB" sz="1200" b="0" i="0" u="none" strike="noStrike" noProof="0" dirty="0">
                          <a:solidFill>
                            <a:schemeClr val="tx1"/>
                          </a:solidFill>
                          <a:latin typeface="Century Gothic"/>
                        </a:rPr>
                        <a:t>What three things affect the location of crime?</a:t>
                      </a:r>
                    </a:p>
                    <a:p>
                      <a:pPr marL="228600" lvl="0" indent="-228600" algn="l">
                        <a:lnSpc>
                          <a:spcPct val="150000"/>
                        </a:lnSpc>
                        <a:buFont typeface="+mj-lt"/>
                        <a:buAutoNum type="arabicPeriod"/>
                      </a:pPr>
                      <a:r>
                        <a:rPr lang="en-GB" sz="1200" b="0" i="0" u="none" strike="noStrike" noProof="0" dirty="0">
                          <a:solidFill>
                            <a:schemeClr val="tx1"/>
                          </a:solidFill>
                          <a:latin typeface="Century Gothic"/>
                        </a:rPr>
                        <a:t>Can you explain which each of these can affect crime levels?</a:t>
                      </a:r>
                    </a:p>
                    <a:p>
                      <a:pPr marL="228600" lvl="0" indent="-228600" algn="l">
                        <a:lnSpc>
                          <a:spcPct val="150000"/>
                        </a:lnSpc>
                        <a:buFont typeface="+mj-lt"/>
                        <a:buAutoNum type="arabicPeriod"/>
                      </a:pPr>
                      <a:r>
                        <a:rPr lang="en-GB" sz="1200" b="0" i="0" u="none" strike="noStrike" noProof="0" dirty="0">
                          <a:solidFill>
                            <a:schemeClr val="tx1"/>
                          </a:solidFill>
                          <a:latin typeface="Century Gothic"/>
                        </a:rPr>
                        <a:t>Why is it useful to know where crimes occur?</a:t>
                      </a:r>
                    </a:p>
                    <a:p>
                      <a:pPr marL="228600" lvl="0" indent="-228600" algn="l">
                        <a:lnSpc>
                          <a:spcPct val="150000"/>
                        </a:lnSpc>
                        <a:buFont typeface="+mj-lt"/>
                        <a:buAutoNum type="arabicPeriod"/>
                      </a:pP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975265">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are communities affect by crime?</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are services affected by crime?</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some of the knock on effects of these for people?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a flood?</a:t>
                      </a:r>
                    </a:p>
                    <a:p>
                      <a:pPr marL="228600" lvl="0" indent="-228600" algn="l">
                        <a:lnSpc>
                          <a:spcPct val="150000"/>
                        </a:lnSpc>
                        <a:buAutoNum type="arabicPeriod"/>
                      </a:pPr>
                      <a:r>
                        <a:rPr lang="en-GB" sz="1200" b="0" dirty="0">
                          <a:solidFill>
                            <a:schemeClr val="tx1"/>
                          </a:solidFill>
                          <a:latin typeface="Century Gothic"/>
                        </a:rPr>
                        <a:t>What are the natural/physical causes of flooding?</a:t>
                      </a:r>
                    </a:p>
                    <a:p>
                      <a:pPr marL="228600" lvl="0" indent="-228600" algn="l">
                        <a:lnSpc>
                          <a:spcPct val="150000"/>
                        </a:lnSpc>
                        <a:buAutoNum type="arabicPeriod"/>
                      </a:pPr>
                      <a:r>
                        <a:rPr lang="en-GB" sz="1200" b="0" dirty="0">
                          <a:solidFill>
                            <a:schemeClr val="tx1"/>
                          </a:solidFill>
                          <a:latin typeface="Century Gothic"/>
                        </a:rPr>
                        <a:t>What are the human causes of flooding?</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can we reduce crime in public areas?</a:t>
                      </a:r>
                    </a:p>
                    <a:p>
                      <a:pPr marL="228600" lvl="0" indent="-228600" algn="l">
                        <a:lnSpc>
                          <a:spcPct val="150000"/>
                        </a:lnSpc>
                        <a:buAutoNum type="arabicPeriod"/>
                      </a:pPr>
                      <a:r>
                        <a:rPr lang="en-GB" sz="1200" b="0" dirty="0">
                          <a:solidFill>
                            <a:schemeClr val="tx1"/>
                          </a:solidFill>
                          <a:latin typeface="Century Gothic"/>
                        </a:rPr>
                        <a:t>How can we reduce crime in our homes and communities?</a:t>
                      </a:r>
                    </a:p>
                    <a:p>
                      <a:pPr marL="228600" lvl="0" indent="-228600" algn="l">
                        <a:lnSpc>
                          <a:spcPct val="150000"/>
                        </a:lnSpc>
                        <a:buAutoNum type="arabicPeriod"/>
                      </a:pPr>
                      <a:r>
                        <a:rPr lang="en-GB" sz="1200" b="0" dirty="0">
                          <a:solidFill>
                            <a:schemeClr val="tx1"/>
                          </a:solidFill>
                          <a:latin typeface="Century Gothic"/>
                        </a:rPr>
                        <a:t>How can shops and services reduce crime?</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135698"/>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Tree>
    <p:extLst>
      <p:ext uri="{BB962C8B-B14F-4D97-AF65-F5344CB8AC3E}">
        <p14:creationId xmlns:p14="http://schemas.microsoft.com/office/powerpoint/2010/main" val="244904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2"/>
          <a:stretch>
            <a:fillRect/>
          </a:stretch>
        </p:blipFill>
        <p:spPr>
          <a:xfrm>
            <a:off x="446496" y="249057"/>
            <a:ext cx="805068" cy="805642"/>
          </a:xfrm>
          <a:prstGeom prst="rect">
            <a:avLst/>
          </a:prstGeom>
        </p:spPr>
      </p:pic>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84847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8250"/>
            <a:ext cx="6143625" cy="5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905625" y="5029200"/>
            <a:ext cx="28098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84847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661858" y="984854"/>
            <a:ext cx="1543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868219" y="847725"/>
            <a:ext cx="9429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Key words</a:t>
            </a:r>
            <a:endParaRPr lang="en-US" b="1" u="sng">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2766633" y="5156804"/>
            <a:ext cx="1438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Misconceptions</a:t>
            </a:r>
            <a:endParaRPr lang="en-US" b="1" u="sng">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652958" y="515680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a:ea typeface="Calibri"/>
              <a:cs typeface="Calibri"/>
            </a:endParaRPr>
          </a:p>
        </p:txBody>
      </p:sp>
      <p:pic>
        <p:nvPicPr>
          <p:cNvPr id="18" name="Picture 17">
            <a:extLst>
              <a:ext uri="{FF2B5EF4-FFF2-40B4-BE49-F238E27FC236}">
                <a16:creationId xmlns:a16="http://schemas.microsoft.com/office/drawing/2014/main" id="{8CD3D936-360C-AD21-A986-0055A167681D}"/>
              </a:ext>
            </a:extLst>
          </p:cNvPr>
          <p:cNvPicPr>
            <a:picLocks noChangeAspect="1"/>
          </p:cNvPicPr>
          <p:nvPr/>
        </p:nvPicPr>
        <p:blipFill>
          <a:blip r:embed="rId3"/>
          <a:stretch>
            <a:fillRect/>
          </a:stretch>
        </p:blipFill>
        <p:spPr>
          <a:xfrm>
            <a:off x="590550" y="1381125"/>
            <a:ext cx="504825" cy="495300"/>
          </a:xfrm>
          <a:prstGeom prst="rect">
            <a:avLst/>
          </a:prstGeom>
        </p:spPr>
      </p:pic>
      <p:pic>
        <p:nvPicPr>
          <p:cNvPr id="19" name="Picture 18">
            <a:extLst>
              <a:ext uri="{FF2B5EF4-FFF2-40B4-BE49-F238E27FC236}">
                <a16:creationId xmlns:a16="http://schemas.microsoft.com/office/drawing/2014/main" id="{FA8ED7F6-74A3-F425-C10F-0B735A107CBE}"/>
              </a:ext>
            </a:extLst>
          </p:cNvPr>
          <p:cNvPicPr>
            <a:picLocks noChangeAspect="1"/>
          </p:cNvPicPr>
          <p:nvPr/>
        </p:nvPicPr>
        <p:blipFill>
          <a:blip r:embed="rId4"/>
          <a:stretch>
            <a:fillRect/>
          </a:stretch>
        </p:blipFill>
        <p:spPr>
          <a:xfrm>
            <a:off x="504825" y="2867025"/>
            <a:ext cx="666750" cy="666750"/>
          </a:xfrm>
          <a:prstGeom prst="rect">
            <a:avLst/>
          </a:prstGeom>
        </p:spPr>
      </p:pic>
      <p:pic>
        <p:nvPicPr>
          <p:cNvPr id="20" name="Picture 19">
            <a:extLst>
              <a:ext uri="{FF2B5EF4-FFF2-40B4-BE49-F238E27FC236}">
                <a16:creationId xmlns:a16="http://schemas.microsoft.com/office/drawing/2014/main" id="{F46E48E3-7AD9-6BEE-144B-5B01B55C753B}"/>
              </a:ext>
            </a:extLst>
          </p:cNvPr>
          <p:cNvPicPr>
            <a:picLocks noChangeAspect="1"/>
          </p:cNvPicPr>
          <p:nvPr/>
        </p:nvPicPr>
        <p:blipFill>
          <a:blip r:embed="rId5"/>
          <a:stretch>
            <a:fillRect/>
          </a:stretch>
        </p:blipFill>
        <p:spPr>
          <a:xfrm>
            <a:off x="590550" y="3857625"/>
            <a:ext cx="495300" cy="495300"/>
          </a:xfrm>
          <a:prstGeom prst="rect">
            <a:avLst/>
          </a:prstGeom>
        </p:spPr>
      </p:pic>
      <p:pic>
        <p:nvPicPr>
          <p:cNvPr id="21" name="Picture 20">
            <a:extLst>
              <a:ext uri="{FF2B5EF4-FFF2-40B4-BE49-F238E27FC236}">
                <a16:creationId xmlns:a16="http://schemas.microsoft.com/office/drawing/2014/main" id="{B7E687F9-8D5A-69FF-5690-E3545B733BFA}"/>
              </a:ext>
            </a:extLst>
          </p:cNvPr>
          <p:cNvPicPr>
            <a:picLocks noChangeAspect="1"/>
          </p:cNvPicPr>
          <p:nvPr/>
        </p:nvPicPr>
        <p:blipFill>
          <a:blip r:embed="rId6"/>
          <a:stretch>
            <a:fillRect/>
          </a:stretch>
        </p:blipFill>
        <p:spPr>
          <a:xfrm>
            <a:off x="1771650" y="1381125"/>
            <a:ext cx="638175" cy="628650"/>
          </a:xfrm>
          <a:prstGeom prst="rect">
            <a:avLst/>
          </a:prstGeom>
        </p:spPr>
      </p:pic>
      <p:pic>
        <p:nvPicPr>
          <p:cNvPr id="22" name="Picture 21">
            <a:extLst>
              <a:ext uri="{FF2B5EF4-FFF2-40B4-BE49-F238E27FC236}">
                <a16:creationId xmlns:a16="http://schemas.microsoft.com/office/drawing/2014/main" id="{0961511A-FA44-1007-8B2B-65D104279A45}"/>
              </a:ext>
            </a:extLst>
          </p:cNvPr>
          <p:cNvPicPr>
            <a:picLocks noChangeAspect="1"/>
          </p:cNvPicPr>
          <p:nvPr/>
        </p:nvPicPr>
        <p:blipFill>
          <a:blip r:embed="rId7"/>
          <a:stretch>
            <a:fillRect/>
          </a:stretch>
        </p:blipFill>
        <p:spPr>
          <a:xfrm>
            <a:off x="542925" y="2181225"/>
            <a:ext cx="600075" cy="590550"/>
          </a:xfrm>
          <a:prstGeom prst="rect">
            <a:avLst/>
          </a:prstGeom>
        </p:spPr>
      </p:pic>
      <p:pic>
        <p:nvPicPr>
          <p:cNvPr id="23" name="Picture 22">
            <a:extLst>
              <a:ext uri="{FF2B5EF4-FFF2-40B4-BE49-F238E27FC236}">
                <a16:creationId xmlns:a16="http://schemas.microsoft.com/office/drawing/2014/main" id="{93FDB5A8-4408-9441-8419-06E3855E01EA}"/>
              </a:ext>
            </a:extLst>
          </p:cNvPr>
          <p:cNvPicPr>
            <a:picLocks noChangeAspect="1"/>
          </p:cNvPicPr>
          <p:nvPr/>
        </p:nvPicPr>
        <p:blipFill>
          <a:blip r:embed="rId8"/>
          <a:stretch>
            <a:fillRect/>
          </a:stretch>
        </p:blipFill>
        <p:spPr>
          <a:xfrm>
            <a:off x="1790700" y="2162175"/>
            <a:ext cx="600075" cy="600075"/>
          </a:xfrm>
          <a:prstGeom prst="rect">
            <a:avLst/>
          </a:prstGeom>
        </p:spPr>
      </p:pic>
      <p:pic>
        <p:nvPicPr>
          <p:cNvPr id="24" name="Picture 23">
            <a:extLst>
              <a:ext uri="{FF2B5EF4-FFF2-40B4-BE49-F238E27FC236}">
                <a16:creationId xmlns:a16="http://schemas.microsoft.com/office/drawing/2014/main" id="{BC4A1970-2B70-A5CE-17A0-7076A8427DF0}"/>
              </a:ext>
            </a:extLst>
          </p:cNvPr>
          <p:cNvPicPr>
            <a:picLocks noChangeAspect="1"/>
          </p:cNvPicPr>
          <p:nvPr/>
        </p:nvPicPr>
        <p:blipFill>
          <a:blip r:embed="rId9"/>
          <a:stretch>
            <a:fillRect/>
          </a:stretch>
        </p:blipFill>
        <p:spPr>
          <a:xfrm>
            <a:off x="1809750" y="3771900"/>
            <a:ext cx="666750" cy="657225"/>
          </a:xfrm>
          <a:prstGeom prst="rect">
            <a:avLst/>
          </a:prstGeom>
        </p:spPr>
      </p:pic>
      <p:pic>
        <p:nvPicPr>
          <p:cNvPr id="25" name="Picture 24">
            <a:extLst>
              <a:ext uri="{FF2B5EF4-FFF2-40B4-BE49-F238E27FC236}">
                <a16:creationId xmlns:a16="http://schemas.microsoft.com/office/drawing/2014/main" id="{3EAB1D0A-1590-B7FD-9268-ECDE1F3EA7F1}"/>
              </a:ext>
            </a:extLst>
          </p:cNvPr>
          <p:cNvPicPr>
            <a:picLocks noChangeAspect="1"/>
          </p:cNvPicPr>
          <p:nvPr/>
        </p:nvPicPr>
        <p:blipFill>
          <a:blip r:embed="rId10"/>
          <a:stretch>
            <a:fillRect/>
          </a:stretch>
        </p:blipFill>
        <p:spPr>
          <a:xfrm>
            <a:off x="1790700" y="2933700"/>
            <a:ext cx="600075" cy="600075"/>
          </a:xfrm>
          <a:prstGeom prst="rect">
            <a:avLst/>
          </a:prstGeom>
        </p:spPr>
      </p:pic>
      <p:pic>
        <p:nvPicPr>
          <p:cNvPr id="26" name="Picture 25" descr="South Ribble - Wikipedia">
            <a:extLst>
              <a:ext uri="{FF2B5EF4-FFF2-40B4-BE49-F238E27FC236}">
                <a16:creationId xmlns:a16="http://schemas.microsoft.com/office/drawing/2014/main" id="{BE9E4DD8-BCD4-FEE4-D58A-D4B018D9A2F4}"/>
              </a:ext>
            </a:extLst>
          </p:cNvPr>
          <p:cNvPicPr>
            <a:picLocks noChangeAspect="1"/>
          </p:cNvPicPr>
          <p:nvPr/>
        </p:nvPicPr>
        <p:blipFill>
          <a:blip r:embed="rId11"/>
          <a:stretch>
            <a:fillRect/>
          </a:stretch>
        </p:blipFill>
        <p:spPr>
          <a:xfrm>
            <a:off x="4514850" y="2062162"/>
            <a:ext cx="1524000" cy="1800225"/>
          </a:xfrm>
          <a:prstGeom prst="rect">
            <a:avLst/>
          </a:prstGeom>
        </p:spPr>
      </p:pic>
      <p:sp>
        <p:nvSpPr>
          <p:cNvPr id="27" name="TextBox 26">
            <a:extLst>
              <a:ext uri="{FF2B5EF4-FFF2-40B4-BE49-F238E27FC236}">
                <a16:creationId xmlns:a16="http://schemas.microsoft.com/office/drawing/2014/main" id="{663A381D-F3AD-F506-9A44-222728253F9B}"/>
              </a:ext>
            </a:extLst>
          </p:cNvPr>
          <p:cNvSpPr txBox="1"/>
          <p:nvPr/>
        </p:nvSpPr>
        <p:spPr>
          <a:xfrm>
            <a:off x="8066619" y="1353673"/>
            <a:ext cx="1713593"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ea typeface="Calibri"/>
                <a:cs typeface="Calibri"/>
              </a:rPr>
              <a:t>Crime - </a:t>
            </a:r>
            <a:r>
              <a:rPr lang="en-US" sz="1200" dirty="0">
                <a:solidFill>
                  <a:srgbClr val="000000"/>
                </a:solidFill>
                <a:latin typeface="Century Gothic"/>
                <a:ea typeface="Calibri"/>
                <a:cs typeface="Calibri"/>
              </a:rPr>
              <a:t>A</a:t>
            </a:r>
            <a:r>
              <a:rPr lang="en-GB" sz="1200" dirty="0">
                <a:solidFill>
                  <a:srgbClr val="231F20"/>
                </a:solidFill>
                <a:latin typeface="Century Gothic"/>
                <a:ea typeface="Calibri"/>
                <a:cs typeface="Calibri"/>
              </a:rPr>
              <a:t>n offence punishable by law</a:t>
            </a:r>
          </a:p>
          <a:p>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Burglary – Stealing from a house or building</a:t>
            </a:r>
          </a:p>
          <a:p>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Robbery – Stealing from a person. </a:t>
            </a:r>
          </a:p>
          <a:p>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Rape - </a:t>
            </a:r>
            <a:r>
              <a:rPr lang="en-GB" sz="1200" dirty="0">
                <a:solidFill>
                  <a:srgbClr val="1F2025"/>
                </a:solidFill>
                <a:latin typeface="Century Gothic"/>
                <a:ea typeface="+mn-lt"/>
                <a:cs typeface="+mn-lt"/>
              </a:rPr>
              <a:t>sexual or indecent sexual act, inflicted on someone without their consent</a:t>
            </a:r>
            <a:endParaRPr lang="en-GB" sz="1200" dirty="0">
              <a:solidFill>
                <a:srgbClr val="231F20"/>
              </a:solidFill>
              <a:latin typeface="Century Gothic"/>
              <a:ea typeface="Calibri"/>
              <a:cs typeface="Calibri"/>
            </a:endParaRPr>
          </a:p>
          <a:p>
            <a:endParaRPr lang="en-GB" sz="1200" dirty="0">
              <a:solidFill>
                <a:srgbClr val="1F2025"/>
              </a:solidFill>
              <a:latin typeface="Century Gothic"/>
              <a:ea typeface="Calibri"/>
              <a:cs typeface="Calibri"/>
            </a:endParaRPr>
          </a:p>
          <a:p>
            <a:endParaRPr lang="en-GB" sz="1100" dirty="0">
              <a:solidFill>
                <a:srgbClr val="1F2025"/>
              </a:solidFill>
              <a:latin typeface="Century Gothic"/>
              <a:ea typeface="Calibri"/>
              <a:cs typeface="Calibri"/>
            </a:endParaRPr>
          </a:p>
          <a:p>
            <a:endParaRPr lang="en-GB" sz="1100" dirty="0">
              <a:solidFill>
                <a:srgbClr val="231F20"/>
              </a:solidFill>
              <a:latin typeface="Century Gothic"/>
              <a:ea typeface="Calibri"/>
              <a:cs typeface="Calibri"/>
            </a:endParaRPr>
          </a:p>
        </p:txBody>
      </p:sp>
      <p:sp>
        <p:nvSpPr>
          <p:cNvPr id="28" name="TextBox 27">
            <a:extLst>
              <a:ext uri="{FF2B5EF4-FFF2-40B4-BE49-F238E27FC236}">
                <a16:creationId xmlns:a16="http://schemas.microsoft.com/office/drawing/2014/main" id="{0CB3CBA8-CE0F-CE79-B72C-A7BA71FF76E4}"/>
              </a:ext>
            </a:extLst>
          </p:cNvPr>
          <p:cNvSpPr txBox="1"/>
          <p:nvPr/>
        </p:nvSpPr>
        <p:spPr>
          <a:xfrm>
            <a:off x="534456" y="1957582"/>
            <a:ext cx="600075" cy="28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Rape</a:t>
            </a:r>
          </a:p>
        </p:txBody>
      </p:sp>
      <p:sp>
        <p:nvSpPr>
          <p:cNvPr id="29" name="TextBox 28">
            <a:extLst>
              <a:ext uri="{FF2B5EF4-FFF2-40B4-BE49-F238E27FC236}">
                <a16:creationId xmlns:a16="http://schemas.microsoft.com/office/drawing/2014/main" id="{CB84D15B-A7B8-FE50-7A8A-B64C40153C8B}"/>
              </a:ext>
            </a:extLst>
          </p:cNvPr>
          <p:cNvSpPr txBox="1"/>
          <p:nvPr/>
        </p:nvSpPr>
        <p:spPr>
          <a:xfrm>
            <a:off x="496356" y="3529207"/>
            <a:ext cx="8286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Robbery</a:t>
            </a:r>
          </a:p>
        </p:txBody>
      </p:sp>
      <p:sp>
        <p:nvSpPr>
          <p:cNvPr id="30" name="TextBox 29">
            <a:extLst>
              <a:ext uri="{FF2B5EF4-FFF2-40B4-BE49-F238E27FC236}">
                <a16:creationId xmlns:a16="http://schemas.microsoft.com/office/drawing/2014/main" id="{5BD86AA5-67A8-9ED0-F929-610C55B6C93C}"/>
              </a:ext>
            </a:extLst>
          </p:cNvPr>
          <p:cNvSpPr txBox="1"/>
          <p:nvPr/>
        </p:nvSpPr>
        <p:spPr>
          <a:xfrm>
            <a:off x="496356" y="2652907"/>
            <a:ext cx="7429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Vehicle</a:t>
            </a:r>
          </a:p>
        </p:txBody>
      </p:sp>
      <p:sp>
        <p:nvSpPr>
          <p:cNvPr id="31" name="TextBox 30">
            <a:extLst>
              <a:ext uri="{FF2B5EF4-FFF2-40B4-BE49-F238E27FC236}">
                <a16:creationId xmlns:a16="http://schemas.microsoft.com/office/drawing/2014/main" id="{5244EAC1-61D7-AFC9-7BE0-F35CFBA77A16}"/>
              </a:ext>
            </a:extLst>
          </p:cNvPr>
          <p:cNvSpPr txBox="1"/>
          <p:nvPr/>
        </p:nvSpPr>
        <p:spPr>
          <a:xfrm>
            <a:off x="1839381" y="2652907"/>
            <a:ext cx="600075" cy="28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Drugs</a:t>
            </a:r>
            <a:endParaRPr lang="en-US" dirty="0"/>
          </a:p>
        </p:txBody>
      </p:sp>
      <p:sp>
        <p:nvSpPr>
          <p:cNvPr id="32" name="TextBox 31">
            <a:extLst>
              <a:ext uri="{FF2B5EF4-FFF2-40B4-BE49-F238E27FC236}">
                <a16:creationId xmlns:a16="http://schemas.microsoft.com/office/drawing/2014/main" id="{1997D717-864B-2B81-B260-DFD41A7ED93D}"/>
              </a:ext>
            </a:extLst>
          </p:cNvPr>
          <p:cNvSpPr txBox="1"/>
          <p:nvPr/>
        </p:nvSpPr>
        <p:spPr>
          <a:xfrm>
            <a:off x="1763181" y="4424557"/>
            <a:ext cx="6572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Fraud</a:t>
            </a:r>
          </a:p>
        </p:txBody>
      </p:sp>
      <p:sp>
        <p:nvSpPr>
          <p:cNvPr id="33" name="TextBox 32">
            <a:extLst>
              <a:ext uri="{FF2B5EF4-FFF2-40B4-BE49-F238E27FC236}">
                <a16:creationId xmlns:a16="http://schemas.microsoft.com/office/drawing/2014/main" id="{F8C7EC08-119F-42B6-43A8-FF36FAD77798}"/>
              </a:ext>
            </a:extLst>
          </p:cNvPr>
          <p:cNvSpPr txBox="1"/>
          <p:nvPr/>
        </p:nvSpPr>
        <p:spPr>
          <a:xfrm>
            <a:off x="496356" y="4424557"/>
            <a:ext cx="7239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Assault</a:t>
            </a:r>
            <a:endParaRPr lang="en-US" dirty="0" err="1"/>
          </a:p>
        </p:txBody>
      </p:sp>
      <p:sp>
        <p:nvSpPr>
          <p:cNvPr id="34" name="TextBox 33">
            <a:extLst>
              <a:ext uri="{FF2B5EF4-FFF2-40B4-BE49-F238E27FC236}">
                <a16:creationId xmlns:a16="http://schemas.microsoft.com/office/drawing/2014/main" id="{C2026976-D8EE-5073-C32D-E0DEB37820E6}"/>
              </a:ext>
            </a:extLst>
          </p:cNvPr>
          <p:cNvSpPr txBox="1"/>
          <p:nvPr/>
        </p:nvSpPr>
        <p:spPr>
          <a:xfrm>
            <a:off x="1686981" y="1957582"/>
            <a:ext cx="809625" cy="28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latin typeface="Century Gothic"/>
                <a:ea typeface="Calibri"/>
                <a:cs typeface="Calibri"/>
              </a:rPr>
              <a:t>Burglary</a:t>
            </a:r>
            <a:endParaRPr lang="en-US" dirty="0" err="1"/>
          </a:p>
        </p:txBody>
      </p:sp>
      <p:sp>
        <p:nvSpPr>
          <p:cNvPr id="35" name="TextBox 34">
            <a:extLst>
              <a:ext uri="{FF2B5EF4-FFF2-40B4-BE49-F238E27FC236}">
                <a16:creationId xmlns:a16="http://schemas.microsoft.com/office/drawing/2014/main" id="{781C1FEB-7280-3E28-FF1C-36FA2591F47B}"/>
              </a:ext>
            </a:extLst>
          </p:cNvPr>
          <p:cNvSpPr txBox="1"/>
          <p:nvPr/>
        </p:nvSpPr>
        <p:spPr>
          <a:xfrm>
            <a:off x="1706031" y="3529207"/>
            <a:ext cx="8763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ea typeface="Calibri"/>
                <a:cs typeface="Calibri"/>
              </a:rPr>
              <a:t>Damage</a:t>
            </a:r>
            <a:endParaRPr lang="en-US" dirty="0"/>
          </a:p>
        </p:txBody>
      </p:sp>
      <p:sp>
        <p:nvSpPr>
          <p:cNvPr id="36" name="TextBox 35">
            <a:extLst>
              <a:ext uri="{FF2B5EF4-FFF2-40B4-BE49-F238E27FC236}">
                <a16:creationId xmlns:a16="http://schemas.microsoft.com/office/drawing/2014/main" id="{AB23822F-E811-2391-78AB-D9DB3179580E}"/>
              </a:ext>
            </a:extLst>
          </p:cNvPr>
          <p:cNvSpPr txBox="1"/>
          <p:nvPr/>
        </p:nvSpPr>
        <p:spPr>
          <a:xfrm>
            <a:off x="658281" y="1062232"/>
            <a:ext cx="1847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u="sng" dirty="0">
                <a:latin typeface="Century Gothic"/>
                <a:ea typeface="Calibri"/>
                <a:cs typeface="Calibri"/>
              </a:rPr>
              <a:t>Classification of crime</a:t>
            </a:r>
          </a:p>
        </p:txBody>
      </p:sp>
      <p:sp>
        <p:nvSpPr>
          <p:cNvPr id="37" name="TextBox 36">
            <a:extLst>
              <a:ext uri="{FF2B5EF4-FFF2-40B4-BE49-F238E27FC236}">
                <a16:creationId xmlns:a16="http://schemas.microsoft.com/office/drawing/2014/main" id="{3EB8B218-A8B9-709D-40CA-594D9079D7FB}"/>
              </a:ext>
            </a:extLst>
          </p:cNvPr>
          <p:cNvSpPr txBox="1"/>
          <p:nvPr/>
        </p:nvSpPr>
        <p:spPr>
          <a:xfrm>
            <a:off x="3430056" y="1367032"/>
            <a:ext cx="32956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South Ribble has been shown to have had the biggest decreased in crime anywhere in the UK  </a:t>
            </a:r>
            <a:endParaRPr lang="en-US" dirty="0">
              <a:ea typeface="Calibri" panose="020F0502020204030204"/>
              <a:cs typeface="Calibri" panose="020F0502020204030204"/>
            </a:endParaRPr>
          </a:p>
        </p:txBody>
      </p:sp>
      <p:sp>
        <p:nvSpPr>
          <p:cNvPr id="38" name="TextBox 37">
            <a:extLst>
              <a:ext uri="{FF2B5EF4-FFF2-40B4-BE49-F238E27FC236}">
                <a16:creationId xmlns:a16="http://schemas.microsoft.com/office/drawing/2014/main" id="{02C17E6D-1348-FF95-D2F2-ACCF1B614218}"/>
              </a:ext>
            </a:extLst>
          </p:cNvPr>
          <p:cNvSpPr txBox="1"/>
          <p:nvPr/>
        </p:nvSpPr>
        <p:spPr>
          <a:xfrm>
            <a:off x="3096681" y="2357632"/>
            <a:ext cx="1171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South Ribble includes areas such as Leyland and Penwortham</a:t>
            </a:r>
            <a:endParaRPr lang="en-US" dirty="0">
              <a:ea typeface="Calibri" panose="020F0502020204030204"/>
              <a:cs typeface="Calibri" panose="020F0502020204030204"/>
            </a:endParaRPr>
          </a:p>
        </p:txBody>
      </p:sp>
      <p:sp>
        <p:nvSpPr>
          <p:cNvPr id="39" name="TextBox 38">
            <a:extLst>
              <a:ext uri="{FF2B5EF4-FFF2-40B4-BE49-F238E27FC236}">
                <a16:creationId xmlns:a16="http://schemas.microsoft.com/office/drawing/2014/main" id="{F6C2F5E3-8F83-5282-5C30-7D683AFB9383}"/>
              </a:ext>
            </a:extLst>
          </p:cNvPr>
          <p:cNvSpPr txBox="1"/>
          <p:nvPr/>
        </p:nvSpPr>
        <p:spPr>
          <a:xfrm>
            <a:off x="3468156" y="4100707"/>
            <a:ext cx="32289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South Ribble has seen declines in all crimes. With theft seeing the biggest decline.</a:t>
            </a:r>
            <a:endParaRPr lang="en-US"/>
          </a:p>
        </p:txBody>
      </p:sp>
      <p:pic>
        <p:nvPicPr>
          <p:cNvPr id="40" name="Picture 39" descr="A qr code on a white background&#10;&#10;Description automatically generated">
            <a:extLst>
              <a:ext uri="{FF2B5EF4-FFF2-40B4-BE49-F238E27FC236}">
                <a16:creationId xmlns:a16="http://schemas.microsoft.com/office/drawing/2014/main" id="{56D223DE-96BB-2E85-454E-83F98D04A0C2}"/>
              </a:ext>
            </a:extLst>
          </p:cNvPr>
          <p:cNvPicPr>
            <a:picLocks noChangeAspect="1"/>
          </p:cNvPicPr>
          <p:nvPr/>
        </p:nvPicPr>
        <p:blipFill>
          <a:blip r:embed="rId12"/>
          <a:stretch>
            <a:fillRect/>
          </a:stretch>
        </p:blipFill>
        <p:spPr>
          <a:xfrm>
            <a:off x="7381875" y="5491163"/>
            <a:ext cx="533400" cy="638175"/>
          </a:xfrm>
          <a:prstGeom prst="rect">
            <a:avLst/>
          </a:prstGeom>
        </p:spPr>
      </p:pic>
      <p:sp>
        <p:nvSpPr>
          <p:cNvPr id="41" name="TextBox 40">
            <a:extLst>
              <a:ext uri="{FF2B5EF4-FFF2-40B4-BE49-F238E27FC236}">
                <a16:creationId xmlns:a16="http://schemas.microsoft.com/office/drawing/2014/main" id="{12A9954C-7F21-C6FF-BA45-33F4AEE35874}"/>
              </a:ext>
            </a:extLst>
          </p:cNvPr>
          <p:cNvSpPr txBox="1"/>
          <p:nvPr/>
        </p:nvSpPr>
        <p:spPr>
          <a:xfrm>
            <a:off x="7001931" y="61866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ea typeface="Calibri"/>
                <a:cs typeface="Calibri"/>
              </a:rPr>
              <a:t>Police website</a:t>
            </a:r>
            <a:endParaRPr lang="en-US" dirty="0"/>
          </a:p>
        </p:txBody>
      </p:sp>
      <p:pic>
        <p:nvPicPr>
          <p:cNvPr id="42" name="Picture 41" descr="A qr code on a white background&#10;&#10;Description automatically generated">
            <a:extLst>
              <a:ext uri="{FF2B5EF4-FFF2-40B4-BE49-F238E27FC236}">
                <a16:creationId xmlns:a16="http://schemas.microsoft.com/office/drawing/2014/main" id="{523C5771-5960-29C1-F47D-5417C4750C9E}"/>
              </a:ext>
            </a:extLst>
          </p:cNvPr>
          <p:cNvPicPr>
            <a:picLocks noChangeAspect="1"/>
          </p:cNvPicPr>
          <p:nvPr/>
        </p:nvPicPr>
        <p:blipFill>
          <a:blip r:embed="rId13"/>
          <a:stretch>
            <a:fillRect/>
          </a:stretch>
        </p:blipFill>
        <p:spPr>
          <a:xfrm>
            <a:off x="8782050" y="5491163"/>
            <a:ext cx="533400" cy="638175"/>
          </a:xfrm>
          <a:prstGeom prst="rect">
            <a:avLst/>
          </a:prstGeom>
        </p:spPr>
      </p:pic>
      <p:sp>
        <p:nvSpPr>
          <p:cNvPr id="43" name="TextBox 42">
            <a:extLst>
              <a:ext uri="{FF2B5EF4-FFF2-40B4-BE49-F238E27FC236}">
                <a16:creationId xmlns:a16="http://schemas.microsoft.com/office/drawing/2014/main" id="{E8911E59-34EF-9A1F-60A7-3C9AE4527399}"/>
              </a:ext>
            </a:extLst>
          </p:cNvPr>
          <p:cNvSpPr txBox="1"/>
          <p:nvPr/>
        </p:nvSpPr>
        <p:spPr>
          <a:xfrm>
            <a:off x="8402106" y="6186682"/>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Crime in my area</a:t>
            </a:r>
            <a:endParaRPr lang="en-US">
              <a:ea typeface="Calibri" panose="020F0502020204030204"/>
              <a:cs typeface="Calibri" panose="020F0502020204030204"/>
            </a:endParaRPr>
          </a:p>
        </p:txBody>
      </p:sp>
      <p:sp>
        <p:nvSpPr>
          <p:cNvPr id="44" name="TextBox 43">
            <a:extLst>
              <a:ext uri="{FF2B5EF4-FFF2-40B4-BE49-F238E27FC236}">
                <a16:creationId xmlns:a16="http://schemas.microsoft.com/office/drawing/2014/main" id="{11A78581-5662-BF98-679B-7E73728E7C35}"/>
              </a:ext>
            </a:extLst>
          </p:cNvPr>
          <p:cNvSpPr txBox="1"/>
          <p:nvPr/>
        </p:nvSpPr>
        <p:spPr>
          <a:xfrm>
            <a:off x="1763181" y="5596132"/>
            <a:ext cx="48768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ea typeface="Calibri"/>
                <a:cs typeface="Calibri"/>
              </a:rPr>
              <a:t>One major misconception is that crime is on the rise. However, national statistics are showing that crime is decreasing across the UK.  </a:t>
            </a:r>
          </a:p>
        </p:txBody>
      </p:sp>
      <p:pic>
        <p:nvPicPr>
          <p:cNvPr id="45" name="Picture 44">
            <a:extLst>
              <a:ext uri="{FF2B5EF4-FFF2-40B4-BE49-F238E27FC236}">
                <a16:creationId xmlns:a16="http://schemas.microsoft.com/office/drawing/2014/main" id="{9A6D8CB1-3735-D3D1-7E8C-F1CDC04818CB}"/>
              </a:ext>
            </a:extLst>
          </p:cNvPr>
          <p:cNvPicPr>
            <a:picLocks noChangeAspect="1"/>
          </p:cNvPicPr>
          <p:nvPr/>
        </p:nvPicPr>
        <p:blipFill>
          <a:blip r:embed="rId14"/>
          <a:stretch>
            <a:fillRect/>
          </a:stretch>
        </p:blipFill>
        <p:spPr>
          <a:xfrm>
            <a:off x="409575" y="5419725"/>
            <a:ext cx="990600" cy="1000125"/>
          </a:xfrm>
          <a:prstGeom prst="rect">
            <a:avLst/>
          </a:prstGeom>
        </p:spPr>
      </p:pic>
      <p:sp>
        <p:nvSpPr>
          <p:cNvPr id="3" name="TextBox 2">
            <a:extLst>
              <a:ext uri="{FF2B5EF4-FFF2-40B4-BE49-F238E27FC236}">
                <a16:creationId xmlns:a16="http://schemas.microsoft.com/office/drawing/2014/main" id="{BAA41077-EF2D-F321-4411-925DB5ACF4D3}"/>
              </a:ext>
            </a:extLst>
          </p:cNvPr>
          <p:cNvSpPr txBox="1"/>
          <p:nvPr/>
        </p:nvSpPr>
        <p:spPr>
          <a:xfrm>
            <a:off x="7393778" y="405011"/>
            <a:ext cx="22257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L1 – What is crime?</a:t>
            </a:r>
            <a:endParaRPr lang="en-US" sz="1400" dirty="0">
              <a:latin typeface="Century Gothic"/>
            </a:endParaRPr>
          </a:p>
        </p:txBody>
      </p:sp>
      <p:pic>
        <p:nvPicPr>
          <p:cNvPr id="2" name="Picture 1">
            <a:extLst>
              <a:ext uri="{FF2B5EF4-FFF2-40B4-BE49-F238E27FC236}">
                <a16:creationId xmlns:a16="http://schemas.microsoft.com/office/drawing/2014/main" id="{6A1D378A-05B6-9C93-BBBD-74DAA5256C2F}"/>
              </a:ext>
            </a:extLst>
          </p:cNvPr>
          <p:cNvPicPr>
            <a:picLocks noChangeAspect="1"/>
          </p:cNvPicPr>
          <p:nvPr/>
        </p:nvPicPr>
        <p:blipFill>
          <a:blip r:embed="rId3"/>
          <a:stretch>
            <a:fillRect/>
          </a:stretch>
        </p:blipFill>
        <p:spPr>
          <a:xfrm>
            <a:off x="7293170" y="4236736"/>
            <a:ext cx="504825" cy="495300"/>
          </a:xfrm>
          <a:prstGeom prst="rect">
            <a:avLst/>
          </a:prstGeom>
        </p:spPr>
      </p:pic>
      <p:pic>
        <p:nvPicPr>
          <p:cNvPr id="6" name="Picture 5">
            <a:extLst>
              <a:ext uri="{FF2B5EF4-FFF2-40B4-BE49-F238E27FC236}">
                <a16:creationId xmlns:a16="http://schemas.microsoft.com/office/drawing/2014/main" id="{06A082A5-8F57-9AD4-1718-86FC7DC6B9F1}"/>
              </a:ext>
            </a:extLst>
          </p:cNvPr>
          <p:cNvPicPr>
            <a:picLocks noChangeAspect="1"/>
          </p:cNvPicPr>
          <p:nvPr/>
        </p:nvPicPr>
        <p:blipFill>
          <a:blip r:embed="rId6"/>
          <a:stretch>
            <a:fillRect/>
          </a:stretch>
        </p:blipFill>
        <p:spPr>
          <a:xfrm>
            <a:off x="7134349" y="2241979"/>
            <a:ext cx="638175" cy="628650"/>
          </a:xfrm>
          <a:prstGeom prst="rect">
            <a:avLst/>
          </a:prstGeom>
        </p:spPr>
      </p:pic>
      <p:pic>
        <p:nvPicPr>
          <p:cNvPr id="46" name="Picture 45">
            <a:extLst>
              <a:ext uri="{FF2B5EF4-FFF2-40B4-BE49-F238E27FC236}">
                <a16:creationId xmlns:a16="http://schemas.microsoft.com/office/drawing/2014/main" id="{833B4726-4F30-74AB-DA93-7324A7183B7B}"/>
              </a:ext>
            </a:extLst>
          </p:cNvPr>
          <p:cNvPicPr>
            <a:picLocks noChangeAspect="1"/>
          </p:cNvPicPr>
          <p:nvPr/>
        </p:nvPicPr>
        <p:blipFill>
          <a:blip r:embed="rId4"/>
          <a:stretch>
            <a:fillRect/>
          </a:stretch>
        </p:blipFill>
        <p:spPr>
          <a:xfrm>
            <a:off x="7167869" y="3118015"/>
            <a:ext cx="666750" cy="666750"/>
          </a:xfrm>
          <a:prstGeom prst="rect">
            <a:avLst/>
          </a:prstGeom>
        </p:spPr>
      </p:pic>
      <p:pic>
        <p:nvPicPr>
          <p:cNvPr id="49" name="Picture 48">
            <a:extLst>
              <a:ext uri="{FF2B5EF4-FFF2-40B4-BE49-F238E27FC236}">
                <a16:creationId xmlns:a16="http://schemas.microsoft.com/office/drawing/2014/main" id="{F752DC85-1543-E383-3E9B-840FE19EC794}"/>
              </a:ext>
            </a:extLst>
          </p:cNvPr>
          <p:cNvPicPr>
            <a:picLocks noChangeAspect="1"/>
          </p:cNvPicPr>
          <p:nvPr/>
        </p:nvPicPr>
        <p:blipFill>
          <a:blip r:embed="rId15"/>
          <a:stretch>
            <a:fillRect/>
          </a:stretch>
        </p:blipFill>
        <p:spPr>
          <a:xfrm>
            <a:off x="7183187" y="1291229"/>
            <a:ext cx="611716" cy="611716"/>
          </a:xfrm>
          <a:prstGeom prst="rect">
            <a:avLst/>
          </a:prstGeom>
        </p:spPr>
      </p:pic>
      <p:sp>
        <p:nvSpPr>
          <p:cNvPr id="48" name="Title 1">
            <a:extLst>
              <a:ext uri="{FF2B5EF4-FFF2-40B4-BE49-F238E27FC236}">
                <a16:creationId xmlns:a16="http://schemas.microsoft.com/office/drawing/2014/main" id="{EB6E4C66-3A23-415C-AB1E-7505DAA620E9}"/>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0" name="Picture 49">
            <a:extLst>
              <a:ext uri="{FF2B5EF4-FFF2-40B4-BE49-F238E27FC236}">
                <a16:creationId xmlns:a16="http://schemas.microsoft.com/office/drawing/2014/main" id="{DB89939D-C899-4E4C-A786-D8B5FAF7C441}"/>
              </a:ext>
            </a:extLst>
          </p:cNvPr>
          <p:cNvPicPr>
            <a:picLocks noChangeAspect="1"/>
          </p:cNvPicPr>
          <p:nvPr/>
        </p:nvPicPr>
        <p:blipFill>
          <a:blip r:embed="rId16"/>
          <a:stretch>
            <a:fillRect/>
          </a:stretch>
        </p:blipFill>
        <p:spPr>
          <a:xfrm>
            <a:off x="6534945" y="287082"/>
            <a:ext cx="648242" cy="66961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a dual bar chart.">
            <a:extLst>
              <a:ext uri="{FF2B5EF4-FFF2-40B4-BE49-F238E27FC236}">
                <a16:creationId xmlns:a16="http://schemas.microsoft.com/office/drawing/2014/main" id="{C6C25B7D-6AE0-524A-5613-7AB3E746129A}"/>
              </a:ext>
            </a:extLst>
          </p:cNvPr>
          <p:cNvPicPr>
            <a:picLocks noChangeAspect="1"/>
          </p:cNvPicPr>
          <p:nvPr/>
        </p:nvPicPr>
        <p:blipFill>
          <a:blip r:embed="rId2"/>
          <a:stretch>
            <a:fillRect/>
          </a:stretch>
        </p:blipFill>
        <p:spPr>
          <a:xfrm>
            <a:off x="3401654" y="1719117"/>
            <a:ext cx="3572028" cy="2581232"/>
          </a:xfrm>
          <a:prstGeom prst="rect">
            <a:avLst/>
          </a:prstGeom>
        </p:spPr>
      </p:pic>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3"/>
          <a:stretch>
            <a:fillRect/>
          </a:stretch>
        </p:blipFill>
        <p:spPr>
          <a:xfrm>
            <a:off x="546038" y="141831"/>
            <a:ext cx="805068" cy="805642"/>
          </a:xfrm>
          <a:prstGeom prst="rect">
            <a:avLst/>
          </a:prstGeom>
        </p:spPr>
      </p:pic>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84847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8250"/>
            <a:ext cx="6143625" cy="5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905625" y="5029200"/>
            <a:ext cx="28098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84847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661858" y="984854"/>
            <a:ext cx="1543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843458" y="984854"/>
            <a:ext cx="9429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Key words</a:t>
            </a:r>
            <a:endParaRPr lang="en-US" b="1" u="sng">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2766633" y="5156804"/>
            <a:ext cx="1438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Misconceptions</a:t>
            </a:r>
            <a:endParaRPr lang="en-US" b="1" u="sng">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652958" y="515680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8051538" y="1463485"/>
            <a:ext cx="160590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ea typeface="Calibri"/>
                <a:cs typeface="Calibri"/>
              </a:rPr>
              <a:t>Bar graph – A type of graph used to represent discrete data </a:t>
            </a:r>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Frequency  – How often something appears</a:t>
            </a: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Comparisons – see how similar or dissimilar something is </a:t>
            </a:r>
          </a:p>
          <a:p>
            <a:endParaRPr lang="en-GB" sz="1200" dirty="0">
              <a:solidFill>
                <a:srgbClr val="231F20"/>
              </a:solidFill>
              <a:latin typeface="Century Gothic"/>
              <a:ea typeface="Calibri"/>
              <a:cs typeface="Calibri"/>
            </a:endParaRPr>
          </a:p>
          <a:p>
            <a:endParaRPr lang="en-GB" sz="1200" dirty="0">
              <a:solidFill>
                <a:srgbClr val="231F20"/>
              </a:solidFill>
              <a:latin typeface="Century Gothic"/>
              <a:ea typeface="Calibri"/>
              <a:cs typeface="Calibri"/>
            </a:endParaRPr>
          </a:p>
          <a:p>
            <a:r>
              <a:rPr lang="en-GB" sz="1200" dirty="0">
                <a:solidFill>
                  <a:srgbClr val="231F20"/>
                </a:solidFill>
                <a:latin typeface="Century Gothic"/>
                <a:ea typeface="Calibri"/>
                <a:cs typeface="Calibri"/>
              </a:rPr>
              <a:t>Axis – lines used to measure data on</a:t>
            </a:r>
            <a:endParaRPr lang="en-GB" sz="1200" dirty="0">
              <a:solidFill>
                <a:srgbClr val="1F2025"/>
              </a:solidFill>
              <a:latin typeface="Century Gothic"/>
              <a:ea typeface="Calibri"/>
              <a:cs typeface="Calibri"/>
            </a:endParaRPr>
          </a:p>
          <a:p>
            <a:endParaRPr lang="en-GB" sz="1200" dirty="0">
              <a:solidFill>
                <a:srgbClr val="231F20"/>
              </a:solidFill>
              <a:latin typeface="Century Gothic"/>
              <a:ea typeface="Calibri"/>
              <a:cs typeface="Calibri"/>
            </a:endParaRPr>
          </a:p>
          <a:p>
            <a:endParaRPr lang="en-GB" sz="1200" dirty="0">
              <a:solidFill>
                <a:srgbClr val="1F2025"/>
              </a:solidFill>
              <a:latin typeface="Century Gothic"/>
              <a:ea typeface="Calibri"/>
              <a:cs typeface="Calibri"/>
            </a:endParaRPr>
          </a:p>
          <a:p>
            <a:endParaRPr lang="en-GB" sz="1200" dirty="0">
              <a:solidFill>
                <a:srgbClr val="1F2025"/>
              </a:solidFill>
              <a:latin typeface="Century Gothic"/>
              <a:ea typeface="Calibri"/>
              <a:cs typeface="Calibri"/>
            </a:endParaRPr>
          </a:p>
          <a:p>
            <a:endParaRPr lang="en-GB" sz="1200" dirty="0">
              <a:solidFill>
                <a:srgbClr val="1F2025"/>
              </a:solidFill>
              <a:latin typeface="Century Gothic"/>
              <a:ea typeface="Calibri"/>
              <a:cs typeface="Calibri"/>
            </a:endParaRPr>
          </a:p>
          <a:p>
            <a:endParaRPr lang="en-GB" sz="1200" dirty="0">
              <a:solidFill>
                <a:srgbClr val="231F20"/>
              </a:solidFill>
              <a:latin typeface="Century Gothic"/>
              <a:ea typeface="Calibri"/>
              <a:cs typeface="Calibri"/>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7241592" y="6206646"/>
            <a:ext cx="10548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entury Gothic"/>
                <a:cs typeface="Calibri"/>
              </a:rPr>
              <a:t>BBC Bitesize</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33788" y="5486323"/>
            <a:ext cx="54959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a:rPr>
              <a:t>A good chart displays the actual values -</a:t>
            </a:r>
            <a:r>
              <a:rPr lang="en-US" sz="1200" dirty="0">
                <a:latin typeface="Century Gothic"/>
                <a:cs typeface="Calibri"/>
              </a:rPr>
              <a:t>No</a:t>
            </a:r>
            <a:r>
              <a:rPr lang="en-US" sz="1200" dirty="0">
                <a:latin typeface="Century Gothic"/>
                <a:ea typeface="+mn-lt"/>
                <a:cs typeface="+mn-lt"/>
              </a:rPr>
              <a:t>. If you label each data point you get a useless table over a useless chart. Labels are not only a distraction but often actually hide patterns in the data. Short labels and annotations can, and should, be used to identify or explain outliers or other interesting data points and circumstances.</a:t>
            </a:r>
            <a:r>
              <a:rPr lang="en-US" sz="1200" dirty="0">
                <a:solidFill>
                  <a:srgbClr val="3A3A3A"/>
                </a:solidFill>
                <a:ea typeface="+mn-lt"/>
                <a:cs typeface="+mn-lt"/>
              </a:rPr>
              <a:t> </a:t>
            </a:r>
            <a:endParaRPr lang="en-US">
              <a:cs typeface="Calibri"/>
            </a:endParaRPr>
          </a:p>
          <a:p>
            <a:endParaRPr lang="en-US" sz="1200" dirty="0">
              <a:latin typeface="Century Gothic"/>
              <a:ea typeface="Calibri"/>
              <a:cs typeface="Calibri"/>
            </a:endParaRPr>
          </a:p>
        </p:txBody>
      </p:sp>
      <p:sp>
        <p:nvSpPr>
          <p:cNvPr id="2" name="TextBox 1">
            <a:extLst>
              <a:ext uri="{FF2B5EF4-FFF2-40B4-BE49-F238E27FC236}">
                <a16:creationId xmlns:a16="http://schemas.microsoft.com/office/drawing/2014/main" id="{702DFE77-F93A-2F39-C7F5-946207329DDF}"/>
              </a:ext>
            </a:extLst>
          </p:cNvPr>
          <p:cNvSpPr txBox="1"/>
          <p:nvPr/>
        </p:nvSpPr>
        <p:spPr>
          <a:xfrm>
            <a:off x="589975" y="1285243"/>
            <a:ext cx="3172593"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141414"/>
                </a:solidFill>
                <a:latin typeface="Century Gothic"/>
                <a:ea typeface="+mn-lt"/>
                <a:cs typeface="+mn-lt"/>
              </a:rPr>
              <a:t>A bar chart is a type of graph used to represent a </a:t>
            </a:r>
            <a:r>
              <a:rPr lang="en-GB" sz="1200" i="1" dirty="0">
                <a:solidFill>
                  <a:srgbClr val="141414"/>
                </a:solidFill>
                <a:latin typeface="Century Gothic"/>
                <a:ea typeface="+mn-lt"/>
                <a:cs typeface="+mn-lt"/>
              </a:rPr>
              <a:t>non-numerical</a:t>
            </a:r>
            <a:r>
              <a:rPr lang="en-GB" sz="1200" dirty="0">
                <a:solidFill>
                  <a:srgbClr val="141414"/>
                </a:solidFill>
                <a:latin typeface="Century Gothic"/>
                <a:ea typeface="+mn-lt"/>
                <a:cs typeface="+mn-lt"/>
              </a:rPr>
              <a:t> or </a:t>
            </a:r>
            <a:r>
              <a:rPr lang="en-GB" sz="1200" i="1" dirty="0">
                <a:solidFill>
                  <a:srgbClr val="141414"/>
                </a:solidFill>
                <a:latin typeface="Century Gothic"/>
                <a:ea typeface="+mn-lt"/>
                <a:cs typeface="+mn-lt"/>
              </a:rPr>
              <a:t>discrete</a:t>
            </a:r>
            <a:r>
              <a:rPr lang="en-GB" sz="1200" dirty="0">
                <a:solidFill>
                  <a:srgbClr val="141414"/>
                </a:solidFill>
                <a:latin typeface="Century Gothic"/>
                <a:ea typeface="+mn-lt"/>
                <a:cs typeface="+mn-lt"/>
              </a:rPr>
              <a:t> set of data. It uses different height rectangles, or bars, to represent the </a:t>
            </a:r>
            <a:r>
              <a:rPr lang="en-GB" sz="1200" i="1" dirty="0">
                <a:solidFill>
                  <a:srgbClr val="141414"/>
                </a:solidFill>
                <a:latin typeface="Century Gothic"/>
                <a:ea typeface="+mn-lt"/>
                <a:cs typeface="+mn-lt"/>
              </a:rPr>
              <a:t>frequency</a:t>
            </a:r>
            <a:r>
              <a:rPr lang="en-GB" sz="1200" dirty="0">
                <a:solidFill>
                  <a:srgbClr val="141414"/>
                </a:solidFill>
                <a:latin typeface="Century Gothic"/>
                <a:ea typeface="+mn-lt"/>
                <a:cs typeface="+mn-lt"/>
              </a:rPr>
              <a:t> of each category.</a:t>
            </a:r>
            <a:endParaRPr lang="en-US" sz="1200">
              <a:latin typeface="Century Gothic"/>
              <a:ea typeface="+mn-lt"/>
              <a:cs typeface="+mn-lt"/>
            </a:endParaRPr>
          </a:p>
          <a:p>
            <a:endParaRPr lang="en-GB" sz="1200" dirty="0">
              <a:solidFill>
                <a:srgbClr val="141414"/>
              </a:solidFill>
              <a:latin typeface="Century Gothic"/>
              <a:ea typeface="+mn-lt"/>
              <a:cs typeface="+mn-lt"/>
            </a:endParaRPr>
          </a:p>
          <a:p>
            <a:r>
              <a:rPr lang="en-GB" sz="1200" dirty="0">
                <a:solidFill>
                  <a:srgbClr val="141414"/>
                </a:solidFill>
                <a:latin typeface="Century Gothic"/>
                <a:ea typeface="+mn-lt"/>
                <a:cs typeface="+mn-lt"/>
              </a:rPr>
              <a:t>It can be used to make comparisons between the categories in a set of data.</a:t>
            </a:r>
            <a:endParaRPr lang="en-GB" sz="1200">
              <a:solidFill>
                <a:srgbClr val="000000"/>
              </a:solidFill>
              <a:latin typeface="Century Gothic"/>
              <a:ea typeface="+mn-lt"/>
              <a:cs typeface="+mn-lt"/>
            </a:endParaRPr>
          </a:p>
          <a:p>
            <a:endParaRPr lang="en-GB" sz="1200" dirty="0">
              <a:solidFill>
                <a:srgbClr val="141414"/>
              </a:solidFill>
              <a:latin typeface="Century Gothic"/>
              <a:ea typeface="+mn-lt"/>
              <a:cs typeface="+mn-lt"/>
            </a:endParaRPr>
          </a:p>
          <a:p>
            <a:r>
              <a:rPr lang="en-GB" sz="1200" dirty="0">
                <a:solidFill>
                  <a:srgbClr val="141414"/>
                </a:solidFill>
                <a:latin typeface="Century Gothic"/>
                <a:ea typeface="+mn-lt"/>
                <a:cs typeface="+mn-lt"/>
              </a:rPr>
              <a:t>The frequency is usually represented on the </a:t>
            </a:r>
            <a:r>
              <a:rPr lang="en-GB" sz="1200" i="1" dirty="0">
                <a:solidFill>
                  <a:srgbClr val="141414"/>
                </a:solidFill>
                <a:latin typeface="Century Gothic"/>
                <a:ea typeface="+mn-lt"/>
                <a:cs typeface="+mn-lt"/>
              </a:rPr>
              <a:t>vertical axis</a:t>
            </a:r>
            <a:r>
              <a:rPr lang="en-GB" sz="1200" dirty="0">
                <a:solidFill>
                  <a:srgbClr val="141414"/>
                </a:solidFill>
                <a:latin typeface="Century Gothic"/>
                <a:ea typeface="+mn-lt"/>
                <a:cs typeface="+mn-lt"/>
              </a:rPr>
              <a:t>. The labelling on the </a:t>
            </a:r>
            <a:r>
              <a:rPr lang="en-GB" sz="1200" i="1" dirty="0">
                <a:solidFill>
                  <a:srgbClr val="141414"/>
                </a:solidFill>
                <a:latin typeface="Century Gothic"/>
                <a:ea typeface="+mn-lt"/>
                <a:cs typeface="+mn-lt"/>
              </a:rPr>
              <a:t>horizontal axis</a:t>
            </a:r>
            <a:r>
              <a:rPr lang="en-GB" sz="1200" dirty="0">
                <a:solidFill>
                  <a:srgbClr val="141414"/>
                </a:solidFill>
                <a:latin typeface="Century Gothic"/>
                <a:ea typeface="+mn-lt"/>
                <a:cs typeface="+mn-lt"/>
              </a:rPr>
              <a:t> depends on what data the bar chart is representing.</a:t>
            </a:r>
            <a:endParaRPr lang="en-GB" sz="1200">
              <a:latin typeface="Century Gothic"/>
              <a:ea typeface="+mn-lt"/>
              <a:cs typeface="+mn-lt"/>
            </a:endParaRPr>
          </a:p>
          <a:p>
            <a:endParaRPr lang="en-GB" sz="1200" dirty="0">
              <a:solidFill>
                <a:srgbClr val="141414"/>
              </a:solidFill>
              <a:latin typeface="Century Gothic"/>
              <a:ea typeface="+mn-lt"/>
              <a:cs typeface="+mn-lt"/>
            </a:endParaRPr>
          </a:p>
          <a:p>
            <a:r>
              <a:rPr lang="en-GB" sz="1200" dirty="0">
                <a:solidFill>
                  <a:srgbClr val="141414"/>
                </a:solidFill>
                <a:latin typeface="Century Gothic"/>
                <a:ea typeface="+mn-lt"/>
                <a:cs typeface="+mn-lt"/>
              </a:rPr>
              <a:t>A bar chart should have gaps between the bars.</a:t>
            </a:r>
            <a:endParaRPr lang="en-GB" dirty="0">
              <a:latin typeface="Century Gothic"/>
              <a:ea typeface="+mn-lt"/>
              <a:cs typeface="+mn-lt"/>
            </a:endParaRPr>
          </a:p>
          <a:p>
            <a:endParaRPr lang="en-GB" sz="1400" dirty="0">
              <a:cs typeface="Calibri"/>
            </a:endParaRPr>
          </a:p>
        </p:txBody>
      </p:sp>
      <p:pic>
        <p:nvPicPr>
          <p:cNvPr id="46" name="Picture 45">
            <a:extLst>
              <a:ext uri="{FF2B5EF4-FFF2-40B4-BE49-F238E27FC236}">
                <a16:creationId xmlns:a16="http://schemas.microsoft.com/office/drawing/2014/main" id="{3C263AA0-1FBA-C230-7A1B-5E8EBEC8FA20}"/>
              </a:ext>
            </a:extLst>
          </p:cNvPr>
          <p:cNvPicPr>
            <a:picLocks noChangeAspect="1"/>
          </p:cNvPicPr>
          <p:nvPr/>
        </p:nvPicPr>
        <p:blipFill>
          <a:blip r:embed="rId4"/>
          <a:stretch>
            <a:fillRect/>
          </a:stretch>
        </p:blipFill>
        <p:spPr>
          <a:xfrm>
            <a:off x="538239" y="5592547"/>
            <a:ext cx="714325" cy="714084"/>
          </a:xfrm>
          <a:prstGeom prst="rect">
            <a:avLst/>
          </a:prstGeom>
        </p:spPr>
      </p:pic>
      <p:pic>
        <p:nvPicPr>
          <p:cNvPr id="47" name="Picture 46" descr="A qr code on a white background&#10;&#10;Description automatically generated">
            <a:extLst>
              <a:ext uri="{FF2B5EF4-FFF2-40B4-BE49-F238E27FC236}">
                <a16:creationId xmlns:a16="http://schemas.microsoft.com/office/drawing/2014/main" id="{45875974-124B-6159-35FF-0C6B1588D1E0}"/>
              </a:ext>
            </a:extLst>
          </p:cNvPr>
          <p:cNvPicPr>
            <a:picLocks noChangeAspect="1"/>
          </p:cNvPicPr>
          <p:nvPr/>
        </p:nvPicPr>
        <p:blipFill>
          <a:blip r:embed="rId5"/>
          <a:stretch>
            <a:fillRect/>
          </a:stretch>
        </p:blipFill>
        <p:spPr>
          <a:xfrm>
            <a:off x="7499816" y="5495860"/>
            <a:ext cx="551722" cy="667875"/>
          </a:xfrm>
          <a:prstGeom prst="rect">
            <a:avLst/>
          </a:prstGeom>
        </p:spPr>
      </p:pic>
      <p:sp>
        <p:nvSpPr>
          <p:cNvPr id="48" name="TextBox 47">
            <a:extLst>
              <a:ext uri="{FF2B5EF4-FFF2-40B4-BE49-F238E27FC236}">
                <a16:creationId xmlns:a16="http://schemas.microsoft.com/office/drawing/2014/main" id="{A2E2097D-0DD2-FEB7-5DB2-CEA662EA49BC}"/>
              </a:ext>
            </a:extLst>
          </p:cNvPr>
          <p:cNvSpPr txBox="1"/>
          <p:nvPr/>
        </p:nvSpPr>
        <p:spPr>
          <a:xfrm>
            <a:off x="8347545" y="6206646"/>
            <a:ext cx="13444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cs typeface="Calibri"/>
              </a:rPr>
              <a:t>How to read a bar chart</a:t>
            </a:r>
            <a:endParaRPr lang="en-US">
              <a:cs typeface="Calibri" panose="020F0502020204030204"/>
            </a:endParaRPr>
          </a:p>
        </p:txBody>
      </p:sp>
      <p:pic>
        <p:nvPicPr>
          <p:cNvPr id="49" name="Picture 48" descr="A qr code on a white background&#10;&#10;Description automatically generated">
            <a:extLst>
              <a:ext uri="{FF2B5EF4-FFF2-40B4-BE49-F238E27FC236}">
                <a16:creationId xmlns:a16="http://schemas.microsoft.com/office/drawing/2014/main" id="{0637B89D-B8F8-9DEE-F1C8-DBE5513C43FB}"/>
              </a:ext>
            </a:extLst>
          </p:cNvPr>
          <p:cNvPicPr>
            <a:picLocks noChangeAspect="1"/>
          </p:cNvPicPr>
          <p:nvPr/>
        </p:nvPicPr>
        <p:blipFill>
          <a:blip r:embed="rId6"/>
          <a:stretch>
            <a:fillRect/>
          </a:stretch>
        </p:blipFill>
        <p:spPr>
          <a:xfrm>
            <a:off x="8748053" y="5495862"/>
            <a:ext cx="551721" cy="717786"/>
          </a:xfrm>
          <a:prstGeom prst="rect">
            <a:avLst/>
          </a:prstGeom>
        </p:spPr>
      </p:pic>
      <p:pic>
        <p:nvPicPr>
          <p:cNvPr id="18" name="Picture 17" descr="An image of a dual bar chart.">
            <a:extLst>
              <a:ext uri="{FF2B5EF4-FFF2-40B4-BE49-F238E27FC236}">
                <a16:creationId xmlns:a16="http://schemas.microsoft.com/office/drawing/2014/main" id="{AFB6DAE2-AF3A-C76D-F11E-5CE7A3266500}"/>
              </a:ext>
            </a:extLst>
          </p:cNvPr>
          <p:cNvPicPr>
            <a:picLocks noChangeAspect="1"/>
          </p:cNvPicPr>
          <p:nvPr/>
        </p:nvPicPr>
        <p:blipFill>
          <a:blip r:embed="rId2"/>
          <a:stretch>
            <a:fillRect/>
          </a:stretch>
        </p:blipFill>
        <p:spPr>
          <a:xfrm>
            <a:off x="7075232" y="1502140"/>
            <a:ext cx="904093" cy="653319"/>
          </a:xfrm>
          <a:prstGeom prst="rect">
            <a:avLst/>
          </a:prstGeom>
        </p:spPr>
      </p:pic>
      <p:pic>
        <p:nvPicPr>
          <p:cNvPr id="19" name="Picture 18">
            <a:extLst>
              <a:ext uri="{FF2B5EF4-FFF2-40B4-BE49-F238E27FC236}">
                <a16:creationId xmlns:a16="http://schemas.microsoft.com/office/drawing/2014/main" id="{079ECC2B-FB11-6CC4-4920-3F750ADFE003}"/>
              </a:ext>
            </a:extLst>
          </p:cNvPr>
          <p:cNvPicPr>
            <a:picLocks noChangeAspect="1"/>
          </p:cNvPicPr>
          <p:nvPr/>
        </p:nvPicPr>
        <p:blipFill>
          <a:blip r:embed="rId7"/>
          <a:stretch>
            <a:fillRect/>
          </a:stretch>
        </p:blipFill>
        <p:spPr>
          <a:xfrm>
            <a:off x="7179795" y="2344692"/>
            <a:ext cx="663663" cy="663663"/>
          </a:xfrm>
          <a:prstGeom prst="rect">
            <a:avLst/>
          </a:prstGeom>
        </p:spPr>
      </p:pic>
      <p:pic>
        <p:nvPicPr>
          <p:cNvPr id="20" name="Picture 19">
            <a:extLst>
              <a:ext uri="{FF2B5EF4-FFF2-40B4-BE49-F238E27FC236}">
                <a16:creationId xmlns:a16="http://schemas.microsoft.com/office/drawing/2014/main" id="{90A45200-241A-1EDC-B9DE-44C7BA27B5AD}"/>
              </a:ext>
            </a:extLst>
          </p:cNvPr>
          <p:cNvPicPr>
            <a:picLocks noChangeAspect="1"/>
          </p:cNvPicPr>
          <p:nvPr/>
        </p:nvPicPr>
        <p:blipFill>
          <a:blip r:embed="rId8"/>
          <a:stretch>
            <a:fillRect/>
          </a:stretch>
        </p:blipFill>
        <p:spPr>
          <a:xfrm>
            <a:off x="7181736" y="3216666"/>
            <a:ext cx="661722" cy="663663"/>
          </a:xfrm>
          <a:prstGeom prst="rect">
            <a:avLst/>
          </a:prstGeom>
        </p:spPr>
      </p:pic>
      <p:pic>
        <p:nvPicPr>
          <p:cNvPr id="21" name="Picture 20">
            <a:extLst>
              <a:ext uri="{FF2B5EF4-FFF2-40B4-BE49-F238E27FC236}">
                <a16:creationId xmlns:a16="http://schemas.microsoft.com/office/drawing/2014/main" id="{EE6A7F15-01FA-FFBC-58AA-55592A973A66}"/>
              </a:ext>
            </a:extLst>
          </p:cNvPr>
          <p:cNvPicPr>
            <a:picLocks noChangeAspect="1"/>
          </p:cNvPicPr>
          <p:nvPr/>
        </p:nvPicPr>
        <p:blipFill>
          <a:blip r:embed="rId9"/>
          <a:stretch>
            <a:fillRect/>
          </a:stretch>
        </p:blipFill>
        <p:spPr>
          <a:xfrm>
            <a:off x="7107928" y="4086261"/>
            <a:ext cx="741307" cy="741307"/>
          </a:xfrm>
          <a:prstGeom prst="rect">
            <a:avLst/>
          </a:prstGeom>
        </p:spPr>
      </p:pic>
      <p:sp>
        <p:nvSpPr>
          <p:cNvPr id="29" name="Title 1">
            <a:extLst>
              <a:ext uri="{FF2B5EF4-FFF2-40B4-BE49-F238E27FC236}">
                <a16:creationId xmlns:a16="http://schemas.microsoft.com/office/drawing/2014/main" id="{0193742E-C340-4BB4-9998-1D65A52D13C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30" name="Picture 29">
            <a:extLst>
              <a:ext uri="{FF2B5EF4-FFF2-40B4-BE49-F238E27FC236}">
                <a16:creationId xmlns:a16="http://schemas.microsoft.com/office/drawing/2014/main" id="{FC6F37D6-EFDD-4962-B651-1EA8AE352B6F}"/>
              </a:ext>
            </a:extLst>
          </p:cNvPr>
          <p:cNvPicPr>
            <a:picLocks noChangeAspect="1"/>
          </p:cNvPicPr>
          <p:nvPr/>
        </p:nvPicPr>
        <p:blipFill>
          <a:blip r:embed="rId10"/>
          <a:stretch>
            <a:fillRect/>
          </a:stretch>
        </p:blipFill>
        <p:spPr>
          <a:xfrm>
            <a:off x="6524354" y="258093"/>
            <a:ext cx="648242" cy="669612"/>
          </a:xfrm>
          <a:prstGeom prst="rect">
            <a:avLst/>
          </a:prstGeom>
        </p:spPr>
      </p:pic>
      <p:sp>
        <p:nvSpPr>
          <p:cNvPr id="32" name="TextBox 31">
            <a:extLst>
              <a:ext uri="{FF2B5EF4-FFF2-40B4-BE49-F238E27FC236}">
                <a16:creationId xmlns:a16="http://schemas.microsoft.com/office/drawing/2014/main" id="{14A41469-E254-41ED-8543-57F1C59F12A5}"/>
              </a:ext>
            </a:extLst>
          </p:cNvPr>
          <p:cNvSpPr txBox="1"/>
          <p:nvPr/>
        </p:nvSpPr>
        <p:spPr>
          <a:xfrm>
            <a:off x="7172596" y="445331"/>
            <a:ext cx="29348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Lesson 1 – Geographical skills </a:t>
            </a:r>
            <a:endParaRPr lang="en-US" sz="1400" dirty="0">
              <a:latin typeface="Century Gothic"/>
            </a:endParaRPr>
          </a:p>
        </p:txBody>
      </p:sp>
      <p:sp>
        <p:nvSpPr>
          <p:cNvPr id="34" name="TextBox 33">
            <a:extLst>
              <a:ext uri="{FF2B5EF4-FFF2-40B4-BE49-F238E27FC236}">
                <a16:creationId xmlns:a16="http://schemas.microsoft.com/office/drawing/2014/main" id="{9516B0D9-AEB0-4438-B5AF-53D30626F266}"/>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spTree>
    <p:extLst>
      <p:ext uri="{BB962C8B-B14F-4D97-AF65-F5344CB8AC3E}">
        <p14:creationId xmlns:p14="http://schemas.microsoft.com/office/powerpoint/2010/main" val="92908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7166306" y="407355"/>
            <a:ext cx="29348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Lesson 2 – Geographical skills </a:t>
            </a:r>
            <a:endParaRPr lang="en-US" sz="1400" dirty="0">
              <a:latin typeface="Century Gothic"/>
            </a:endParaRPr>
          </a:p>
        </p:txBody>
      </p:sp>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2"/>
          <a:stretch>
            <a:fillRect/>
          </a:stretch>
        </p:blipFill>
        <p:spPr>
          <a:xfrm>
            <a:off x="457916" y="219984"/>
            <a:ext cx="805068" cy="805642"/>
          </a:xfrm>
          <a:prstGeom prst="rect">
            <a:avLst/>
          </a:prstGeom>
        </p:spPr>
      </p:pic>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8250"/>
            <a:ext cx="6143625" cy="5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905625" y="5029200"/>
            <a:ext cx="28098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84847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300330" y="916589"/>
            <a:ext cx="95193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u="sng"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2766633" y="5156804"/>
            <a:ext cx="1438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Core Knowledge</a:t>
            </a:r>
          </a:p>
        </p:txBody>
      </p:sp>
      <p:sp>
        <p:nvSpPr>
          <p:cNvPr id="17" name="TextBox 16">
            <a:extLst>
              <a:ext uri="{FF2B5EF4-FFF2-40B4-BE49-F238E27FC236}">
                <a16:creationId xmlns:a16="http://schemas.microsoft.com/office/drawing/2014/main" id="{EA3EA87C-E11C-B713-97A4-C4A9AE9AF60B}"/>
              </a:ext>
            </a:extLst>
          </p:cNvPr>
          <p:cNvSpPr txBox="1"/>
          <p:nvPr/>
        </p:nvSpPr>
        <p:spPr>
          <a:xfrm>
            <a:off x="7732845" y="514682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a:ea typeface="Calibri"/>
              <a:cs typeface="Calibri"/>
            </a:endParaRPr>
          </a:p>
        </p:txBody>
      </p:sp>
      <p:sp>
        <p:nvSpPr>
          <p:cNvPr id="18" name="TextBox 17">
            <a:extLst>
              <a:ext uri="{FF2B5EF4-FFF2-40B4-BE49-F238E27FC236}">
                <a16:creationId xmlns:a16="http://schemas.microsoft.com/office/drawing/2014/main" id="{2DDCEC79-6E15-D584-E8F3-C6B2F63FB0C4}"/>
              </a:ext>
            </a:extLst>
          </p:cNvPr>
          <p:cNvSpPr txBox="1"/>
          <p:nvPr/>
        </p:nvSpPr>
        <p:spPr>
          <a:xfrm>
            <a:off x="1739875" y="5452791"/>
            <a:ext cx="494009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141414"/>
                </a:solidFill>
                <a:latin typeface="Century Gothic"/>
                <a:ea typeface="+mn-lt"/>
                <a:cs typeface="+mn-lt"/>
              </a:rPr>
              <a:t>A grid of squares helps the map-reader to locate a place. The vertical lines are called </a:t>
            </a:r>
            <a:r>
              <a:rPr lang="en-GB" sz="1400" b="1" dirty="0">
                <a:solidFill>
                  <a:srgbClr val="141414"/>
                </a:solidFill>
                <a:latin typeface="Century Gothic"/>
                <a:ea typeface="+mn-lt"/>
                <a:cs typeface="+mn-lt"/>
              </a:rPr>
              <a:t>eastings</a:t>
            </a:r>
            <a:r>
              <a:rPr lang="en-GB" sz="1400" dirty="0">
                <a:solidFill>
                  <a:srgbClr val="141414"/>
                </a:solidFill>
                <a:latin typeface="Century Gothic"/>
                <a:ea typeface="+mn-lt"/>
                <a:cs typeface="+mn-lt"/>
              </a:rPr>
              <a:t>. They are numbered - the numbers increase to the east. The horizontal lines are called </a:t>
            </a:r>
            <a:r>
              <a:rPr lang="en-GB" sz="1400" b="1" dirty="0">
                <a:solidFill>
                  <a:srgbClr val="141414"/>
                </a:solidFill>
                <a:latin typeface="Century Gothic"/>
                <a:ea typeface="+mn-lt"/>
                <a:cs typeface="+mn-lt"/>
              </a:rPr>
              <a:t>northings</a:t>
            </a:r>
            <a:r>
              <a:rPr lang="en-GB" sz="1400" dirty="0">
                <a:solidFill>
                  <a:srgbClr val="141414"/>
                </a:solidFill>
                <a:latin typeface="Century Gothic"/>
                <a:ea typeface="+mn-lt"/>
                <a:cs typeface="+mn-lt"/>
              </a:rPr>
              <a:t> as the numbers increase in an northerly direction.</a:t>
            </a:r>
            <a:endParaRPr lang="en-US" sz="1400">
              <a:solidFill>
                <a:srgbClr val="141414"/>
              </a:solidFill>
              <a:latin typeface="Century Gothic"/>
              <a:ea typeface="+mn-lt"/>
              <a:cs typeface="+mn-lt"/>
            </a:endParaRPr>
          </a:p>
        </p:txBody>
      </p:sp>
      <p:sp>
        <p:nvSpPr>
          <p:cNvPr id="19" name="TextBox 18">
            <a:extLst>
              <a:ext uri="{FF2B5EF4-FFF2-40B4-BE49-F238E27FC236}">
                <a16:creationId xmlns:a16="http://schemas.microsoft.com/office/drawing/2014/main" id="{6AF743C1-6CAB-F529-098D-447923E94553}"/>
              </a:ext>
            </a:extLst>
          </p:cNvPr>
          <p:cNvSpPr txBox="1"/>
          <p:nvPr/>
        </p:nvSpPr>
        <p:spPr>
          <a:xfrm>
            <a:off x="7912560" y="6481375"/>
            <a:ext cx="8909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OS maps</a:t>
            </a:r>
          </a:p>
        </p:txBody>
      </p:sp>
      <p:pic>
        <p:nvPicPr>
          <p:cNvPr id="21" name="Picture 20" descr="Example of an Ordnance Survey map grid with a four figure reference">
            <a:extLst>
              <a:ext uri="{FF2B5EF4-FFF2-40B4-BE49-F238E27FC236}">
                <a16:creationId xmlns:a16="http://schemas.microsoft.com/office/drawing/2014/main" id="{58AEAF73-FA33-2DBD-E8E5-7CC9BEF633BA}"/>
              </a:ext>
            </a:extLst>
          </p:cNvPr>
          <p:cNvPicPr>
            <a:picLocks noChangeAspect="1"/>
          </p:cNvPicPr>
          <p:nvPr/>
        </p:nvPicPr>
        <p:blipFill>
          <a:blip r:embed="rId3"/>
          <a:stretch>
            <a:fillRect/>
          </a:stretch>
        </p:blipFill>
        <p:spPr>
          <a:xfrm>
            <a:off x="335986" y="1228850"/>
            <a:ext cx="1704669" cy="1724982"/>
          </a:xfrm>
          <a:prstGeom prst="rect">
            <a:avLst/>
          </a:prstGeom>
        </p:spPr>
      </p:pic>
      <p:pic>
        <p:nvPicPr>
          <p:cNvPr id="22" name="Picture 21" descr="Example of an Ordnance Survey map grid with a six figure reference">
            <a:extLst>
              <a:ext uri="{FF2B5EF4-FFF2-40B4-BE49-F238E27FC236}">
                <a16:creationId xmlns:a16="http://schemas.microsoft.com/office/drawing/2014/main" id="{7ED55216-3926-D47D-F586-F634B390E281}"/>
              </a:ext>
            </a:extLst>
          </p:cNvPr>
          <p:cNvPicPr>
            <a:picLocks noChangeAspect="1"/>
          </p:cNvPicPr>
          <p:nvPr/>
        </p:nvPicPr>
        <p:blipFill>
          <a:blip r:embed="rId4"/>
          <a:stretch>
            <a:fillRect/>
          </a:stretch>
        </p:blipFill>
        <p:spPr>
          <a:xfrm>
            <a:off x="7855359" y="3055653"/>
            <a:ext cx="1724640" cy="1734965"/>
          </a:xfrm>
          <a:prstGeom prst="rect">
            <a:avLst/>
          </a:prstGeom>
        </p:spPr>
      </p:pic>
      <p:sp>
        <p:nvSpPr>
          <p:cNvPr id="23" name="TextBox 22">
            <a:extLst>
              <a:ext uri="{FF2B5EF4-FFF2-40B4-BE49-F238E27FC236}">
                <a16:creationId xmlns:a16="http://schemas.microsoft.com/office/drawing/2014/main" id="{7D260CD0-D1E5-0C6E-510A-47B1D1269D0F}"/>
              </a:ext>
            </a:extLst>
          </p:cNvPr>
          <p:cNvSpPr txBox="1"/>
          <p:nvPr/>
        </p:nvSpPr>
        <p:spPr>
          <a:xfrm>
            <a:off x="2113475" y="1233841"/>
            <a:ext cx="770618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141414"/>
                </a:solidFill>
                <a:latin typeface="Century Gothic"/>
              </a:rPr>
              <a:t>Four-figure grid references</a:t>
            </a:r>
            <a:r>
              <a:rPr lang="en-US" sz="1400" dirty="0">
                <a:solidFill>
                  <a:srgbClr val="141414"/>
                </a:solidFill>
                <a:latin typeface="Century Gothic"/>
              </a:rPr>
              <a:t> can be used to pinpoint a location to within a square. To find the number of the square:</a:t>
            </a:r>
          </a:p>
          <a:p>
            <a:pPr marL="342900" indent="-342900">
              <a:buAutoNum type="arabicPeriod"/>
            </a:pPr>
            <a:r>
              <a:rPr lang="en-US" sz="1400" dirty="0">
                <a:solidFill>
                  <a:srgbClr val="141414"/>
                </a:solidFill>
                <a:latin typeface="Century Gothic"/>
                <a:ea typeface="+mn-lt"/>
                <a:cs typeface="+mn-lt"/>
              </a:rPr>
              <a:t>Start at the left-hand side of the map and go east until you get to the bottom-left hand corner of the square you want. </a:t>
            </a:r>
            <a:endParaRPr lang="en-US" sz="1400" dirty="0">
              <a:solidFill>
                <a:srgbClr val="000000"/>
              </a:solidFill>
              <a:latin typeface="Century Gothic"/>
              <a:ea typeface="+mn-lt"/>
              <a:cs typeface="+mn-lt"/>
            </a:endParaRPr>
          </a:p>
          <a:p>
            <a:pPr marL="342900" indent="-342900">
              <a:buAutoNum type="arabicPeriod"/>
            </a:pPr>
            <a:r>
              <a:rPr lang="en-US" sz="1400" dirty="0">
                <a:solidFill>
                  <a:srgbClr val="141414"/>
                </a:solidFill>
                <a:latin typeface="Century Gothic"/>
                <a:ea typeface="+mn-lt"/>
                <a:cs typeface="+mn-lt"/>
              </a:rPr>
              <a:t>Move north until you get to the bottom-left corner of the square you want. Look at the number of this grid line and add it to the two-digit number you already have. This is your four-figure grid reference.</a:t>
            </a:r>
            <a:endParaRPr lang="en-US" sz="1400" dirty="0">
              <a:latin typeface="Century Gothic"/>
            </a:endParaRPr>
          </a:p>
        </p:txBody>
      </p:sp>
      <p:sp>
        <p:nvSpPr>
          <p:cNvPr id="24" name="TextBox 23">
            <a:extLst>
              <a:ext uri="{FF2B5EF4-FFF2-40B4-BE49-F238E27FC236}">
                <a16:creationId xmlns:a16="http://schemas.microsoft.com/office/drawing/2014/main" id="{1B7EB9D3-47A2-BE64-D71B-31F5E5C58AC1}"/>
              </a:ext>
            </a:extLst>
          </p:cNvPr>
          <p:cNvSpPr txBox="1"/>
          <p:nvPr/>
        </p:nvSpPr>
        <p:spPr>
          <a:xfrm>
            <a:off x="414637" y="3030864"/>
            <a:ext cx="732641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141414"/>
                </a:solidFill>
                <a:latin typeface="Century Gothic"/>
              </a:rPr>
              <a:t>Sometimes it is necessary to be even more accurate. In this case you can imagine that each grid is divided into 100 tiny squares. The distance between one grid line and the next is divided into tenths.</a:t>
            </a:r>
          </a:p>
          <a:p>
            <a:pPr>
              <a:buFont typeface=""/>
              <a:buAutoNum type="arabicPeriod"/>
            </a:pPr>
            <a:r>
              <a:rPr lang="en-US" sz="1400" dirty="0">
                <a:solidFill>
                  <a:srgbClr val="141414"/>
                </a:solidFill>
                <a:latin typeface="Century Gothic"/>
              </a:rPr>
              <a:t>First, find the four-figure grid reference but leave a space after the first two digits.</a:t>
            </a:r>
          </a:p>
          <a:p>
            <a:pPr>
              <a:buFont typeface=""/>
              <a:buAutoNum type="arabicPeriod"/>
            </a:pPr>
            <a:r>
              <a:rPr lang="en-US" sz="1400" dirty="0">
                <a:solidFill>
                  <a:srgbClr val="141414"/>
                </a:solidFill>
                <a:latin typeface="Century Gothic"/>
              </a:rPr>
              <a:t>Estimate or measure how many tenths across the grid square your symbol lies. Write this number after the first two digits.</a:t>
            </a:r>
          </a:p>
          <a:p>
            <a:pPr>
              <a:buFont typeface=""/>
              <a:buAutoNum type="arabicPeriod"/>
            </a:pPr>
            <a:r>
              <a:rPr lang="en-US" sz="1400" dirty="0">
                <a:solidFill>
                  <a:srgbClr val="141414"/>
                </a:solidFill>
                <a:latin typeface="Century Gothic"/>
              </a:rPr>
              <a:t>Next, estimate how many tenths up the grid square your symbol lies. Write this number after the last two digits.</a:t>
            </a:r>
          </a:p>
        </p:txBody>
      </p:sp>
      <p:pic>
        <p:nvPicPr>
          <p:cNvPr id="25" name="Picture 24">
            <a:extLst>
              <a:ext uri="{FF2B5EF4-FFF2-40B4-BE49-F238E27FC236}">
                <a16:creationId xmlns:a16="http://schemas.microsoft.com/office/drawing/2014/main" id="{5CC5E7C6-C91D-A1BC-BD93-6DA94EBEB761}"/>
              </a:ext>
            </a:extLst>
          </p:cNvPr>
          <p:cNvPicPr>
            <a:picLocks noChangeAspect="1"/>
          </p:cNvPicPr>
          <p:nvPr/>
        </p:nvPicPr>
        <p:blipFill>
          <a:blip r:embed="rId5"/>
          <a:stretch>
            <a:fillRect/>
          </a:stretch>
        </p:blipFill>
        <p:spPr>
          <a:xfrm>
            <a:off x="773670" y="5656497"/>
            <a:ext cx="635075" cy="611464"/>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5CFE5BC2-FC60-D6D1-C96D-9582A32AE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8897" y="5504478"/>
            <a:ext cx="738308" cy="915502"/>
          </a:xfrm>
          <a:prstGeom prst="rect">
            <a:avLst/>
          </a:prstGeom>
        </p:spPr>
      </p:pic>
      <p:sp>
        <p:nvSpPr>
          <p:cNvPr id="26" name="Title 1">
            <a:extLst>
              <a:ext uri="{FF2B5EF4-FFF2-40B4-BE49-F238E27FC236}">
                <a16:creationId xmlns:a16="http://schemas.microsoft.com/office/drawing/2014/main" id="{506D3DD4-98E4-435D-8142-E38D49544CA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27" name="Picture 26">
            <a:extLst>
              <a:ext uri="{FF2B5EF4-FFF2-40B4-BE49-F238E27FC236}">
                <a16:creationId xmlns:a16="http://schemas.microsoft.com/office/drawing/2014/main" id="{6CC3FCC6-FA0F-4A01-A439-0A6A1FF9D176}"/>
              </a:ext>
            </a:extLst>
          </p:cNvPr>
          <p:cNvPicPr>
            <a:picLocks noChangeAspect="1"/>
          </p:cNvPicPr>
          <p:nvPr/>
        </p:nvPicPr>
        <p:blipFill>
          <a:blip r:embed="rId7"/>
          <a:stretch>
            <a:fillRect/>
          </a:stretch>
        </p:blipFill>
        <p:spPr>
          <a:xfrm>
            <a:off x="6533879" y="237209"/>
            <a:ext cx="648242" cy="669612"/>
          </a:xfrm>
          <a:prstGeom prst="rect">
            <a:avLst/>
          </a:prstGeom>
        </p:spPr>
      </p:pic>
      <p:sp>
        <p:nvSpPr>
          <p:cNvPr id="29" name="TextBox 28">
            <a:extLst>
              <a:ext uri="{FF2B5EF4-FFF2-40B4-BE49-F238E27FC236}">
                <a16:creationId xmlns:a16="http://schemas.microsoft.com/office/drawing/2014/main" id="{C826B7E4-D843-4F8F-A79A-A5BA9E51E1C7}"/>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spTree>
    <p:extLst>
      <p:ext uri="{BB962C8B-B14F-4D97-AF65-F5344CB8AC3E}">
        <p14:creationId xmlns:p14="http://schemas.microsoft.com/office/powerpoint/2010/main" val="70553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2"/>
          <a:stretch>
            <a:fillRect/>
          </a:stretch>
        </p:blipFill>
        <p:spPr>
          <a:xfrm>
            <a:off x="520912" y="153278"/>
            <a:ext cx="805068" cy="805642"/>
          </a:xfrm>
          <a:prstGeom prst="rect">
            <a:avLst/>
          </a:prstGeom>
        </p:spPr>
      </p:pic>
      <p:sp>
        <p:nvSpPr>
          <p:cNvPr id="6" name="TextBox 5">
            <a:extLst>
              <a:ext uri="{FF2B5EF4-FFF2-40B4-BE49-F238E27FC236}">
                <a16:creationId xmlns:a16="http://schemas.microsoft.com/office/drawing/2014/main" id="{D1ADEAFA-885B-9302-56AF-57C26E03E7BC}"/>
              </a:ext>
            </a:extLst>
          </p:cNvPr>
          <p:cNvSpPr txBox="1"/>
          <p:nvPr/>
        </p:nvSpPr>
        <p:spPr>
          <a:xfrm>
            <a:off x="7416705" y="490657"/>
            <a:ext cx="22257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cs typeface="Calibri"/>
              </a:rPr>
              <a:t>L2 – Location of Crime</a:t>
            </a:r>
            <a:endParaRPr lang="en-US" sz="1400" dirty="0">
              <a:latin typeface="Century Gothic"/>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84847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8250"/>
            <a:ext cx="6143625" cy="5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905625" y="5029200"/>
            <a:ext cx="28098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84847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661858" y="984854"/>
            <a:ext cx="1543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843458" y="984854"/>
            <a:ext cx="10927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Key words</a:t>
            </a:r>
            <a:endParaRPr lang="en-US" b="1" u="sng">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2766633" y="5156804"/>
            <a:ext cx="1438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Misconceptions</a:t>
            </a:r>
            <a:endParaRPr lang="en-US" b="1" u="sng">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732845" y="514682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7902065" y="1434180"/>
            <a:ext cx="175509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Population – The number of people in a place</a:t>
            </a:r>
          </a:p>
          <a:p>
            <a:endParaRPr lang="en-US" sz="1400" dirty="0">
              <a:solidFill>
                <a:srgbClr val="000000"/>
              </a:solidFill>
              <a:latin typeface="Century Gothic"/>
              <a:ea typeface="Calibri"/>
              <a:cs typeface="Calibri"/>
            </a:endParaRPr>
          </a:p>
          <a:p>
            <a:endParaRPr lang="en-US" sz="1400" dirty="0">
              <a:solidFill>
                <a:srgbClr val="000000"/>
              </a:solidFill>
              <a:latin typeface="Century Gothic"/>
              <a:ea typeface="Calibri"/>
              <a:cs typeface="Calibri"/>
            </a:endParaRPr>
          </a:p>
          <a:p>
            <a:endParaRPr lang="en-US" sz="1400" dirty="0">
              <a:solidFill>
                <a:srgbClr val="000000"/>
              </a:solidFill>
              <a:latin typeface="Century Gothic"/>
              <a:ea typeface="Calibri"/>
              <a:cs typeface="Calibri"/>
            </a:endParaRPr>
          </a:p>
          <a:p>
            <a:r>
              <a:rPr lang="en-US" sz="1400" dirty="0">
                <a:solidFill>
                  <a:srgbClr val="000000"/>
                </a:solidFill>
                <a:latin typeface="Century Gothic"/>
                <a:ea typeface="Calibri"/>
                <a:cs typeface="Calibri"/>
              </a:rPr>
              <a:t>Access – How to get to a place</a:t>
            </a:r>
          </a:p>
          <a:p>
            <a:endParaRPr lang="en-US" sz="1400" dirty="0">
              <a:solidFill>
                <a:srgbClr val="000000"/>
              </a:solidFill>
              <a:latin typeface="Century Gothic"/>
              <a:ea typeface="Calibri"/>
              <a:cs typeface="Calibri"/>
            </a:endParaRPr>
          </a:p>
          <a:p>
            <a:endParaRPr lang="en-US" sz="1400" dirty="0">
              <a:solidFill>
                <a:srgbClr val="000000"/>
              </a:solidFill>
              <a:latin typeface="Century Gothic"/>
              <a:ea typeface="Calibri"/>
              <a:cs typeface="Calibri"/>
            </a:endParaRPr>
          </a:p>
          <a:p>
            <a:endParaRPr lang="en-US" sz="1400" dirty="0">
              <a:solidFill>
                <a:srgbClr val="000000"/>
              </a:solidFill>
              <a:latin typeface="Century Gothic"/>
              <a:ea typeface="Calibri"/>
              <a:cs typeface="Calibri"/>
            </a:endParaRPr>
          </a:p>
          <a:p>
            <a:r>
              <a:rPr lang="en-US" sz="1400" dirty="0">
                <a:solidFill>
                  <a:srgbClr val="000000"/>
                </a:solidFill>
                <a:latin typeface="Century Gothic"/>
                <a:ea typeface="Calibri"/>
                <a:cs typeface="Calibri"/>
              </a:rPr>
              <a:t>Ownership – Who owns the item or land</a:t>
            </a:r>
          </a:p>
          <a:p>
            <a:endParaRPr lang="en-US" sz="1400" dirty="0">
              <a:solidFill>
                <a:srgbClr val="000000"/>
              </a:solidFill>
              <a:latin typeface="Century Gothic"/>
              <a:ea typeface="Calibri"/>
              <a:cs typeface="Calibri"/>
            </a:endParaRPr>
          </a:p>
          <a:p>
            <a:endParaRPr lang="en-GB" sz="1400" dirty="0">
              <a:solidFill>
                <a:srgbClr val="231F20"/>
              </a:solidFill>
              <a:latin typeface="Century Gothic"/>
              <a:ea typeface="Calibri"/>
              <a:cs typeface="Calibri"/>
            </a:endParaRPr>
          </a:p>
          <a:p>
            <a:endParaRPr lang="en-GB" sz="1400" dirty="0">
              <a:solidFill>
                <a:srgbClr val="1F2025"/>
              </a:solidFill>
              <a:latin typeface="Century Gothic"/>
              <a:ea typeface="Calibri"/>
              <a:cs typeface="Calibri"/>
            </a:endParaRPr>
          </a:p>
          <a:p>
            <a:endParaRPr lang="en-GB" sz="1400" dirty="0">
              <a:solidFill>
                <a:srgbClr val="1F2025"/>
              </a:solidFill>
              <a:latin typeface="Century Gothic"/>
              <a:ea typeface="Calibri"/>
              <a:cs typeface="Calibri"/>
            </a:endParaRPr>
          </a:p>
          <a:p>
            <a:endParaRPr lang="en-GB" sz="1400" dirty="0">
              <a:solidFill>
                <a:srgbClr val="1F2025"/>
              </a:solidFill>
              <a:latin typeface="Century Gothic"/>
              <a:ea typeface="Calibri"/>
              <a:cs typeface="Calibri"/>
            </a:endParaRPr>
          </a:p>
          <a:p>
            <a:endParaRPr lang="en-GB" sz="1400" dirty="0">
              <a:solidFill>
                <a:srgbClr val="231F20"/>
              </a:solidFill>
              <a:latin typeface="Century Gothic"/>
              <a:ea typeface="Calibri"/>
              <a:cs typeface="Calibri"/>
            </a:endParaRPr>
          </a:p>
        </p:txBody>
      </p:sp>
      <p:sp>
        <p:nvSpPr>
          <p:cNvPr id="63" name="TextBox 62">
            <a:extLst>
              <a:ext uri="{FF2B5EF4-FFF2-40B4-BE49-F238E27FC236}">
                <a16:creationId xmlns:a16="http://schemas.microsoft.com/office/drawing/2014/main" id="{94268E87-AA33-AB94-C38E-790E18A25F84}"/>
              </a:ext>
            </a:extLst>
          </p:cNvPr>
          <p:cNvSpPr txBox="1"/>
          <p:nvPr/>
        </p:nvSpPr>
        <p:spPr>
          <a:xfrm>
            <a:off x="2325357" y="1583231"/>
            <a:ext cx="423890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231F20"/>
                </a:solidFill>
                <a:latin typeface="Century Gothic"/>
              </a:rPr>
              <a:t>Population  - Large centre of population means there is a greater opportunity to commit a crime.</a:t>
            </a:r>
          </a:p>
          <a:p>
            <a:endParaRPr lang="en-GB" sz="1200" dirty="0">
              <a:solidFill>
                <a:srgbClr val="231F20"/>
              </a:solidFill>
              <a:latin typeface="Century Gothic"/>
              <a:cs typeface="Calibri"/>
            </a:endParaRPr>
          </a:p>
          <a:p>
            <a:endParaRPr lang="en-GB" sz="1200" dirty="0">
              <a:solidFill>
                <a:srgbClr val="231F20"/>
              </a:solidFill>
              <a:latin typeface="Century Gothic"/>
              <a:cs typeface="Calibri"/>
            </a:endParaRPr>
          </a:p>
          <a:p>
            <a:r>
              <a:rPr lang="en-GB" sz="1200" dirty="0">
                <a:solidFill>
                  <a:srgbClr val="231F20"/>
                </a:solidFill>
                <a:latin typeface="Century Gothic"/>
                <a:cs typeface="Calibri"/>
              </a:rPr>
              <a:t>Access - Good road and transport links allow criminals to move around more easily.</a:t>
            </a:r>
          </a:p>
          <a:p>
            <a:endParaRPr lang="en-GB" sz="1200" dirty="0">
              <a:solidFill>
                <a:srgbClr val="231F20"/>
              </a:solidFill>
              <a:latin typeface="Century Gothic"/>
              <a:cs typeface="Calibri"/>
            </a:endParaRPr>
          </a:p>
          <a:p>
            <a:endParaRPr lang="en-GB" sz="1200" dirty="0">
              <a:solidFill>
                <a:srgbClr val="231F20"/>
              </a:solidFill>
              <a:latin typeface="Century Gothic"/>
              <a:cs typeface="Calibri"/>
            </a:endParaRPr>
          </a:p>
          <a:p>
            <a:r>
              <a:rPr lang="en-GB" sz="1200" dirty="0">
                <a:solidFill>
                  <a:srgbClr val="231F20"/>
                </a:solidFill>
                <a:latin typeface="Century Gothic"/>
                <a:cs typeface="Calibri"/>
              </a:rPr>
              <a:t>Ownership - Public space where there is no sense of ownership. In a private space it is easy to spot who is out of place or not there for a valid reason.</a:t>
            </a:r>
          </a:p>
        </p:txBody>
      </p:sp>
      <p:pic>
        <p:nvPicPr>
          <p:cNvPr id="64" name="Picture 63">
            <a:extLst>
              <a:ext uri="{FF2B5EF4-FFF2-40B4-BE49-F238E27FC236}">
                <a16:creationId xmlns:a16="http://schemas.microsoft.com/office/drawing/2014/main" id="{8A117201-1B17-D141-BB54-107F4E268633}"/>
              </a:ext>
            </a:extLst>
          </p:cNvPr>
          <p:cNvPicPr>
            <a:picLocks noChangeAspect="1"/>
          </p:cNvPicPr>
          <p:nvPr/>
        </p:nvPicPr>
        <p:blipFill>
          <a:blip r:embed="rId3"/>
          <a:stretch>
            <a:fillRect/>
          </a:stretch>
        </p:blipFill>
        <p:spPr>
          <a:xfrm>
            <a:off x="389286" y="1620172"/>
            <a:ext cx="485498" cy="485498"/>
          </a:xfrm>
          <a:prstGeom prst="rect">
            <a:avLst/>
          </a:prstGeom>
        </p:spPr>
      </p:pic>
      <p:pic>
        <p:nvPicPr>
          <p:cNvPr id="65" name="Picture 64">
            <a:extLst>
              <a:ext uri="{FF2B5EF4-FFF2-40B4-BE49-F238E27FC236}">
                <a16:creationId xmlns:a16="http://schemas.microsoft.com/office/drawing/2014/main" id="{D6E1F7F6-759E-4B45-841B-801E08F138CD}"/>
              </a:ext>
            </a:extLst>
          </p:cNvPr>
          <p:cNvPicPr>
            <a:picLocks noChangeAspect="1"/>
          </p:cNvPicPr>
          <p:nvPr/>
        </p:nvPicPr>
        <p:blipFill>
          <a:blip r:embed="rId4"/>
          <a:stretch>
            <a:fillRect/>
          </a:stretch>
        </p:blipFill>
        <p:spPr>
          <a:xfrm>
            <a:off x="389286" y="2335686"/>
            <a:ext cx="485498" cy="485498"/>
          </a:xfrm>
          <a:prstGeom prst="rect">
            <a:avLst/>
          </a:prstGeom>
        </p:spPr>
      </p:pic>
      <p:pic>
        <p:nvPicPr>
          <p:cNvPr id="66" name="Picture 65">
            <a:extLst>
              <a:ext uri="{FF2B5EF4-FFF2-40B4-BE49-F238E27FC236}">
                <a16:creationId xmlns:a16="http://schemas.microsoft.com/office/drawing/2014/main" id="{F9A34E07-196E-5E44-9125-3CB8F800B95A}"/>
              </a:ext>
            </a:extLst>
          </p:cNvPr>
          <p:cNvPicPr>
            <a:picLocks noChangeAspect="1"/>
          </p:cNvPicPr>
          <p:nvPr/>
        </p:nvPicPr>
        <p:blipFill>
          <a:blip r:embed="rId5"/>
          <a:stretch>
            <a:fillRect/>
          </a:stretch>
        </p:blipFill>
        <p:spPr>
          <a:xfrm>
            <a:off x="361658" y="3099568"/>
            <a:ext cx="485498" cy="485498"/>
          </a:xfrm>
          <a:prstGeom prst="rect">
            <a:avLst/>
          </a:prstGeom>
        </p:spPr>
      </p:pic>
      <p:sp>
        <p:nvSpPr>
          <p:cNvPr id="67" name="Rectangle 66">
            <a:extLst>
              <a:ext uri="{FF2B5EF4-FFF2-40B4-BE49-F238E27FC236}">
                <a16:creationId xmlns:a16="http://schemas.microsoft.com/office/drawing/2014/main" id="{DD65EADD-CC19-F241-A84D-59444DE19B2E}"/>
              </a:ext>
            </a:extLst>
          </p:cNvPr>
          <p:cNvSpPr/>
          <p:nvPr/>
        </p:nvSpPr>
        <p:spPr>
          <a:xfrm>
            <a:off x="943307" y="1578608"/>
            <a:ext cx="1367674" cy="4257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Century Gothic" panose="020B0502020202020204" pitchFamily="34" charset="0"/>
              </a:rPr>
              <a:t>Population </a:t>
            </a:r>
          </a:p>
        </p:txBody>
      </p:sp>
      <p:sp>
        <p:nvSpPr>
          <p:cNvPr id="68" name="Rectangle 67">
            <a:extLst>
              <a:ext uri="{FF2B5EF4-FFF2-40B4-BE49-F238E27FC236}">
                <a16:creationId xmlns:a16="http://schemas.microsoft.com/office/drawing/2014/main" id="{9585EA78-096D-9F4F-9BA1-92C608E1A931}"/>
              </a:ext>
            </a:extLst>
          </p:cNvPr>
          <p:cNvSpPr/>
          <p:nvPr/>
        </p:nvSpPr>
        <p:spPr>
          <a:xfrm>
            <a:off x="923446" y="2300800"/>
            <a:ext cx="1367674" cy="4257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Century Gothic" panose="020B0502020202020204" pitchFamily="34" charset="0"/>
              </a:rPr>
              <a:t>Access</a:t>
            </a:r>
          </a:p>
        </p:txBody>
      </p:sp>
      <p:sp>
        <p:nvSpPr>
          <p:cNvPr id="69" name="Rectangle 68">
            <a:extLst>
              <a:ext uri="{FF2B5EF4-FFF2-40B4-BE49-F238E27FC236}">
                <a16:creationId xmlns:a16="http://schemas.microsoft.com/office/drawing/2014/main" id="{BE3F6DDB-3EC3-BD4F-821D-A7FEB9784606}"/>
              </a:ext>
            </a:extLst>
          </p:cNvPr>
          <p:cNvSpPr/>
          <p:nvPr/>
        </p:nvSpPr>
        <p:spPr>
          <a:xfrm>
            <a:off x="902420" y="3094037"/>
            <a:ext cx="1367674" cy="4257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Century Gothic" panose="020B0502020202020204" pitchFamily="34" charset="0"/>
              </a:rPr>
              <a:t>Ownership</a:t>
            </a:r>
          </a:p>
        </p:txBody>
      </p:sp>
      <p:sp>
        <p:nvSpPr>
          <p:cNvPr id="2" name="TextBox 1">
            <a:extLst>
              <a:ext uri="{FF2B5EF4-FFF2-40B4-BE49-F238E27FC236}">
                <a16:creationId xmlns:a16="http://schemas.microsoft.com/office/drawing/2014/main" id="{B27D75D4-B8E1-561C-5355-A23E046E0307}"/>
              </a:ext>
            </a:extLst>
          </p:cNvPr>
          <p:cNvSpPr txBox="1"/>
          <p:nvPr/>
        </p:nvSpPr>
        <p:spPr>
          <a:xfrm>
            <a:off x="619210" y="4196539"/>
            <a:ext cx="60385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Identifying locations where crime might occur allows the police to increase their presence to deter any crime. </a:t>
            </a:r>
          </a:p>
        </p:txBody>
      </p:sp>
      <p:pic>
        <p:nvPicPr>
          <p:cNvPr id="3" name="Picture 2">
            <a:extLst>
              <a:ext uri="{FF2B5EF4-FFF2-40B4-BE49-F238E27FC236}">
                <a16:creationId xmlns:a16="http://schemas.microsoft.com/office/drawing/2014/main" id="{3443EC3C-E448-1679-CF2C-5A18D07DAA58}"/>
              </a:ext>
            </a:extLst>
          </p:cNvPr>
          <p:cNvPicPr>
            <a:picLocks noChangeAspect="1"/>
          </p:cNvPicPr>
          <p:nvPr/>
        </p:nvPicPr>
        <p:blipFill>
          <a:blip r:embed="rId6"/>
          <a:stretch>
            <a:fillRect/>
          </a:stretch>
        </p:blipFill>
        <p:spPr>
          <a:xfrm>
            <a:off x="699678" y="5564263"/>
            <a:ext cx="800869" cy="800600"/>
          </a:xfrm>
          <a:prstGeom prst="rect">
            <a:avLst/>
          </a:prstGeom>
        </p:spPr>
      </p:pic>
      <p:sp>
        <p:nvSpPr>
          <p:cNvPr id="18" name="TextBox 17">
            <a:extLst>
              <a:ext uri="{FF2B5EF4-FFF2-40B4-BE49-F238E27FC236}">
                <a16:creationId xmlns:a16="http://schemas.microsoft.com/office/drawing/2014/main" id="{2DDCEC79-6E15-D584-E8F3-C6B2F63FB0C4}"/>
              </a:ext>
            </a:extLst>
          </p:cNvPr>
          <p:cNvSpPr txBox="1"/>
          <p:nvPr/>
        </p:nvSpPr>
        <p:spPr>
          <a:xfrm>
            <a:off x="1610519" y="5561048"/>
            <a:ext cx="49400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Crime is not just an urban problem.</a:t>
            </a:r>
          </a:p>
          <a:p>
            <a:endParaRPr lang="en-GB" sz="1200" dirty="0">
              <a:latin typeface="Century Gothic"/>
              <a:ea typeface="Calibri"/>
              <a:cs typeface="Calibri"/>
            </a:endParaRPr>
          </a:p>
          <a:p>
            <a:r>
              <a:rPr lang="en-GB" sz="1200" dirty="0">
                <a:latin typeface="Century Gothic"/>
                <a:ea typeface="Calibri"/>
                <a:cs typeface="Calibri"/>
              </a:rPr>
              <a:t>Crime can occur anywhere. Rural areas are not crime free and areas might be targeted for specific items e.g. farm machinery</a:t>
            </a:r>
          </a:p>
        </p:txBody>
      </p:sp>
      <p:sp>
        <p:nvSpPr>
          <p:cNvPr id="19" name="TextBox 18">
            <a:extLst>
              <a:ext uri="{FF2B5EF4-FFF2-40B4-BE49-F238E27FC236}">
                <a16:creationId xmlns:a16="http://schemas.microsoft.com/office/drawing/2014/main" id="{6AF743C1-6CAB-F529-098D-447923E94553}"/>
              </a:ext>
            </a:extLst>
          </p:cNvPr>
          <p:cNvSpPr txBox="1"/>
          <p:nvPr/>
        </p:nvSpPr>
        <p:spPr>
          <a:xfrm>
            <a:off x="7964866" y="6264290"/>
            <a:ext cx="11294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BBC Bitesize</a:t>
            </a:r>
          </a:p>
        </p:txBody>
      </p:sp>
      <p:pic>
        <p:nvPicPr>
          <p:cNvPr id="21" name="Picture 20">
            <a:extLst>
              <a:ext uri="{FF2B5EF4-FFF2-40B4-BE49-F238E27FC236}">
                <a16:creationId xmlns:a16="http://schemas.microsoft.com/office/drawing/2014/main" id="{3414E2C5-E3BA-8D66-D5CD-90028FDF50A9}"/>
              </a:ext>
            </a:extLst>
          </p:cNvPr>
          <p:cNvPicPr>
            <a:picLocks noChangeAspect="1"/>
          </p:cNvPicPr>
          <p:nvPr/>
        </p:nvPicPr>
        <p:blipFill>
          <a:blip r:embed="rId7"/>
          <a:stretch>
            <a:fillRect/>
          </a:stretch>
        </p:blipFill>
        <p:spPr>
          <a:xfrm>
            <a:off x="7179784" y="3888327"/>
            <a:ext cx="610229" cy="610229"/>
          </a:xfrm>
          <a:prstGeom prst="rect">
            <a:avLst/>
          </a:prstGeom>
        </p:spPr>
      </p:pic>
      <p:pic>
        <p:nvPicPr>
          <p:cNvPr id="22" name="Picture 21">
            <a:extLst>
              <a:ext uri="{FF2B5EF4-FFF2-40B4-BE49-F238E27FC236}">
                <a16:creationId xmlns:a16="http://schemas.microsoft.com/office/drawing/2014/main" id="{58A8E504-AC9D-4E5C-21C2-15F35C883C7E}"/>
              </a:ext>
            </a:extLst>
          </p:cNvPr>
          <p:cNvPicPr>
            <a:picLocks noChangeAspect="1"/>
          </p:cNvPicPr>
          <p:nvPr/>
        </p:nvPicPr>
        <p:blipFill>
          <a:blip r:embed="rId8"/>
          <a:stretch>
            <a:fillRect/>
          </a:stretch>
        </p:blipFill>
        <p:spPr>
          <a:xfrm>
            <a:off x="7095708" y="2674033"/>
            <a:ext cx="745617" cy="745617"/>
          </a:xfrm>
          <a:prstGeom prst="rect">
            <a:avLst/>
          </a:prstGeom>
        </p:spPr>
      </p:pic>
      <p:pic>
        <p:nvPicPr>
          <p:cNvPr id="23" name="Picture 22">
            <a:extLst>
              <a:ext uri="{FF2B5EF4-FFF2-40B4-BE49-F238E27FC236}">
                <a16:creationId xmlns:a16="http://schemas.microsoft.com/office/drawing/2014/main" id="{3C686325-31AF-BFE8-9F3E-C9968052CC75}"/>
              </a:ext>
            </a:extLst>
          </p:cNvPr>
          <p:cNvPicPr>
            <a:picLocks noChangeAspect="1"/>
          </p:cNvPicPr>
          <p:nvPr/>
        </p:nvPicPr>
        <p:blipFill>
          <a:blip r:embed="rId9"/>
          <a:stretch>
            <a:fillRect/>
          </a:stretch>
        </p:blipFill>
        <p:spPr>
          <a:xfrm>
            <a:off x="7112090" y="1434181"/>
            <a:ext cx="745618" cy="745618"/>
          </a:xfrm>
          <a:prstGeom prst="rect">
            <a:avLst/>
          </a:prstGeom>
        </p:spPr>
      </p:pic>
      <p:pic>
        <p:nvPicPr>
          <p:cNvPr id="25" name="Picture 24" descr="A qr code on a white background&#10;&#10;Description automatically generated">
            <a:extLst>
              <a:ext uri="{FF2B5EF4-FFF2-40B4-BE49-F238E27FC236}">
                <a16:creationId xmlns:a16="http://schemas.microsoft.com/office/drawing/2014/main" id="{F614FF91-3052-EF2C-F0FD-477DD29EDD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22377" y="5455164"/>
            <a:ext cx="641227" cy="795121"/>
          </a:xfrm>
          <a:prstGeom prst="rect">
            <a:avLst/>
          </a:prstGeom>
        </p:spPr>
      </p:pic>
      <p:sp>
        <p:nvSpPr>
          <p:cNvPr id="32" name="Title 1">
            <a:extLst>
              <a:ext uri="{FF2B5EF4-FFF2-40B4-BE49-F238E27FC236}">
                <a16:creationId xmlns:a16="http://schemas.microsoft.com/office/drawing/2014/main" id="{7213CBD3-48CC-4608-BAF6-D0162F9107FF}"/>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33" name="Picture 32">
            <a:extLst>
              <a:ext uri="{FF2B5EF4-FFF2-40B4-BE49-F238E27FC236}">
                <a16:creationId xmlns:a16="http://schemas.microsoft.com/office/drawing/2014/main" id="{DE2A2A29-C54E-4E9E-AF65-9EAB4A55F531}"/>
              </a:ext>
            </a:extLst>
          </p:cNvPr>
          <p:cNvPicPr>
            <a:picLocks noChangeAspect="1"/>
          </p:cNvPicPr>
          <p:nvPr/>
        </p:nvPicPr>
        <p:blipFill>
          <a:blip r:embed="rId11"/>
          <a:stretch>
            <a:fillRect/>
          </a:stretch>
        </p:blipFill>
        <p:spPr>
          <a:xfrm>
            <a:off x="6533879" y="313491"/>
            <a:ext cx="648242" cy="669612"/>
          </a:xfrm>
          <a:prstGeom prst="rect">
            <a:avLst/>
          </a:prstGeom>
        </p:spPr>
      </p:pic>
      <p:sp>
        <p:nvSpPr>
          <p:cNvPr id="35" name="TextBox 34">
            <a:extLst>
              <a:ext uri="{FF2B5EF4-FFF2-40B4-BE49-F238E27FC236}">
                <a16:creationId xmlns:a16="http://schemas.microsoft.com/office/drawing/2014/main" id="{30C73015-5AAE-43B5-996C-5C1D7B7E8B55}"/>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spTree>
    <p:extLst>
      <p:ext uri="{BB962C8B-B14F-4D97-AF65-F5344CB8AC3E}">
        <p14:creationId xmlns:p14="http://schemas.microsoft.com/office/powerpoint/2010/main" val="46110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7208801" y="399807"/>
            <a:ext cx="25066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Lesson 4 – Effects of crime. </a:t>
            </a:r>
            <a:endParaRPr lang="en-US" sz="1400" dirty="0">
              <a:latin typeface="Century Gothic"/>
            </a:endParaRPr>
          </a:p>
        </p:txBody>
      </p:sp>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2"/>
          <a:stretch>
            <a:fillRect/>
          </a:stretch>
        </p:blipFill>
        <p:spPr>
          <a:xfrm>
            <a:off x="619784" y="116315"/>
            <a:ext cx="805068" cy="805642"/>
          </a:xfrm>
          <a:prstGeom prst="rect">
            <a:avLst/>
          </a:prstGeom>
        </p:spPr>
      </p:pic>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7237069"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7237069" y="5029201"/>
            <a:ext cx="2478431" cy="2857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7227588" y="5188391"/>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661858" y="984854"/>
            <a:ext cx="18426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843458" y="984854"/>
            <a:ext cx="10927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Key words</a:t>
            </a:r>
            <a:endParaRPr lang="en-US" b="1" u="sng">
              <a:latin typeface="Century Gothic"/>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732845" y="514682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a:latin typeface="Century Gothic"/>
              <a:ea typeface="Calibri"/>
              <a:cs typeface="Calibri"/>
            </a:endParaRPr>
          </a:p>
        </p:txBody>
      </p:sp>
      <p:sp>
        <p:nvSpPr>
          <p:cNvPr id="19" name="TextBox 18">
            <a:extLst>
              <a:ext uri="{FF2B5EF4-FFF2-40B4-BE49-F238E27FC236}">
                <a16:creationId xmlns:a16="http://schemas.microsoft.com/office/drawing/2014/main" id="{6AF743C1-6CAB-F529-098D-447923E94553}"/>
              </a:ext>
            </a:extLst>
          </p:cNvPr>
          <p:cNvSpPr txBox="1"/>
          <p:nvPr/>
        </p:nvSpPr>
        <p:spPr>
          <a:xfrm>
            <a:off x="7325022" y="6392254"/>
            <a:ext cx="148497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Who is affected</a:t>
            </a:r>
          </a:p>
        </p:txBody>
      </p:sp>
      <p:pic>
        <p:nvPicPr>
          <p:cNvPr id="21" name="Picture 20" descr="Age Outline: Over 40,565 Royalty-Free Licensable Stock Vectors &amp; Vector Art  | Shutterstock">
            <a:extLst>
              <a:ext uri="{FF2B5EF4-FFF2-40B4-BE49-F238E27FC236}">
                <a16:creationId xmlns:a16="http://schemas.microsoft.com/office/drawing/2014/main" id="{8F1EF592-04A8-B911-A0D8-99D06B84550A}"/>
              </a:ext>
            </a:extLst>
          </p:cNvPr>
          <p:cNvPicPr>
            <a:picLocks noChangeAspect="1"/>
          </p:cNvPicPr>
          <p:nvPr/>
        </p:nvPicPr>
        <p:blipFill>
          <a:blip r:embed="rId3"/>
          <a:stretch>
            <a:fillRect/>
          </a:stretch>
        </p:blipFill>
        <p:spPr>
          <a:xfrm>
            <a:off x="376237" y="1138742"/>
            <a:ext cx="2180295" cy="1576014"/>
          </a:xfrm>
          <a:prstGeom prst="rect">
            <a:avLst/>
          </a:prstGeom>
        </p:spPr>
      </p:pic>
      <p:sp>
        <p:nvSpPr>
          <p:cNvPr id="22" name="Rectangle 21">
            <a:extLst>
              <a:ext uri="{FF2B5EF4-FFF2-40B4-BE49-F238E27FC236}">
                <a16:creationId xmlns:a16="http://schemas.microsoft.com/office/drawing/2014/main" id="{286573A4-CF07-07C1-4A13-22F083585950}"/>
              </a:ext>
            </a:extLst>
          </p:cNvPr>
          <p:cNvSpPr/>
          <p:nvPr/>
        </p:nvSpPr>
        <p:spPr>
          <a:xfrm>
            <a:off x="1190306" y="1286773"/>
            <a:ext cx="518958" cy="1427502"/>
          </a:xfrm>
          <a:prstGeom prst="rect">
            <a:avLst/>
          </a:prstGeom>
          <a:solidFill>
            <a:srgbClr val="4472C4">
              <a:alpha val="1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a:endParaRPr>
          </a:p>
        </p:txBody>
      </p:sp>
      <p:sp>
        <p:nvSpPr>
          <p:cNvPr id="23" name="TextBox 22">
            <a:extLst>
              <a:ext uri="{FF2B5EF4-FFF2-40B4-BE49-F238E27FC236}">
                <a16:creationId xmlns:a16="http://schemas.microsoft.com/office/drawing/2014/main" id="{6C121BF9-BFC1-39B1-9D79-2012D7189A96}"/>
              </a:ext>
            </a:extLst>
          </p:cNvPr>
          <p:cNvSpPr txBox="1"/>
          <p:nvPr/>
        </p:nvSpPr>
        <p:spPr>
          <a:xfrm>
            <a:off x="2689878" y="1369224"/>
            <a:ext cx="433842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393E42"/>
                </a:solidFill>
                <a:latin typeface="Century Gothic"/>
                <a:ea typeface="+mn-lt"/>
                <a:cs typeface="+mn-lt"/>
              </a:rPr>
              <a:t>One explanation for young people’s high involvement in crime can be that they seek </a:t>
            </a:r>
            <a:r>
              <a:rPr lang="en-US" sz="1200" b="1" dirty="0">
                <a:solidFill>
                  <a:srgbClr val="393E42"/>
                </a:solidFill>
                <a:latin typeface="Century Gothic"/>
                <a:ea typeface="+mn-lt"/>
                <a:cs typeface="+mn-lt"/>
              </a:rPr>
              <a:t>excitement</a:t>
            </a:r>
            <a:r>
              <a:rPr lang="en-US" sz="1200" dirty="0">
                <a:solidFill>
                  <a:srgbClr val="393E42"/>
                </a:solidFill>
                <a:latin typeface="Century Gothic"/>
                <a:ea typeface="+mn-lt"/>
                <a:cs typeface="+mn-lt"/>
              </a:rPr>
              <a:t> and adventure, which can sometimes get them into trouble with the authorities. Breaking the rules come with a certain excitement, which young people are especially interested in feeling</a:t>
            </a:r>
            <a:endParaRPr lang="en-US" sz="1200" dirty="0">
              <a:latin typeface="Century Gothic"/>
            </a:endParaRPr>
          </a:p>
        </p:txBody>
      </p:sp>
      <p:sp>
        <p:nvSpPr>
          <p:cNvPr id="643" name="TextBox 28">
            <a:extLst>
              <a:ext uri="{FF2B5EF4-FFF2-40B4-BE49-F238E27FC236}">
                <a16:creationId xmlns:a16="http://schemas.microsoft.com/office/drawing/2014/main" id="{8E32E2BF-5F94-EF40-9D0C-935892E68DD8}"/>
              </a:ext>
            </a:extLst>
          </p:cNvPr>
          <p:cNvSpPr txBox="1"/>
          <p:nvPr/>
        </p:nvSpPr>
        <p:spPr>
          <a:xfrm rot="-10800000" flipV="1">
            <a:off x="3886423" y="4614612"/>
            <a:ext cx="1423793" cy="461665"/>
          </a:xfrm>
          <a:prstGeom prst="rect">
            <a:avLst/>
          </a:prstGeom>
          <a:solidFill>
            <a:schemeClr val="accent6">
              <a:lumMod val="60000"/>
              <a:lumOff val="40000"/>
            </a:schemeClr>
          </a:solidFill>
          <a:ln>
            <a:solidFill>
              <a:schemeClr val="tx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latin typeface="Century Gothic"/>
              </a:rPr>
              <a:t>Crime affects </a:t>
            </a:r>
            <a:r>
              <a:rPr lang="en-GB" sz="1200" b="1" dirty="0">
                <a:latin typeface="Century Gothic"/>
              </a:rPr>
              <a:t>services</a:t>
            </a:r>
          </a:p>
        </p:txBody>
      </p:sp>
      <p:pic>
        <p:nvPicPr>
          <p:cNvPr id="644" name="Picture 643">
            <a:extLst>
              <a:ext uri="{FF2B5EF4-FFF2-40B4-BE49-F238E27FC236}">
                <a16:creationId xmlns:a16="http://schemas.microsoft.com/office/drawing/2014/main" id="{C7522AFB-61AC-2C3A-D126-9A20041482EB}"/>
              </a:ext>
            </a:extLst>
          </p:cNvPr>
          <p:cNvPicPr>
            <a:picLocks noChangeAspect="1"/>
          </p:cNvPicPr>
          <p:nvPr/>
        </p:nvPicPr>
        <p:blipFill>
          <a:blip r:embed="rId4"/>
          <a:stretch>
            <a:fillRect/>
          </a:stretch>
        </p:blipFill>
        <p:spPr>
          <a:xfrm>
            <a:off x="5604737" y="4539424"/>
            <a:ext cx="659991" cy="610267"/>
          </a:xfrm>
          <a:prstGeom prst="rect">
            <a:avLst/>
          </a:prstGeom>
        </p:spPr>
      </p:pic>
      <p:pic>
        <p:nvPicPr>
          <p:cNvPr id="645" name="Picture 644">
            <a:extLst>
              <a:ext uri="{FF2B5EF4-FFF2-40B4-BE49-F238E27FC236}">
                <a16:creationId xmlns:a16="http://schemas.microsoft.com/office/drawing/2014/main" id="{DA91E66D-9BCB-6A54-7309-3EE3F30599A7}"/>
              </a:ext>
            </a:extLst>
          </p:cNvPr>
          <p:cNvPicPr>
            <a:picLocks noChangeAspect="1"/>
          </p:cNvPicPr>
          <p:nvPr/>
        </p:nvPicPr>
        <p:blipFill>
          <a:blip r:embed="rId5"/>
          <a:stretch>
            <a:fillRect/>
          </a:stretch>
        </p:blipFill>
        <p:spPr>
          <a:xfrm>
            <a:off x="5119859" y="3265228"/>
            <a:ext cx="699972" cy="720570"/>
          </a:xfrm>
          <a:prstGeom prst="rect">
            <a:avLst/>
          </a:prstGeom>
        </p:spPr>
      </p:pic>
      <p:pic>
        <p:nvPicPr>
          <p:cNvPr id="646" name="Picture 645">
            <a:extLst>
              <a:ext uri="{FF2B5EF4-FFF2-40B4-BE49-F238E27FC236}">
                <a16:creationId xmlns:a16="http://schemas.microsoft.com/office/drawing/2014/main" id="{23367647-E929-049F-0F48-52AFA5B811B9}"/>
              </a:ext>
            </a:extLst>
          </p:cNvPr>
          <p:cNvPicPr>
            <a:picLocks noChangeAspect="1"/>
          </p:cNvPicPr>
          <p:nvPr/>
        </p:nvPicPr>
        <p:blipFill>
          <a:blip r:embed="rId6"/>
          <a:stretch>
            <a:fillRect/>
          </a:stretch>
        </p:blipFill>
        <p:spPr>
          <a:xfrm>
            <a:off x="5119859" y="5705091"/>
            <a:ext cx="620047" cy="610265"/>
          </a:xfrm>
          <a:prstGeom prst="rect">
            <a:avLst/>
          </a:prstGeom>
        </p:spPr>
      </p:pic>
      <p:sp>
        <p:nvSpPr>
          <p:cNvPr id="655" name="TextBox 36">
            <a:extLst>
              <a:ext uri="{FF2B5EF4-FFF2-40B4-BE49-F238E27FC236}">
                <a16:creationId xmlns:a16="http://schemas.microsoft.com/office/drawing/2014/main" id="{E24D11A7-A48C-3841-8D11-95401920F4D0}"/>
              </a:ext>
            </a:extLst>
          </p:cNvPr>
          <p:cNvSpPr txBox="1"/>
          <p:nvPr/>
        </p:nvSpPr>
        <p:spPr>
          <a:xfrm rot="-10800000" flipV="1">
            <a:off x="2455281" y="4613725"/>
            <a:ext cx="1424787" cy="461665"/>
          </a:xfrm>
          <a:prstGeom prst="rect">
            <a:avLst/>
          </a:prstGeom>
          <a:solidFill>
            <a:schemeClr val="accent6">
              <a:lumMod val="60000"/>
              <a:lumOff val="40000"/>
            </a:schemeClr>
          </a:solidFill>
          <a:ln>
            <a:solidFill>
              <a:schemeClr val="tx1"/>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latin typeface="Century Gothic"/>
              </a:rPr>
              <a:t>Crime affects </a:t>
            </a:r>
            <a:r>
              <a:rPr lang="en-GB" sz="1200" b="1" dirty="0">
                <a:latin typeface="Century Gothic"/>
              </a:rPr>
              <a:t>communities</a:t>
            </a:r>
          </a:p>
        </p:txBody>
      </p:sp>
      <p:pic>
        <p:nvPicPr>
          <p:cNvPr id="656" name="Picture 655">
            <a:extLst>
              <a:ext uri="{FF2B5EF4-FFF2-40B4-BE49-F238E27FC236}">
                <a16:creationId xmlns:a16="http://schemas.microsoft.com/office/drawing/2014/main" id="{29D63798-AB66-9AFD-46DE-9CFBE34EE606}"/>
              </a:ext>
            </a:extLst>
          </p:cNvPr>
          <p:cNvPicPr>
            <a:picLocks noChangeAspect="1"/>
          </p:cNvPicPr>
          <p:nvPr/>
        </p:nvPicPr>
        <p:blipFill>
          <a:blip r:embed="rId7"/>
          <a:stretch>
            <a:fillRect/>
          </a:stretch>
        </p:blipFill>
        <p:spPr>
          <a:xfrm>
            <a:off x="1212592" y="4497478"/>
            <a:ext cx="585465" cy="694160"/>
          </a:xfrm>
          <a:prstGeom prst="rect">
            <a:avLst/>
          </a:prstGeom>
        </p:spPr>
      </p:pic>
      <p:pic>
        <p:nvPicPr>
          <p:cNvPr id="657" name="Picture 656">
            <a:extLst>
              <a:ext uri="{FF2B5EF4-FFF2-40B4-BE49-F238E27FC236}">
                <a16:creationId xmlns:a16="http://schemas.microsoft.com/office/drawing/2014/main" id="{3D25AFEF-8DBA-199C-1E1E-568277C63D23}"/>
              </a:ext>
            </a:extLst>
          </p:cNvPr>
          <p:cNvPicPr>
            <a:picLocks noChangeAspect="1"/>
          </p:cNvPicPr>
          <p:nvPr/>
        </p:nvPicPr>
        <p:blipFill>
          <a:blip r:embed="rId8"/>
          <a:stretch>
            <a:fillRect/>
          </a:stretch>
        </p:blipFill>
        <p:spPr>
          <a:xfrm>
            <a:off x="2053377" y="3350556"/>
            <a:ext cx="510155" cy="549914"/>
          </a:xfrm>
          <a:prstGeom prst="rect">
            <a:avLst/>
          </a:prstGeom>
        </p:spPr>
      </p:pic>
      <p:pic>
        <p:nvPicPr>
          <p:cNvPr id="658" name="Picture 657">
            <a:extLst>
              <a:ext uri="{FF2B5EF4-FFF2-40B4-BE49-F238E27FC236}">
                <a16:creationId xmlns:a16="http://schemas.microsoft.com/office/drawing/2014/main" id="{4E6C1592-A79C-6DDB-9E04-2ABE49C15395}"/>
              </a:ext>
            </a:extLst>
          </p:cNvPr>
          <p:cNvPicPr>
            <a:picLocks noChangeAspect="1"/>
          </p:cNvPicPr>
          <p:nvPr/>
        </p:nvPicPr>
        <p:blipFill>
          <a:blip r:embed="rId9"/>
          <a:stretch>
            <a:fillRect/>
          </a:stretch>
        </p:blipFill>
        <p:spPr>
          <a:xfrm>
            <a:off x="1943532" y="5655781"/>
            <a:ext cx="620000" cy="699651"/>
          </a:xfrm>
          <a:prstGeom prst="rect">
            <a:avLst/>
          </a:prstGeom>
        </p:spPr>
      </p:pic>
      <p:cxnSp>
        <p:nvCxnSpPr>
          <p:cNvPr id="659" name="Straight Arrow Connector 658">
            <a:extLst>
              <a:ext uri="{FF2B5EF4-FFF2-40B4-BE49-F238E27FC236}">
                <a16:creationId xmlns:a16="http://schemas.microsoft.com/office/drawing/2014/main" id="{CF23CD25-DD5C-07FB-F769-26D0598E39D3}"/>
              </a:ext>
            </a:extLst>
          </p:cNvPr>
          <p:cNvCxnSpPr>
            <a:cxnSpLocks/>
            <a:stCxn id="643" idx="0"/>
            <a:endCxn id="645" idx="1"/>
          </p:cNvCxnSpPr>
          <p:nvPr/>
        </p:nvCxnSpPr>
        <p:spPr>
          <a:xfrm flipV="1">
            <a:off x="4598319" y="3625513"/>
            <a:ext cx="521540" cy="989099"/>
          </a:xfrm>
          <a:prstGeom prst="straightConnector1">
            <a:avLst/>
          </a:prstGeom>
          <a:ln w="38100"/>
        </p:spPr>
        <p:style>
          <a:lnRef idx="1">
            <a:schemeClr val="dk1"/>
          </a:lnRef>
          <a:fillRef idx="0">
            <a:schemeClr val="dk1"/>
          </a:fillRef>
          <a:effectRef idx="0">
            <a:schemeClr val="dk1"/>
          </a:effectRef>
          <a:fontRef idx="minor">
            <a:schemeClr val="tx1"/>
          </a:fontRef>
        </p:style>
      </p:cxnSp>
      <p:cxnSp>
        <p:nvCxnSpPr>
          <p:cNvPr id="660" name="Straight Arrow Connector 659">
            <a:extLst>
              <a:ext uri="{FF2B5EF4-FFF2-40B4-BE49-F238E27FC236}">
                <a16:creationId xmlns:a16="http://schemas.microsoft.com/office/drawing/2014/main" id="{90CC089B-6F67-5BE9-B23A-7939C60D4C95}"/>
              </a:ext>
            </a:extLst>
          </p:cNvPr>
          <p:cNvCxnSpPr>
            <a:cxnSpLocks/>
            <a:endCxn id="646" idx="1"/>
          </p:cNvCxnSpPr>
          <p:nvPr/>
        </p:nvCxnSpPr>
        <p:spPr>
          <a:xfrm>
            <a:off x="4640010" y="5110400"/>
            <a:ext cx="479849" cy="899824"/>
          </a:xfrm>
          <a:prstGeom prst="straightConnector1">
            <a:avLst/>
          </a:prstGeom>
          <a:ln w="38100"/>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5E505CFB-BDA1-58D4-9BB4-56168C22E9E9}"/>
              </a:ext>
            </a:extLst>
          </p:cNvPr>
          <p:cNvCxnSpPr>
            <a:cxnSpLocks/>
            <a:stCxn id="643" idx="1"/>
            <a:endCxn id="644" idx="1"/>
          </p:cNvCxnSpPr>
          <p:nvPr/>
        </p:nvCxnSpPr>
        <p:spPr>
          <a:xfrm flipV="1">
            <a:off x="5310216" y="4844558"/>
            <a:ext cx="294521" cy="887"/>
          </a:xfrm>
          <a:prstGeom prst="straightConnector1">
            <a:avLst/>
          </a:prstGeom>
          <a:ln w="38100"/>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209AF9D-42FD-7C10-356B-AF299D154612}"/>
              </a:ext>
            </a:extLst>
          </p:cNvPr>
          <p:cNvCxnSpPr>
            <a:cxnSpLocks/>
            <a:stCxn id="657" idx="3"/>
            <a:endCxn id="655" idx="0"/>
          </p:cNvCxnSpPr>
          <p:nvPr/>
        </p:nvCxnSpPr>
        <p:spPr>
          <a:xfrm>
            <a:off x="2563532" y="3625513"/>
            <a:ext cx="604142" cy="988212"/>
          </a:xfrm>
          <a:prstGeom prst="straightConnector1">
            <a:avLst/>
          </a:prstGeom>
          <a:ln w="38100"/>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E68032F-6B3D-8B24-B9EB-70802D5E8F82}"/>
              </a:ext>
            </a:extLst>
          </p:cNvPr>
          <p:cNvCxnSpPr>
            <a:cxnSpLocks/>
            <a:stCxn id="655" idx="2"/>
            <a:endCxn id="658" idx="3"/>
          </p:cNvCxnSpPr>
          <p:nvPr/>
        </p:nvCxnSpPr>
        <p:spPr>
          <a:xfrm flipH="1">
            <a:off x="2563532" y="5075390"/>
            <a:ext cx="604142" cy="930217"/>
          </a:xfrm>
          <a:prstGeom prst="straightConnector1">
            <a:avLst/>
          </a:prstGeom>
          <a:ln w="38100"/>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AFF5AAC-52FF-3378-9608-94BA0B3EE48D}"/>
              </a:ext>
            </a:extLst>
          </p:cNvPr>
          <p:cNvCxnSpPr>
            <a:cxnSpLocks/>
            <a:stCxn id="655" idx="3"/>
            <a:endCxn id="656" idx="3"/>
          </p:cNvCxnSpPr>
          <p:nvPr/>
        </p:nvCxnSpPr>
        <p:spPr>
          <a:xfrm flipH="1">
            <a:off x="1798057" y="4844558"/>
            <a:ext cx="657224" cy="0"/>
          </a:xfrm>
          <a:prstGeom prst="straightConnector1">
            <a:avLst/>
          </a:prstGeom>
          <a:ln w="38100"/>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9106C71B-BB3E-5264-2EFF-806AE1C0D6FA}"/>
              </a:ext>
            </a:extLst>
          </p:cNvPr>
          <p:cNvSpPr txBox="1"/>
          <p:nvPr/>
        </p:nvSpPr>
        <p:spPr>
          <a:xfrm>
            <a:off x="5877508" y="3010733"/>
            <a:ext cx="1194536" cy="646331"/>
          </a:xfrm>
          <a:prstGeom prst="rect">
            <a:avLst/>
          </a:prstGeom>
          <a:noFill/>
        </p:spPr>
        <p:txBody>
          <a:bodyPr wrap="square" rtlCol="0">
            <a:spAutoFit/>
          </a:bodyPr>
          <a:lstStyle/>
          <a:p>
            <a:r>
              <a:rPr lang="en-US" sz="1200" dirty="0">
                <a:latin typeface="Century Gothic" panose="020B0502020202020204" pitchFamily="34" charset="0"/>
              </a:rPr>
              <a:t>Shops have to use tags on clothing</a:t>
            </a:r>
          </a:p>
        </p:txBody>
      </p:sp>
      <p:sp>
        <p:nvSpPr>
          <p:cNvPr id="39" name="TextBox 38">
            <a:extLst>
              <a:ext uri="{FF2B5EF4-FFF2-40B4-BE49-F238E27FC236}">
                <a16:creationId xmlns:a16="http://schemas.microsoft.com/office/drawing/2014/main" id="{E98C2149-C405-3F00-DA98-028E027D11D3}"/>
              </a:ext>
            </a:extLst>
          </p:cNvPr>
          <p:cNvSpPr txBox="1"/>
          <p:nvPr/>
        </p:nvSpPr>
        <p:spPr>
          <a:xfrm>
            <a:off x="6278192" y="4103131"/>
            <a:ext cx="781786" cy="1384995"/>
          </a:xfrm>
          <a:prstGeom prst="rect">
            <a:avLst/>
          </a:prstGeom>
          <a:noFill/>
        </p:spPr>
        <p:txBody>
          <a:bodyPr wrap="square" rtlCol="0">
            <a:spAutoFit/>
          </a:bodyPr>
          <a:lstStyle/>
          <a:p>
            <a:r>
              <a:rPr lang="en-US" sz="1200" dirty="0">
                <a:latin typeface="Century Gothic" panose="020B0502020202020204" pitchFamily="34" charset="0"/>
              </a:rPr>
              <a:t>NHS deal with any injuries from crime</a:t>
            </a:r>
          </a:p>
        </p:txBody>
      </p:sp>
      <p:sp>
        <p:nvSpPr>
          <p:cNvPr id="41" name="TextBox 40">
            <a:extLst>
              <a:ext uri="{FF2B5EF4-FFF2-40B4-BE49-F238E27FC236}">
                <a16:creationId xmlns:a16="http://schemas.microsoft.com/office/drawing/2014/main" id="{B97EEA22-D26D-0566-C787-88DE26C6E7AB}"/>
              </a:ext>
            </a:extLst>
          </p:cNvPr>
          <p:cNvSpPr txBox="1"/>
          <p:nvPr/>
        </p:nvSpPr>
        <p:spPr>
          <a:xfrm>
            <a:off x="4409813" y="6220600"/>
            <a:ext cx="2389847" cy="461665"/>
          </a:xfrm>
          <a:prstGeom prst="rect">
            <a:avLst/>
          </a:prstGeom>
          <a:noFill/>
        </p:spPr>
        <p:txBody>
          <a:bodyPr wrap="square" rtlCol="0">
            <a:spAutoFit/>
          </a:bodyPr>
          <a:lstStyle/>
          <a:p>
            <a:r>
              <a:rPr lang="en-US" sz="1200" dirty="0">
                <a:latin typeface="Century Gothic" panose="020B0502020202020204" pitchFamily="34" charset="0"/>
              </a:rPr>
              <a:t>Councils have to pay for CCTV</a:t>
            </a:r>
          </a:p>
        </p:txBody>
      </p:sp>
      <p:sp>
        <p:nvSpPr>
          <p:cNvPr id="42" name="TextBox 41">
            <a:extLst>
              <a:ext uri="{FF2B5EF4-FFF2-40B4-BE49-F238E27FC236}">
                <a16:creationId xmlns:a16="http://schemas.microsoft.com/office/drawing/2014/main" id="{2E5735C0-C6BB-A622-A085-D3CBDAA079CD}"/>
              </a:ext>
            </a:extLst>
          </p:cNvPr>
          <p:cNvSpPr txBox="1"/>
          <p:nvPr/>
        </p:nvSpPr>
        <p:spPr>
          <a:xfrm>
            <a:off x="1160535" y="3150067"/>
            <a:ext cx="1194536" cy="646331"/>
          </a:xfrm>
          <a:prstGeom prst="rect">
            <a:avLst/>
          </a:prstGeom>
          <a:noFill/>
        </p:spPr>
        <p:txBody>
          <a:bodyPr wrap="square" rtlCol="0">
            <a:spAutoFit/>
          </a:bodyPr>
          <a:lstStyle/>
          <a:p>
            <a:r>
              <a:rPr lang="en-US" sz="1200" dirty="0">
                <a:latin typeface="Century Gothic" panose="020B0502020202020204" pitchFamily="34" charset="0"/>
              </a:rPr>
              <a:t>Makes people unhappy</a:t>
            </a:r>
          </a:p>
        </p:txBody>
      </p:sp>
      <p:sp>
        <p:nvSpPr>
          <p:cNvPr id="43" name="TextBox 42">
            <a:extLst>
              <a:ext uri="{FF2B5EF4-FFF2-40B4-BE49-F238E27FC236}">
                <a16:creationId xmlns:a16="http://schemas.microsoft.com/office/drawing/2014/main" id="{20B38A0A-5C38-9C0C-A5D3-C153775D7C6C}"/>
              </a:ext>
            </a:extLst>
          </p:cNvPr>
          <p:cNvSpPr txBox="1"/>
          <p:nvPr/>
        </p:nvSpPr>
        <p:spPr>
          <a:xfrm>
            <a:off x="1186502" y="6294548"/>
            <a:ext cx="2243903" cy="276999"/>
          </a:xfrm>
          <a:prstGeom prst="rect">
            <a:avLst/>
          </a:prstGeom>
          <a:noFill/>
        </p:spPr>
        <p:txBody>
          <a:bodyPr wrap="square" rtlCol="0">
            <a:spAutoFit/>
          </a:bodyPr>
          <a:lstStyle/>
          <a:p>
            <a:r>
              <a:rPr lang="en-US" sz="1200" dirty="0">
                <a:latin typeface="Century Gothic" panose="020B0502020202020204" pitchFamily="34" charset="0"/>
              </a:rPr>
              <a:t>Decrease house prices</a:t>
            </a:r>
          </a:p>
        </p:txBody>
      </p:sp>
      <p:sp>
        <p:nvSpPr>
          <p:cNvPr id="44" name="TextBox 43">
            <a:extLst>
              <a:ext uri="{FF2B5EF4-FFF2-40B4-BE49-F238E27FC236}">
                <a16:creationId xmlns:a16="http://schemas.microsoft.com/office/drawing/2014/main" id="{A21C30D8-DD87-8357-9AB7-3E6E61C77168}"/>
              </a:ext>
            </a:extLst>
          </p:cNvPr>
          <p:cNvSpPr txBox="1"/>
          <p:nvPr/>
        </p:nvSpPr>
        <p:spPr>
          <a:xfrm>
            <a:off x="300330" y="4446904"/>
            <a:ext cx="962027" cy="646331"/>
          </a:xfrm>
          <a:prstGeom prst="rect">
            <a:avLst/>
          </a:prstGeom>
          <a:noFill/>
        </p:spPr>
        <p:txBody>
          <a:bodyPr wrap="square" rtlCol="0">
            <a:spAutoFit/>
          </a:bodyPr>
          <a:lstStyle/>
          <a:p>
            <a:r>
              <a:rPr lang="en-US" sz="1200" dirty="0">
                <a:latin typeface="Century Gothic" panose="020B0502020202020204" pitchFamily="34" charset="0"/>
              </a:rPr>
              <a:t>Increases cost of insurance</a:t>
            </a:r>
          </a:p>
        </p:txBody>
      </p:sp>
      <p:sp>
        <p:nvSpPr>
          <p:cNvPr id="45" name="TextBox 44">
            <a:extLst>
              <a:ext uri="{FF2B5EF4-FFF2-40B4-BE49-F238E27FC236}">
                <a16:creationId xmlns:a16="http://schemas.microsoft.com/office/drawing/2014/main" id="{467A6121-EE8A-B433-2EB9-1FD82E023710}"/>
              </a:ext>
            </a:extLst>
          </p:cNvPr>
          <p:cNvSpPr txBox="1"/>
          <p:nvPr/>
        </p:nvSpPr>
        <p:spPr>
          <a:xfrm>
            <a:off x="8285984" y="1411184"/>
            <a:ext cx="1429516" cy="3046988"/>
          </a:xfrm>
          <a:prstGeom prst="rect">
            <a:avLst/>
          </a:prstGeom>
          <a:noFill/>
        </p:spPr>
        <p:txBody>
          <a:bodyPr wrap="square" rtlCol="0">
            <a:spAutoFit/>
          </a:bodyPr>
          <a:lstStyle/>
          <a:p>
            <a:r>
              <a:rPr lang="en-US" sz="1200" b="1" dirty="0">
                <a:latin typeface="Century Gothic" panose="020B0502020202020204" pitchFamily="34" charset="0"/>
              </a:rPr>
              <a:t>Community</a:t>
            </a:r>
            <a:r>
              <a:rPr lang="en-US" sz="1200" dirty="0">
                <a:latin typeface="Century Gothic" panose="020B0502020202020204" pitchFamily="34" charset="0"/>
              </a:rPr>
              <a:t> - </a:t>
            </a:r>
            <a:r>
              <a:rPr lang="en-GB" sz="1200" b="0" i="0" dirty="0">
                <a:solidFill>
                  <a:srgbClr val="202124"/>
                </a:solidFill>
                <a:effectLst/>
                <a:latin typeface="Century Gothic" panose="020B0502020202020204" pitchFamily="34" charset="0"/>
              </a:rPr>
              <a:t>a group of people living in the same place or having a particular characteristic in common</a:t>
            </a:r>
          </a:p>
          <a:p>
            <a:endParaRPr lang="en-GB" sz="1200" dirty="0">
              <a:solidFill>
                <a:srgbClr val="202124"/>
              </a:solidFill>
              <a:latin typeface="Century Gothic" panose="020B0502020202020204" pitchFamily="34" charset="0"/>
            </a:endParaRPr>
          </a:p>
          <a:p>
            <a:r>
              <a:rPr lang="en-GB" sz="1200" b="1" dirty="0">
                <a:solidFill>
                  <a:srgbClr val="202124"/>
                </a:solidFill>
                <a:latin typeface="Century Gothic" panose="020B0502020202020204" pitchFamily="34" charset="0"/>
              </a:rPr>
              <a:t>Service</a:t>
            </a:r>
            <a:r>
              <a:rPr lang="en-GB" sz="1200" dirty="0">
                <a:solidFill>
                  <a:srgbClr val="202124"/>
                </a:solidFill>
                <a:latin typeface="Century Gothic" panose="020B0502020202020204" pitchFamily="34" charset="0"/>
              </a:rPr>
              <a:t> – Is something that provides a benefit to people or the community. E.G doctors. </a:t>
            </a:r>
            <a:endParaRPr lang="en-US" sz="1200" dirty="0">
              <a:latin typeface="Century Gothic" panose="020B0502020202020204" pitchFamily="34" charset="0"/>
            </a:endParaRPr>
          </a:p>
        </p:txBody>
      </p:sp>
      <p:pic>
        <p:nvPicPr>
          <p:cNvPr id="46" name="Picture 45">
            <a:extLst>
              <a:ext uri="{FF2B5EF4-FFF2-40B4-BE49-F238E27FC236}">
                <a16:creationId xmlns:a16="http://schemas.microsoft.com/office/drawing/2014/main" id="{582557E5-9F06-105E-5F2F-204932439989}"/>
              </a:ext>
            </a:extLst>
          </p:cNvPr>
          <p:cNvPicPr>
            <a:picLocks noChangeAspect="1"/>
          </p:cNvPicPr>
          <p:nvPr/>
        </p:nvPicPr>
        <p:blipFill>
          <a:blip r:embed="rId10"/>
          <a:stretch>
            <a:fillRect/>
          </a:stretch>
        </p:blipFill>
        <p:spPr>
          <a:xfrm>
            <a:off x="7641736" y="3496440"/>
            <a:ext cx="519958" cy="519958"/>
          </a:xfrm>
          <a:prstGeom prst="rect">
            <a:avLst/>
          </a:prstGeom>
        </p:spPr>
      </p:pic>
      <p:pic>
        <p:nvPicPr>
          <p:cNvPr id="47" name="Picture 46">
            <a:extLst>
              <a:ext uri="{FF2B5EF4-FFF2-40B4-BE49-F238E27FC236}">
                <a16:creationId xmlns:a16="http://schemas.microsoft.com/office/drawing/2014/main" id="{C595527E-33CF-D4EF-BE20-79295965C398}"/>
              </a:ext>
            </a:extLst>
          </p:cNvPr>
          <p:cNvPicPr>
            <a:picLocks noChangeAspect="1"/>
          </p:cNvPicPr>
          <p:nvPr/>
        </p:nvPicPr>
        <p:blipFill>
          <a:blip r:embed="rId11"/>
          <a:stretch>
            <a:fillRect/>
          </a:stretch>
        </p:blipFill>
        <p:spPr>
          <a:xfrm>
            <a:off x="7509160" y="1840364"/>
            <a:ext cx="545234" cy="545234"/>
          </a:xfrm>
          <a:prstGeom prst="rect">
            <a:avLst/>
          </a:prstGeom>
        </p:spPr>
      </p:pic>
      <p:pic>
        <p:nvPicPr>
          <p:cNvPr id="49" name="Picture 48" descr="A qr code on a white background&#10;&#10;Description automatically generated">
            <a:extLst>
              <a:ext uri="{FF2B5EF4-FFF2-40B4-BE49-F238E27FC236}">
                <a16:creationId xmlns:a16="http://schemas.microsoft.com/office/drawing/2014/main" id="{3ABDBE68-0869-651A-76FC-6E64AA4D6F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7813" y="5512866"/>
            <a:ext cx="658171" cy="816132"/>
          </a:xfrm>
          <a:prstGeom prst="rect">
            <a:avLst/>
          </a:prstGeom>
        </p:spPr>
      </p:pic>
      <p:sp>
        <p:nvSpPr>
          <p:cNvPr id="52" name="TextBox 51">
            <a:extLst>
              <a:ext uri="{FF2B5EF4-FFF2-40B4-BE49-F238E27FC236}">
                <a16:creationId xmlns:a16="http://schemas.microsoft.com/office/drawing/2014/main" id="{A61A0B51-9993-FE2D-2F05-67CC4D04F2E3}"/>
              </a:ext>
            </a:extLst>
          </p:cNvPr>
          <p:cNvSpPr txBox="1"/>
          <p:nvPr/>
        </p:nvSpPr>
        <p:spPr>
          <a:xfrm>
            <a:off x="8999736" y="6410686"/>
            <a:ext cx="5389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Century Gothic"/>
                <a:ea typeface="Calibri"/>
                <a:cs typeface="Calibri"/>
              </a:rPr>
              <a:t>Cost</a:t>
            </a:r>
          </a:p>
        </p:txBody>
      </p:sp>
      <p:pic>
        <p:nvPicPr>
          <p:cNvPr id="54" name="Picture 53" descr="A qr code on a white background&#10;&#10;Description automatically generated">
            <a:extLst>
              <a:ext uri="{FF2B5EF4-FFF2-40B4-BE49-F238E27FC236}">
                <a16:creationId xmlns:a16="http://schemas.microsoft.com/office/drawing/2014/main" id="{24E2823B-F90D-4BF7-4AEE-612B085425A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40131" y="5512866"/>
            <a:ext cx="658171" cy="860698"/>
          </a:xfrm>
          <a:prstGeom prst="rect">
            <a:avLst/>
          </a:prstGeom>
        </p:spPr>
      </p:pic>
      <p:sp>
        <p:nvSpPr>
          <p:cNvPr id="48" name="Title 1">
            <a:extLst>
              <a:ext uri="{FF2B5EF4-FFF2-40B4-BE49-F238E27FC236}">
                <a16:creationId xmlns:a16="http://schemas.microsoft.com/office/drawing/2014/main" id="{CB50C53C-8EF7-441B-AD61-8A458E692F2D}"/>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0" name="Picture 49">
            <a:extLst>
              <a:ext uri="{FF2B5EF4-FFF2-40B4-BE49-F238E27FC236}">
                <a16:creationId xmlns:a16="http://schemas.microsoft.com/office/drawing/2014/main" id="{883F7951-C7F3-40DD-9377-E183E645BBEC}"/>
              </a:ext>
            </a:extLst>
          </p:cNvPr>
          <p:cNvPicPr>
            <a:picLocks noChangeAspect="1"/>
          </p:cNvPicPr>
          <p:nvPr/>
        </p:nvPicPr>
        <p:blipFill>
          <a:blip r:embed="rId14"/>
          <a:stretch>
            <a:fillRect/>
          </a:stretch>
        </p:blipFill>
        <p:spPr>
          <a:xfrm>
            <a:off x="6524354" y="220975"/>
            <a:ext cx="648242" cy="669612"/>
          </a:xfrm>
          <a:prstGeom prst="rect">
            <a:avLst/>
          </a:prstGeom>
        </p:spPr>
      </p:pic>
      <p:sp>
        <p:nvSpPr>
          <p:cNvPr id="51" name="TextBox 50">
            <a:extLst>
              <a:ext uri="{FF2B5EF4-FFF2-40B4-BE49-F238E27FC236}">
                <a16:creationId xmlns:a16="http://schemas.microsoft.com/office/drawing/2014/main" id="{E7ECE0AD-66EB-4B50-8A5A-2D3D0674E510}"/>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spTree>
    <p:extLst>
      <p:ext uri="{BB962C8B-B14F-4D97-AF65-F5344CB8AC3E}">
        <p14:creationId xmlns:p14="http://schemas.microsoft.com/office/powerpoint/2010/main" val="372834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7212106" y="442787"/>
            <a:ext cx="25401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entury Gothic"/>
                <a:ea typeface="Calibri"/>
                <a:cs typeface="Calibri"/>
              </a:rPr>
              <a:t>Lesson 4 – stopping crime </a:t>
            </a:r>
            <a:endParaRPr lang="en-US" sz="1400" dirty="0">
              <a:latin typeface="Century Gothic"/>
            </a:endParaRPr>
          </a:p>
        </p:txBody>
      </p:sp>
      <p:pic>
        <p:nvPicPr>
          <p:cNvPr id="5" name="Picture 4">
            <a:extLst>
              <a:ext uri="{FF2B5EF4-FFF2-40B4-BE49-F238E27FC236}">
                <a16:creationId xmlns:a16="http://schemas.microsoft.com/office/drawing/2014/main" id="{BBF18605-E831-DDD3-A4DD-DFA7E52DA09B}"/>
              </a:ext>
            </a:extLst>
          </p:cNvPr>
          <p:cNvPicPr>
            <a:picLocks noChangeAspect="1"/>
          </p:cNvPicPr>
          <p:nvPr/>
        </p:nvPicPr>
        <p:blipFill>
          <a:blip r:embed="rId2"/>
          <a:stretch>
            <a:fillRect/>
          </a:stretch>
        </p:blipFill>
        <p:spPr>
          <a:xfrm>
            <a:off x="424505" y="222602"/>
            <a:ext cx="805068" cy="805642"/>
          </a:xfrm>
          <a:prstGeom prst="rect">
            <a:avLst/>
          </a:prstGeom>
        </p:spPr>
      </p:pic>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400175" y="876300"/>
            <a:ext cx="50577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239000" y="847725"/>
            <a:ext cx="2333625" cy="190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84847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41066" y="5457261"/>
            <a:ext cx="6143625" cy="5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896529" y="5439284"/>
            <a:ext cx="2809875"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848475" y="5562913"/>
            <a:ext cx="9525" cy="1056962"/>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661858" y="984854"/>
            <a:ext cx="1543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843458" y="984854"/>
            <a:ext cx="109276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Key words</a:t>
            </a:r>
            <a:endParaRPr lang="en-US" b="1" u="sng">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2766633" y="5567131"/>
            <a:ext cx="14382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Misconceptions</a:t>
            </a:r>
            <a:endParaRPr lang="en-US" b="1" u="sng"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687596" y="557330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latin typeface="Century Gothic"/>
                <a:ea typeface="Calibri"/>
                <a:cs typeface="Calibri"/>
              </a:rPr>
              <a:t>Further reading</a:t>
            </a:r>
            <a:endParaRPr lang="en-US" b="1" u="sng" dirty="0">
              <a:ea typeface="Calibri"/>
              <a:cs typeface="Calibri"/>
            </a:endParaRPr>
          </a:p>
        </p:txBody>
      </p:sp>
      <p:pic>
        <p:nvPicPr>
          <p:cNvPr id="1026" name="Picture 2" descr="Target Hardening">
            <a:extLst>
              <a:ext uri="{FF2B5EF4-FFF2-40B4-BE49-F238E27FC236}">
                <a16:creationId xmlns:a16="http://schemas.microsoft.com/office/drawing/2014/main" id="{A87991C3-CB4A-4221-2F3D-260700B78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02" y="4711558"/>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arget Removal">
            <a:extLst>
              <a:ext uri="{FF2B5EF4-FFF2-40B4-BE49-F238E27FC236}">
                <a16:creationId xmlns:a16="http://schemas.microsoft.com/office/drawing/2014/main" id="{9011BB69-CBFE-86E0-9FD4-6D0681AEA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325" y="3958357"/>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ccess Control Icon">
            <a:extLst>
              <a:ext uri="{FF2B5EF4-FFF2-40B4-BE49-F238E27FC236}">
                <a16:creationId xmlns:a16="http://schemas.microsoft.com/office/drawing/2014/main" id="{18BE1D9E-1A4D-830C-1E46-C75696FA2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02" y="3144231"/>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rveillance Icon">
            <a:extLst>
              <a:ext uri="{FF2B5EF4-FFF2-40B4-BE49-F238E27FC236}">
                <a16:creationId xmlns:a16="http://schemas.microsoft.com/office/drawing/2014/main" id="{91749D74-442A-A9F8-6503-5E9E44966E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4006" y="4750646"/>
            <a:ext cx="584397" cy="5843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ducing the Means">
            <a:extLst>
              <a:ext uri="{FF2B5EF4-FFF2-40B4-BE49-F238E27FC236}">
                <a16:creationId xmlns:a16="http://schemas.microsoft.com/office/drawing/2014/main" id="{75E41418-F5A7-0749-6EEB-01248126D1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702" y="1492108"/>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ducing the Payoff">
            <a:extLst>
              <a:ext uri="{FF2B5EF4-FFF2-40B4-BE49-F238E27FC236}">
                <a16:creationId xmlns:a16="http://schemas.microsoft.com/office/drawing/2014/main" id="{02F6DADE-5772-AFC0-5468-111FF93028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702" y="2289895"/>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nvironmental Change">
            <a:extLst>
              <a:ext uri="{FF2B5EF4-FFF2-40B4-BE49-F238E27FC236}">
                <a16:creationId xmlns:a16="http://schemas.microsoft.com/office/drawing/2014/main" id="{94684D37-FAAF-6AD5-0E0E-75177989B8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3660" y="1510158"/>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ule Setting">
            <a:extLst>
              <a:ext uri="{FF2B5EF4-FFF2-40B4-BE49-F238E27FC236}">
                <a16:creationId xmlns:a16="http://schemas.microsoft.com/office/drawing/2014/main" id="{7B7B0280-0DE5-C9F2-CE63-3527B262C7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8563" y="3166068"/>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crease the Chance of Being Caught">
            <a:extLst>
              <a:ext uri="{FF2B5EF4-FFF2-40B4-BE49-F238E27FC236}">
                <a16:creationId xmlns:a16="http://schemas.microsoft.com/office/drawing/2014/main" id="{C03E7D6D-6FBC-E95D-5DAF-B719592DC6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482" y="3938388"/>
            <a:ext cx="635284" cy="63528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eflecting Offenders">
            <a:extLst>
              <a:ext uri="{FF2B5EF4-FFF2-40B4-BE49-F238E27FC236}">
                <a16:creationId xmlns:a16="http://schemas.microsoft.com/office/drawing/2014/main" id="{A9DE1E2F-2845-FE26-0EAC-5DB48311AC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3660" y="2302448"/>
            <a:ext cx="635284" cy="63528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ED73267-2008-7946-1BA4-31A92AE0B462}"/>
              </a:ext>
            </a:extLst>
          </p:cNvPr>
          <p:cNvSpPr txBox="1"/>
          <p:nvPr/>
        </p:nvSpPr>
        <p:spPr>
          <a:xfrm>
            <a:off x="1229573" y="1643134"/>
            <a:ext cx="2032929" cy="307777"/>
          </a:xfrm>
          <a:prstGeom prst="rect">
            <a:avLst/>
          </a:prstGeom>
          <a:noFill/>
        </p:spPr>
        <p:txBody>
          <a:bodyPr wrap="none" rtlCol="0">
            <a:spAutoFit/>
          </a:bodyPr>
          <a:lstStyle/>
          <a:p>
            <a:r>
              <a:rPr lang="en-US" sz="1400" dirty="0">
                <a:latin typeface="Century Gothic" panose="020B0502020202020204" pitchFamily="34" charset="0"/>
              </a:rPr>
              <a:t>Removing the means</a:t>
            </a:r>
          </a:p>
        </p:txBody>
      </p:sp>
      <p:sp>
        <p:nvSpPr>
          <p:cNvPr id="26" name="TextBox 25">
            <a:extLst>
              <a:ext uri="{FF2B5EF4-FFF2-40B4-BE49-F238E27FC236}">
                <a16:creationId xmlns:a16="http://schemas.microsoft.com/office/drawing/2014/main" id="{03D88C4E-3EC4-3AB8-B9A1-088BA145636D}"/>
              </a:ext>
            </a:extLst>
          </p:cNvPr>
          <p:cNvSpPr txBox="1"/>
          <p:nvPr/>
        </p:nvSpPr>
        <p:spPr>
          <a:xfrm>
            <a:off x="1280358" y="2449203"/>
            <a:ext cx="1435008" cy="307777"/>
          </a:xfrm>
          <a:prstGeom prst="rect">
            <a:avLst/>
          </a:prstGeom>
          <a:noFill/>
        </p:spPr>
        <p:txBody>
          <a:bodyPr wrap="none" rtlCol="0">
            <a:spAutoFit/>
          </a:bodyPr>
          <a:lstStyle/>
          <a:p>
            <a:r>
              <a:rPr lang="en-US" sz="1400" dirty="0">
                <a:latin typeface="Century Gothic" panose="020B0502020202020204" pitchFamily="34" charset="0"/>
              </a:rPr>
              <a:t>Reducing cost</a:t>
            </a:r>
          </a:p>
        </p:txBody>
      </p:sp>
      <p:sp>
        <p:nvSpPr>
          <p:cNvPr id="28" name="TextBox 27">
            <a:extLst>
              <a:ext uri="{FF2B5EF4-FFF2-40B4-BE49-F238E27FC236}">
                <a16:creationId xmlns:a16="http://schemas.microsoft.com/office/drawing/2014/main" id="{CD575E9D-02B5-F20B-1B14-0ECA5795495F}"/>
              </a:ext>
            </a:extLst>
          </p:cNvPr>
          <p:cNvSpPr txBox="1"/>
          <p:nvPr/>
        </p:nvSpPr>
        <p:spPr>
          <a:xfrm>
            <a:off x="1277810" y="3338946"/>
            <a:ext cx="1462260" cy="307777"/>
          </a:xfrm>
          <a:prstGeom prst="rect">
            <a:avLst/>
          </a:prstGeom>
          <a:noFill/>
        </p:spPr>
        <p:txBody>
          <a:bodyPr wrap="none" rtlCol="0">
            <a:spAutoFit/>
          </a:bodyPr>
          <a:lstStyle/>
          <a:p>
            <a:r>
              <a:rPr lang="en-US" sz="1400" dirty="0">
                <a:latin typeface="Century Gothic" panose="020B0502020202020204" pitchFamily="34" charset="0"/>
              </a:rPr>
              <a:t>Access control</a:t>
            </a:r>
          </a:p>
        </p:txBody>
      </p:sp>
      <p:sp>
        <p:nvSpPr>
          <p:cNvPr id="29" name="TextBox 28">
            <a:extLst>
              <a:ext uri="{FF2B5EF4-FFF2-40B4-BE49-F238E27FC236}">
                <a16:creationId xmlns:a16="http://schemas.microsoft.com/office/drawing/2014/main" id="{E4B437B6-CA4E-E99B-6E74-1C87C9AB023C}"/>
              </a:ext>
            </a:extLst>
          </p:cNvPr>
          <p:cNvSpPr txBox="1"/>
          <p:nvPr/>
        </p:nvSpPr>
        <p:spPr>
          <a:xfrm>
            <a:off x="1277810" y="3986378"/>
            <a:ext cx="2134130" cy="523220"/>
          </a:xfrm>
          <a:prstGeom prst="rect">
            <a:avLst/>
          </a:prstGeom>
          <a:noFill/>
        </p:spPr>
        <p:txBody>
          <a:bodyPr wrap="square" rtlCol="0">
            <a:spAutoFit/>
          </a:bodyPr>
          <a:lstStyle/>
          <a:p>
            <a:r>
              <a:rPr lang="en-US" sz="1400" dirty="0">
                <a:latin typeface="Century Gothic" panose="020B0502020202020204" pitchFamily="34" charset="0"/>
              </a:rPr>
              <a:t>Increase chance of being caught</a:t>
            </a:r>
          </a:p>
        </p:txBody>
      </p:sp>
      <p:sp>
        <p:nvSpPr>
          <p:cNvPr id="30" name="TextBox 29">
            <a:extLst>
              <a:ext uri="{FF2B5EF4-FFF2-40B4-BE49-F238E27FC236}">
                <a16:creationId xmlns:a16="http://schemas.microsoft.com/office/drawing/2014/main" id="{F3942060-0666-7B0A-5441-1C18761FF5FC}"/>
              </a:ext>
            </a:extLst>
          </p:cNvPr>
          <p:cNvSpPr txBox="1"/>
          <p:nvPr/>
        </p:nvSpPr>
        <p:spPr>
          <a:xfrm>
            <a:off x="1277810" y="4849253"/>
            <a:ext cx="1688283" cy="307777"/>
          </a:xfrm>
          <a:prstGeom prst="rect">
            <a:avLst/>
          </a:prstGeom>
          <a:noFill/>
        </p:spPr>
        <p:txBody>
          <a:bodyPr wrap="none" rtlCol="0">
            <a:spAutoFit/>
          </a:bodyPr>
          <a:lstStyle/>
          <a:p>
            <a:r>
              <a:rPr lang="en-US" sz="1400" dirty="0">
                <a:latin typeface="Century Gothic" panose="020B0502020202020204" pitchFamily="34" charset="0"/>
              </a:rPr>
              <a:t>Target hardening</a:t>
            </a:r>
          </a:p>
        </p:txBody>
      </p:sp>
      <p:sp>
        <p:nvSpPr>
          <p:cNvPr id="31" name="TextBox 30">
            <a:extLst>
              <a:ext uri="{FF2B5EF4-FFF2-40B4-BE49-F238E27FC236}">
                <a16:creationId xmlns:a16="http://schemas.microsoft.com/office/drawing/2014/main" id="{0F7939CA-0C0F-404A-05E6-3450B08D82ED}"/>
              </a:ext>
            </a:extLst>
          </p:cNvPr>
          <p:cNvSpPr txBox="1"/>
          <p:nvPr/>
        </p:nvSpPr>
        <p:spPr>
          <a:xfrm>
            <a:off x="4301336" y="1673911"/>
            <a:ext cx="2162772" cy="307777"/>
          </a:xfrm>
          <a:prstGeom prst="rect">
            <a:avLst/>
          </a:prstGeom>
          <a:noFill/>
        </p:spPr>
        <p:txBody>
          <a:bodyPr wrap="none" rtlCol="0">
            <a:spAutoFit/>
          </a:bodyPr>
          <a:lstStyle/>
          <a:p>
            <a:r>
              <a:rPr lang="en-US" sz="1400" dirty="0">
                <a:latin typeface="Century Gothic" panose="020B0502020202020204" pitchFamily="34" charset="0"/>
              </a:rPr>
              <a:t>Environmental change</a:t>
            </a:r>
          </a:p>
        </p:txBody>
      </p:sp>
      <p:sp>
        <p:nvSpPr>
          <p:cNvPr id="32" name="TextBox 31">
            <a:extLst>
              <a:ext uri="{FF2B5EF4-FFF2-40B4-BE49-F238E27FC236}">
                <a16:creationId xmlns:a16="http://schemas.microsoft.com/office/drawing/2014/main" id="{0B8B7244-510C-A25A-6C8A-812ED94AD22F}"/>
              </a:ext>
            </a:extLst>
          </p:cNvPr>
          <p:cNvSpPr txBox="1"/>
          <p:nvPr/>
        </p:nvSpPr>
        <p:spPr>
          <a:xfrm>
            <a:off x="4342468" y="2442947"/>
            <a:ext cx="1952779" cy="307777"/>
          </a:xfrm>
          <a:prstGeom prst="rect">
            <a:avLst/>
          </a:prstGeom>
          <a:noFill/>
        </p:spPr>
        <p:txBody>
          <a:bodyPr wrap="none" rtlCol="0">
            <a:spAutoFit/>
          </a:bodyPr>
          <a:lstStyle/>
          <a:p>
            <a:r>
              <a:rPr lang="en-US" sz="1400" dirty="0">
                <a:latin typeface="Century Gothic" panose="020B0502020202020204" pitchFamily="34" charset="0"/>
              </a:rPr>
              <a:t>Deflecting offenders</a:t>
            </a:r>
          </a:p>
        </p:txBody>
      </p:sp>
      <p:sp>
        <p:nvSpPr>
          <p:cNvPr id="33" name="TextBox 32">
            <a:extLst>
              <a:ext uri="{FF2B5EF4-FFF2-40B4-BE49-F238E27FC236}">
                <a16:creationId xmlns:a16="http://schemas.microsoft.com/office/drawing/2014/main" id="{61517A80-ED7C-5AE2-F44C-617256C4D3CF}"/>
              </a:ext>
            </a:extLst>
          </p:cNvPr>
          <p:cNvSpPr txBox="1"/>
          <p:nvPr/>
        </p:nvSpPr>
        <p:spPr>
          <a:xfrm>
            <a:off x="4366257" y="3300173"/>
            <a:ext cx="1176925" cy="307777"/>
          </a:xfrm>
          <a:prstGeom prst="rect">
            <a:avLst/>
          </a:prstGeom>
          <a:noFill/>
        </p:spPr>
        <p:txBody>
          <a:bodyPr wrap="none" rtlCol="0">
            <a:spAutoFit/>
          </a:bodyPr>
          <a:lstStyle/>
          <a:p>
            <a:r>
              <a:rPr lang="en-US" sz="1400" dirty="0">
                <a:latin typeface="Century Gothic" panose="020B0502020202020204" pitchFamily="34" charset="0"/>
              </a:rPr>
              <a:t>Rule setting</a:t>
            </a:r>
          </a:p>
        </p:txBody>
      </p:sp>
      <p:sp>
        <p:nvSpPr>
          <p:cNvPr id="34" name="TextBox 33">
            <a:extLst>
              <a:ext uri="{FF2B5EF4-FFF2-40B4-BE49-F238E27FC236}">
                <a16:creationId xmlns:a16="http://schemas.microsoft.com/office/drawing/2014/main" id="{9784610C-DC1A-41DB-D7D4-3C60D28C7CE7}"/>
              </a:ext>
            </a:extLst>
          </p:cNvPr>
          <p:cNvSpPr txBox="1"/>
          <p:nvPr/>
        </p:nvSpPr>
        <p:spPr>
          <a:xfrm>
            <a:off x="4302392" y="4154495"/>
            <a:ext cx="1502334" cy="307777"/>
          </a:xfrm>
          <a:prstGeom prst="rect">
            <a:avLst/>
          </a:prstGeom>
          <a:noFill/>
        </p:spPr>
        <p:txBody>
          <a:bodyPr wrap="none" rtlCol="0">
            <a:spAutoFit/>
          </a:bodyPr>
          <a:lstStyle/>
          <a:p>
            <a:r>
              <a:rPr lang="en-US" sz="1400" dirty="0">
                <a:latin typeface="Century Gothic" panose="020B0502020202020204" pitchFamily="34" charset="0"/>
              </a:rPr>
              <a:t>Target removal</a:t>
            </a:r>
          </a:p>
        </p:txBody>
      </p:sp>
      <p:sp>
        <p:nvSpPr>
          <p:cNvPr id="35" name="TextBox 34">
            <a:extLst>
              <a:ext uri="{FF2B5EF4-FFF2-40B4-BE49-F238E27FC236}">
                <a16:creationId xmlns:a16="http://schemas.microsoft.com/office/drawing/2014/main" id="{104A4708-39CE-81B9-28A7-4520C9835440}"/>
              </a:ext>
            </a:extLst>
          </p:cNvPr>
          <p:cNvSpPr txBox="1"/>
          <p:nvPr/>
        </p:nvSpPr>
        <p:spPr>
          <a:xfrm>
            <a:off x="4366257" y="4888955"/>
            <a:ext cx="1225015" cy="307777"/>
          </a:xfrm>
          <a:prstGeom prst="rect">
            <a:avLst/>
          </a:prstGeom>
          <a:noFill/>
        </p:spPr>
        <p:txBody>
          <a:bodyPr wrap="none" rtlCol="0">
            <a:spAutoFit/>
          </a:bodyPr>
          <a:lstStyle/>
          <a:p>
            <a:r>
              <a:rPr lang="en-US" sz="1400" dirty="0">
                <a:latin typeface="Century Gothic" panose="020B0502020202020204" pitchFamily="34" charset="0"/>
              </a:rPr>
              <a:t>Surveillance</a:t>
            </a:r>
          </a:p>
        </p:txBody>
      </p:sp>
      <p:sp>
        <p:nvSpPr>
          <p:cNvPr id="36" name="TextBox 35">
            <a:extLst>
              <a:ext uri="{FF2B5EF4-FFF2-40B4-BE49-F238E27FC236}">
                <a16:creationId xmlns:a16="http://schemas.microsoft.com/office/drawing/2014/main" id="{2ABFB031-EAA1-4EB4-0913-CBF16CDA3A18}"/>
              </a:ext>
            </a:extLst>
          </p:cNvPr>
          <p:cNvSpPr txBox="1"/>
          <p:nvPr/>
        </p:nvSpPr>
        <p:spPr>
          <a:xfrm>
            <a:off x="7841345" y="1643133"/>
            <a:ext cx="1865059" cy="3108543"/>
          </a:xfrm>
          <a:prstGeom prst="rect">
            <a:avLst/>
          </a:prstGeom>
          <a:noFill/>
        </p:spPr>
        <p:txBody>
          <a:bodyPr wrap="square" rtlCol="0">
            <a:spAutoFit/>
          </a:bodyPr>
          <a:lstStyle/>
          <a:p>
            <a:r>
              <a:rPr lang="en-US" sz="1400" b="1" dirty="0">
                <a:latin typeface="Century Gothic" panose="020B0502020202020204" pitchFamily="34" charset="0"/>
              </a:rPr>
              <a:t>Environment </a:t>
            </a:r>
            <a:r>
              <a:rPr lang="en-US" sz="1400" dirty="0">
                <a:latin typeface="Century Gothic" panose="020B0502020202020204" pitchFamily="34" charset="0"/>
              </a:rPr>
              <a:t>– The area where you live</a:t>
            </a:r>
          </a:p>
          <a:p>
            <a:endParaRPr lang="en-US" sz="1400" dirty="0">
              <a:latin typeface="Century Gothic" panose="020B0502020202020204" pitchFamily="34" charset="0"/>
            </a:endParaRPr>
          </a:p>
          <a:p>
            <a:endParaRPr lang="en-US" sz="1400" b="1" dirty="0">
              <a:latin typeface="Century Gothic" panose="020B0502020202020204" pitchFamily="34" charset="0"/>
            </a:endParaRPr>
          </a:p>
          <a:p>
            <a:r>
              <a:rPr lang="en-US" sz="1400" b="1" dirty="0">
                <a:latin typeface="Century Gothic" panose="020B0502020202020204" pitchFamily="34" charset="0"/>
              </a:rPr>
              <a:t>Target </a:t>
            </a:r>
            <a:r>
              <a:rPr lang="en-US" sz="1400" dirty="0">
                <a:latin typeface="Century Gothic" panose="020B0502020202020204" pitchFamily="34" charset="0"/>
              </a:rPr>
              <a:t>– The item or house to steal/break in too</a:t>
            </a:r>
          </a:p>
          <a:p>
            <a:endParaRPr lang="en-US" sz="1400" b="1" dirty="0">
              <a:latin typeface="Century Gothic" panose="020B0502020202020204" pitchFamily="34" charset="0"/>
            </a:endParaRPr>
          </a:p>
          <a:p>
            <a:endParaRPr lang="en-US" sz="1400" b="1" dirty="0">
              <a:latin typeface="Century Gothic" panose="020B0502020202020204" pitchFamily="34" charset="0"/>
            </a:endParaRPr>
          </a:p>
          <a:p>
            <a:r>
              <a:rPr lang="en-US" sz="1400" b="1" dirty="0">
                <a:latin typeface="Century Gothic" panose="020B0502020202020204" pitchFamily="34" charset="0"/>
              </a:rPr>
              <a:t>Offenders - </a:t>
            </a:r>
            <a:r>
              <a:rPr lang="en-US" sz="1400" dirty="0">
                <a:latin typeface="Century Gothic" panose="020B0502020202020204" pitchFamily="34" charset="0"/>
              </a:rPr>
              <a:t> Someone who I breaking the law. </a:t>
            </a:r>
          </a:p>
          <a:p>
            <a:endParaRPr lang="en-US" sz="1400" b="1" dirty="0">
              <a:latin typeface="Century Gothic" panose="020B0502020202020204" pitchFamily="34" charset="0"/>
            </a:endParaRPr>
          </a:p>
        </p:txBody>
      </p:sp>
      <p:sp>
        <p:nvSpPr>
          <p:cNvPr id="37" name="Title 1">
            <a:extLst>
              <a:ext uri="{FF2B5EF4-FFF2-40B4-BE49-F238E27FC236}">
                <a16:creationId xmlns:a16="http://schemas.microsoft.com/office/drawing/2014/main" id="{8CF491AC-24FC-408F-8574-2E6374548938}"/>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38" name="Picture 37">
            <a:extLst>
              <a:ext uri="{FF2B5EF4-FFF2-40B4-BE49-F238E27FC236}">
                <a16:creationId xmlns:a16="http://schemas.microsoft.com/office/drawing/2014/main" id="{BEBA8D6F-80C1-401A-89AC-A0A153A95D8E}"/>
              </a:ext>
            </a:extLst>
          </p:cNvPr>
          <p:cNvPicPr>
            <a:picLocks noChangeAspect="1"/>
          </p:cNvPicPr>
          <p:nvPr/>
        </p:nvPicPr>
        <p:blipFill>
          <a:blip r:embed="rId13"/>
          <a:stretch>
            <a:fillRect/>
          </a:stretch>
        </p:blipFill>
        <p:spPr>
          <a:xfrm>
            <a:off x="6533879" y="283533"/>
            <a:ext cx="648242" cy="669612"/>
          </a:xfrm>
          <a:prstGeom prst="rect">
            <a:avLst/>
          </a:prstGeom>
        </p:spPr>
      </p:pic>
      <p:sp>
        <p:nvSpPr>
          <p:cNvPr id="39" name="TextBox 38">
            <a:extLst>
              <a:ext uri="{FF2B5EF4-FFF2-40B4-BE49-F238E27FC236}">
                <a16:creationId xmlns:a16="http://schemas.microsoft.com/office/drawing/2014/main" id="{5D47A58E-E900-4329-8474-A7D168881854}"/>
              </a:ext>
            </a:extLst>
          </p:cNvPr>
          <p:cNvSpPr txBox="1"/>
          <p:nvPr/>
        </p:nvSpPr>
        <p:spPr>
          <a:xfrm>
            <a:off x="1397730" y="220238"/>
            <a:ext cx="47241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ea typeface="Calibri"/>
                <a:cs typeface="Calibri"/>
              </a:rPr>
              <a:t>Crime </a:t>
            </a:r>
          </a:p>
          <a:p>
            <a:pPr algn="ctr"/>
            <a:r>
              <a:rPr lang="en-US" sz="1400" b="1" dirty="0">
                <a:latin typeface="Century Gothic"/>
                <a:ea typeface="Calibri"/>
                <a:cs typeface="Calibri"/>
              </a:rPr>
              <a:t>knowledge checkers</a:t>
            </a:r>
            <a:endParaRPr lang="en-US" sz="1400" b="1" dirty="0">
              <a:latin typeface="Century Gothic"/>
            </a:endParaRPr>
          </a:p>
        </p:txBody>
      </p:sp>
      <p:sp>
        <p:nvSpPr>
          <p:cNvPr id="41" name="TextBox 40">
            <a:extLst>
              <a:ext uri="{FF2B5EF4-FFF2-40B4-BE49-F238E27FC236}">
                <a16:creationId xmlns:a16="http://schemas.microsoft.com/office/drawing/2014/main" id="{61ACBD10-9E2C-4590-B025-487671E8D125}"/>
              </a:ext>
            </a:extLst>
          </p:cNvPr>
          <p:cNvSpPr txBox="1"/>
          <p:nvPr/>
        </p:nvSpPr>
        <p:spPr>
          <a:xfrm>
            <a:off x="8674264" y="6494617"/>
            <a:ext cx="116200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ea typeface="Calibri"/>
                <a:cs typeface="Calibri"/>
              </a:rPr>
              <a:t>Prevent crime</a:t>
            </a:r>
          </a:p>
        </p:txBody>
      </p:sp>
      <p:pic>
        <p:nvPicPr>
          <p:cNvPr id="3" name="Picture 2">
            <a:extLst>
              <a:ext uri="{FF2B5EF4-FFF2-40B4-BE49-F238E27FC236}">
                <a16:creationId xmlns:a16="http://schemas.microsoft.com/office/drawing/2014/main" id="{FB9FD2DF-C771-4AB8-AA49-7CE4586E7B3B}"/>
              </a:ext>
            </a:extLst>
          </p:cNvPr>
          <p:cNvPicPr>
            <a:picLocks noChangeAspect="1"/>
          </p:cNvPicPr>
          <p:nvPr/>
        </p:nvPicPr>
        <p:blipFill>
          <a:blip r:embed="rId14"/>
          <a:stretch>
            <a:fillRect/>
          </a:stretch>
        </p:blipFill>
        <p:spPr>
          <a:xfrm>
            <a:off x="8963582" y="5947528"/>
            <a:ext cx="452010" cy="555751"/>
          </a:xfrm>
          <a:prstGeom prst="rect">
            <a:avLst/>
          </a:prstGeom>
        </p:spPr>
      </p:pic>
      <p:sp>
        <p:nvSpPr>
          <p:cNvPr id="43" name="TextBox 42">
            <a:extLst>
              <a:ext uri="{FF2B5EF4-FFF2-40B4-BE49-F238E27FC236}">
                <a16:creationId xmlns:a16="http://schemas.microsoft.com/office/drawing/2014/main" id="{E705F61A-B15D-451C-9788-F3EE581652E2}"/>
              </a:ext>
            </a:extLst>
          </p:cNvPr>
          <p:cNvSpPr txBox="1"/>
          <p:nvPr/>
        </p:nvSpPr>
        <p:spPr>
          <a:xfrm>
            <a:off x="490408" y="6112794"/>
            <a:ext cx="6037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entury Gothic"/>
                <a:ea typeface="Calibri"/>
                <a:cs typeface="Calibri"/>
              </a:rPr>
              <a:t>Crime can occur anywhere but there are things we can do to reduce the likelihood of some crimes occurring.</a:t>
            </a:r>
          </a:p>
        </p:txBody>
      </p:sp>
      <p:sp>
        <p:nvSpPr>
          <p:cNvPr id="44" name="TextBox 43">
            <a:extLst>
              <a:ext uri="{FF2B5EF4-FFF2-40B4-BE49-F238E27FC236}">
                <a16:creationId xmlns:a16="http://schemas.microsoft.com/office/drawing/2014/main" id="{95E4C063-5BFC-4EEE-BE4E-41AB0EA39C57}"/>
              </a:ext>
            </a:extLst>
          </p:cNvPr>
          <p:cNvSpPr txBox="1"/>
          <p:nvPr/>
        </p:nvSpPr>
        <p:spPr>
          <a:xfrm>
            <a:off x="6858000" y="6504875"/>
            <a:ext cx="184885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ea typeface="Calibri"/>
                <a:cs typeface="Calibri"/>
              </a:rPr>
              <a:t>Uncomfortable seating</a:t>
            </a:r>
          </a:p>
        </p:txBody>
      </p:sp>
      <p:pic>
        <p:nvPicPr>
          <p:cNvPr id="18" name="Picture 17">
            <a:extLst>
              <a:ext uri="{FF2B5EF4-FFF2-40B4-BE49-F238E27FC236}">
                <a16:creationId xmlns:a16="http://schemas.microsoft.com/office/drawing/2014/main" id="{5CAD217C-281C-4751-8A1E-151597B3345D}"/>
              </a:ext>
            </a:extLst>
          </p:cNvPr>
          <p:cNvPicPr>
            <a:picLocks noChangeAspect="1"/>
          </p:cNvPicPr>
          <p:nvPr/>
        </p:nvPicPr>
        <p:blipFill>
          <a:blip r:embed="rId15"/>
          <a:stretch>
            <a:fillRect/>
          </a:stretch>
        </p:blipFill>
        <p:spPr>
          <a:xfrm>
            <a:off x="7477226" y="5916357"/>
            <a:ext cx="480583" cy="589688"/>
          </a:xfrm>
          <a:prstGeom prst="rect">
            <a:avLst/>
          </a:prstGeom>
        </p:spPr>
      </p:pic>
      <p:pic>
        <p:nvPicPr>
          <p:cNvPr id="19" name="Picture 18">
            <a:extLst>
              <a:ext uri="{FF2B5EF4-FFF2-40B4-BE49-F238E27FC236}">
                <a16:creationId xmlns:a16="http://schemas.microsoft.com/office/drawing/2014/main" id="{09041FC8-27AD-4FA3-8F54-A2FFECD1B460}"/>
              </a:ext>
            </a:extLst>
          </p:cNvPr>
          <p:cNvPicPr>
            <a:picLocks noChangeAspect="1"/>
          </p:cNvPicPr>
          <p:nvPr/>
        </p:nvPicPr>
        <p:blipFill>
          <a:blip r:embed="rId16"/>
          <a:stretch>
            <a:fillRect/>
          </a:stretch>
        </p:blipFill>
        <p:spPr>
          <a:xfrm>
            <a:off x="7053869" y="1673911"/>
            <a:ext cx="669612" cy="669612"/>
          </a:xfrm>
          <a:prstGeom prst="rect">
            <a:avLst/>
          </a:prstGeom>
        </p:spPr>
      </p:pic>
      <p:pic>
        <p:nvPicPr>
          <p:cNvPr id="20" name="Picture 19">
            <a:extLst>
              <a:ext uri="{FF2B5EF4-FFF2-40B4-BE49-F238E27FC236}">
                <a16:creationId xmlns:a16="http://schemas.microsoft.com/office/drawing/2014/main" id="{77C5CE5F-6C17-4608-B1AB-4B2710E9F89F}"/>
              </a:ext>
            </a:extLst>
          </p:cNvPr>
          <p:cNvPicPr>
            <a:picLocks noChangeAspect="1"/>
          </p:cNvPicPr>
          <p:nvPr/>
        </p:nvPicPr>
        <p:blipFill>
          <a:blip r:embed="rId17"/>
          <a:stretch>
            <a:fillRect/>
          </a:stretch>
        </p:blipFill>
        <p:spPr>
          <a:xfrm>
            <a:off x="7053869" y="2718913"/>
            <a:ext cx="690752" cy="690752"/>
          </a:xfrm>
          <a:prstGeom prst="rect">
            <a:avLst/>
          </a:prstGeom>
        </p:spPr>
      </p:pic>
      <p:pic>
        <p:nvPicPr>
          <p:cNvPr id="21" name="Picture 20">
            <a:extLst>
              <a:ext uri="{FF2B5EF4-FFF2-40B4-BE49-F238E27FC236}">
                <a16:creationId xmlns:a16="http://schemas.microsoft.com/office/drawing/2014/main" id="{777FC9D7-61FA-4808-8254-C37D7C27DEC1}"/>
              </a:ext>
            </a:extLst>
          </p:cNvPr>
          <p:cNvPicPr>
            <a:picLocks noChangeAspect="1"/>
          </p:cNvPicPr>
          <p:nvPr/>
        </p:nvPicPr>
        <p:blipFill>
          <a:blip r:embed="rId18"/>
          <a:stretch>
            <a:fillRect/>
          </a:stretch>
        </p:blipFill>
        <p:spPr>
          <a:xfrm>
            <a:off x="7101186" y="3781528"/>
            <a:ext cx="681227" cy="681227"/>
          </a:xfrm>
          <a:prstGeom prst="rect">
            <a:avLst/>
          </a:prstGeom>
        </p:spPr>
      </p:pic>
    </p:spTree>
    <p:extLst>
      <p:ext uri="{BB962C8B-B14F-4D97-AF65-F5344CB8AC3E}">
        <p14:creationId xmlns:p14="http://schemas.microsoft.com/office/powerpoint/2010/main" val="28585471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1B05B1-A5A6-4A8D-8F32-AF63406C4710}">
  <ds:schemaRefs>
    <ds:schemaRef ds:uri="http://schemas.microsoft.com/sharepoint/v3/contenttype/forms"/>
  </ds:schemaRefs>
</ds:datastoreItem>
</file>

<file path=customXml/itemProps2.xml><?xml version="1.0" encoding="utf-8"?>
<ds:datastoreItem xmlns:ds="http://schemas.openxmlformats.org/officeDocument/2006/customXml" ds:itemID="{00B620FA-968E-40F1-BE34-BF998EF4C5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1AE2F-8463-431D-B689-2CF75E1AC03B}">
  <ds:schemaRefs>
    <ds:schemaRef ds:uri="http://schemas.microsoft.com/office/2006/documentManagement/types"/>
    <ds:schemaRef ds:uri="http://purl.org/dc/elements/1.1/"/>
    <ds:schemaRef ds:uri="http://schemas.openxmlformats.org/package/2006/metadata/core-properties"/>
    <ds:schemaRef ds:uri="f55e4e17-f17b-45d4-a783-b77bdb67020d"/>
    <ds:schemaRef ds:uri="8c196e67-583f-4cee-a71a-f7c16f1d0bdf"/>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64</TotalTime>
  <Words>1263</Words>
  <Application>Microsoft Office PowerPoint</Application>
  <PresentationFormat>A4 Paper (210x297 mm)</PresentationFormat>
  <Paragraphs>196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505</cp:revision>
  <dcterms:created xsi:type="dcterms:W3CDTF">2024-03-05T20:38:57Z</dcterms:created>
  <dcterms:modified xsi:type="dcterms:W3CDTF">2024-06-10T06:55:17Z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