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8" r:id="rId6"/>
    <p:sldId id="259" r:id="rId7"/>
    <p:sldId id="260" r:id="rId8"/>
    <p:sldId id="261" r:id="rId9"/>
    <p:sldId id="262" r:id="rId10"/>
    <p:sldId id="263" r:id="rId11"/>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7C1E0-749B-4CDB-A436-FAAE26C172E7}" v="853" dt="2024-06-10T06:27:18.823"/>
    <p1510:client id="{9F7BFA8B-D14B-4711-991A-A2825ED93679}" v="13" dt="2024-06-11T09:59:37.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94660"/>
  </p:normalViewPr>
  <p:slideViewPr>
    <p:cSldViewPr snapToGrid="0">
      <p:cViewPr varScale="1">
        <p:scale>
          <a:sx n="114" d="100"/>
          <a:sy n="114" d="100"/>
        </p:scale>
        <p:origin x="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L Devin" userId="S::ldevin@bishopr.co.uk::420b751f-cbd6-4fb8-a574-e02b6e98d2a9" providerId="AD" clId="Web-{9F7BFA8B-D14B-4711-991A-A2825ED93679}"/>
    <pc:docChg chg="modSld">
      <pc:chgData name="Ms L Devin" userId="S::ldevin@bishopr.co.uk::420b751f-cbd6-4fb8-a574-e02b6e98d2a9" providerId="AD" clId="Web-{9F7BFA8B-D14B-4711-991A-A2825ED93679}" dt="2024-06-11T09:59:37.045" v="7"/>
      <pc:docMkLst>
        <pc:docMk/>
      </pc:docMkLst>
      <pc:sldChg chg="addSp delSp modSp">
        <pc:chgData name="Ms L Devin" userId="S::ldevin@bishopr.co.uk::420b751f-cbd6-4fb8-a574-e02b6e98d2a9" providerId="AD" clId="Web-{9F7BFA8B-D14B-4711-991A-A2825ED93679}" dt="2024-06-11T09:59:37.045" v="7"/>
        <pc:sldMkLst>
          <pc:docMk/>
          <pc:sldMk cId="109857222" sldId="256"/>
        </pc:sldMkLst>
        <pc:spChg chg="mod">
          <ac:chgData name="Ms L Devin" userId="S::ldevin@bishopr.co.uk::420b751f-cbd6-4fb8-a574-e02b6e98d2a9" providerId="AD" clId="Web-{9F7BFA8B-D14B-4711-991A-A2825ED93679}" dt="2024-06-11T09:59:26.810" v="1" actId="1076"/>
          <ac:spMkLst>
            <pc:docMk/>
            <pc:sldMk cId="109857222" sldId="256"/>
            <ac:spMk id="2" creationId="{A82BEFC8-3A01-9758-F47C-FAF73326CE34}"/>
          </ac:spMkLst>
        </pc:spChg>
        <pc:spChg chg="add mod">
          <ac:chgData name="Ms L Devin" userId="S::ldevin@bishopr.co.uk::420b751f-cbd6-4fb8-a574-e02b6e98d2a9" providerId="AD" clId="Web-{9F7BFA8B-D14B-4711-991A-A2825ED93679}" dt="2024-06-11T09:59:31.935" v="5" actId="20577"/>
          <ac:spMkLst>
            <pc:docMk/>
            <pc:sldMk cId="109857222" sldId="256"/>
            <ac:spMk id="5" creationId="{FF69EE7F-B6CC-4348-8495-19BC54D09DCF}"/>
          </ac:spMkLst>
        </pc:spChg>
        <pc:graphicFrameChg chg="mod modGraphic">
          <ac:chgData name="Ms L Devin" userId="S::ldevin@bishopr.co.uk::420b751f-cbd6-4fb8-a574-e02b6e98d2a9" providerId="AD" clId="Web-{9F7BFA8B-D14B-4711-991A-A2825ED93679}" dt="2024-06-11T09:59:21.310" v="0"/>
          <ac:graphicFrameMkLst>
            <pc:docMk/>
            <pc:sldMk cId="109857222" sldId="256"/>
            <ac:graphicFrameMk id="4" creationId="{A4A8EF22-00FE-1302-2723-D9993F034EEC}"/>
          </ac:graphicFrameMkLst>
        </pc:graphicFrameChg>
        <pc:picChg chg="add">
          <ac:chgData name="Ms L Devin" userId="S::ldevin@bishopr.co.uk::420b751f-cbd6-4fb8-a574-e02b6e98d2a9" providerId="AD" clId="Web-{9F7BFA8B-D14B-4711-991A-A2825ED93679}" dt="2024-06-11T09:59:27.013" v="2"/>
          <ac:picMkLst>
            <pc:docMk/>
            <pc:sldMk cId="109857222" sldId="256"/>
            <ac:picMk id="6" creationId="{1C83CA72-E7D5-348A-39A7-802DC3234419}"/>
          </ac:picMkLst>
        </pc:picChg>
        <pc:picChg chg="add del">
          <ac:chgData name="Ms L Devin" userId="S::ldevin@bishopr.co.uk::420b751f-cbd6-4fb8-a574-e02b6e98d2a9" providerId="AD" clId="Web-{9F7BFA8B-D14B-4711-991A-A2825ED93679}" dt="2024-06-11T09:59:33.498" v="6"/>
          <ac:picMkLst>
            <pc:docMk/>
            <pc:sldMk cId="109857222" sldId="256"/>
            <ac:picMk id="7" creationId="{F11664B6-6207-F887-FE48-C23A7F0D124D}"/>
          </ac:picMkLst>
        </pc:picChg>
        <pc:picChg chg="add">
          <ac:chgData name="Ms L Devin" userId="S::ldevin@bishopr.co.uk::420b751f-cbd6-4fb8-a574-e02b6e98d2a9" providerId="AD" clId="Web-{9F7BFA8B-D14B-4711-991A-A2825ED93679}" dt="2024-06-11T09:59:37.045" v="7"/>
          <ac:picMkLst>
            <pc:docMk/>
            <pc:sldMk cId="109857222" sldId="256"/>
            <ac:picMk id="9" creationId="{486733E4-1059-69FC-17F4-8DC7C543C669}"/>
          </ac:picMkLst>
        </pc:picChg>
      </pc:sldChg>
    </pc:docChg>
  </pc:docChgLst>
  <pc:docChgLst>
    <pc:chgData name="Ms L Devin" userId="S::ldevin@bishopr.co.uk::420b751f-cbd6-4fb8-a574-e02b6e98d2a9" providerId="AD" clId="Web-{1557C1E0-749B-4CDB-A436-FAAE26C172E7}"/>
    <pc:docChg chg="modSld">
      <pc:chgData name="Ms L Devin" userId="S::ldevin@bishopr.co.uk::420b751f-cbd6-4fb8-a574-e02b6e98d2a9" providerId="AD" clId="Web-{1557C1E0-749B-4CDB-A436-FAAE26C172E7}" dt="2024-06-10T06:27:18.213" v="798" actId="20577"/>
      <pc:docMkLst>
        <pc:docMk/>
      </pc:docMkLst>
      <pc:sldChg chg="modSp">
        <pc:chgData name="Ms L Devin" userId="S::ldevin@bishopr.co.uk::420b751f-cbd6-4fb8-a574-e02b6e98d2a9" providerId="AD" clId="Web-{1557C1E0-749B-4CDB-A436-FAAE26C172E7}" dt="2024-06-10T06:27:00.369" v="797"/>
        <pc:sldMkLst>
          <pc:docMk/>
          <pc:sldMk cId="109857222" sldId="256"/>
        </pc:sldMkLst>
        <pc:graphicFrameChg chg="mod modGraphic">
          <ac:chgData name="Ms L Devin" userId="S::ldevin@bishopr.co.uk::420b751f-cbd6-4fb8-a574-e02b6e98d2a9" providerId="AD" clId="Web-{1557C1E0-749B-4CDB-A436-FAAE26C172E7}" dt="2024-06-10T06:27:00.369" v="797"/>
          <ac:graphicFrameMkLst>
            <pc:docMk/>
            <pc:sldMk cId="109857222" sldId="256"/>
            <ac:graphicFrameMk id="4" creationId="{A4A8EF22-00FE-1302-2723-D9993F034EEC}"/>
          </ac:graphicFrameMkLst>
        </pc:graphicFrameChg>
      </pc:sldChg>
      <pc:sldChg chg="modSp">
        <pc:chgData name="Ms L Devin" userId="S::ldevin@bishopr.co.uk::420b751f-cbd6-4fb8-a574-e02b6e98d2a9" providerId="AD" clId="Web-{1557C1E0-749B-4CDB-A436-FAAE26C172E7}" dt="2024-06-10T06:27:18.213" v="798" actId="20577"/>
        <pc:sldMkLst>
          <pc:docMk/>
          <pc:sldMk cId="567714676" sldId="260"/>
        </pc:sldMkLst>
        <pc:spChg chg="mod">
          <ac:chgData name="Ms L Devin" userId="S::ldevin@bishopr.co.uk::420b751f-cbd6-4fb8-a574-e02b6e98d2a9" providerId="AD" clId="Web-{1557C1E0-749B-4CDB-A436-FAAE26C172E7}" dt="2024-06-10T06:27:18.213" v="798" actId="20577"/>
          <ac:spMkLst>
            <pc:docMk/>
            <pc:sldMk cId="567714676" sldId="260"/>
            <ac:spMk id="44" creationId="{11A78581-5662-BF98-679B-7E73728E7C35}"/>
          </ac:spMkLst>
        </pc:spChg>
        <pc:picChg chg="mod">
          <ac:chgData name="Ms L Devin" userId="S::ldevin@bishopr.co.uk::420b751f-cbd6-4fb8-a574-e02b6e98d2a9" providerId="AD" clId="Web-{1557C1E0-749B-4CDB-A436-FAAE26C172E7}" dt="2024-06-10T06:23:46.052" v="35" actId="1076"/>
          <ac:picMkLst>
            <pc:docMk/>
            <pc:sldMk cId="567714676" sldId="260"/>
            <ac:picMk id="5124" creationId="{3F28A5B1-3455-ADDE-D3EC-C1D404B1214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6/11/2024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endParaRPr lang="en-GB"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endParaRPr lang="en-GB" dirty="0"/>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11/06/2024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11/06/2024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11/06/2024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11/06/2024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endParaRPr lang="en-GB"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endParaRPr lang="en-GB"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11/06/2024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11/06/2024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2.png"/><Relationship Id="rId10"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24.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31.jpeg"/><Relationship Id="rId12"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png"/><Relationship Id="rId7"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hyperlink" Target="https://www.bbc.co.uk/weather/av/6562376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898151229"/>
              </p:ext>
            </p:extLst>
          </p:nvPr>
        </p:nvGraphicFramePr>
        <p:xfrm>
          <a:off x="439215" y="1628352"/>
          <a:ext cx="9357005" cy="5124990"/>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562495">
                <a:tc>
                  <a:txBody>
                    <a:bodyPr/>
                    <a:lstStyle/>
                    <a:p>
                      <a:pPr algn="ctr"/>
                      <a:r>
                        <a:rPr lang="en-GB" sz="1200" b="1" dirty="0">
                          <a:solidFill>
                            <a:schemeClr val="tx1"/>
                          </a:solidFill>
                          <a:latin typeface="Century Gothic"/>
                        </a:rPr>
                        <a:t>Task 1</a:t>
                      </a:r>
                      <a:br>
                        <a:rPr lang="en-GB" sz="1200" b="0" dirty="0">
                          <a:solidFill>
                            <a:srgbClr val="000000"/>
                          </a:solidFill>
                          <a:latin typeface="Century Gothic"/>
                        </a:rPr>
                      </a:br>
                      <a:endParaRPr lang="en-GB" sz="1200" b="0" dirty="0">
                        <a:solidFill>
                          <a:srgbClr val="000000"/>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are the major rivers in the UK?</a:t>
                      </a:r>
                    </a:p>
                    <a:p>
                      <a:pPr marL="228600" lvl="0" indent="-228600" algn="l">
                        <a:lnSpc>
                          <a:spcPct val="150000"/>
                        </a:lnSpc>
                        <a:buAutoNum type="arabicPeriod"/>
                      </a:pPr>
                      <a:r>
                        <a:rPr lang="en-GB" sz="1200" b="0" dirty="0">
                          <a:solidFill>
                            <a:schemeClr val="tx1"/>
                          </a:solidFill>
                          <a:latin typeface="Century Gothic"/>
                        </a:rPr>
                        <a:t>What are the major world rivers?</a:t>
                      </a:r>
                    </a:p>
                    <a:p>
                      <a:pPr marL="228600" lvl="0" indent="-228600" algn="l">
                        <a:lnSpc>
                          <a:spcPct val="150000"/>
                        </a:lnSpc>
                        <a:buAutoNum type="arabicPeriod"/>
                      </a:pPr>
                      <a:r>
                        <a:rPr lang="en-GB" sz="1200" b="0" dirty="0">
                          <a:solidFill>
                            <a:schemeClr val="tx1"/>
                          </a:solidFill>
                          <a:latin typeface="Century Gothic"/>
                        </a:rPr>
                        <a:t>What is the difference between the largest and longest river in the UK?</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endParaRPr lang="en-US" sz="1200" dirty="0"/>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i="0" u="none" strike="noStrike" noProof="0" dirty="0">
                          <a:solidFill>
                            <a:schemeClr val="tx1"/>
                          </a:solidFill>
                          <a:latin typeface="Century Gothic"/>
                        </a:rPr>
                        <a:t>Explain how water moves around the water cycle.</a:t>
                      </a:r>
                    </a:p>
                    <a:p>
                      <a:pPr marL="228600" lvl="0" indent="-228600" algn="l">
                        <a:lnSpc>
                          <a:spcPct val="150000"/>
                        </a:lnSpc>
                        <a:buAutoNum type="arabicPeriod"/>
                      </a:pPr>
                      <a:r>
                        <a:rPr lang="en-GB" sz="1200" b="0" i="0" u="none" strike="noStrike" noProof="0" dirty="0">
                          <a:solidFill>
                            <a:schemeClr val="tx1"/>
                          </a:solidFill>
                          <a:latin typeface="Century Gothic"/>
                        </a:rPr>
                        <a:t>I can describe each of the key words in the water cycle diagram.</a:t>
                      </a:r>
                    </a:p>
                    <a:p>
                      <a:pPr marL="228600" lvl="0" indent="-228600" algn="l">
                        <a:lnSpc>
                          <a:spcPct val="150000"/>
                        </a:lnSpc>
                        <a:buAutoNum type="arabicPeriod"/>
                      </a:pPr>
                      <a:endParaRPr lang="en-GB" sz="1200" b="0" i="0" u="none" strike="noStrike" noProof="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endParaRPr lang="en-GB" sz="1200" b="0" i="0" u="none" strike="noStrike" noProof="0" dirty="0">
                        <a:solidFill>
                          <a:schemeClr val="tx1"/>
                        </a:solidFill>
                        <a:latin typeface="Century Gothic"/>
                      </a:endParaRPr>
                    </a:p>
                    <a:p>
                      <a:pPr lvl="0" algn="ctr">
                        <a:buNone/>
                      </a:pPr>
                      <a:endParaRPr lang="en-GB" sz="1200" b="0" i="0" u="none" strike="noStrike" noProof="0" dirty="0">
                        <a:solidFill>
                          <a:schemeClr val="tx1"/>
                        </a:solidFill>
                        <a:latin typeface="Century Gothic"/>
                      </a:endParaRPr>
                    </a:p>
                    <a:p>
                      <a:pPr marL="228600" lvl="0" indent="-228600" algn="l">
                        <a:lnSpc>
                          <a:spcPct val="150000"/>
                        </a:lnSpc>
                        <a:buFont typeface="+mj-lt"/>
                        <a:buAutoNum type="arabicPeriod"/>
                      </a:pPr>
                      <a:r>
                        <a:rPr lang="en-GB" sz="1200" b="0" i="0" u="none" strike="noStrike" noProof="0" dirty="0">
                          <a:solidFill>
                            <a:schemeClr val="tx1"/>
                          </a:solidFill>
                          <a:latin typeface="Century Gothic"/>
                        </a:rPr>
                        <a:t>What are the key parts of a water basin?</a:t>
                      </a:r>
                    </a:p>
                    <a:p>
                      <a:pPr marL="228600" lvl="0" indent="-228600" algn="l">
                        <a:lnSpc>
                          <a:spcPct val="150000"/>
                        </a:lnSpc>
                        <a:buAutoNum type="arabicPeriod"/>
                      </a:pPr>
                      <a:r>
                        <a:rPr lang="en-GB" sz="1200" b="0" i="0" u="none" strike="noStrike" noProof="0" dirty="0">
                          <a:solidFill>
                            <a:schemeClr val="tx1"/>
                          </a:solidFill>
                          <a:latin typeface="Century Gothic"/>
                        </a:rPr>
                        <a:t>What happens at a confluence?</a:t>
                      </a:r>
                    </a:p>
                    <a:p>
                      <a:pPr marL="228600" lvl="0" indent="-228600" algn="l">
                        <a:lnSpc>
                          <a:spcPct val="150000"/>
                        </a:lnSpc>
                        <a:buAutoNum type="arabicPeriod"/>
                      </a:pPr>
                      <a:r>
                        <a:rPr lang="en-GB" sz="1200" b="0" i="0" u="none" strike="noStrike" noProof="0" dirty="0">
                          <a:solidFill>
                            <a:schemeClr val="tx1"/>
                          </a:solidFill>
                          <a:latin typeface="Century Gothic"/>
                        </a:rPr>
                        <a:t>What is the river like at the source?</a:t>
                      </a:r>
                    </a:p>
                    <a:p>
                      <a:pPr marL="228600" lvl="0" indent="-228600" algn="l">
                        <a:lnSpc>
                          <a:spcPct val="150000"/>
                        </a:lnSpc>
                        <a:buAutoNum type="arabicPeriod"/>
                      </a:pPr>
                      <a:r>
                        <a:rPr lang="en-GB" sz="1200" b="0" i="0" u="none" strike="noStrike" noProof="0" dirty="0">
                          <a:solidFill>
                            <a:schemeClr val="tx1"/>
                          </a:solidFill>
                          <a:latin typeface="Century Gothic"/>
                        </a:rPr>
                        <a:t>What is the river like at the mouth?</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562495">
                <a:tc>
                  <a:txBody>
                    <a:bodyPr/>
                    <a:lstStyle/>
                    <a:p>
                      <a:pPr marL="0" indent="0" algn="ctr">
                        <a:lnSpc>
                          <a:spcPct val="150000"/>
                        </a:lnSpc>
                        <a:buClr>
                          <a:srgbClr val="000000"/>
                        </a:buClr>
                        <a:buNone/>
                      </a:pPr>
                      <a:r>
                        <a:rPr lang="en-GB" sz="1200" b="1" dirty="0">
                          <a:solidFill>
                            <a:schemeClr val="tx1"/>
                          </a:solidFill>
                          <a:latin typeface="Century Gothic"/>
                        </a:rPr>
                        <a:t>Task 4</a:t>
                      </a:r>
                      <a:endParaRPr lang="en-US" sz="1200" b="1" i="0" u="none" strike="noStrike" noProof="0" dirty="0">
                        <a:solidFill>
                          <a:srgbClr val="FFFFFF"/>
                        </a:solidFill>
                        <a:latin typeface="Arial"/>
                      </a:endParaRPr>
                    </a:p>
                    <a:p>
                      <a:pPr marL="228600" lvl="0" indent="-228600" algn="l">
                        <a:lnSpc>
                          <a:spcPct val="150000"/>
                        </a:lnSpc>
                        <a:buClr>
                          <a:srgbClr val="000000"/>
                        </a:buClr>
                        <a:buAutoNum type="arabicPeriod"/>
                      </a:pPr>
                      <a:endParaRPr lang="en-GB" sz="1200" b="0" i="0" u="none" strike="noStrike" noProof="0" dirty="0">
                        <a:solidFill>
                          <a:schemeClr val="tx1"/>
                        </a:solidFill>
                        <a:latin typeface="Arial"/>
                      </a:endParaRP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are the three stages of a river?</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How does a river changes from source to mouth?</a:t>
                      </a:r>
                    </a:p>
                    <a:p>
                      <a:pPr marL="228600" lvl="0" indent="-228600" algn="l">
                        <a:lnSpc>
                          <a:spcPct val="150000"/>
                        </a:lnSpc>
                        <a:buClr>
                          <a:srgbClr val="000000"/>
                        </a:buClr>
                        <a:buAutoNum type="arabicPeriod"/>
                      </a:pPr>
                      <a:r>
                        <a:rPr lang="en-GB" sz="1200" b="0" i="0" u="none" strike="noStrike" noProof="0" dirty="0">
                          <a:solidFill>
                            <a:schemeClr val="tx1"/>
                          </a:solidFill>
                          <a:latin typeface="Century Gothic"/>
                        </a:rPr>
                        <a:t>What is a long profile?</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p>
                    <a:p>
                      <a:pPr lvl="0" algn="l">
                        <a:buNone/>
                      </a:pPr>
                      <a:endParaRPr lang="en-GB" sz="1200" b="0" dirty="0">
                        <a:solidFill>
                          <a:schemeClr val="tx1"/>
                        </a:solidFill>
                        <a:latin typeface="Century Gothic"/>
                      </a:endParaRP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What is a flood?</a:t>
                      </a:r>
                    </a:p>
                    <a:p>
                      <a:pPr marL="228600" lvl="0" indent="-228600" algn="l">
                        <a:lnSpc>
                          <a:spcPct val="150000"/>
                        </a:lnSpc>
                        <a:buAutoNum type="arabicPeriod"/>
                      </a:pPr>
                      <a:r>
                        <a:rPr lang="en-GB" sz="1200" b="0" dirty="0">
                          <a:solidFill>
                            <a:schemeClr val="tx1"/>
                          </a:solidFill>
                          <a:latin typeface="Century Gothic"/>
                        </a:rPr>
                        <a:t>What are the natural/physical causes of flooding?</a:t>
                      </a:r>
                    </a:p>
                    <a:p>
                      <a:pPr marL="228600" lvl="0" indent="-228600" algn="l">
                        <a:lnSpc>
                          <a:spcPct val="150000"/>
                        </a:lnSpc>
                        <a:buAutoNum type="arabicPeriod"/>
                      </a:pPr>
                      <a:r>
                        <a:rPr lang="en-GB" sz="1200" b="0" dirty="0">
                          <a:solidFill>
                            <a:schemeClr val="tx1"/>
                          </a:solidFill>
                          <a:latin typeface="Century Gothic"/>
                        </a:rPr>
                        <a:t>What are the human causes of flooding?</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228600" lvl="0" indent="-228600" algn="l">
                        <a:lnSpc>
                          <a:spcPct val="150000"/>
                        </a:lnSpc>
                        <a:buAutoNum type="arabicPeriod"/>
                      </a:pPr>
                      <a:r>
                        <a:rPr lang="en-GB" sz="1200" b="0" dirty="0">
                          <a:solidFill>
                            <a:schemeClr val="tx1"/>
                          </a:solidFill>
                          <a:latin typeface="Century Gothic"/>
                        </a:rPr>
                        <a:t>Why does the UK get so much rain?</a:t>
                      </a:r>
                    </a:p>
                    <a:p>
                      <a:pPr marL="228600" lvl="0" indent="-228600" algn="l">
                        <a:lnSpc>
                          <a:spcPct val="150000"/>
                        </a:lnSpc>
                        <a:buAutoNum type="arabicPeriod"/>
                      </a:pPr>
                      <a:r>
                        <a:rPr lang="en-GB" sz="1200" b="0" dirty="0">
                          <a:solidFill>
                            <a:schemeClr val="tx1"/>
                          </a:solidFill>
                          <a:latin typeface="Century Gothic"/>
                        </a:rPr>
                        <a:t>Why is flooding frequent in the UK?</a:t>
                      </a:r>
                    </a:p>
                    <a:p>
                      <a:pPr marL="228600" lvl="0" indent="-228600" algn="l">
                        <a:lnSpc>
                          <a:spcPct val="150000"/>
                        </a:lnSpc>
                        <a:buAutoNum type="arabicPeriod"/>
                      </a:pPr>
                      <a:r>
                        <a:rPr lang="en-GB" sz="1200" b="0" dirty="0">
                          <a:solidFill>
                            <a:schemeClr val="tx1"/>
                          </a:solidFill>
                          <a:latin typeface="Century Gothic"/>
                        </a:rPr>
                        <a:t>What are the worst impacts of flooding?</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10275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5" name="TextBox 5">
            <a:extLst>
              <a:ext uri="{FF2B5EF4-FFF2-40B4-BE49-F238E27FC236}">
                <a16:creationId xmlns:a16="http://schemas.microsoft.com/office/drawing/2014/main" id="{FF69EE7F-B6CC-4348-8495-19BC54D09DCF}"/>
              </a:ext>
            </a:extLst>
          </p:cNvPr>
          <p:cNvSpPr txBox="1"/>
          <p:nvPr/>
        </p:nvSpPr>
        <p:spPr>
          <a:xfrm>
            <a:off x="2698260" y="206522"/>
            <a:ext cx="4852074"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pic>
        <p:nvPicPr>
          <p:cNvPr id="6" name="Picture 5">
            <a:extLst>
              <a:ext uri="{FF2B5EF4-FFF2-40B4-BE49-F238E27FC236}">
                <a16:creationId xmlns:a16="http://schemas.microsoft.com/office/drawing/2014/main" id="{1C83CA72-E7D5-348A-39A7-802DC3234419}"/>
              </a:ext>
            </a:extLst>
          </p:cNvPr>
          <p:cNvPicPr>
            <a:picLocks noChangeAspect="1"/>
          </p:cNvPicPr>
          <p:nvPr/>
        </p:nvPicPr>
        <p:blipFill>
          <a:blip r:embed="rId2"/>
          <a:stretch>
            <a:fillRect/>
          </a:stretch>
        </p:blipFill>
        <p:spPr>
          <a:xfrm>
            <a:off x="8867772" y="204202"/>
            <a:ext cx="749599" cy="696639"/>
          </a:xfrm>
          <a:prstGeom prst="rect">
            <a:avLst/>
          </a:prstGeom>
        </p:spPr>
      </p:pic>
      <p:pic>
        <p:nvPicPr>
          <p:cNvPr id="9" name="Picture 8">
            <a:extLst>
              <a:ext uri="{FF2B5EF4-FFF2-40B4-BE49-F238E27FC236}">
                <a16:creationId xmlns:a16="http://schemas.microsoft.com/office/drawing/2014/main" id="{486733E4-1059-69FC-17F4-8DC7C543C669}"/>
              </a:ext>
            </a:extLst>
          </p:cNvPr>
          <p:cNvPicPr>
            <a:picLocks noChangeAspect="1"/>
          </p:cNvPicPr>
          <p:nvPr/>
        </p:nvPicPr>
        <p:blipFill>
          <a:blip r:embed="rId3"/>
          <a:stretch>
            <a:fillRect/>
          </a:stretch>
        </p:blipFill>
        <p:spPr>
          <a:xfrm>
            <a:off x="367653" y="91654"/>
            <a:ext cx="775201" cy="77520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193067" y="110349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360418" y="5029200"/>
            <a:ext cx="3355082" cy="36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06546" y="5193741"/>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571991" y="1712321"/>
            <a:ext cx="2068255"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Bed </a:t>
            </a:r>
            <a:r>
              <a:rPr lang="en-GB" sz="1100" dirty="0">
                <a:latin typeface="Century Gothic"/>
                <a:ea typeface="+mn-lt"/>
                <a:cs typeface="+mn-lt"/>
              </a:rPr>
              <a:t>- The bottom of a river channel</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Bank </a:t>
            </a:r>
            <a:r>
              <a:rPr lang="en-GB" sz="1100" dirty="0">
                <a:latin typeface="Century Gothic"/>
                <a:ea typeface="+mn-lt"/>
                <a:cs typeface="+mn-lt"/>
              </a:rPr>
              <a:t>- The sides of a river channel</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Channel</a:t>
            </a:r>
            <a:r>
              <a:rPr lang="en-GB" sz="1100" dirty="0">
                <a:latin typeface="Century Gothic"/>
                <a:ea typeface="+mn-lt"/>
                <a:cs typeface="+mn-lt"/>
              </a:rPr>
              <a:t> - The area where the water flows</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513723" y="643882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UK River facts</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Famous Rivers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032EAAA7-4A2C-DC78-194D-8E02D8EFA3DB}"/>
              </a:ext>
            </a:extLst>
          </p:cNvPr>
          <p:cNvSpPr txBox="1"/>
          <p:nvPr/>
        </p:nvSpPr>
        <p:spPr>
          <a:xfrm>
            <a:off x="8007867" y="6438827"/>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UK Rivers</a:t>
            </a:r>
            <a:endParaRPr lang="en-US" dirty="0"/>
          </a:p>
        </p:txBody>
      </p:sp>
      <p:pic>
        <p:nvPicPr>
          <p:cNvPr id="6" name="Picture 5">
            <a:extLst>
              <a:ext uri="{FF2B5EF4-FFF2-40B4-BE49-F238E27FC236}">
                <a16:creationId xmlns:a16="http://schemas.microsoft.com/office/drawing/2014/main" id="{BAC2FE3A-48F2-A47C-1F68-FB69970C80F8}"/>
              </a:ext>
            </a:extLst>
          </p:cNvPr>
          <p:cNvPicPr>
            <a:picLocks noChangeAspect="1"/>
          </p:cNvPicPr>
          <p:nvPr/>
        </p:nvPicPr>
        <p:blipFill>
          <a:blip r:embed="rId4"/>
          <a:stretch>
            <a:fillRect/>
          </a:stretch>
        </p:blipFill>
        <p:spPr>
          <a:xfrm>
            <a:off x="367653" y="91654"/>
            <a:ext cx="775201" cy="775201"/>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5425721E-47FF-2A1D-790B-4666524EB3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894" y="5551365"/>
            <a:ext cx="876300" cy="870789"/>
          </a:xfrm>
          <a:prstGeom prst="rect">
            <a:avLst/>
          </a:prstGeom>
        </p:spPr>
      </p:pic>
      <p:pic>
        <p:nvPicPr>
          <p:cNvPr id="22" name="Picture 21" descr="A qr code with a few squares&#10;&#10;Description automatically generated">
            <a:extLst>
              <a:ext uri="{FF2B5EF4-FFF2-40B4-BE49-F238E27FC236}">
                <a16:creationId xmlns:a16="http://schemas.microsoft.com/office/drawing/2014/main" id="{C85C794B-6110-DF77-4D1E-6ECF8582E1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26941" y="5551365"/>
            <a:ext cx="876301" cy="848033"/>
          </a:xfrm>
          <a:prstGeom prst="rect">
            <a:avLst/>
          </a:prstGeom>
        </p:spPr>
      </p:pic>
      <p:pic>
        <p:nvPicPr>
          <p:cNvPr id="26" name="Picture 6">
            <a:extLst>
              <a:ext uri="{FF2B5EF4-FFF2-40B4-BE49-F238E27FC236}">
                <a16:creationId xmlns:a16="http://schemas.microsoft.com/office/drawing/2014/main" id="{79772D71-AB39-B34D-D909-4A57BD21FF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2942" y="1243193"/>
            <a:ext cx="4454864" cy="224223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F229C2F3-A3A0-86AA-8F51-99B70B26B298}"/>
              </a:ext>
            </a:extLst>
          </p:cNvPr>
          <p:cNvSpPr txBox="1"/>
          <p:nvPr/>
        </p:nvSpPr>
        <p:spPr>
          <a:xfrm>
            <a:off x="1382209" y="5783365"/>
            <a:ext cx="450194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Longest refers to the length of the river, largest refers to how much water the river holds.</a:t>
            </a:r>
          </a:p>
        </p:txBody>
      </p:sp>
      <p:pic>
        <p:nvPicPr>
          <p:cNvPr id="32" name="Picture 31" descr="A river with a body of water and a city&#10;&#10;Description automatically generated">
            <a:extLst>
              <a:ext uri="{FF2B5EF4-FFF2-40B4-BE49-F238E27FC236}">
                <a16:creationId xmlns:a16="http://schemas.microsoft.com/office/drawing/2014/main" id="{C61040A6-F8D3-1CA6-DC2B-D0D66470C8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474" y="3653942"/>
            <a:ext cx="1713057" cy="1366941"/>
          </a:xfrm>
          <a:prstGeom prst="rect">
            <a:avLst/>
          </a:prstGeom>
        </p:spPr>
      </p:pic>
      <p:pic>
        <p:nvPicPr>
          <p:cNvPr id="34" name="Picture 33" descr="A river with a bridge and a building&#10;&#10;Description automatically generated">
            <a:extLst>
              <a:ext uri="{FF2B5EF4-FFF2-40B4-BE49-F238E27FC236}">
                <a16:creationId xmlns:a16="http://schemas.microsoft.com/office/drawing/2014/main" id="{88AF1621-4934-827E-A62B-50D0CCBD7C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6238" y="3661923"/>
            <a:ext cx="1773663" cy="1390409"/>
          </a:xfrm>
          <a:prstGeom prst="rect">
            <a:avLst/>
          </a:prstGeom>
        </p:spPr>
      </p:pic>
      <p:sp>
        <p:nvSpPr>
          <p:cNvPr id="36" name="TextBox 35">
            <a:extLst>
              <a:ext uri="{FF2B5EF4-FFF2-40B4-BE49-F238E27FC236}">
                <a16:creationId xmlns:a16="http://schemas.microsoft.com/office/drawing/2014/main" id="{07A03484-D55A-6435-4714-0E78EE174165}"/>
              </a:ext>
            </a:extLst>
          </p:cNvPr>
          <p:cNvSpPr txBox="1"/>
          <p:nvPr/>
        </p:nvSpPr>
        <p:spPr>
          <a:xfrm>
            <a:off x="3904439" y="3621347"/>
            <a:ext cx="2235949" cy="1384995"/>
          </a:xfrm>
          <a:prstGeom prst="rect">
            <a:avLst/>
          </a:prstGeom>
          <a:noFill/>
        </p:spPr>
        <p:txBody>
          <a:bodyPr wrap="square">
            <a:spAutoFit/>
          </a:bodyPr>
          <a:lstStyle/>
          <a:p>
            <a:r>
              <a:rPr lang="en-US" sz="1050" dirty="0">
                <a:latin typeface="Century Gothic" panose="020B0502020202020204" pitchFamily="34" charset="0"/>
              </a:rPr>
              <a:t>The Volga River, the largest and longest river system in Europe rises in the Valdai hills just northwest of Moscow, and then flows 2,300 miles (3,700 km) to the east and southeast before emptying into the Caspian Sea.</a:t>
            </a:r>
          </a:p>
        </p:txBody>
      </p:sp>
      <p:pic>
        <p:nvPicPr>
          <p:cNvPr id="38" name="Picture 37">
            <a:extLst>
              <a:ext uri="{FF2B5EF4-FFF2-40B4-BE49-F238E27FC236}">
                <a16:creationId xmlns:a16="http://schemas.microsoft.com/office/drawing/2014/main" id="{36CD4450-8A31-6C14-27C5-E36D094DC97A}"/>
              </a:ext>
            </a:extLst>
          </p:cNvPr>
          <p:cNvPicPr>
            <a:picLocks noChangeAspect="1"/>
          </p:cNvPicPr>
          <p:nvPr/>
        </p:nvPicPr>
        <p:blipFill>
          <a:blip r:embed="rId10"/>
          <a:stretch>
            <a:fillRect/>
          </a:stretch>
        </p:blipFill>
        <p:spPr>
          <a:xfrm>
            <a:off x="6619693" y="1624164"/>
            <a:ext cx="681513" cy="681513"/>
          </a:xfrm>
          <a:prstGeom prst="rect">
            <a:avLst/>
          </a:prstGeom>
        </p:spPr>
      </p:pic>
      <p:pic>
        <p:nvPicPr>
          <p:cNvPr id="39" name="Picture 38">
            <a:extLst>
              <a:ext uri="{FF2B5EF4-FFF2-40B4-BE49-F238E27FC236}">
                <a16:creationId xmlns:a16="http://schemas.microsoft.com/office/drawing/2014/main" id="{CC3801EA-31B0-2EA7-A9DF-1C843DA47D4F}"/>
              </a:ext>
            </a:extLst>
          </p:cNvPr>
          <p:cNvPicPr>
            <a:picLocks noChangeAspect="1"/>
          </p:cNvPicPr>
          <p:nvPr/>
        </p:nvPicPr>
        <p:blipFill>
          <a:blip r:embed="rId11"/>
          <a:stretch>
            <a:fillRect/>
          </a:stretch>
        </p:blipFill>
        <p:spPr>
          <a:xfrm>
            <a:off x="6680088" y="2494003"/>
            <a:ext cx="553648" cy="553648"/>
          </a:xfrm>
          <a:prstGeom prst="rect">
            <a:avLst/>
          </a:prstGeom>
        </p:spPr>
      </p:pic>
      <p:pic>
        <p:nvPicPr>
          <p:cNvPr id="40" name="Picture 39">
            <a:extLst>
              <a:ext uri="{FF2B5EF4-FFF2-40B4-BE49-F238E27FC236}">
                <a16:creationId xmlns:a16="http://schemas.microsoft.com/office/drawing/2014/main" id="{6C2D7102-2189-35DA-A8D2-24BD7250AB4F}"/>
              </a:ext>
            </a:extLst>
          </p:cNvPr>
          <p:cNvPicPr>
            <a:picLocks noChangeAspect="1"/>
          </p:cNvPicPr>
          <p:nvPr/>
        </p:nvPicPr>
        <p:blipFill>
          <a:blip r:embed="rId12"/>
          <a:stretch>
            <a:fillRect/>
          </a:stretch>
        </p:blipFill>
        <p:spPr>
          <a:xfrm>
            <a:off x="6619693" y="3354473"/>
            <a:ext cx="674439" cy="674439"/>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qr code on a white background&#10;&#10;Description automatically generated">
            <a:extLst>
              <a:ext uri="{FF2B5EF4-FFF2-40B4-BE49-F238E27FC236}">
                <a16:creationId xmlns:a16="http://schemas.microsoft.com/office/drawing/2014/main" id="{7496662D-7EA5-5738-0CC0-01C3C02E8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059" y="5554818"/>
            <a:ext cx="927524" cy="939339"/>
          </a:xfrm>
          <a:prstGeom prst="rect">
            <a:avLst/>
          </a:prstGeom>
        </p:spPr>
      </p:pic>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019803" y="1378361"/>
            <a:ext cx="2744681"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Evaporation </a:t>
            </a:r>
            <a:r>
              <a:rPr lang="en-GB" sz="1100" dirty="0">
                <a:latin typeface="Century Gothic"/>
                <a:ea typeface="+mn-lt"/>
                <a:cs typeface="+mn-lt"/>
              </a:rPr>
              <a:t>- The process in which a liquid changes state and turns into a gas.</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Condensation -</a:t>
            </a:r>
            <a:r>
              <a:rPr lang="en-GB" sz="1100" dirty="0">
                <a:latin typeface="Century Gothic"/>
                <a:ea typeface="+mn-lt"/>
                <a:cs typeface="+mn-lt"/>
              </a:rPr>
              <a:t> A change of state in which gas becomes liquid by cooling.</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Precipitation</a:t>
            </a:r>
            <a:r>
              <a:rPr lang="en-GB" sz="1100" dirty="0">
                <a:latin typeface="Century Gothic"/>
                <a:ea typeface="+mn-lt"/>
                <a:cs typeface="+mn-lt"/>
              </a:rPr>
              <a:t> - Moisture that falls from the air to the ground. Includes rain, snow, hail, sleet, drizzle, fog and mist.</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Through flow - </a:t>
            </a:r>
            <a:r>
              <a:rPr lang="en-GB" sz="1100" dirty="0">
                <a:solidFill>
                  <a:srgbClr val="000000"/>
                </a:solidFill>
                <a:latin typeface="Century Gothic"/>
                <a:ea typeface="+mn-lt"/>
                <a:cs typeface="+mn-lt"/>
              </a:rPr>
              <a:t>When rainfall or water flows through the land.</a:t>
            </a: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Percolation</a:t>
            </a:r>
            <a:r>
              <a:rPr lang="en-GB" sz="1100" dirty="0">
                <a:solidFill>
                  <a:srgbClr val="000000"/>
                </a:solidFill>
                <a:latin typeface="Century Gothic"/>
                <a:ea typeface="+mn-lt"/>
                <a:cs typeface="+mn-lt"/>
              </a:rPr>
              <a:t> - When water moves downwards through the soil.</a:t>
            </a:r>
          </a:p>
        </p:txBody>
      </p:sp>
      <p:sp>
        <p:nvSpPr>
          <p:cNvPr id="41" name="TextBox 40">
            <a:extLst>
              <a:ext uri="{FF2B5EF4-FFF2-40B4-BE49-F238E27FC236}">
                <a16:creationId xmlns:a16="http://schemas.microsoft.com/office/drawing/2014/main" id="{12A9954C-7F21-C6FF-BA45-33F4AEE35874}"/>
              </a:ext>
            </a:extLst>
          </p:cNvPr>
          <p:cNvSpPr txBox="1"/>
          <p:nvPr/>
        </p:nvSpPr>
        <p:spPr>
          <a:xfrm>
            <a:off x="6459368"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TED Ed</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4699" y="644629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MET Office</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57633" y="5809043"/>
            <a:ext cx="447943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Water does not only evaporate from rivers and lakes, it will evaporate from any surface, including plants.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Water Cycle</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3"/>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4"/>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80952D9C-DD21-DFCB-E6B2-DFB16AF089A9}"/>
              </a:ext>
            </a:extLst>
          </p:cNvPr>
          <p:cNvPicPr>
            <a:picLocks noChangeAspect="1"/>
          </p:cNvPicPr>
          <p:nvPr/>
        </p:nvPicPr>
        <p:blipFill>
          <a:blip r:embed="rId5"/>
          <a:stretch>
            <a:fillRect/>
          </a:stretch>
        </p:blipFill>
        <p:spPr>
          <a:xfrm>
            <a:off x="367653" y="91654"/>
            <a:ext cx="775201" cy="775201"/>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4201FB83-4D47-4989-DFDE-F678958248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0891" y="5554818"/>
            <a:ext cx="927296" cy="939339"/>
          </a:xfrm>
          <a:prstGeom prst="rect">
            <a:avLst/>
          </a:prstGeom>
        </p:spPr>
      </p:pic>
      <p:pic>
        <p:nvPicPr>
          <p:cNvPr id="4098" name="Picture 2" descr="The water cycle - The water cycle and river terminology - KS3 Geography  (Environment and society) Revision - BBC Bitesize">
            <a:extLst>
              <a:ext uri="{FF2B5EF4-FFF2-40B4-BE49-F238E27FC236}">
                <a16:creationId xmlns:a16="http://schemas.microsoft.com/office/drawing/2014/main" id="{E8DA1D05-2A93-A29F-E651-BF4CCFAEB5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935" y="1178143"/>
            <a:ext cx="4545286" cy="3678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AD938A51-B8D8-1F82-6AAE-6DCEAC386608}"/>
              </a:ext>
            </a:extLst>
          </p:cNvPr>
          <p:cNvPicPr>
            <a:picLocks noChangeAspect="1"/>
          </p:cNvPicPr>
          <p:nvPr/>
        </p:nvPicPr>
        <p:blipFill>
          <a:blip r:embed="rId8"/>
          <a:stretch>
            <a:fillRect/>
          </a:stretch>
        </p:blipFill>
        <p:spPr>
          <a:xfrm>
            <a:off x="6409591" y="1424374"/>
            <a:ext cx="482600" cy="482600"/>
          </a:xfrm>
          <a:prstGeom prst="rect">
            <a:avLst/>
          </a:prstGeom>
        </p:spPr>
      </p:pic>
      <p:pic>
        <p:nvPicPr>
          <p:cNvPr id="25" name="Picture 24">
            <a:extLst>
              <a:ext uri="{FF2B5EF4-FFF2-40B4-BE49-F238E27FC236}">
                <a16:creationId xmlns:a16="http://schemas.microsoft.com/office/drawing/2014/main" id="{66A2430D-E611-29CE-2609-F8E74E53BD8B}"/>
              </a:ext>
            </a:extLst>
          </p:cNvPr>
          <p:cNvPicPr>
            <a:picLocks noChangeAspect="1"/>
          </p:cNvPicPr>
          <p:nvPr/>
        </p:nvPicPr>
        <p:blipFill>
          <a:blip r:embed="rId9"/>
          <a:stretch>
            <a:fillRect/>
          </a:stretch>
        </p:blipFill>
        <p:spPr>
          <a:xfrm>
            <a:off x="6428641" y="2249015"/>
            <a:ext cx="463550" cy="463550"/>
          </a:xfrm>
          <a:prstGeom prst="rect">
            <a:avLst/>
          </a:prstGeom>
        </p:spPr>
      </p:pic>
      <p:pic>
        <p:nvPicPr>
          <p:cNvPr id="26" name="Picture 25">
            <a:extLst>
              <a:ext uri="{FF2B5EF4-FFF2-40B4-BE49-F238E27FC236}">
                <a16:creationId xmlns:a16="http://schemas.microsoft.com/office/drawing/2014/main" id="{39075318-B1C4-BDE9-9196-3BC466A39F38}"/>
              </a:ext>
            </a:extLst>
          </p:cNvPr>
          <p:cNvPicPr>
            <a:picLocks noChangeAspect="1"/>
          </p:cNvPicPr>
          <p:nvPr/>
        </p:nvPicPr>
        <p:blipFill>
          <a:blip r:embed="rId10"/>
          <a:stretch>
            <a:fillRect/>
          </a:stretch>
        </p:blipFill>
        <p:spPr>
          <a:xfrm>
            <a:off x="6371257" y="3049637"/>
            <a:ext cx="559267" cy="559267"/>
          </a:xfrm>
          <a:prstGeom prst="rect">
            <a:avLst/>
          </a:prstGeom>
        </p:spPr>
      </p:pic>
      <p:pic>
        <p:nvPicPr>
          <p:cNvPr id="28" name="Picture 27">
            <a:extLst>
              <a:ext uri="{FF2B5EF4-FFF2-40B4-BE49-F238E27FC236}">
                <a16:creationId xmlns:a16="http://schemas.microsoft.com/office/drawing/2014/main" id="{1C036AB3-4E42-1022-A7CF-5D4886461EBA}"/>
              </a:ext>
            </a:extLst>
          </p:cNvPr>
          <p:cNvPicPr>
            <a:picLocks noChangeAspect="1"/>
          </p:cNvPicPr>
          <p:nvPr/>
        </p:nvPicPr>
        <p:blipFill>
          <a:blip r:embed="rId11"/>
          <a:stretch>
            <a:fillRect/>
          </a:stretch>
        </p:blipFill>
        <p:spPr>
          <a:xfrm>
            <a:off x="6294601" y="3806186"/>
            <a:ext cx="487479" cy="487479"/>
          </a:xfrm>
          <a:prstGeom prst="rect">
            <a:avLst/>
          </a:prstGeom>
        </p:spPr>
      </p:pic>
      <p:pic>
        <p:nvPicPr>
          <p:cNvPr id="29" name="Picture 28">
            <a:extLst>
              <a:ext uri="{FF2B5EF4-FFF2-40B4-BE49-F238E27FC236}">
                <a16:creationId xmlns:a16="http://schemas.microsoft.com/office/drawing/2014/main" id="{39A98643-250F-7904-BD98-4F1E221386E9}"/>
              </a:ext>
            </a:extLst>
          </p:cNvPr>
          <p:cNvPicPr>
            <a:picLocks noChangeAspect="1"/>
          </p:cNvPicPr>
          <p:nvPr/>
        </p:nvPicPr>
        <p:blipFill>
          <a:blip r:embed="rId11"/>
          <a:stretch>
            <a:fillRect/>
          </a:stretch>
        </p:blipFill>
        <p:spPr>
          <a:xfrm>
            <a:off x="6294600" y="4428558"/>
            <a:ext cx="487479" cy="487479"/>
          </a:xfrm>
          <a:prstGeom prst="rect">
            <a:avLst/>
          </a:prstGeom>
        </p:spPr>
      </p:pic>
      <p:pic>
        <p:nvPicPr>
          <p:cNvPr id="30" name="Picture 29">
            <a:extLst>
              <a:ext uri="{FF2B5EF4-FFF2-40B4-BE49-F238E27FC236}">
                <a16:creationId xmlns:a16="http://schemas.microsoft.com/office/drawing/2014/main" id="{0B49E008-B785-8BF3-4BAB-E1963CDA07FB}"/>
              </a:ext>
            </a:extLst>
          </p:cNvPr>
          <p:cNvPicPr>
            <a:picLocks noChangeAspect="1"/>
          </p:cNvPicPr>
          <p:nvPr/>
        </p:nvPicPr>
        <p:blipFill>
          <a:blip r:embed="rId12"/>
          <a:stretch>
            <a:fillRect/>
          </a:stretch>
        </p:blipFill>
        <p:spPr>
          <a:xfrm>
            <a:off x="6508016" y="3911820"/>
            <a:ext cx="492818" cy="338554"/>
          </a:xfrm>
          <a:prstGeom prst="rect">
            <a:avLst/>
          </a:prstGeom>
        </p:spPr>
      </p:pic>
      <p:pic>
        <p:nvPicPr>
          <p:cNvPr id="31" name="Picture 30">
            <a:extLst>
              <a:ext uri="{FF2B5EF4-FFF2-40B4-BE49-F238E27FC236}">
                <a16:creationId xmlns:a16="http://schemas.microsoft.com/office/drawing/2014/main" id="{DB30696E-9D9F-8B89-ED5E-BB5E156F6F37}"/>
              </a:ext>
            </a:extLst>
          </p:cNvPr>
          <p:cNvPicPr>
            <a:picLocks noChangeAspect="1"/>
          </p:cNvPicPr>
          <p:nvPr/>
        </p:nvPicPr>
        <p:blipFill>
          <a:blip r:embed="rId12"/>
          <a:stretch>
            <a:fillRect/>
          </a:stretch>
        </p:blipFill>
        <p:spPr>
          <a:xfrm rot="5400000">
            <a:off x="6645782" y="4476901"/>
            <a:ext cx="492818" cy="338554"/>
          </a:xfrm>
          <a:prstGeom prst="rect">
            <a:avLst/>
          </a:prstGeom>
        </p:spPr>
      </p:pic>
    </p:spTree>
    <p:extLst>
      <p:ext uri="{BB962C8B-B14F-4D97-AF65-F5344CB8AC3E}">
        <p14:creationId xmlns:p14="http://schemas.microsoft.com/office/powerpoint/2010/main" val="128696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7" name="TextBox 26">
            <a:extLst>
              <a:ext uri="{FF2B5EF4-FFF2-40B4-BE49-F238E27FC236}">
                <a16:creationId xmlns:a16="http://schemas.microsoft.com/office/drawing/2014/main" id="{663A381D-F3AD-F506-9A44-222728253F9B}"/>
              </a:ext>
            </a:extLst>
          </p:cNvPr>
          <p:cNvSpPr txBox="1"/>
          <p:nvPr/>
        </p:nvSpPr>
        <p:spPr>
          <a:xfrm>
            <a:off x="7144438" y="1466367"/>
            <a:ext cx="2624637"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Tributary </a:t>
            </a:r>
            <a:r>
              <a:rPr lang="en-GB" sz="1100" dirty="0">
                <a:latin typeface="Century Gothic"/>
                <a:ea typeface="+mn-lt"/>
                <a:cs typeface="+mn-lt"/>
              </a:rPr>
              <a:t>- A small river that joins the main river channel.</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Watershed- </a:t>
            </a:r>
            <a:r>
              <a:rPr lang="en-GB" sz="1100" dirty="0">
                <a:latin typeface="Century Gothic"/>
                <a:ea typeface="+mn-lt"/>
                <a:cs typeface="+mn-lt"/>
              </a:rPr>
              <a:t>The place that divides two river basins.</a:t>
            </a:r>
            <a:br>
              <a:rPr lang="en-GB" sz="1100" b="1" dirty="0">
                <a:latin typeface="Century Gothic"/>
                <a:ea typeface="+mn-lt"/>
                <a:cs typeface="+mn-lt"/>
              </a:rPr>
            </a:br>
            <a:br>
              <a:rPr lang="en-GB" sz="1100" dirty="0">
                <a:latin typeface="Century Gothic"/>
                <a:ea typeface="+mn-lt"/>
                <a:cs typeface="+mn-lt"/>
              </a:rPr>
            </a:br>
            <a:br>
              <a:rPr lang="en-GB" sz="1100" dirty="0">
                <a:latin typeface="Century Gothic"/>
                <a:ea typeface="+mn-lt"/>
                <a:cs typeface="+mn-lt"/>
              </a:rPr>
            </a:br>
            <a:r>
              <a:rPr lang="en-GB" sz="1100" b="1" dirty="0">
                <a:latin typeface="Century Gothic"/>
                <a:ea typeface="+mn-lt"/>
                <a:cs typeface="+mn-lt"/>
              </a:rPr>
              <a:t>River basin </a:t>
            </a:r>
            <a:r>
              <a:rPr lang="en-GB" sz="1100" dirty="0">
                <a:latin typeface="Century Gothic"/>
                <a:ea typeface="+mn-lt"/>
                <a:cs typeface="+mn-lt"/>
              </a:rPr>
              <a:t>- The area drained by a river.</a:t>
            </a:r>
            <a:br>
              <a:rPr lang="en-GB" sz="1100" dirty="0">
                <a:latin typeface="Century Gothic"/>
                <a:ea typeface="+mn-lt"/>
                <a:cs typeface="+mn-lt"/>
              </a:rPr>
            </a:b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r>
              <a:rPr lang="en-GB" sz="1100" b="1" dirty="0">
                <a:latin typeface="Century Gothic"/>
              </a:rPr>
              <a:t>Mouth</a:t>
            </a:r>
            <a:r>
              <a:rPr lang="en-GB" sz="1100" dirty="0">
                <a:latin typeface="Century Gothic"/>
              </a:rPr>
              <a:t> </a:t>
            </a:r>
            <a:r>
              <a:rPr lang="en-GB" sz="1100" b="1" dirty="0">
                <a:latin typeface="Century Gothic"/>
              </a:rPr>
              <a:t>- </a:t>
            </a:r>
            <a:r>
              <a:rPr lang="en-GB" sz="1100" dirty="0">
                <a:solidFill>
                  <a:srgbClr val="000000"/>
                </a:solidFill>
                <a:latin typeface="Century Gothic"/>
                <a:ea typeface="+mn-lt"/>
                <a:cs typeface="+mn-lt"/>
              </a:rPr>
              <a:t>The place where a river meets the sea.</a:t>
            </a:r>
          </a:p>
          <a:p>
            <a:endParaRPr lang="en-GB" sz="1100" dirty="0">
              <a:solidFill>
                <a:srgbClr val="000000"/>
              </a:solidFill>
              <a:latin typeface="Century Gothic"/>
              <a:ea typeface="+mn-lt"/>
              <a:cs typeface="+mn-lt"/>
            </a:endParaRPr>
          </a:p>
          <a:p>
            <a:r>
              <a:rPr lang="en-GB" sz="1100" b="1" dirty="0">
                <a:latin typeface="Century Gothic"/>
              </a:rPr>
              <a:t>Source- </a:t>
            </a:r>
            <a:r>
              <a:rPr lang="en-GB" sz="1100" dirty="0">
                <a:solidFill>
                  <a:srgbClr val="000000"/>
                </a:solidFill>
                <a:latin typeface="Century Gothic"/>
                <a:ea typeface="+mn-lt"/>
                <a:cs typeface="+mn-lt"/>
              </a:rPr>
              <a:t>The starting point of a river</a:t>
            </a:r>
          </a:p>
          <a:p>
            <a:endParaRPr lang="en-GB" sz="1100" dirty="0">
              <a:solidFill>
                <a:srgbClr val="000000"/>
              </a:solidFill>
              <a:latin typeface="Century Gothic"/>
              <a:ea typeface="+mn-lt"/>
              <a:cs typeface="+mn-lt"/>
            </a:endParaRPr>
          </a:p>
          <a:p>
            <a:r>
              <a:rPr lang="en-GB" sz="1100" b="1" dirty="0">
                <a:latin typeface="Century Gothic"/>
              </a:rPr>
              <a:t>Confluence</a:t>
            </a:r>
            <a:r>
              <a:rPr lang="en-GB" sz="1100" dirty="0">
                <a:latin typeface="Century Gothic"/>
              </a:rPr>
              <a:t> </a:t>
            </a:r>
            <a:r>
              <a:rPr lang="en-GB" sz="1100" b="1" dirty="0">
                <a:latin typeface="Century Gothic"/>
              </a:rPr>
              <a:t>- </a:t>
            </a:r>
            <a:r>
              <a:rPr lang="en-GB" sz="1100" dirty="0">
                <a:solidFill>
                  <a:srgbClr val="000000"/>
                </a:solidFill>
                <a:latin typeface="Century Gothic"/>
                <a:ea typeface="+mn-lt"/>
                <a:cs typeface="+mn-lt"/>
              </a:rPr>
              <a:t>Where two rivers join together</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p:txBody>
      </p:sp>
      <p:sp>
        <p:nvSpPr>
          <p:cNvPr id="41" name="TextBox 40">
            <a:extLst>
              <a:ext uri="{FF2B5EF4-FFF2-40B4-BE49-F238E27FC236}">
                <a16:creationId xmlns:a16="http://schemas.microsoft.com/office/drawing/2014/main" id="{12A9954C-7F21-C6FF-BA45-33F4AEE35874}"/>
              </a:ext>
            </a:extLst>
          </p:cNvPr>
          <p:cNvSpPr txBox="1"/>
          <p:nvPr/>
        </p:nvSpPr>
        <p:spPr>
          <a:xfrm>
            <a:off x="6495762"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Drainage Basin</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17480" y="6438827"/>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767200"/>
            <a:ext cx="440955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Each river does not have it's own personal watershed, many major rivers may be included in one watershed.</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River Basin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5" name="Picture 4">
            <a:extLst>
              <a:ext uri="{FF2B5EF4-FFF2-40B4-BE49-F238E27FC236}">
                <a16:creationId xmlns:a16="http://schemas.microsoft.com/office/drawing/2014/main" id="{D03D9D44-09B5-B692-6161-13068DEF50BD}"/>
              </a:ext>
            </a:extLst>
          </p:cNvPr>
          <p:cNvPicPr>
            <a:picLocks noChangeAspect="1"/>
          </p:cNvPicPr>
          <p:nvPr/>
        </p:nvPicPr>
        <p:blipFill>
          <a:blip r:embed="rId4"/>
          <a:stretch>
            <a:fillRect/>
          </a:stretch>
        </p:blipFill>
        <p:spPr>
          <a:xfrm>
            <a:off x="367653" y="91654"/>
            <a:ext cx="775201" cy="775201"/>
          </a:xfrm>
          <a:prstGeom prst="rect">
            <a:avLst/>
          </a:prstGeom>
        </p:spPr>
      </p:pic>
      <p:pic>
        <p:nvPicPr>
          <p:cNvPr id="7" name="Picture 6" descr="A qr code with a black background&#10;&#10;Description automatically generated">
            <a:extLst>
              <a:ext uri="{FF2B5EF4-FFF2-40B4-BE49-F238E27FC236}">
                <a16:creationId xmlns:a16="http://schemas.microsoft.com/office/drawing/2014/main" id="{FBB09258-7C2D-1E04-8956-7D27EFA21C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599" y="5573110"/>
            <a:ext cx="866775" cy="856269"/>
          </a:xfrm>
          <a:prstGeom prst="rect">
            <a:avLst/>
          </a:prstGeom>
        </p:spPr>
      </p:pic>
      <p:pic>
        <p:nvPicPr>
          <p:cNvPr id="23" name="Picture 22" descr="A qr code on a white background&#10;&#10;Description automatically generated">
            <a:extLst>
              <a:ext uri="{FF2B5EF4-FFF2-40B4-BE49-F238E27FC236}">
                <a16:creationId xmlns:a16="http://schemas.microsoft.com/office/drawing/2014/main" id="{5B980394-D6E4-599B-A476-9CA9BA8810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8317" y="5573110"/>
            <a:ext cx="909602" cy="897789"/>
          </a:xfrm>
          <a:prstGeom prst="rect">
            <a:avLst/>
          </a:prstGeom>
        </p:spPr>
      </p:pic>
      <p:pic>
        <p:nvPicPr>
          <p:cNvPr id="5124" name="Picture 4" descr="1.1.2 The Drainage Basin | Edexcel IGCSE Geography Revision Notes 2019 |  Save My Exams">
            <a:extLst>
              <a:ext uri="{FF2B5EF4-FFF2-40B4-BE49-F238E27FC236}">
                <a16:creationId xmlns:a16="http://schemas.microsoft.com/office/drawing/2014/main" id="{3F28A5B1-3455-ADDE-D3EC-C1D404B121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081" y="1451926"/>
            <a:ext cx="5461485" cy="333115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87845E6C-DAC5-45BD-8161-25098DC87CD2}"/>
              </a:ext>
            </a:extLst>
          </p:cNvPr>
          <p:cNvPicPr>
            <a:picLocks noChangeAspect="1"/>
          </p:cNvPicPr>
          <p:nvPr/>
        </p:nvPicPr>
        <p:blipFill>
          <a:blip r:embed="rId8"/>
          <a:stretch>
            <a:fillRect/>
          </a:stretch>
        </p:blipFill>
        <p:spPr>
          <a:xfrm>
            <a:off x="6432852" y="4385449"/>
            <a:ext cx="520656" cy="520656"/>
          </a:xfrm>
          <a:prstGeom prst="rect">
            <a:avLst/>
          </a:prstGeom>
        </p:spPr>
      </p:pic>
      <p:pic>
        <p:nvPicPr>
          <p:cNvPr id="28" name="Picture 27">
            <a:extLst>
              <a:ext uri="{FF2B5EF4-FFF2-40B4-BE49-F238E27FC236}">
                <a16:creationId xmlns:a16="http://schemas.microsoft.com/office/drawing/2014/main" id="{4FCF6FE5-F173-5252-E485-F14F3D6EB38B}"/>
              </a:ext>
            </a:extLst>
          </p:cNvPr>
          <p:cNvPicPr>
            <a:picLocks noChangeAspect="1"/>
          </p:cNvPicPr>
          <p:nvPr/>
        </p:nvPicPr>
        <p:blipFill>
          <a:blip r:embed="rId9"/>
          <a:stretch>
            <a:fillRect/>
          </a:stretch>
        </p:blipFill>
        <p:spPr>
          <a:xfrm>
            <a:off x="6475788" y="3959092"/>
            <a:ext cx="434785" cy="434785"/>
          </a:xfrm>
          <a:prstGeom prst="rect">
            <a:avLst/>
          </a:prstGeom>
        </p:spPr>
      </p:pic>
      <p:pic>
        <p:nvPicPr>
          <p:cNvPr id="29" name="Picture 28">
            <a:extLst>
              <a:ext uri="{FF2B5EF4-FFF2-40B4-BE49-F238E27FC236}">
                <a16:creationId xmlns:a16="http://schemas.microsoft.com/office/drawing/2014/main" id="{EED1D7E9-9CDB-C7A6-FDF2-C8A8FBBB40F5}"/>
              </a:ext>
            </a:extLst>
          </p:cNvPr>
          <p:cNvPicPr>
            <a:picLocks noChangeAspect="1"/>
          </p:cNvPicPr>
          <p:nvPr/>
        </p:nvPicPr>
        <p:blipFill>
          <a:blip r:embed="rId10"/>
          <a:stretch>
            <a:fillRect/>
          </a:stretch>
        </p:blipFill>
        <p:spPr>
          <a:xfrm>
            <a:off x="6475788" y="3495353"/>
            <a:ext cx="434785" cy="434785"/>
          </a:xfrm>
          <a:prstGeom prst="rect">
            <a:avLst/>
          </a:prstGeom>
        </p:spPr>
      </p:pic>
      <p:pic>
        <p:nvPicPr>
          <p:cNvPr id="30" name="Picture 29">
            <a:extLst>
              <a:ext uri="{FF2B5EF4-FFF2-40B4-BE49-F238E27FC236}">
                <a16:creationId xmlns:a16="http://schemas.microsoft.com/office/drawing/2014/main" id="{5FA08752-B0AE-8A07-9207-82C693B45F97}"/>
              </a:ext>
            </a:extLst>
          </p:cNvPr>
          <p:cNvPicPr>
            <a:picLocks noChangeAspect="1"/>
          </p:cNvPicPr>
          <p:nvPr/>
        </p:nvPicPr>
        <p:blipFill>
          <a:blip r:embed="rId11"/>
          <a:stretch>
            <a:fillRect/>
          </a:stretch>
        </p:blipFill>
        <p:spPr>
          <a:xfrm>
            <a:off x="6426578" y="2636530"/>
            <a:ext cx="603575" cy="603575"/>
          </a:xfrm>
          <a:prstGeom prst="rect">
            <a:avLst/>
          </a:prstGeom>
        </p:spPr>
      </p:pic>
      <p:pic>
        <p:nvPicPr>
          <p:cNvPr id="31" name="Picture 30">
            <a:extLst>
              <a:ext uri="{FF2B5EF4-FFF2-40B4-BE49-F238E27FC236}">
                <a16:creationId xmlns:a16="http://schemas.microsoft.com/office/drawing/2014/main" id="{319B8EDD-0B5E-41A1-2DDB-385D03A97004}"/>
              </a:ext>
            </a:extLst>
          </p:cNvPr>
          <p:cNvPicPr>
            <a:picLocks noChangeAspect="1"/>
          </p:cNvPicPr>
          <p:nvPr/>
        </p:nvPicPr>
        <p:blipFill>
          <a:blip r:embed="rId12"/>
          <a:stretch>
            <a:fillRect/>
          </a:stretch>
        </p:blipFill>
        <p:spPr>
          <a:xfrm>
            <a:off x="6475788" y="2100822"/>
            <a:ext cx="486194" cy="486194"/>
          </a:xfrm>
          <a:prstGeom prst="rect">
            <a:avLst/>
          </a:prstGeom>
        </p:spPr>
      </p:pic>
      <p:pic>
        <p:nvPicPr>
          <p:cNvPr id="32" name="Picture 31">
            <a:extLst>
              <a:ext uri="{FF2B5EF4-FFF2-40B4-BE49-F238E27FC236}">
                <a16:creationId xmlns:a16="http://schemas.microsoft.com/office/drawing/2014/main" id="{FCF56B1E-F160-D2F3-389F-A9080E750984}"/>
              </a:ext>
            </a:extLst>
          </p:cNvPr>
          <p:cNvPicPr>
            <a:picLocks noChangeAspect="1"/>
          </p:cNvPicPr>
          <p:nvPr/>
        </p:nvPicPr>
        <p:blipFill>
          <a:blip r:embed="rId13"/>
          <a:stretch>
            <a:fillRect/>
          </a:stretch>
        </p:blipFill>
        <p:spPr>
          <a:xfrm>
            <a:off x="6523512" y="1447652"/>
            <a:ext cx="439991" cy="439991"/>
          </a:xfrm>
          <a:prstGeom prst="rect">
            <a:avLst/>
          </a:prstGeom>
        </p:spPr>
      </p:pic>
      <p:pic>
        <p:nvPicPr>
          <p:cNvPr id="34" name="Picture 33">
            <a:extLst>
              <a:ext uri="{FF2B5EF4-FFF2-40B4-BE49-F238E27FC236}">
                <a16:creationId xmlns:a16="http://schemas.microsoft.com/office/drawing/2014/main" id="{D927316E-5CAA-F3A5-D6FF-28D3CFF34C71}"/>
              </a:ext>
            </a:extLst>
          </p:cNvPr>
          <p:cNvPicPr>
            <a:picLocks noChangeAspect="1"/>
          </p:cNvPicPr>
          <p:nvPr/>
        </p:nvPicPr>
        <p:blipFill>
          <a:blip r:embed="rId13"/>
          <a:stretch>
            <a:fillRect/>
          </a:stretch>
        </p:blipFill>
        <p:spPr>
          <a:xfrm>
            <a:off x="6196190" y="1332857"/>
            <a:ext cx="287591" cy="287591"/>
          </a:xfrm>
          <a:prstGeom prst="rect">
            <a:avLst/>
          </a:prstGeom>
        </p:spPr>
      </p:pic>
      <p:pic>
        <p:nvPicPr>
          <p:cNvPr id="35" name="Picture 34">
            <a:extLst>
              <a:ext uri="{FF2B5EF4-FFF2-40B4-BE49-F238E27FC236}">
                <a16:creationId xmlns:a16="http://schemas.microsoft.com/office/drawing/2014/main" id="{A17BFCD4-4009-0700-1E39-80D681CE3C63}"/>
              </a:ext>
            </a:extLst>
          </p:cNvPr>
          <p:cNvPicPr>
            <a:picLocks noChangeAspect="1"/>
          </p:cNvPicPr>
          <p:nvPr/>
        </p:nvPicPr>
        <p:blipFill>
          <a:blip r:embed="rId14"/>
          <a:stretch>
            <a:fillRect/>
          </a:stretch>
        </p:blipFill>
        <p:spPr>
          <a:xfrm>
            <a:off x="6388962" y="1410891"/>
            <a:ext cx="295579" cy="295579"/>
          </a:xfrm>
          <a:prstGeom prst="rect">
            <a:avLst/>
          </a:prstGeom>
        </p:spPr>
      </p:pic>
    </p:spTree>
    <p:extLst>
      <p:ext uri="{BB962C8B-B14F-4D97-AF65-F5344CB8AC3E}">
        <p14:creationId xmlns:p14="http://schemas.microsoft.com/office/powerpoint/2010/main" val="567714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20507" y="5049309"/>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701230" y="5174785"/>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511375" y="64813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789365" y="6481375"/>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Long Profile and features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405907" y="5767200"/>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7" name="Picture 6">
            <a:extLst>
              <a:ext uri="{FF2B5EF4-FFF2-40B4-BE49-F238E27FC236}">
                <a16:creationId xmlns:a16="http://schemas.microsoft.com/office/drawing/2014/main" id="{A1E0B082-89A2-10A1-6DE3-3C76B9149676}"/>
              </a:ext>
            </a:extLst>
          </p:cNvPr>
          <p:cNvPicPr>
            <a:picLocks noChangeAspect="1"/>
          </p:cNvPicPr>
          <p:nvPr/>
        </p:nvPicPr>
        <p:blipFill>
          <a:blip r:embed="rId4"/>
          <a:stretch>
            <a:fillRect/>
          </a:stretch>
        </p:blipFill>
        <p:spPr>
          <a:xfrm>
            <a:off x="367653" y="91654"/>
            <a:ext cx="775201" cy="775201"/>
          </a:xfrm>
          <a:prstGeom prst="rect">
            <a:avLst/>
          </a:prstGeom>
        </p:spPr>
      </p:pic>
      <p:pic>
        <p:nvPicPr>
          <p:cNvPr id="23" name="Picture 22" descr="A qr code with a black and white background&#10;&#10;Description automatically generated">
            <a:extLst>
              <a:ext uri="{FF2B5EF4-FFF2-40B4-BE49-F238E27FC236}">
                <a16:creationId xmlns:a16="http://schemas.microsoft.com/office/drawing/2014/main" id="{409B815C-D56B-0F26-81F0-C31B2BF81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2436" y="5650720"/>
            <a:ext cx="752328" cy="747536"/>
          </a:xfrm>
          <a:prstGeom prst="rect">
            <a:avLst/>
          </a:prstGeom>
        </p:spPr>
      </p:pic>
      <p:pic>
        <p:nvPicPr>
          <p:cNvPr id="25" name="Picture 24" descr="A qr code with a few black squares&#10;&#10;Description automatically generated">
            <a:extLst>
              <a:ext uri="{FF2B5EF4-FFF2-40B4-BE49-F238E27FC236}">
                <a16:creationId xmlns:a16="http://schemas.microsoft.com/office/drawing/2014/main" id="{CD52D17B-1D8E-C1D1-8411-7311B85157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5485" y="5650720"/>
            <a:ext cx="814327" cy="809107"/>
          </a:xfrm>
          <a:prstGeom prst="rect">
            <a:avLst/>
          </a:prstGeom>
        </p:spPr>
      </p:pic>
      <p:sp>
        <p:nvSpPr>
          <p:cNvPr id="26" name="TextBox 25">
            <a:extLst>
              <a:ext uri="{FF2B5EF4-FFF2-40B4-BE49-F238E27FC236}">
                <a16:creationId xmlns:a16="http://schemas.microsoft.com/office/drawing/2014/main" id="{71ECAA5A-87F5-DD1E-B5BD-AB04205C7F76}"/>
              </a:ext>
            </a:extLst>
          </p:cNvPr>
          <p:cNvSpPr txBox="1"/>
          <p:nvPr/>
        </p:nvSpPr>
        <p:spPr>
          <a:xfrm>
            <a:off x="3558549" y="1268554"/>
            <a:ext cx="2325607" cy="2192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50" dirty="0">
                <a:latin typeface="Century Gothic" panose="020B0502020202020204" pitchFamily="34" charset="0"/>
              </a:rPr>
              <a:t>The long profile of a river is a way of displaying the channel slope (gradient) of a river along its entire length. It shows how a river loses height with increasing distance towards the sea. A river tries to achieve a smooth curve to reach its base level at sea;  this is called a graded long profile. The gradient falls steeply from the source then becomes concave and then almost flat.</a:t>
            </a:r>
            <a:endParaRPr lang="en-US" sz="1050" dirty="0">
              <a:latin typeface="Century Gothic" panose="020B0502020202020204" pitchFamily="34" charset="0"/>
            </a:endParaRPr>
          </a:p>
        </p:txBody>
      </p:sp>
      <p:pic>
        <p:nvPicPr>
          <p:cNvPr id="28" name="Picture 4" descr="A diagram of a cross-section of a slope&#10;&#10;Description automatically generated">
            <a:extLst>
              <a:ext uri="{FF2B5EF4-FFF2-40B4-BE49-F238E27FC236}">
                <a16:creationId xmlns:a16="http://schemas.microsoft.com/office/drawing/2014/main" id="{B2602A71-22C0-2887-3109-033BDB81BFC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584"/>
          <a:stretch/>
        </p:blipFill>
        <p:spPr bwMode="auto">
          <a:xfrm>
            <a:off x="543572" y="1279212"/>
            <a:ext cx="2939108" cy="2034087"/>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E40F0AAC-BCA5-9273-3223-75943E986FA7}"/>
              </a:ext>
            </a:extLst>
          </p:cNvPr>
          <p:cNvSpPr txBox="1"/>
          <p:nvPr/>
        </p:nvSpPr>
        <p:spPr>
          <a:xfrm>
            <a:off x="7255222" y="1448593"/>
            <a:ext cx="2513905" cy="3139321"/>
          </a:xfrm>
          <a:prstGeom prst="rect">
            <a:avLst/>
          </a:prstGeom>
          <a:noFill/>
        </p:spPr>
        <p:txBody>
          <a:bodyPr wrap="square" rtlCol="0">
            <a:spAutoFit/>
          </a:bodyPr>
          <a:lstStyle/>
          <a:p>
            <a:pPr algn="l" rtl="0" fontAlgn="base"/>
            <a:r>
              <a:rPr lang="en-GB" sz="1100" b="1" dirty="0">
                <a:latin typeface="Century Gothic" panose="020B0502020202020204" pitchFamily="34" charset="0"/>
              </a:rPr>
              <a:t>Long profile </a:t>
            </a:r>
            <a:r>
              <a:rPr lang="en-GB" sz="1100" dirty="0">
                <a:latin typeface="Century Gothic" panose="020B0502020202020204" pitchFamily="34" charset="0"/>
              </a:rPr>
              <a:t>– The gradient of a river, from its source to its mouth.​</a:t>
            </a:r>
            <a:br>
              <a:rPr lang="en-GB" sz="1100" dirty="0">
                <a:latin typeface="Century Gothic" panose="020B0502020202020204" pitchFamily="34" charset="0"/>
              </a:rPr>
            </a:br>
            <a:r>
              <a:rPr lang="en-GB" sz="1100" dirty="0">
                <a:latin typeface="Century Gothic" panose="020B0502020202020204" pitchFamily="34" charset="0"/>
              </a:rPr>
              <a:t>​</a:t>
            </a:r>
          </a:p>
          <a:p>
            <a:pPr algn="l" rtl="0" fontAlgn="base"/>
            <a:r>
              <a:rPr lang="en-GB" sz="1100" dirty="0">
                <a:latin typeface="Century Gothic" panose="020B0502020202020204" pitchFamily="34" charset="0"/>
              </a:rPr>
              <a:t>​</a:t>
            </a:r>
          </a:p>
          <a:p>
            <a:pPr algn="l" rtl="0" fontAlgn="base"/>
            <a:endParaRPr lang="en-GB" sz="1100" dirty="0">
              <a:latin typeface="Century Gothic" panose="020B0502020202020204" pitchFamily="34" charset="0"/>
            </a:endParaRPr>
          </a:p>
          <a:p>
            <a:pPr algn="l" rtl="0" fontAlgn="base"/>
            <a:r>
              <a:rPr lang="en-GB" sz="1100" b="1" dirty="0">
                <a:latin typeface="Century Gothic" panose="020B0502020202020204" pitchFamily="34" charset="0"/>
              </a:rPr>
              <a:t>River</a:t>
            </a:r>
            <a:r>
              <a:rPr lang="en-GB" sz="1100" dirty="0">
                <a:latin typeface="Century Gothic" panose="020B0502020202020204" pitchFamily="34" charset="0"/>
              </a:rPr>
              <a:t> – A ribbon-like body of water that flows downhill from the force of gravity.​</a:t>
            </a:r>
            <a:br>
              <a:rPr lang="en-GB" sz="1100" dirty="0">
                <a:latin typeface="Century Gothic" panose="020B0502020202020204" pitchFamily="34" charset="0"/>
              </a:rPr>
            </a:br>
            <a:r>
              <a:rPr lang="en-GB" sz="1100" dirty="0">
                <a:latin typeface="Century Gothic" panose="020B0502020202020204" pitchFamily="34" charset="0"/>
              </a:rPr>
              <a:t>​</a:t>
            </a:r>
          </a:p>
          <a:p>
            <a:pPr algn="l" rtl="0" fontAlgn="base"/>
            <a:endParaRPr lang="en-GB" sz="1100" dirty="0">
              <a:latin typeface="Century Gothic" panose="020B0502020202020204" pitchFamily="34" charset="0"/>
            </a:endParaRPr>
          </a:p>
          <a:p>
            <a:pPr algn="l" rtl="0" fontAlgn="base"/>
            <a:r>
              <a:rPr lang="en-GB" sz="1100" dirty="0">
                <a:latin typeface="Century Gothic" panose="020B0502020202020204" pitchFamily="34" charset="0"/>
              </a:rPr>
              <a:t>​</a:t>
            </a:r>
          </a:p>
          <a:p>
            <a:pPr algn="l" rtl="0" fontAlgn="base"/>
            <a:r>
              <a:rPr lang="en-GB" sz="1100" b="1" dirty="0">
                <a:latin typeface="Century Gothic" panose="020B0502020202020204" pitchFamily="34" charset="0"/>
              </a:rPr>
              <a:t>River valley </a:t>
            </a:r>
            <a:r>
              <a:rPr lang="en-GB" sz="1100" dirty="0">
                <a:latin typeface="Century Gothic" panose="020B0502020202020204" pitchFamily="34" charset="0"/>
              </a:rPr>
              <a:t>– A low stretch of land between hills with a river flowing in it. </a:t>
            </a:r>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r>
              <a:rPr lang="en-GB" sz="1100" b="1" dirty="0">
                <a:latin typeface="Century Gothic" panose="020B0502020202020204" pitchFamily="34" charset="0"/>
              </a:rPr>
              <a:t>Meander</a:t>
            </a:r>
            <a:r>
              <a:rPr lang="en-GB" sz="1100" dirty="0">
                <a:latin typeface="Century Gothic" panose="020B0502020202020204" pitchFamily="34" charset="0"/>
              </a:rPr>
              <a:t>– A bend in the river</a:t>
            </a:r>
            <a:endParaRPr lang="en-US" sz="1100" dirty="0">
              <a:latin typeface="Century Gothic" panose="020B0502020202020204" pitchFamily="34" charset="0"/>
            </a:endParaRPr>
          </a:p>
          <a:p>
            <a:endParaRPr lang="en-US" sz="1100" dirty="0">
              <a:latin typeface="Century Gothic" panose="020B0502020202020204" pitchFamily="34" charset="0"/>
            </a:endParaRPr>
          </a:p>
        </p:txBody>
      </p:sp>
      <p:pic>
        <p:nvPicPr>
          <p:cNvPr id="3074" name="Picture 2">
            <a:extLst>
              <a:ext uri="{FF2B5EF4-FFF2-40B4-BE49-F238E27FC236}">
                <a16:creationId xmlns:a16="http://schemas.microsoft.com/office/drawing/2014/main" id="{2897C375-DA78-5ACC-EB83-3CA7DB357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284622">
            <a:off x="6510079" y="1411815"/>
            <a:ext cx="517163" cy="51716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8C5D002A-4A44-F54E-8976-321BDC8127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2888" y="2193661"/>
            <a:ext cx="518903" cy="5189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D3FC3851-DC95-2ABD-A79B-ACECAD10F7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8259" y="3030020"/>
            <a:ext cx="566558" cy="5665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A blue sign with white text&#10;&#10;Description automatically generated">
            <a:extLst>
              <a:ext uri="{FF2B5EF4-FFF2-40B4-BE49-F238E27FC236}">
                <a16:creationId xmlns:a16="http://schemas.microsoft.com/office/drawing/2014/main" id="{B8750FD5-AD86-9E3D-DEC8-42E1710380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795" y="3657424"/>
            <a:ext cx="5410868" cy="1263500"/>
          </a:xfrm>
          <a:prstGeom prst="rect">
            <a:avLst/>
          </a:prstGeom>
        </p:spPr>
      </p:pic>
      <p:pic>
        <p:nvPicPr>
          <p:cNvPr id="3080" name="Picture 8">
            <a:extLst>
              <a:ext uri="{FF2B5EF4-FFF2-40B4-BE49-F238E27FC236}">
                <a16:creationId xmlns:a16="http://schemas.microsoft.com/office/drawing/2014/main" id="{E18F8F82-4468-AAA2-B0EF-8EAA9045E7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82888" y="4050150"/>
            <a:ext cx="544430" cy="54443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017E4471-1571-14DC-0E6F-A1D5332E41C8}"/>
              </a:ext>
            </a:extLst>
          </p:cNvPr>
          <p:cNvSpPr txBox="1"/>
          <p:nvPr/>
        </p:nvSpPr>
        <p:spPr>
          <a:xfrm>
            <a:off x="1391994" y="5851163"/>
            <a:ext cx="427033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Although rivers appear to be very fast flowing in mountains, this is where they are at their least powerful.</a:t>
            </a:r>
          </a:p>
        </p:txBody>
      </p:sp>
    </p:spTree>
    <p:extLst>
      <p:ext uri="{BB962C8B-B14F-4D97-AF65-F5344CB8AC3E}">
        <p14:creationId xmlns:p14="http://schemas.microsoft.com/office/powerpoint/2010/main" val="193318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60102" y="24384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501646"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4699" y="6438828"/>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Video</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7" y="5886450"/>
            <a:ext cx="456348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It is rarely one cause of flooding individually, many will work together to cause flooding. </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Flooding</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sp>
        <p:nvSpPr>
          <p:cNvPr id="5" name="TextBox 4">
            <a:extLst>
              <a:ext uri="{FF2B5EF4-FFF2-40B4-BE49-F238E27FC236}">
                <a16:creationId xmlns:a16="http://schemas.microsoft.com/office/drawing/2014/main" id="{293319B1-FA60-15D6-1967-7806E8953056}"/>
              </a:ext>
            </a:extLst>
          </p:cNvPr>
          <p:cNvSpPr txBox="1"/>
          <p:nvPr/>
        </p:nvSpPr>
        <p:spPr>
          <a:xfrm>
            <a:off x="6898818" y="1474277"/>
            <a:ext cx="3007182"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Impermeable </a:t>
            </a:r>
            <a:r>
              <a:rPr lang="en-GB" sz="1100" dirty="0">
                <a:latin typeface="Century Gothic"/>
                <a:ea typeface="+mn-lt"/>
                <a:cs typeface="+mn-lt"/>
              </a:rPr>
              <a:t>- A substance which fluids are unable to pass through.</a:t>
            </a:r>
            <a:br>
              <a:rPr lang="en-GB" sz="1100" dirty="0">
                <a:latin typeface="Century Gothic"/>
                <a:ea typeface="+mn-lt"/>
                <a:cs typeface="+mn-lt"/>
              </a:rPr>
            </a:br>
            <a:endParaRPr lang="en-US" sz="1100" b="1" dirty="0">
              <a:solidFill>
                <a:srgbClr val="FFFFFF"/>
              </a:solidFill>
              <a:latin typeface="Century Gothic"/>
              <a:ea typeface="+mn-lt"/>
              <a:cs typeface="+mn-lt"/>
            </a:endParaRPr>
          </a:p>
          <a:p>
            <a:endParaRPr lang="en-GB" sz="1100" dirty="0">
              <a:latin typeface="Century Gothic"/>
              <a:ea typeface="+mn-lt"/>
              <a:cs typeface="+mn-lt"/>
            </a:endParaRPr>
          </a:p>
          <a:p>
            <a:r>
              <a:rPr lang="en-GB" sz="1100" b="1" dirty="0">
                <a:latin typeface="Century Gothic"/>
                <a:ea typeface="+mn-lt"/>
                <a:cs typeface="+mn-lt"/>
              </a:rPr>
              <a:t>Urbanisation - </a:t>
            </a:r>
            <a:r>
              <a:rPr lang="en-GB" sz="1100" dirty="0">
                <a:latin typeface="Century Gothic"/>
                <a:ea typeface="+mn-lt"/>
                <a:cs typeface="+mn-lt"/>
              </a:rPr>
              <a:t>When humans build towns and cities in an area </a:t>
            </a:r>
            <a:br>
              <a:rPr lang="en-GB" sz="1100" dirty="0">
                <a:latin typeface="Century Gothic"/>
                <a:ea typeface="+mn-lt"/>
                <a:cs typeface="+mn-lt"/>
              </a:rPr>
            </a:br>
            <a:br>
              <a:rPr lang="en-GB" sz="1100" dirty="0">
                <a:latin typeface="Century Gothic"/>
                <a:ea typeface="+mn-lt"/>
                <a:cs typeface="+mn-lt"/>
              </a:rPr>
            </a:br>
            <a:endParaRPr lang="en-GB" sz="1100" dirty="0">
              <a:latin typeface="Century Gothic"/>
              <a:ea typeface="+mn-lt"/>
              <a:cs typeface="+mn-lt"/>
            </a:endParaRPr>
          </a:p>
          <a:p>
            <a:r>
              <a:rPr lang="en-GB" sz="1100" b="1" dirty="0">
                <a:latin typeface="Century Gothic"/>
                <a:ea typeface="+mn-lt"/>
                <a:cs typeface="+mn-lt"/>
              </a:rPr>
              <a:t>Saturated</a:t>
            </a:r>
            <a:r>
              <a:rPr lang="en-GB" sz="1100" dirty="0">
                <a:latin typeface="Century Gothic"/>
                <a:ea typeface="+mn-lt"/>
                <a:cs typeface="+mn-lt"/>
              </a:rPr>
              <a:t>- Unable to contain any more liquid. </a:t>
            </a:r>
            <a:r>
              <a:rPr lang="en-GB" sz="1100" dirty="0">
                <a:solidFill>
                  <a:srgbClr val="000000"/>
                </a:solidFill>
                <a:latin typeface="Century Gothic"/>
                <a:ea typeface="+mn-lt"/>
                <a:cs typeface="+mn-lt"/>
              </a:rPr>
              <a:t> </a:t>
            </a:r>
            <a:br>
              <a:rPr lang="en-GB" sz="1100" dirty="0">
                <a:solidFill>
                  <a:srgbClr val="000000"/>
                </a:solidFill>
                <a:latin typeface="Century Gothic"/>
                <a:ea typeface="+mn-lt"/>
                <a:cs typeface="+mn-lt"/>
              </a:rPr>
            </a:br>
            <a:endParaRPr lang="en-GB" sz="1100" dirty="0">
              <a:solidFill>
                <a:srgbClr val="000000"/>
              </a:solidFill>
              <a:latin typeface="Aptos" panose="020B0004020202020204"/>
              <a:ea typeface="+mn-lt"/>
              <a:cs typeface="+mn-lt"/>
            </a:endParaRPr>
          </a:p>
          <a:p>
            <a:endParaRPr lang="en-GB" sz="1100" dirty="0">
              <a:latin typeface="Century Gothic"/>
            </a:endParaRPr>
          </a:p>
          <a:p>
            <a:r>
              <a:rPr lang="en-GB" sz="1100" b="1" dirty="0">
                <a:latin typeface="Century Gothic"/>
              </a:rPr>
              <a:t>Infiltration - </a:t>
            </a:r>
            <a:r>
              <a:rPr lang="en-GB" sz="1100" dirty="0">
                <a:latin typeface="Century Gothic"/>
              </a:rPr>
              <a:t>The process of water soaking into the soil and ground rock.​</a:t>
            </a: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Interception</a:t>
            </a:r>
            <a:r>
              <a:rPr lang="en-GB" sz="1100" dirty="0">
                <a:solidFill>
                  <a:srgbClr val="000000"/>
                </a:solidFill>
                <a:latin typeface="Century Gothic"/>
                <a:ea typeface="+mn-lt"/>
                <a:cs typeface="+mn-lt"/>
              </a:rPr>
              <a:t> - When leaves and plants catch precipitation and stop or slow it from reaching the ground.</a:t>
            </a:r>
          </a:p>
        </p:txBody>
      </p:sp>
      <p:pic>
        <p:nvPicPr>
          <p:cNvPr id="6" name="Picture 5">
            <a:extLst>
              <a:ext uri="{FF2B5EF4-FFF2-40B4-BE49-F238E27FC236}">
                <a16:creationId xmlns:a16="http://schemas.microsoft.com/office/drawing/2014/main" id="{39762B93-D815-CD6A-EA95-A33EC156599B}"/>
              </a:ext>
            </a:extLst>
          </p:cNvPr>
          <p:cNvPicPr>
            <a:picLocks noChangeAspect="1"/>
          </p:cNvPicPr>
          <p:nvPr/>
        </p:nvPicPr>
        <p:blipFill>
          <a:blip r:embed="rId4"/>
          <a:stretch>
            <a:fillRect/>
          </a:stretch>
        </p:blipFill>
        <p:spPr>
          <a:xfrm>
            <a:off x="367653" y="91654"/>
            <a:ext cx="775201" cy="775201"/>
          </a:xfrm>
          <a:prstGeom prst="rect">
            <a:avLst/>
          </a:prstGeom>
        </p:spPr>
      </p:pic>
      <p:pic>
        <p:nvPicPr>
          <p:cNvPr id="20" name="Picture 19" descr="A qr code on a white background&#10;&#10;Description automatically generated">
            <a:extLst>
              <a:ext uri="{FF2B5EF4-FFF2-40B4-BE49-F238E27FC236}">
                <a16:creationId xmlns:a16="http://schemas.microsoft.com/office/drawing/2014/main" id="{7DFF5147-8FC9-1D57-4514-3028F41B8E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5796" y="5495358"/>
            <a:ext cx="946150" cy="940162"/>
          </a:xfrm>
          <a:prstGeom prst="rect">
            <a:avLst/>
          </a:prstGeom>
        </p:spPr>
      </p:pic>
      <p:pic>
        <p:nvPicPr>
          <p:cNvPr id="24" name="Picture 23" descr="A qr code on a white background&#10;&#10;Description automatically generated">
            <a:extLst>
              <a:ext uri="{FF2B5EF4-FFF2-40B4-BE49-F238E27FC236}">
                <a16:creationId xmlns:a16="http://schemas.microsoft.com/office/drawing/2014/main" id="{A2C4744F-1F80-8E6A-2468-0C157F99F5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4185" y="5542690"/>
            <a:ext cx="946150" cy="964463"/>
          </a:xfrm>
          <a:prstGeom prst="rect">
            <a:avLst/>
          </a:prstGeom>
        </p:spPr>
      </p:pic>
      <p:pic>
        <p:nvPicPr>
          <p:cNvPr id="26" name="Picture 25" descr="A poster of a flood&#10;&#10;Description automatically generated">
            <a:extLst>
              <a:ext uri="{FF2B5EF4-FFF2-40B4-BE49-F238E27FC236}">
                <a16:creationId xmlns:a16="http://schemas.microsoft.com/office/drawing/2014/main" id="{FC61044B-365B-9BB8-FB5B-F7F1C70A2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6349" y="1338300"/>
            <a:ext cx="3037807" cy="3677700"/>
          </a:xfrm>
          <a:prstGeom prst="rect">
            <a:avLst/>
          </a:prstGeom>
        </p:spPr>
      </p:pic>
      <p:sp>
        <p:nvSpPr>
          <p:cNvPr id="29" name="TextBox 28">
            <a:extLst>
              <a:ext uri="{FF2B5EF4-FFF2-40B4-BE49-F238E27FC236}">
                <a16:creationId xmlns:a16="http://schemas.microsoft.com/office/drawing/2014/main" id="{A28ED278-11E1-E5D5-8152-41BA2574AF20}"/>
              </a:ext>
            </a:extLst>
          </p:cNvPr>
          <p:cNvSpPr txBox="1"/>
          <p:nvPr/>
        </p:nvSpPr>
        <p:spPr>
          <a:xfrm>
            <a:off x="641146" y="1758901"/>
            <a:ext cx="2059750" cy="2800767"/>
          </a:xfrm>
          <a:prstGeom prst="rect">
            <a:avLst/>
          </a:prstGeom>
          <a:noFill/>
        </p:spPr>
        <p:txBody>
          <a:bodyPr wrap="square">
            <a:spAutoFit/>
          </a:bodyPr>
          <a:lstStyle/>
          <a:p>
            <a:r>
              <a:rPr lang="en-US" sz="1100" dirty="0">
                <a:latin typeface="Century Gothic" panose="020B0502020202020204" pitchFamily="34" charset="0"/>
              </a:rPr>
              <a:t>Flooding occurs when a river bursts its banks and overflows onto the surrounding land. </a:t>
            </a:r>
          </a:p>
          <a:p>
            <a:endParaRPr lang="en-US" sz="1100" dirty="0">
              <a:latin typeface="Century Gothic" panose="020B0502020202020204" pitchFamily="34" charset="0"/>
            </a:endParaRPr>
          </a:p>
          <a:p>
            <a:r>
              <a:rPr lang="en-US" sz="1100" dirty="0">
                <a:latin typeface="Century Gothic" panose="020B0502020202020204" pitchFamily="34" charset="0"/>
              </a:rPr>
              <a:t>There are many factors which can cause a flood - often the natural landscape can influence flooding and human interactions can increase the risk.</a:t>
            </a:r>
          </a:p>
          <a:p>
            <a:endParaRPr lang="en-US" sz="1100" dirty="0">
              <a:latin typeface="Century Gothic" panose="020B0502020202020204" pitchFamily="34" charset="0"/>
            </a:endParaRPr>
          </a:p>
          <a:p>
            <a:r>
              <a:rPr lang="en-US" sz="1100" dirty="0">
                <a:solidFill>
                  <a:srgbClr val="000000"/>
                </a:solidFill>
                <a:latin typeface="Century Gothic"/>
              </a:rPr>
              <a:t>This causes major problems for people living close to the river.</a:t>
            </a:r>
            <a:endParaRPr lang="en-US" sz="1100" dirty="0">
              <a:latin typeface="Century Gothic" panose="020B0502020202020204" pitchFamily="34" charset="0"/>
            </a:endParaRPr>
          </a:p>
        </p:txBody>
      </p:sp>
      <p:pic>
        <p:nvPicPr>
          <p:cNvPr id="30" name="Picture 29">
            <a:extLst>
              <a:ext uri="{FF2B5EF4-FFF2-40B4-BE49-F238E27FC236}">
                <a16:creationId xmlns:a16="http://schemas.microsoft.com/office/drawing/2014/main" id="{8F7587A9-017A-D427-E833-6ECBE90C929C}"/>
              </a:ext>
            </a:extLst>
          </p:cNvPr>
          <p:cNvPicPr>
            <a:picLocks noChangeAspect="1"/>
          </p:cNvPicPr>
          <p:nvPr/>
        </p:nvPicPr>
        <p:blipFill>
          <a:blip r:embed="rId8"/>
          <a:stretch>
            <a:fillRect/>
          </a:stretch>
        </p:blipFill>
        <p:spPr>
          <a:xfrm>
            <a:off x="6305057" y="1474277"/>
            <a:ext cx="393178" cy="393178"/>
          </a:xfrm>
          <a:prstGeom prst="rect">
            <a:avLst/>
          </a:prstGeom>
        </p:spPr>
      </p:pic>
      <p:pic>
        <p:nvPicPr>
          <p:cNvPr id="31" name="Picture 30">
            <a:extLst>
              <a:ext uri="{FF2B5EF4-FFF2-40B4-BE49-F238E27FC236}">
                <a16:creationId xmlns:a16="http://schemas.microsoft.com/office/drawing/2014/main" id="{4E33901E-CC5F-B707-C3FE-2B9D072CC44A}"/>
              </a:ext>
            </a:extLst>
          </p:cNvPr>
          <p:cNvPicPr>
            <a:picLocks noChangeAspect="1"/>
          </p:cNvPicPr>
          <p:nvPr/>
        </p:nvPicPr>
        <p:blipFill>
          <a:blip r:embed="rId9"/>
          <a:stretch>
            <a:fillRect/>
          </a:stretch>
        </p:blipFill>
        <p:spPr>
          <a:xfrm>
            <a:off x="6283240" y="2104228"/>
            <a:ext cx="460572" cy="460572"/>
          </a:xfrm>
          <a:prstGeom prst="rect">
            <a:avLst/>
          </a:prstGeom>
        </p:spPr>
      </p:pic>
      <p:pic>
        <p:nvPicPr>
          <p:cNvPr id="32" name="Picture 31">
            <a:extLst>
              <a:ext uri="{FF2B5EF4-FFF2-40B4-BE49-F238E27FC236}">
                <a16:creationId xmlns:a16="http://schemas.microsoft.com/office/drawing/2014/main" id="{58C2B077-FD94-C3FC-BEAE-97B1AD26F8A9}"/>
              </a:ext>
            </a:extLst>
          </p:cNvPr>
          <p:cNvPicPr>
            <a:picLocks noChangeAspect="1"/>
          </p:cNvPicPr>
          <p:nvPr/>
        </p:nvPicPr>
        <p:blipFill>
          <a:blip r:embed="rId10"/>
          <a:stretch>
            <a:fillRect/>
          </a:stretch>
        </p:blipFill>
        <p:spPr>
          <a:xfrm>
            <a:off x="6205843" y="2761120"/>
            <a:ext cx="547522" cy="547522"/>
          </a:xfrm>
          <a:prstGeom prst="rect">
            <a:avLst/>
          </a:prstGeom>
        </p:spPr>
      </p:pic>
      <p:pic>
        <p:nvPicPr>
          <p:cNvPr id="33" name="Picture 32">
            <a:extLst>
              <a:ext uri="{FF2B5EF4-FFF2-40B4-BE49-F238E27FC236}">
                <a16:creationId xmlns:a16="http://schemas.microsoft.com/office/drawing/2014/main" id="{F67B8786-28B3-F455-A35E-E947393CAC28}"/>
              </a:ext>
            </a:extLst>
          </p:cNvPr>
          <p:cNvPicPr>
            <a:picLocks noChangeAspect="1"/>
          </p:cNvPicPr>
          <p:nvPr/>
        </p:nvPicPr>
        <p:blipFill>
          <a:blip r:embed="rId11"/>
          <a:stretch>
            <a:fillRect/>
          </a:stretch>
        </p:blipFill>
        <p:spPr>
          <a:xfrm>
            <a:off x="6172006" y="3443204"/>
            <a:ext cx="581359" cy="581359"/>
          </a:xfrm>
          <a:prstGeom prst="rect">
            <a:avLst/>
          </a:prstGeom>
        </p:spPr>
      </p:pic>
      <p:pic>
        <p:nvPicPr>
          <p:cNvPr id="34" name="Picture 33">
            <a:extLst>
              <a:ext uri="{FF2B5EF4-FFF2-40B4-BE49-F238E27FC236}">
                <a16:creationId xmlns:a16="http://schemas.microsoft.com/office/drawing/2014/main" id="{8522C4E4-27C2-8636-AD72-C57D2CA43590}"/>
              </a:ext>
            </a:extLst>
          </p:cNvPr>
          <p:cNvPicPr>
            <a:picLocks noChangeAspect="1"/>
          </p:cNvPicPr>
          <p:nvPr/>
        </p:nvPicPr>
        <p:blipFill>
          <a:blip r:embed="rId12"/>
          <a:stretch>
            <a:fillRect/>
          </a:stretch>
        </p:blipFill>
        <p:spPr>
          <a:xfrm>
            <a:off x="6191648" y="4202701"/>
            <a:ext cx="542073" cy="542073"/>
          </a:xfrm>
          <a:prstGeom prst="rect">
            <a:avLst/>
          </a:prstGeom>
        </p:spPr>
      </p:pic>
    </p:spTree>
    <p:extLst>
      <p:ext uri="{BB962C8B-B14F-4D97-AF65-F5344CB8AC3E}">
        <p14:creationId xmlns:p14="http://schemas.microsoft.com/office/powerpoint/2010/main" val="232157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p:nvPr/>
        </p:nvCxnSpPr>
        <p:spPr>
          <a:xfrm flipV="1">
            <a:off x="1080397" y="876301"/>
            <a:ext cx="4510600" cy="14362"/>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83782"/>
            <a:ext cx="5226931" cy="2872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152372" y="5029200"/>
            <a:ext cx="3563128" cy="28575"/>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9589" y="89623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Core knowledge</a:t>
            </a: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41" name="TextBox 40">
            <a:extLst>
              <a:ext uri="{FF2B5EF4-FFF2-40B4-BE49-F238E27FC236}">
                <a16:creationId xmlns:a16="http://schemas.microsoft.com/office/drawing/2014/main" id="{12A9954C-7F21-C6FF-BA45-33F4AEE35874}"/>
              </a:ext>
            </a:extLst>
          </p:cNvPr>
          <p:cNvSpPr txBox="1"/>
          <p:nvPr/>
        </p:nvSpPr>
        <p:spPr>
          <a:xfrm>
            <a:off x="6501646" y="6438828"/>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UK Rain</a:t>
            </a:r>
            <a:endParaRPr lang="en-US" dirty="0"/>
          </a:p>
        </p:txBody>
      </p:sp>
      <p:sp>
        <p:nvSpPr>
          <p:cNvPr id="43" name="TextBox 42">
            <a:extLst>
              <a:ext uri="{FF2B5EF4-FFF2-40B4-BE49-F238E27FC236}">
                <a16:creationId xmlns:a16="http://schemas.microsoft.com/office/drawing/2014/main" id="{E8911E59-34EF-9A1F-60A7-3C9AE4527399}"/>
              </a:ext>
            </a:extLst>
          </p:cNvPr>
          <p:cNvSpPr txBox="1"/>
          <p:nvPr/>
        </p:nvSpPr>
        <p:spPr>
          <a:xfrm>
            <a:off x="7824699" y="6438828"/>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Flooding News</a:t>
            </a:r>
            <a:endParaRPr lang="en-US" dirty="0"/>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767200"/>
            <a:ext cx="4498193"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Different parts of the UK will experience different levels of flooding – this are not always in areas with high levels of rainfall throughout the year.</a:t>
            </a:r>
          </a:p>
        </p:txBody>
      </p:sp>
      <p:sp>
        <p:nvSpPr>
          <p:cNvPr id="2" name="TextBox 1">
            <a:extLst>
              <a:ext uri="{FF2B5EF4-FFF2-40B4-BE49-F238E27FC236}">
                <a16:creationId xmlns:a16="http://schemas.microsoft.com/office/drawing/2014/main" id="{C418A694-A9E7-6D4C-593C-311D54004EFA}"/>
              </a:ext>
            </a:extLst>
          </p:cNvPr>
          <p:cNvSpPr txBox="1"/>
          <p:nvPr/>
        </p:nvSpPr>
        <p:spPr>
          <a:xfrm>
            <a:off x="6445685" y="341103"/>
            <a:ext cx="331879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UK Flooding</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dirty="0">
                <a:latin typeface="Century Gothic"/>
              </a:rPr>
              <a:t>Knowledge </a:t>
            </a:r>
            <a:r>
              <a:rPr lang="en-US" sz="1100" b="1" i="1" dirty="0" err="1">
                <a:latin typeface="Century Gothic"/>
              </a:rPr>
              <a:t>Organiser</a:t>
            </a:r>
            <a:endParaRPr lang="en-US" sz="1100" b="1" i="1" dirty="0">
              <a:latin typeface="Century Gothic"/>
            </a:endParaRPr>
          </a:p>
        </p:txBody>
      </p:sp>
      <p:pic>
        <p:nvPicPr>
          <p:cNvPr id="6" name="Picture 5">
            <a:extLst>
              <a:ext uri="{FF2B5EF4-FFF2-40B4-BE49-F238E27FC236}">
                <a16:creationId xmlns:a16="http://schemas.microsoft.com/office/drawing/2014/main" id="{5C01FBCD-7F6F-88DD-864A-5502C804F7EF}"/>
              </a:ext>
            </a:extLst>
          </p:cNvPr>
          <p:cNvPicPr>
            <a:picLocks noChangeAspect="1"/>
          </p:cNvPicPr>
          <p:nvPr/>
        </p:nvPicPr>
        <p:blipFill>
          <a:blip r:embed="rId4"/>
          <a:stretch>
            <a:fillRect/>
          </a:stretch>
        </p:blipFill>
        <p:spPr>
          <a:xfrm>
            <a:off x="367653" y="91654"/>
            <a:ext cx="775201" cy="775201"/>
          </a:xfrm>
          <a:prstGeom prst="rect">
            <a:avLst/>
          </a:prstGeom>
        </p:spPr>
      </p:pic>
      <p:pic>
        <p:nvPicPr>
          <p:cNvPr id="18" name="Picture 17" descr="A qr code on a white background&#10;&#10;Description automatically generated">
            <a:extLst>
              <a:ext uri="{FF2B5EF4-FFF2-40B4-BE49-F238E27FC236}">
                <a16:creationId xmlns:a16="http://schemas.microsoft.com/office/drawing/2014/main" id="{191419A5-59C2-332B-772C-922790DF10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609" y="5563985"/>
            <a:ext cx="880524" cy="874843"/>
          </a:xfrm>
          <a:prstGeom prst="rect">
            <a:avLst/>
          </a:prstGeom>
        </p:spPr>
      </p:pic>
      <p:pic>
        <p:nvPicPr>
          <p:cNvPr id="22" name="Picture 21" descr="A qr code on a white background&#10;&#10;Description automatically generated">
            <a:extLst>
              <a:ext uri="{FF2B5EF4-FFF2-40B4-BE49-F238E27FC236}">
                <a16:creationId xmlns:a16="http://schemas.microsoft.com/office/drawing/2014/main" id="{774E3A43-8E6D-CC68-9F11-A71B4262B2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34376" y="5578694"/>
            <a:ext cx="880524" cy="880524"/>
          </a:xfrm>
          <a:prstGeom prst="rect">
            <a:avLst/>
          </a:prstGeom>
        </p:spPr>
      </p:pic>
      <p:pic>
        <p:nvPicPr>
          <p:cNvPr id="1032" name="Picture 8" descr="Map of current flood damage in mainland Britain that shows the areas with the highest cost in damages are in London,coastal areas in the east of England, parts of Wales near Cardiff and northern areas of England such as Manchester">
            <a:extLst>
              <a:ext uri="{FF2B5EF4-FFF2-40B4-BE49-F238E27FC236}">
                <a16:creationId xmlns:a16="http://schemas.microsoft.com/office/drawing/2014/main" id="{65E5403C-D80A-E535-8015-E3383675EA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517" y="1260779"/>
            <a:ext cx="2319739" cy="37801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nomaly charts showing rainfall and temperature for winter 2024.">
            <a:extLst>
              <a:ext uri="{FF2B5EF4-FFF2-40B4-BE49-F238E27FC236}">
                <a16:creationId xmlns:a16="http://schemas.microsoft.com/office/drawing/2014/main" id="{29B2BDC0-1531-4F33-899C-C6BC9EA27F5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14" r="55619"/>
          <a:stretch/>
        </p:blipFill>
        <p:spPr bwMode="auto">
          <a:xfrm>
            <a:off x="3080727" y="1292099"/>
            <a:ext cx="2622067" cy="37371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950BC04-C222-BC23-0ADF-87299F2E8735}"/>
              </a:ext>
            </a:extLst>
          </p:cNvPr>
          <p:cNvSpPr txBox="1"/>
          <p:nvPr/>
        </p:nvSpPr>
        <p:spPr>
          <a:xfrm>
            <a:off x="6151731" y="1200129"/>
            <a:ext cx="3484563" cy="3647152"/>
          </a:xfrm>
          <a:prstGeom prst="rect">
            <a:avLst/>
          </a:prstGeom>
          <a:noFill/>
        </p:spPr>
        <p:txBody>
          <a:bodyPr wrap="square">
            <a:spAutoFit/>
          </a:bodyPr>
          <a:lstStyle/>
          <a:p>
            <a:pPr algn="l" fontAlgn="base"/>
            <a:r>
              <a:rPr lang="en-GB" sz="1100" dirty="0">
                <a:latin typeface="Century Gothic" panose="020B0502020202020204" pitchFamily="34" charset="0"/>
              </a:rPr>
              <a:t>Wetter weather will be a feature of our changing climate in the UK.</a:t>
            </a:r>
          </a:p>
          <a:p>
            <a:pPr algn="l" fontAlgn="base"/>
            <a:endParaRPr lang="en-GB" sz="1100" dirty="0">
              <a:latin typeface="Century Gothic" panose="020B0502020202020204" pitchFamily="34" charset="0"/>
            </a:endParaRPr>
          </a:p>
          <a:p>
            <a:pPr algn="l" fontAlgn="base"/>
            <a:r>
              <a:rPr lang="en-GB" sz="1100" dirty="0">
                <a:latin typeface="Century Gothic" panose="020B0502020202020204" pitchFamily="34" charset="0"/>
              </a:rPr>
              <a:t>The Met Office predicts that by 2070, winters in the UK will be up to 30% wetter than they were in 1990 and that rainfall will be up to 25% more intense.</a:t>
            </a:r>
          </a:p>
          <a:p>
            <a:pPr algn="l" fontAlgn="base"/>
            <a:endParaRPr lang="en-GB" sz="1100" dirty="0">
              <a:latin typeface="Century Gothic" panose="020B0502020202020204" pitchFamily="34" charset="0"/>
            </a:endParaRPr>
          </a:p>
          <a:p>
            <a:pPr algn="l" fontAlgn="base"/>
            <a:r>
              <a:rPr lang="en-GB" sz="1100" dirty="0">
                <a:latin typeface="Century Gothic" panose="020B0502020202020204" pitchFamily="34" charset="0"/>
              </a:rPr>
              <a:t>Summers will actually get drier overall – with more </a:t>
            </a:r>
            <a:r>
              <a:rPr lang="en-GB" sz="1100" dirty="0">
                <a:latin typeface="Century Gothic" panose="020B0502020202020204" pitchFamily="34" charset="0"/>
                <a:hlinkClick r:id="rId9"/>
              </a:rPr>
              <a:t>heatwaves</a:t>
            </a:r>
            <a:r>
              <a:rPr lang="en-GB" sz="1100" dirty="0">
                <a:latin typeface="Century Gothic" panose="020B0502020202020204" pitchFamily="34" charset="0"/>
              </a:rPr>
              <a:t> and droughts – but when rain does come it will be heavier, 20% more intense than it was in 1990.</a:t>
            </a:r>
          </a:p>
          <a:p>
            <a:pPr algn="l" fontAlgn="base"/>
            <a:endParaRPr lang="en-GB" sz="1100" dirty="0">
              <a:latin typeface="Century Gothic" panose="020B0502020202020204" pitchFamily="34" charset="0"/>
            </a:endParaRPr>
          </a:p>
          <a:p>
            <a:pPr algn="l" fontAlgn="base"/>
            <a:r>
              <a:rPr lang="en-GB" sz="1100" dirty="0">
                <a:latin typeface="Century Gothic" panose="020B0502020202020204" pitchFamily="34" charset="0"/>
              </a:rPr>
              <a:t>The most violent downpours – more than 30mm of rain in an hour – are expected to occur twice as often as they used to.</a:t>
            </a:r>
          </a:p>
          <a:p>
            <a:pPr algn="l" fontAlgn="base"/>
            <a:endParaRPr lang="en-GB" sz="1100" dirty="0">
              <a:latin typeface="Century Gothic" panose="020B0502020202020204" pitchFamily="34" charset="0"/>
            </a:endParaRPr>
          </a:p>
          <a:p>
            <a:pPr algn="l" fontAlgn="base"/>
            <a:r>
              <a:rPr lang="en-GB" sz="1100" dirty="0">
                <a:latin typeface="Century Gothic" panose="020B0502020202020204" pitchFamily="34" charset="0"/>
              </a:rPr>
              <a:t>This means the increased risk of flooding – with ground becoming saturated by persistent winter rainfall and drainage systems overwhelmed by summer deluges.</a:t>
            </a:r>
          </a:p>
        </p:txBody>
      </p:sp>
    </p:spTree>
    <p:extLst>
      <p:ext uri="{BB962C8B-B14F-4D97-AF65-F5344CB8AC3E}">
        <p14:creationId xmlns:p14="http://schemas.microsoft.com/office/powerpoint/2010/main" val="4231152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SharedWithUsers xmlns="8c196e67-583f-4cee-a71a-f7c16f1d0bdf">
      <UserInfo>
        <DisplayName/>
        <AccountId xsi:nil="true"/>
        <AccountType/>
      </UserInfo>
    </SharedWithUsers>
    <MediaLengthInSeconds xmlns="f55e4e17-f17b-45d4-a783-b77bdb67020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5FFEF2-6DC1-4039-AD39-4A4E0C117E0A}">
  <ds:schemaRefs>
    <ds:schemaRef ds:uri="http://schemas.microsoft.com/office/2006/metadata/properties"/>
    <ds:schemaRef ds:uri="http://schemas.microsoft.com/office/infopath/2007/PartnerControls"/>
    <ds:schemaRef ds:uri="8c196e67-583f-4cee-a71a-f7c16f1d0bdf"/>
    <ds:schemaRef ds:uri="f55e4e17-f17b-45d4-a783-b77bdb67020d"/>
  </ds:schemaRefs>
</ds:datastoreItem>
</file>

<file path=customXml/itemProps2.xml><?xml version="1.0" encoding="utf-8"?>
<ds:datastoreItem xmlns:ds="http://schemas.openxmlformats.org/officeDocument/2006/customXml" ds:itemID="{A70DDD0C-A4BC-41A6-95D5-3145F7F6F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5e4e17-f17b-45d4-a783-b77bdb67020d"/>
    <ds:schemaRef ds:uri="8c196e67-583f-4cee-a71a-f7c16f1d0b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A98F5D-674F-4D46-9891-C5DC91DBA4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1462</TotalTime>
  <Words>945</Words>
  <Application>Microsoft Office PowerPoint</Application>
  <PresentationFormat>A4 Paper (210x297 mm)</PresentationFormat>
  <Paragraphs>145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Cogley</cp:lastModifiedBy>
  <cp:revision>1385</cp:revision>
  <dcterms:created xsi:type="dcterms:W3CDTF">2024-03-05T11:58:30Z</dcterms:created>
  <dcterms:modified xsi:type="dcterms:W3CDTF">2024-06-11T09:59:41Z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y fmtid="{D5CDD505-2E9C-101B-9397-08002B2CF9AE}" pid="3" name="Order">
    <vt:r8>873200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{"FileActivityType":"9","FileActivityTimeStamp":"2024-03-11T07:45:23.307Z","FileActivityUsersOnPage":[{"DisplayName":"Ms L Devin","Id":"ldevin@bishopr.co.uk"}],"FileActivityNavigationId":null}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