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2" r:id="rId5"/>
    <p:sldId id="263" r:id="rId6"/>
    <p:sldId id="264" r:id="rId7"/>
    <p:sldId id="280" r:id="rId8"/>
    <p:sldId id="283" r:id="rId9"/>
    <p:sldId id="265" r:id="rId10"/>
    <p:sldId id="266" r:id="rId11"/>
    <p:sldId id="267" r:id="rId12"/>
    <p:sldId id="271" r:id="rId13"/>
    <p:sldId id="282" r:id="rId14"/>
    <p:sldId id="268" r:id="rId15"/>
    <p:sldId id="278" r:id="rId16"/>
    <p:sldId id="269" r:id="rId17"/>
    <p:sldId id="273" r:id="rId18"/>
    <p:sldId id="274" r:id="rId19"/>
    <p:sldId id="279" r:id="rId20"/>
    <p:sldId id="275" r:id="rId21"/>
    <p:sldId id="276" r:id="rId22"/>
    <p:sldId id="272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28" y="44625"/>
            <a:ext cx="729681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32" y="1628800"/>
            <a:ext cx="5765337" cy="453650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17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29DB4-1D29-4F80-B0DA-99C8477DC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3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12" y="6625828"/>
            <a:ext cx="12192000" cy="23217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29DB4-1D29-4F80-B0DA-99C8477DC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66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29DB4-1D29-4F80-B0DA-99C8477DC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77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29DB4-1D29-4F80-B0DA-99C8477DC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703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29DB4-1D29-4F80-B0DA-99C8477DC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28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29DB4-1D29-4F80-B0DA-99C8477DC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7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29DB4-1D29-4F80-B0DA-99C8477DCC38}" type="slidenum">
              <a:rPr lang="en-GB" smtClean="0"/>
              <a:t>‹#›</a:t>
            </a:fld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/>
        </p:nvGraphicFramePr>
        <p:xfrm>
          <a:off x="239350" y="1268760"/>
          <a:ext cx="1176062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0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0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0AE37"/>
                        </a:solidFill>
                      </a:endParaRPr>
                    </a:p>
                  </a:txBody>
                  <a:tcPr marL="121920" marR="121920">
                    <a:solidFill>
                      <a:srgbClr val="0100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0AE37"/>
                        </a:solidFill>
                      </a:endParaRPr>
                    </a:p>
                  </a:txBody>
                  <a:tcPr marL="121920" marR="121920">
                    <a:solidFill>
                      <a:srgbClr val="0100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305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29DB4-1D29-4F80-B0DA-99C8477DC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16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20688"/>
            <a:ext cx="4011084" cy="8144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20689"/>
            <a:ext cx="6815667" cy="55054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29" y="1435101"/>
            <a:ext cx="457335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29DB4-1D29-4F80-B0DA-99C8477DC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1424" y="0"/>
            <a:ext cx="10369152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28" y="908721"/>
            <a:ext cx="12097344" cy="5217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1609"/>
            <a:ext cx="12192000" cy="23217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69360"/>
            <a:ext cx="623392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FB29DB4-1D29-4F80-B0DA-99C8477DCC3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105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rgbClr val="F0AE3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</a:rPr>
              <a:t>Physical Education Department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037" y="1700808"/>
            <a:ext cx="5551471" cy="4536504"/>
          </a:xfrm>
        </p:spPr>
        <p:txBody>
          <a:bodyPr>
            <a:noAutofit/>
          </a:bodyPr>
          <a:lstStyle/>
          <a:p>
            <a:endParaRPr lang="en-GB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GCSE PE </a:t>
            </a:r>
          </a:p>
          <a:p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Video Evidence Submission</a:t>
            </a:r>
          </a:p>
          <a:p>
            <a:endParaRPr lang="en-GB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  <a:r>
              <a:rPr lang="en-GB" sz="4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 April 2024</a:t>
            </a:r>
          </a:p>
        </p:txBody>
      </p:sp>
    </p:spTree>
    <p:extLst>
      <p:ext uri="{BB962C8B-B14F-4D97-AF65-F5344CB8AC3E}">
        <p14:creationId xmlns:p14="http://schemas.microsoft.com/office/powerpoint/2010/main" val="3275362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Key Information (from the exam board)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022" y="902868"/>
            <a:ext cx="2608467" cy="5339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Equestrian</a:t>
            </a:r>
          </a:p>
          <a:p>
            <a:pPr algn="ctr"/>
            <a:endParaRPr lang="en-GB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8656E56-E752-4D0E-A790-B83A45F09CEC}"/>
              </a:ext>
            </a:extLst>
          </p:cNvPr>
          <p:cNvSpPr txBox="1">
            <a:spLocks/>
          </p:cNvSpPr>
          <p:nvPr/>
        </p:nvSpPr>
        <p:spPr>
          <a:xfrm>
            <a:off x="4617324" y="850858"/>
            <a:ext cx="2608467" cy="533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Golf</a:t>
            </a:r>
          </a:p>
          <a:p>
            <a:pPr algn="ctr"/>
            <a:endParaRPr lang="en-GB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C1CDA6-E78E-4FF0-9422-66683AFFCDDB}"/>
              </a:ext>
            </a:extLst>
          </p:cNvPr>
          <p:cNvSpPr txBox="1">
            <a:spLocks/>
          </p:cNvSpPr>
          <p:nvPr/>
        </p:nvSpPr>
        <p:spPr>
          <a:xfrm>
            <a:off x="8665538" y="797375"/>
            <a:ext cx="2608467" cy="5339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Skiing/Snowboarding</a:t>
            </a:r>
          </a:p>
          <a:p>
            <a:pPr algn="ctr"/>
            <a:endParaRPr lang="en-GB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3653AF1-C16B-48A3-B0F8-3BBA9539CF43}"/>
              </a:ext>
            </a:extLst>
          </p:cNvPr>
          <p:cNvSpPr txBox="1">
            <a:spLocks/>
          </p:cNvSpPr>
          <p:nvPr/>
        </p:nvSpPr>
        <p:spPr>
          <a:xfrm>
            <a:off x="636022" y="3951660"/>
            <a:ext cx="2608467" cy="533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Swimming</a:t>
            </a:r>
          </a:p>
          <a:p>
            <a:pPr algn="ctr"/>
            <a:endParaRPr lang="en-GB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B72790-A592-49C5-83CF-B7E7CF425C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93" t="40669" r="52820" b="33878"/>
          <a:stretch/>
        </p:blipFill>
        <p:spPr>
          <a:xfrm>
            <a:off x="227416" y="1470946"/>
            <a:ext cx="3505728" cy="21233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7B2824-C734-41DF-8039-C90964FD5D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93" t="66524" r="52732" b="24159"/>
          <a:stretch/>
        </p:blipFill>
        <p:spPr>
          <a:xfrm>
            <a:off x="4051004" y="1453999"/>
            <a:ext cx="3911636" cy="8638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B037E4-1455-4A8C-9419-6EC121D582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24" t="31260" r="30840" b="35453"/>
          <a:stretch/>
        </p:blipFill>
        <p:spPr>
          <a:xfrm>
            <a:off x="4042863" y="2387106"/>
            <a:ext cx="3919777" cy="35139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FA2B907-1BCC-4CF0-BF3F-7A7B3F16DF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099" t="48621" r="30494" b="30773"/>
          <a:stretch/>
        </p:blipFill>
        <p:spPr>
          <a:xfrm>
            <a:off x="8349241" y="1470946"/>
            <a:ext cx="3505728" cy="19026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EEB6DC4-AA10-4BA2-B5D1-6BC6C1B8B5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750" t="72147" r="30232" b="10388"/>
          <a:stretch/>
        </p:blipFill>
        <p:spPr>
          <a:xfrm>
            <a:off x="223690" y="4610204"/>
            <a:ext cx="3478438" cy="15537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E744393-87F4-48A2-8676-74B8C3F9EA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941" t="35101" r="52384" b="50845"/>
          <a:stretch/>
        </p:blipFill>
        <p:spPr>
          <a:xfrm>
            <a:off x="8349241" y="4610204"/>
            <a:ext cx="3505728" cy="1107133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B2FD910-2BC8-4461-A6B8-E3E315EF5B60}"/>
              </a:ext>
            </a:extLst>
          </p:cNvPr>
          <p:cNvSpPr txBox="1">
            <a:spLocks/>
          </p:cNvSpPr>
          <p:nvPr/>
        </p:nvSpPr>
        <p:spPr>
          <a:xfrm>
            <a:off x="8761014" y="3951659"/>
            <a:ext cx="2608467" cy="533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Dance</a:t>
            </a:r>
          </a:p>
          <a:p>
            <a:pPr algn="ctr"/>
            <a:endParaRPr lang="en-GB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54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The Video…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384" y="1146010"/>
            <a:ext cx="11390960" cy="52174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The structure…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Core skills in isolation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Advanced skills in isolation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Competitive scenarios (at least three, if not more)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Decision making commentary</a:t>
            </a:r>
          </a:p>
          <a:p>
            <a:pPr>
              <a:buFont typeface="Wingdings" panose="05000000000000000000" pitchFamily="2" charset="2"/>
              <a:buChar char="v"/>
            </a:pP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All handed in together as one video – titled “46915_candidate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surname_and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number_Activity_component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</a:p>
          <a:p>
            <a:pPr marL="0" indent="0">
              <a:buNone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E.g. 46915-Hornby_1234_Equestrian Dressage_J587_04</a:t>
            </a:r>
          </a:p>
        </p:txBody>
      </p:sp>
    </p:spTree>
    <p:extLst>
      <p:ext uri="{BB962C8B-B14F-4D97-AF65-F5344CB8AC3E}">
        <p14:creationId xmlns:p14="http://schemas.microsoft.com/office/powerpoint/2010/main" val="3700533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The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384" y="1146010"/>
            <a:ext cx="7361221" cy="521744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Students must be clearly identified all the way through the video – do this without a helmet/swimming cap/goggles on at the start.</a:t>
            </a:r>
          </a:p>
          <a:p>
            <a:pPr marL="0" indent="0">
              <a:buNone/>
            </a:pP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Start the video with your name, candidate number, centre name – Bishop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Rawstorne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C of E Academy and centre number – 46915</a:t>
            </a:r>
          </a:p>
          <a:p>
            <a:pPr marL="0" indent="0">
              <a:buNone/>
            </a:pP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Explain what sport/event you are doing.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E1189B-AC72-48FB-B73B-E92CD99663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62" t="13900" r="42966" b="21687"/>
          <a:stretch/>
        </p:blipFill>
        <p:spPr>
          <a:xfrm>
            <a:off x="8675599" y="972215"/>
            <a:ext cx="2711303" cy="40163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A4A1B2-123B-472E-8E5E-A70C7DBD5105}"/>
              </a:ext>
            </a:extLst>
          </p:cNvPr>
          <p:cNvSpPr/>
          <p:nvPr/>
        </p:nvSpPr>
        <p:spPr>
          <a:xfrm>
            <a:off x="9646368" y="4988583"/>
            <a:ext cx="76976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72210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All core/advanced skills in isolation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928764-08BD-4617-AD2E-C7CCEFB1CA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44" t="38238" r="20203" b="29313"/>
          <a:stretch/>
        </p:blipFill>
        <p:spPr>
          <a:xfrm>
            <a:off x="6943060" y="1371799"/>
            <a:ext cx="4784652" cy="132355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CB0CB70-A400-4319-A901-A8DDA81E9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017" y="1146011"/>
            <a:ext cx="6585043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Do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Label all skills in the video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Show each skill 3-5 times in different situations (different slopes in skiing, different holes in golf)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Show multiple angles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Show the whole skill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Wear the correct clothing e.g. proper golf attire (smart trousers, polo shirt, golf shoes), NOT tracksuit bottoms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9DA1F9-52E3-475B-84EB-759D579917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07" t="38805" r="42267" b="5221"/>
          <a:stretch/>
        </p:blipFill>
        <p:spPr>
          <a:xfrm>
            <a:off x="8261496" y="2921142"/>
            <a:ext cx="2392327" cy="322391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DF3A5EE-E94E-46F2-80E6-76C446C7E7D9}"/>
              </a:ext>
            </a:extLst>
          </p:cNvPr>
          <p:cNvSpPr/>
          <p:nvPr/>
        </p:nvSpPr>
        <p:spPr>
          <a:xfrm>
            <a:off x="8402711" y="5614165"/>
            <a:ext cx="2251112" cy="7566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760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Competition/Group Footage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4786EA-4CC7-40E1-9470-B9FE717C8B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45" t="20383" r="18459" b="9194"/>
          <a:stretch/>
        </p:blipFill>
        <p:spPr>
          <a:xfrm>
            <a:off x="3317359" y="1148143"/>
            <a:ext cx="4965404" cy="259972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197E734-9679-41F1-9114-763A35E3F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831" y="4131308"/>
            <a:ext cx="6585043" cy="16803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Make sure you identify who you are!</a:t>
            </a:r>
          </a:p>
          <a:p>
            <a:pPr marL="0" indent="0">
              <a:buNone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Add arrows/circles</a:t>
            </a:r>
          </a:p>
          <a:p>
            <a:pPr marL="0" indent="0">
              <a:buNone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This is really important in Team Dance</a:t>
            </a:r>
          </a:p>
          <a:p>
            <a:pPr marL="0" indent="0">
              <a:buNone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Try and focus solely on the individual (I appreciate this isn’t always easy)</a:t>
            </a:r>
          </a:p>
        </p:txBody>
      </p:sp>
    </p:spTree>
    <p:extLst>
      <p:ext uri="{BB962C8B-B14F-4D97-AF65-F5344CB8AC3E}">
        <p14:creationId xmlns:p14="http://schemas.microsoft.com/office/powerpoint/2010/main" val="1406884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Decision making/tactical awareness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EC5808-2F56-44C6-9A4A-F2342472DB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69" t="28177" r="39041" b="11542"/>
          <a:stretch/>
        </p:blipFill>
        <p:spPr>
          <a:xfrm>
            <a:off x="786811" y="1073888"/>
            <a:ext cx="3083442" cy="39503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FB552A-4D2C-41B4-B860-9D62B2DDD1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65" t="51379" r="31802" b="22823"/>
          <a:stretch/>
        </p:blipFill>
        <p:spPr>
          <a:xfrm>
            <a:off x="4369981" y="1265273"/>
            <a:ext cx="7208744" cy="233916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9A88DA-6098-4E7C-90FB-638C7552B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1831" y="4014348"/>
            <a:ext cx="6585043" cy="203557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Some sports are much more difficult to show the decision making aspect.  </a:t>
            </a:r>
          </a:p>
          <a:p>
            <a:pPr marL="0" indent="0">
              <a:buNone/>
            </a:pP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For golf – the exam board suggest completing a commentary on the club and shot selection.</a:t>
            </a:r>
          </a:p>
          <a:p>
            <a:pPr marL="0" indent="0">
              <a:buNone/>
            </a:pP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This year I have asked some of our Year 11’s to do this for other sports too.</a:t>
            </a:r>
          </a:p>
        </p:txBody>
      </p:sp>
    </p:spTree>
    <p:extLst>
      <p:ext uri="{BB962C8B-B14F-4D97-AF65-F5344CB8AC3E}">
        <p14:creationId xmlns:p14="http://schemas.microsoft.com/office/powerpoint/2010/main" val="2453699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Decision making/tactical awareness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04F981-0E8E-4648-AD87-FD1A98FB85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88" t="33532" r="11046" b="22012"/>
          <a:stretch/>
        </p:blipFill>
        <p:spPr>
          <a:xfrm>
            <a:off x="372234" y="1327544"/>
            <a:ext cx="7155618" cy="21014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EF6CFF-ABA3-43C6-8D7C-1DC9FB6E300E}"/>
              </a:ext>
            </a:extLst>
          </p:cNvPr>
          <p:cNvSpPr/>
          <p:nvPr/>
        </p:nvSpPr>
        <p:spPr>
          <a:xfrm>
            <a:off x="3434316" y="2169042"/>
            <a:ext cx="1158949" cy="414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1855C6-0CC3-484D-8443-1D705DA8BE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355" t="37101" r="35029" b="37750"/>
          <a:stretch/>
        </p:blipFill>
        <p:spPr>
          <a:xfrm>
            <a:off x="801706" y="3728432"/>
            <a:ext cx="3430051" cy="2631967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E14A6AD-B679-4BD8-9A37-024908231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8094" y="1422457"/>
            <a:ext cx="4189227" cy="174604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Some rules of skiing can be highlighted in the video but a commentary showing knowledge is also advised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28EC767-0C82-4933-BF1F-D5AED2F41490}"/>
              </a:ext>
            </a:extLst>
          </p:cNvPr>
          <p:cNvSpPr txBox="1">
            <a:spLocks/>
          </p:cNvSpPr>
          <p:nvPr/>
        </p:nvSpPr>
        <p:spPr>
          <a:xfrm>
            <a:off x="4476308" y="3826255"/>
            <a:ext cx="7464056" cy="2436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Swimming is particularly difficult due to the nature of recording events.  A commentary over the top of a race discussing all of these bullet points is essential.</a:t>
            </a:r>
          </a:p>
        </p:txBody>
      </p:sp>
    </p:spTree>
    <p:extLst>
      <p:ext uri="{BB962C8B-B14F-4D97-AF65-F5344CB8AC3E}">
        <p14:creationId xmlns:p14="http://schemas.microsoft.com/office/powerpoint/2010/main" val="1177370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DAD50-0748-4EF7-BC9C-13BD2634B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What not to do…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2460D3-C16E-454E-8CA3-518DF1AF15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6" t="93356" r="85523" b="108"/>
          <a:stretch/>
        </p:blipFill>
        <p:spPr>
          <a:xfrm>
            <a:off x="1199589" y="437273"/>
            <a:ext cx="1523904" cy="76470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401A94-7396-490C-8243-BC6CADFC4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361" y="1348147"/>
            <a:ext cx="2362359" cy="102162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Hand in a short video that does not cover all the core/advanced/decision making skills</a:t>
            </a:r>
          </a:p>
          <a:p>
            <a:pPr algn="ctr"/>
            <a:endParaRPr lang="en-GB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3D36D0-4769-4F4D-A0B3-D6807E8545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28" t="42942" r="47849" b="30449"/>
          <a:stretch/>
        </p:blipFill>
        <p:spPr>
          <a:xfrm>
            <a:off x="3655444" y="958513"/>
            <a:ext cx="1523904" cy="271652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2D416DF-87C8-4C65-A9CF-E979090F7882}"/>
              </a:ext>
            </a:extLst>
          </p:cNvPr>
          <p:cNvSpPr txBox="1">
            <a:spLocks/>
          </p:cNvSpPr>
          <p:nvPr/>
        </p:nvSpPr>
        <p:spPr>
          <a:xfrm>
            <a:off x="3236216" y="3958673"/>
            <a:ext cx="2362359" cy="1021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Spend a lot of time covering skills not listed in the specification e.g. mucking out</a:t>
            </a:r>
          </a:p>
          <a:p>
            <a:pPr algn="ctr"/>
            <a:endParaRPr lang="en-GB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Give an instruction Royalty Free Vector Image - VectorStock">
            <a:extLst>
              <a:ext uri="{FF2B5EF4-FFF2-40B4-BE49-F238E27FC236}">
                <a16:creationId xmlns:a16="http://schemas.microsoft.com/office/drawing/2014/main" id="{917BC2A4-E891-4FF8-A7C6-2198874E0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7"/>
          <a:stretch/>
        </p:blipFill>
        <p:spPr bwMode="auto">
          <a:xfrm>
            <a:off x="5967547" y="886530"/>
            <a:ext cx="2840026" cy="296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DD08CF9-8A04-4283-A957-60F688C838D7}"/>
              </a:ext>
            </a:extLst>
          </p:cNvPr>
          <p:cNvSpPr txBox="1">
            <a:spLocks/>
          </p:cNvSpPr>
          <p:nvPr/>
        </p:nvSpPr>
        <p:spPr>
          <a:xfrm>
            <a:off x="8836036" y="1729570"/>
            <a:ext cx="3071839" cy="1021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You are NOT allowed to receive guidance on your video.  You can add music/mute the recording if you like</a:t>
            </a:r>
          </a:p>
          <a:p>
            <a:pPr algn="ctr"/>
            <a:endParaRPr lang="en-GB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D1FB3E-331E-48B6-A645-0308BEE07D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054" t="70201" r="66550" b="757"/>
          <a:stretch/>
        </p:blipFill>
        <p:spPr>
          <a:xfrm>
            <a:off x="961443" y="2369772"/>
            <a:ext cx="1905802" cy="261052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436D055-22C7-4FD2-9B7E-35E47FDF207B}"/>
              </a:ext>
            </a:extLst>
          </p:cNvPr>
          <p:cNvSpPr txBox="1">
            <a:spLocks/>
          </p:cNvSpPr>
          <p:nvPr/>
        </p:nvSpPr>
        <p:spPr>
          <a:xfrm>
            <a:off x="733164" y="5201354"/>
            <a:ext cx="2362359" cy="1021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Hand in numerous clips that tell me nothing about what is on them!</a:t>
            </a:r>
          </a:p>
          <a:p>
            <a:pPr algn="ctr"/>
            <a:endParaRPr lang="en-GB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2CBAEB-7D78-4E97-9314-228CE208ABD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262" t="28664" r="32136" b="17793"/>
          <a:stretch/>
        </p:blipFill>
        <p:spPr>
          <a:xfrm>
            <a:off x="5884493" y="4274288"/>
            <a:ext cx="3006133" cy="2130772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07DA7C5-2C93-48C6-8799-ED6732F78B3B}"/>
              </a:ext>
            </a:extLst>
          </p:cNvPr>
          <p:cNvSpPr txBox="1">
            <a:spLocks/>
          </p:cNvSpPr>
          <p:nvPr/>
        </p:nvSpPr>
        <p:spPr>
          <a:xfrm>
            <a:off x="9061413" y="4828861"/>
            <a:ext cx="3071839" cy="1021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Hand in a video where we cannot see you!</a:t>
            </a:r>
          </a:p>
          <a:p>
            <a:pPr algn="ctr"/>
            <a:endParaRPr lang="en-GB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057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350C3-D4FF-449F-8AE4-15456AFE1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Competitive Log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BB3F8F-ADA8-4221-9EF4-96EDA87F9B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26" t="39859" r="20464" b="10817"/>
          <a:stretch/>
        </p:blipFill>
        <p:spPr>
          <a:xfrm>
            <a:off x="206208" y="1696134"/>
            <a:ext cx="4981989" cy="346573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973E91-2664-48A0-A070-972C7B4C4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749" y="1003277"/>
            <a:ext cx="6585043" cy="52174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Every student on the GCSE PE course MUST submit a competitive log for all three of their activities.</a:t>
            </a:r>
          </a:p>
          <a:p>
            <a:pPr marL="0" indent="0">
              <a:buNone/>
            </a:pP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This is even more important for those submitting video evidence as it backs up their mark.  If you are submitting a video your competitive log </a:t>
            </a:r>
            <a:r>
              <a:rPr lang="en-GB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WILL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be sent to the exam board</a:t>
            </a:r>
          </a:p>
          <a:p>
            <a:pPr marL="0" indent="0">
              <a:buNone/>
            </a:pP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If a video is submitted with NO competitive log the mark will reflect this.</a:t>
            </a:r>
          </a:p>
        </p:txBody>
      </p:sp>
    </p:spTree>
    <p:extLst>
      <p:ext uri="{BB962C8B-B14F-4D97-AF65-F5344CB8AC3E}">
        <p14:creationId xmlns:p14="http://schemas.microsoft.com/office/powerpoint/2010/main" val="3007888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Deadlines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CB0CB70-A400-4319-A901-A8DDA81E9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016" y="1146011"/>
            <a:ext cx="11454755" cy="52174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For those students in Year 10 – October Half Term</a:t>
            </a:r>
          </a:p>
          <a:p>
            <a:pPr marL="0" indent="0">
              <a:buNone/>
            </a:pP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Why?  The majority of sports can be completed over the summer months – from now until October.  There will be some exceptions.</a:t>
            </a:r>
          </a:p>
          <a:p>
            <a:pPr marL="0" indent="0">
              <a:buNone/>
            </a:pP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Those students who have been skiing should have already obtained some footage from February &amp; Easter – let us look at it!!</a:t>
            </a:r>
          </a:p>
          <a:p>
            <a:pPr marL="0" indent="0">
              <a:buNone/>
            </a:pP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We will then have a much better idea of what you need to do to improve AND what grade you will achieve.</a:t>
            </a:r>
          </a:p>
          <a:p>
            <a:pPr marL="0" indent="0">
              <a:buNone/>
            </a:pP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For those students in Year 9 – the footage does need to be filmed in Year 10 &amp; 11 so your deadline will also be October half term of Year 11 BUT if you have some footage – please come and </a:t>
            </a:r>
            <a:r>
              <a:rPr lang="en-GB" sz="2800">
                <a:latin typeface="Cambria" panose="02040503050406030204" pitchFamily="18" charset="0"/>
                <a:ea typeface="Cambria" panose="02040503050406030204" pitchFamily="18" charset="0"/>
              </a:rPr>
              <a:t>give it to us!!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588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The normal process….(for on site activities)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384" y="1146010"/>
            <a:ext cx="7361221" cy="5217443"/>
          </a:xfrm>
        </p:spPr>
        <p:txBody>
          <a:bodyPr>
            <a:normAutofit fontScale="77500" lnSpcReduction="20000"/>
          </a:bodyPr>
          <a:lstStyle/>
          <a:p>
            <a:r>
              <a:rPr lang="en-GB" u="sng" dirty="0">
                <a:latin typeface="Cambria" panose="02040503050406030204" pitchFamily="18" charset="0"/>
                <a:ea typeface="Cambria" panose="02040503050406030204" pitchFamily="18" charset="0"/>
              </a:rPr>
              <a:t>March Year 11</a:t>
            </a:r>
          </a:p>
          <a:p>
            <a:endParaRPr lang="en-GB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Marks submitted for all three sports to OCR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Moderator chooses which on site activities/students they are coming to watch (normally 5/6 sports, around 5 students per sport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Students from3/4 different schools join together for moderation day.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Each sport has an hour session which covers the core skills, advanced skills and includes competitive scenarios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The video evidence submitted has to reflect this experience in school</a:t>
            </a:r>
          </a:p>
        </p:txBody>
      </p:sp>
      <p:pic>
        <p:nvPicPr>
          <p:cNvPr id="4" name="Picture 2" descr="May be an image of grass">
            <a:extLst>
              <a:ext uri="{FF2B5EF4-FFF2-40B4-BE49-F238E27FC236}">
                <a16:creationId xmlns:a16="http://schemas.microsoft.com/office/drawing/2014/main" id="{60E15FEE-83CD-4E87-A8B2-5ABFDF43F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588" y="1380460"/>
            <a:ext cx="3420848" cy="427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88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31FC5-4558-4C78-BA5D-C066A6FBF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Any questions?</a:t>
            </a:r>
          </a:p>
        </p:txBody>
      </p:sp>
      <p:pic>
        <p:nvPicPr>
          <p:cNvPr id="16386" name="Picture 2" descr="Any Questions concept on Blackboard | Vision Therapy at Home">
            <a:extLst>
              <a:ext uri="{FF2B5EF4-FFF2-40B4-BE49-F238E27FC236}">
                <a16:creationId xmlns:a16="http://schemas.microsoft.com/office/drawing/2014/main" id="{6C574907-1530-4082-8083-EAE0329D0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140" y="1487745"/>
            <a:ext cx="6671565" cy="355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427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Assessment of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385" y="1146010"/>
            <a:ext cx="5495762" cy="5217443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Core Skills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Advanced Skills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Decision Making/Tactical Awareness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AE6492-FD54-4E4D-A4D3-8933AA4059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07" t="61925" r="52907" b="31747"/>
          <a:stretch/>
        </p:blipFill>
        <p:spPr>
          <a:xfrm>
            <a:off x="797441" y="4301758"/>
            <a:ext cx="4018554" cy="71238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41D1098-0345-401C-AAAA-7BCBA6A56984}"/>
              </a:ext>
            </a:extLst>
          </p:cNvPr>
          <p:cNvSpPr/>
          <p:nvPr/>
        </p:nvSpPr>
        <p:spPr>
          <a:xfrm>
            <a:off x="504770" y="3966833"/>
            <a:ext cx="4603897" cy="13822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99FC2C-2A12-442D-A868-5200A22D0E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85" t="18280" r="56046" b="32152"/>
          <a:stretch/>
        </p:blipFill>
        <p:spPr>
          <a:xfrm>
            <a:off x="5995546" y="691380"/>
            <a:ext cx="2909777" cy="5886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1E8B71-9BF3-42A4-BED6-71E2CC772B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85" t="67145" r="56046" b="1568"/>
          <a:stretch/>
        </p:blipFill>
        <p:spPr>
          <a:xfrm>
            <a:off x="9119040" y="1816464"/>
            <a:ext cx="2847857" cy="363683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9212D7B-8134-42E7-9608-C4686F4C85D2}"/>
              </a:ext>
            </a:extLst>
          </p:cNvPr>
          <p:cNvSpPr/>
          <p:nvPr/>
        </p:nvSpPr>
        <p:spPr>
          <a:xfrm>
            <a:off x="6654211" y="2039679"/>
            <a:ext cx="2251112" cy="7566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A808AF2-93A2-4859-B2CC-FED157640FD4}"/>
              </a:ext>
            </a:extLst>
          </p:cNvPr>
          <p:cNvSpPr/>
          <p:nvPr/>
        </p:nvSpPr>
        <p:spPr>
          <a:xfrm>
            <a:off x="6715528" y="3683297"/>
            <a:ext cx="2251112" cy="7566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8E081A-B95B-481F-833D-FAD18C85B39D}"/>
              </a:ext>
            </a:extLst>
          </p:cNvPr>
          <p:cNvSpPr/>
          <p:nvPr/>
        </p:nvSpPr>
        <p:spPr>
          <a:xfrm>
            <a:off x="6654211" y="5612219"/>
            <a:ext cx="2251112" cy="7566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9C3292-2643-49EA-BEC3-6AF5EE443D7D}"/>
              </a:ext>
            </a:extLst>
          </p:cNvPr>
          <p:cNvSpPr/>
          <p:nvPr/>
        </p:nvSpPr>
        <p:spPr>
          <a:xfrm>
            <a:off x="9862253" y="4124546"/>
            <a:ext cx="2251112" cy="7566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602388C-C9B1-4142-AC86-4A5EA8F7C7F4}"/>
              </a:ext>
            </a:extLst>
          </p:cNvPr>
          <p:cNvSpPr/>
          <p:nvPr/>
        </p:nvSpPr>
        <p:spPr>
          <a:xfrm>
            <a:off x="9797625" y="2642634"/>
            <a:ext cx="2251112" cy="7566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C9B849C-0010-482D-AEAB-D9456433752E}"/>
              </a:ext>
            </a:extLst>
          </p:cNvPr>
          <p:cNvCxnSpPr>
            <a:cxnSpLocks/>
          </p:cNvCxnSpPr>
          <p:nvPr/>
        </p:nvCxnSpPr>
        <p:spPr>
          <a:xfrm>
            <a:off x="8102009" y="1446028"/>
            <a:ext cx="627321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4C2D95-2534-43F4-BE93-41FB6A8CCB0A}"/>
              </a:ext>
            </a:extLst>
          </p:cNvPr>
          <p:cNvCxnSpPr>
            <a:cxnSpLocks/>
          </p:cNvCxnSpPr>
          <p:nvPr/>
        </p:nvCxnSpPr>
        <p:spPr>
          <a:xfrm>
            <a:off x="7788348" y="1651591"/>
            <a:ext cx="717699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3B09D8-9C1C-4932-884B-907F79F885AD}"/>
              </a:ext>
            </a:extLst>
          </p:cNvPr>
          <p:cNvCxnSpPr>
            <a:cxnSpLocks/>
          </p:cNvCxnSpPr>
          <p:nvPr/>
        </p:nvCxnSpPr>
        <p:spPr>
          <a:xfrm>
            <a:off x="7238999" y="1820008"/>
            <a:ext cx="958703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5566EFE-7D3E-446B-A713-9191BC6B9BFC}"/>
              </a:ext>
            </a:extLst>
          </p:cNvPr>
          <p:cNvCxnSpPr>
            <a:cxnSpLocks/>
          </p:cNvCxnSpPr>
          <p:nvPr/>
        </p:nvCxnSpPr>
        <p:spPr>
          <a:xfrm>
            <a:off x="8073656" y="3150781"/>
            <a:ext cx="283535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99DBB13-91ED-4CF1-A1B2-4B55690FC99B}"/>
              </a:ext>
            </a:extLst>
          </p:cNvPr>
          <p:cNvCxnSpPr>
            <a:cxnSpLocks/>
          </p:cNvCxnSpPr>
          <p:nvPr/>
        </p:nvCxnSpPr>
        <p:spPr>
          <a:xfrm>
            <a:off x="7238999" y="3363024"/>
            <a:ext cx="627321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FDD7DFC-33DF-43F0-A488-873B7B170C64}"/>
              </a:ext>
            </a:extLst>
          </p:cNvPr>
          <p:cNvCxnSpPr>
            <a:cxnSpLocks/>
          </p:cNvCxnSpPr>
          <p:nvPr/>
        </p:nvCxnSpPr>
        <p:spPr>
          <a:xfrm>
            <a:off x="8102009" y="3348847"/>
            <a:ext cx="404038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E07B3C4-82EB-44BE-A3D1-7298DA27CD7A}"/>
              </a:ext>
            </a:extLst>
          </p:cNvPr>
          <p:cNvCxnSpPr>
            <a:cxnSpLocks/>
          </p:cNvCxnSpPr>
          <p:nvPr/>
        </p:nvCxnSpPr>
        <p:spPr>
          <a:xfrm>
            <a:off x="7238999" y="3565451"/>
            <a:ext cx="958703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5C05EE-C586-4115-A79D-254C13A55452}"/>
              </a:ext>
            </a:extLst>
          </p:cNvPr>
          <p:cNvCxnSpPr>
            <a:cxnSpLocks/>
          </p:cNvCxnSpPr>
          <p:nvPr/>
        </p:nvCxnSpPr>
        <p:spPr>
          <a:xfrm>
            <a:off x="8102009" y="5049582"/>
            <a:ext cx="404038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D685791-89A4-4309-9828-0FB34997EFA4}"/>
              </a:ext>
            </a:extLst>
          </p:cNvPr>
          <p:cNvCxnSpPr>
            <a:cxnSpLocks/>
          </p:cNvCxnSpPr>
          <p:nvPr/>
        </p:nvCxnSpPr>
        <p:spPr>
          <a:xfrm>
            <a:off x="7238999" y="5266661"/>
            <a:ext cx="627321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B27CC18-10F4-475D-86A1-B3DC134E7359}"/>
              </a:ext>
            </a:extLst>
          </p:cNvPr>
          <p:cNvCxnSpPr>
            <a:cxnSpLocks/>
          </p:cNvCxnSpPr>
          <p:nvPr/>
        </p:nvCxnSpPr>
        <p:spPr>
          <a:xfrm>
            <a:off x="8102009" y="5266661"/>
            <a:ext cx="404038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A6D7652-38A4-48DF-BF34-4955CF8C7416}"/>
              </a:ext>
            </a:extLst>
          </p:cNvPr>
          <p:cNvCxnSpPr>
            <a:cxnSpLocks/>
          </p:cNvCxnSpPr>
          <p:nvPr/>
        </p:nvCxnSpPr>
        <p:spPr>
          <a:xfrm>
            <a:off x="7238999" y="5488739"/>
            <a:ext cx="958703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1220149-DBD7-48CA-8ECC-24DCDB42EE84}"/>
              </a:ext>
            </a:extLst>
          </p:cNvPr>
          <p:cNvCxnSpPr>
            <a:cxnSpLocks/>
          </p:cNvCxnSpPr>
          <p:nvPr/>
        </p:nvCxnSpPr>
        <p:spPr>
          <a:xfrm>
            <a:off x="11146465" y="2119423"/>
            <a:ext cx="464288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C8D43DF-00A6-46FA-97D6-EB05F9DA1B4D}"/>
              </a:ext>
            </a:extLst>
          </p:cNvPr>
          <p:cNvCxnSpPr>
            <a:cxnSpLocks/>
          </p:cNvCxnSpPr>
          <p:nvPr/>
        </p:nvCxnSpPr>
        <p:spPr>
          <a:xfrm>
            <a:off x="10295860" y="2321442"/>
            <a:ext cx="627321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F01DD25-7D55-4422-A581-8242EF24C668}"/>
              </a:ext>
            </a:extLst>
          </p:cNvPr>
          <p:cNvCxnSpPr>
            <a:cxnSpLocks/>
          </p:cNvCxnSpPr>
          <p:nvPr/>
        </p:nvCxnSpPr>
        <p:spPr>
          <a:xfrm>
            <a:off x="11146465" y="2321442"/>
            <a:ext cx="464288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B4DC029-B10E-4D0B-A9F4-608923AE02DE}"/>
              </a:ext>
            </a:extLst>
          </p:cNvPr>
          <p:cNvCxnSpPr>
            <a:cxnSpLocks/>
          </p:cNvCxnSpPr>
          <p:nvPr/>
        </p:nvCxnSpPr>
        <p:spPr>
          <a:xfrm>
            <a:off x="10295860" y="2544726"/>
            <a:ext cx="984716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701DD8D-C567-47E5-B4D6-382E9A9E4957}"/>
              </a:ext>
            </a:extLst>
          </p:cNvPr>
          <p:cNvCxnSpPr>
            <a:cxnSpLocks/>
          </p:cNvCxnSpPr>
          <p:nvPr/>
        </p:nvCxnSpPr>
        <p:spPr>
          <a:xfrm>
            <a:off x="11146465" y="3768908"/>
            <a:ext cx="464288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57F8D6E-B30D-4BDB-BD98-5E0D67C37C50}"/>
              </a:ext>
            </a:extLst>
          </p:cNvPr>
          <p:cNvCxnSpPr>
            <a:cxnSpLocks/>
          </p:cNvCxnSpPr>
          <p:nvPr/>
        </p:nvCxnSpPr>
        <p:spPr>
          <a:xfrm>
            <a:off x="10313297" y="3991642"/>
            <a:ext cx="627321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280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3F64F-F8FF-4064-94A1-7087FDB53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From the exam board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6371D6-FAF8-4A2F-8947-E9B579D8F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45" t="40263" r="28351" b="20818"/>
          <a:stretch/>
        </p:blipFill>
        <p:spPr>
          <a:xfrm>
            <a:off x="1360755" y="1456661"/>
            <a:ext cx="9470490" cy="419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87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12E41A-1AB6-4C20-B2B5-25DFDCB6FB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82" t="23027" r="24318" b="35821"/>
          <a:stretch/>
        </p:blipFill>
        <p:spPr>
          <a:xfrm>
            <a:off x="366677" y="1083428"/>
            <a:ext cx="11229577" cy="469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00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Examples of activities - Equestrian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DE14AD-22BD-4EA0-97DC-99FBB7412D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20" t="33045" r="53169" b="10492"/>
          <a:stretch/>
        </p:blipFill>
        <p:spPr>
          <a:xfrm>
            <a:off x="2216920" y="925033"/>
            <a:ext cx="3326187" cy="53096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3547E5-8DCD-4FEC-A5CD-6BD31B98DB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180" t="28664" r="32936" b="17956"/>
          <a:stretch/>
        </p:blipFill>
        <p:spPr>
          <a:xfrm>
            <a:off x="6544371" y="1094256"/>
            <a:ext cx="3326186" cy="479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62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414" y="20410"/>
            <a:ext cx="10125171" cy="764704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Equestrian Advanced and Decision Making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1B579D-B10D-46A1-A336-35A0E0A85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093" t="37913" r="32849" b="22498"/>
          <a:stretch/>
        </p:blipFill>
        <p:spPr>
          <a:xfrm>
            <a:off x="813311" y="1188844"/>
            <a:ext cx="3978998" cy="41171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FFAA20-38E2-4087-9269-0B8B70C804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81" t="42780" r="52471" b="51379"/>
          <a:stretch/>
        </p:blipFill>
        <p:spPr>
          <a:xfrm>
            <a:off x="813312" y="5305955"/>
            <a:ext cx="3978997" cy="6110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2D1B8B-2DED-443C-A015-B2593E8BBB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81" t="42618" r="32936" b="29313"/>
          <a:stretch/>
        </p:blipFill>
        <p:spPr>
          <a:xfrm>
            <a:off x="5293172" y="1188844"/>
            <a:ext cx="6422097" cy="242422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61F8DD5-1948-4B30-8C31-3E19121EE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2823" y="3963638"/>
            <a:ext cx="5495762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A lot of the decision making skills are assessed within the competitive element which is why it is so important.</a:t>
            </a:r>
          </a:p>
        </p:txBody>
      </p:sp>
    </p:spTree>
    <p:extLst>
      <p:ext uri="{BB962C8B-B14F-4D97-AF65-F5344CB8AC3E}">
        <p14:creationId xmlns:p14="http://schemas.microsoft.com/office/powerpoint/2010/main" val="3380497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Key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022" y="902868"/>
            <a:ext cx="2608467" cy="5339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Equestrian</a:t>
            </a:r>
          </a:p>
          <a:p>
            <a:pPr algn="ctr"/>
            <a:endParaRPr lang="en-GB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1EBF29-3B2F-46E2-8A5B-C36C9C7F07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49" t="40346" r="53518" b="46512"/>
          <a:stretch/>
        </p:blipFill>
        <p:spPr>
          <a:xfrm>
            <a:off x="426037" y="1470946"/>
            <a:ext cx="3290509" cy="14407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ACAD27-71B6-4E6E-A24A-E4117177F2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52" t="49675" r="52733" b="43916"/>
          <a:stretch/>
        </p:blipFill>
        <p:spPr>
          <a:xfrm>
            <a:off x="4110772" y="1470945"/>
            <a:ext cx="3688484" cy="76470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6CE86D-8418-44E7-8583-F1DED7F371CA}"/>
              </a:ext>
            </a:extLst>
          </p:cNvPr>
          <p:cNvSpPr txBox="1">
            <a:spLocks/>
          </p:cNvSpPr>
          <p:nvPr/>
        </p:nvSpPr>
        <p:spPr>
          <a:xfrm>
            <a:off x="636022" y="3148902"/>
            <a:ext cx="2608467" cy="802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If submitting show jumping you must be jumping over 1m in height</a:t>
            </a:r>
          </a:p>
          <a:p>
            <a:pPr algn="ctr"/>
            <a:endParaRPr lang="en-GB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B98E10-E8AA-4C4C-95EB-DC71B87C14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652" t="51947" r="53082" b="39048"/>
          <a:stretch/>
        </p:blipFill>
        <p:spPr>
          <a:xfrm>
            <a:off x="8281337" y="1470945"/>
            <a:ext cx="3376868" cy="100477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8656E56-E752-4D0E-A790-B83A45F09CEC}"/>
              </a:ext>
            </a:extLst>
          </p:cNvPr>
          <p:cNvSpPr txBox="1">
            <a:spLocks/>
          </p:cNvSpPr>
          <p:nvPr/>
        </p:nvSpPr>
        <p:spPr>
          <a:xfrm>
            <a:off x="4617324" y="850858"/>
            <a:ext cx="2608467" cy="533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Golf</a:t>
            </a:r>
          </a:p>
          <a:p>
            <a:pPr algn="ctr"/>
            <a:endParaRPr lang="en-GB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BE9E097-9B40-44FF-868F-DD8E8156B3D3}"/>
              </a:ext>
            </a:extLst>
          </p:cNvPr>
          <p:cNvSpPr txBox="1">
            <a:spLocks/>
          </p:cNvSpPr>
          <p:nvPr/>
        </p:nvSpPr>
        <p:spPr>
          <a:xfrm>
            <a:off x="4423172" y="2444915"/>
            <a:ext cx="2996769" cy="140797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Medal – stroke play i.e. every shot counts towards final score</a:t>
            </a:r>
          </a:p>
          <a:p>
            <a:pPr marL="0" indent="0" algn="ctr">
              <a:buFont typeface="Arial" pitchFamily="34" charset="0"/>
              <a:buNone/>
            </a:pPr>
            <a:endParaRPr lang="en-GB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Stableford – score points on each hole e.g. bogey = 1 point, par = 2 points, birdie = 3 points</a:t>
            </a:r>
          </a:p>
          <a:p>
            <a:pPr algn="ctr"/>
            <a:endParaRPr lang="en-GB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C1CDA6-E78E-4FF0-9422-66683AFFCDDB}"/>
              </a:ext>
            </a:extLst>
          </p:cNvPr>
          <p:cNvSpPr txBox="1">
            <a:spLocks/>
          </p:cNvSpPr>
          <p:nvPr/>
        </p:nvSpPr>
        <p:spPr>
          <a:xfrm>
            <a:off x="8665538" y="797375"/>
            <a:ext cx="2608467" cy="533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Skiing</a:t>
            </a:r>
          </a:p>
          <a:p>
            <a:pPr algn="ctr"/>
            <a:endParaRPr lang="en-GB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A6297AA-D45D-4DB8-9F3A-D7E1C5E28ED0}"/>
              </a:ext>
            </a:extLst>
          </p:cNvPr>
          <p:cNvSpPr txBox="1">
            <a:spLocks/>
          </p:cNvSpPr>
          <p:nvPr/>
        </p:nvSpPr>
        <p:spPr>
          <a:xfrm>
            <a:off x="8292211" y="4220184"/>
            <a:ext cx="3276509" cy="9896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This MUST be on snow.  It can be indoors i.e. chill 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factore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 BUT on a mountain is much better</a:t>
            </a:r>
          </a:p>
          <a:p>
            <a:pPr algn="ctr"/>
            <a:endParaRPr lang="en-GB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0FBB6D-C5A2-4518-9F3C-4973D6DD12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523" t="43104" r="53605" b="48053"/>
          <a:stretch/>
        </p:blipFill>
        <p:spPr>
          <a:xfrm>
            <a:off x="8202727" y="3071972"/>
            <a:ext cx="3455478" cy="1034687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3F234A1-5051-432D-9203-432D7FDD8E08}"/>
              </a:ext>
            </a:extLst>
          </p:cNvPr>
          <p:cNvSpPr txBox="1">
            <a:spLocks/>
          </p:cNvSpPr>
          <p:nvPr/>
        </p:nvSpPr>
        <p:spPr>
          <a:xfrm>
            <a:off x="8672109" y="2540865"/>
            <a:ext cx="2608467" cy="533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Snowboarding</a:t>
            </a:r>
          </a:p>
          <a:p>
            <a:pPr algn="ctr"/>
            <a:endParaRPr lang="en-GB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B7F57A-444E-48F5-86D0-57708872B4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000" t="31400" r="52558" b="55209"/>
          <a:stretch/>
        </p:blipFill>
        <p:spPr>
          <a:xfrm>
            <a:off x="419626" y="4584191"/>
            <a:ext cx="3491038" cy="1440711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3653AF1-C16B-48A3-B0F8-3BBA9539CF43}"/>
              </a:ext>
            </a:extLst>
          </p:cNvPr>
          <p:cNvSpPr txBox="1">
            <a:spLocks/>
          </p:cNvSpPr>
          <p:nvPr/>
        </p:nvSpPr>
        <p:spPr>
          <a:xfrm>
            <a:off x="636022" y="3951660"/>
            <a:ext cx="2608467" cy="533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Swimming</a:t>
            </a:r>
          </a:p>
          <a:p>
            <a:pPr algn="ctr"/>
            <a:endParaRPr lang="en-GB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DE82995-723B-4264-8E98-82284BE1156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7791" t="25419" r="37035" b="68211"/>
          <a:stretch/>
        </p:blipFill>
        <p:spPr>
          <a:xfrm>
            <a:off x="8281337" y="5001056"/>
            <a:ext cx="3376868" cy="762019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BD59DA-BB7D-4476-9A94-12073EB0EBD1}"/>
              </a:ext>
            </a:extLst>
          </p:cNvPr>
          <p:cNvCxnSpPr>
            <a:cxnSpLocks/>
          </p:cNvCxnSpPr>
          <p:nvPr/>
        </p:nvCxnSpPr>
        <p:spPr>
          <a:xfrm>
            <a:off x="10111563" y="5730949"/>
            <a:ext cx="6166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41AA1DD-0312-42F5-9AB1-E7FAAD1C1C6A}"/>
              </a:ext>
            </a:extLst>
          </p:cNvPr>
          <p:cNvSpPr txBox="1">
            <a:spLocks/>
          </p:cNvSpPr>
          <p:nvPr/>
        </p:nvSpPr>
        <p:spPr>
          <a:xfrm>
            <a:off x="8338087" y="5789339"/>
            <a:ext cx="3276509" cy="9896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A black run would be better hence why mountain skiing is better.  Please show the colour of the run in the video</a:t>
            </a:r>
          </a:p>
          <a:p>
            <a:pPr algn="ctr"/>
            <a:endParaRPr lang="en-GB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FAABE9-606F-410E-9C82-9BBC628FDBF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068" t="41955" r="51137" b="32221"/>
          <a:stretch/>
        </p:blipFill>
        <p:spPr>
          <a:xfrm>
            <a:off x="4187156" y="4565270"/>
            <a:ext cx="3828562" cy="2042541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F933978-15C4-4660-B021-79BCB341024C}"/>
              </a:ext>
            </a:extLst>
          </p:cNvPr>
          <p:cNvSpPr txBox="1">
            <a:spLocks/>
          </p:cNvSpPr>
          <p:nvPr/>
        </p:nvSpPr>
        <p:spPr>
          <a:xfrm>
            <a:off x="4654628" y="3961680"/>
            <a:ext cx="2608467" cy="533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Boxing</a:t>
            </a:r>
          </a:p>
          <a:p>
            <a:pPr algn="ctr"/>
            <a:endParaRPr lang="en-GB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93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Key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555" y="912996"/>
            <a:ext cx="2608467" cy="5339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Cycling</a:t>
            </a:r>
          </a:p>
          <a:p>
            <a:pPr algn="ctr"/>
            <a:endParaRPr lang="en-GB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8656E56-E752-4D0E-A790-B83A45F09CEC}"/>
              </a:ext>
            </a:extLst>
          </p:cNvPr>
          <p:cNvSpPr txBox="1">
            <a:spLocks/>
          </p:cNvSpPr>
          <p:nvPr/>
        </p:nvSpPr>
        <p:spPr>
          <a:xfrm>
            <a:off x="7086251" y="832887"/>
            <a:ext cx="2608467" cy="533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Dance</a:t>
            </a:r>
          </a:p>
          <a:p>
            <a:pPr algn="ctr"/>
            <a:endParaRPr lang="en-GB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EB9E6E-E7D6-4A37-8FEF-80A8CDF3D8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83" t="18488" r="51773" b="18929"/>
          <a:stretch/>
        </p:blipFill>
        <p:spPr>
          <a:xfrm>
            <a:off x="2529556" y="1446929"/>
            <a:ext cx="2608467" cy="4945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165569-6E8D-468D-A65D-730432B786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24" t="44889" r="54477" b="12115"/>
          <a:stretch/>
        </p:blipFill>
        <p:spPr>
          <a:xfrm>
            <a:off x="6775733" y="1436801"/>
            <a:ext cx="3229504" cy="49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061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ishops">
      <a:dk1>
        <a:srgbClr val="01005B"/>
      </a:dk1>
      <a:lt1>
        <a:sysClr val="window" lastClr="FFFFFF"/>
      </a:lt1>
      <a:dk2>
        <a:srgbClr val="01005B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83A1A"/>
      </a:hlink>
      <a:folHlink>
        <a:srgbClr val="E83A1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c507e52-80cb-4776-9544-f86226647a7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5DA2FCC8D9944DA3FFFBEF0D60230F" ma:contentTypeVersion="15" ma:contentTypeDescription="Create a new document." ma:contentTypeScope="" ma:versionID="4409b8fc223b72097ae9dc11f4a31ba1">
  <xsd:schema xmlns:xsd="http://www.w3.org/2001/XMLSchema" xmlns:xs="http://www.w3.org/2001/XMLSchema" xmlns:p="http://schemas.microsoft.com/office/2006/metadata/properties" xmlns:ns3="fc507e52-80cb-4776-9544-f86226647a71" xmlns:ns4="eae76bbc-e236-4915-89b8-17f34594bace" targetNamespace="http://schemas.microsoft.com/office/2006/metadata/properties" ma:root="true" ma:fieldsID="7beda6ad04f05032c5d52654eae07b59" ns3:_="" ns4:_="">
    <xsd:import namespace="fc507e52-80cb-4776-9544-f86226647a71"/>
    <xsd:import namespace="eae76bbc-e236-4915-89b8-17f34594ba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07e52-80cb-4776-9544-f86226647a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e76bbc-e236-4915-89b8-17f34594ba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3C19EA-0A71-4846-A317-CC577287EE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709160-6EE2-4DDB-BDFF-417A02F6DB66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dcmitype/"/>
    <ds:schemaRef ds:uri="http://purl.org/dc/terms/"/>
    <ds:schemaRef ds:uri="eae76bbc-e236-4915-89b8-17f34594bace"/>
    <ds:schemaRef ds:uri="fc507e52-80cb-4776-9544-f86226647a71"/>
  </ds:schemaRefs>
</ds:datastoreItem>
</file>

<file path=customXml/itemProps3.xml><?xml version="1.0" encoding="utf-8"?>
<ds:datastoreItem xmlns:ds="http://schemas.openxmlformats.org/officeDocument/2006/customXml" ds:itemID="{01F73736-2617-45F6-9A4D-6FBDF2C7B4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507e52-80cb-4776-9544-f86226647a71"/>
    <ds:schemaRef ds:uri="eae76bbc-e236-4915-89b8-17f34594b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10015</TotalTime>
  <Words>884</Words>
  <Application>Microsoft Office PowerPoint</Application>
  <PresentationFormat>Widescreen</PresentationFormat>
  <Paragraphs>106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</vt:lpstr>
      <vt:lpstr>Wingdings</vt:lpstr>
      <vt:lpstr>1_Office Theme</vt:lpstr>
      <vt:lpstr>Physical Education Department</vt:lpstr>
      <vt:lpstr>The normal process….(for on site activities)</vt:lpstr>
      <vt:lpstr>Assessment of activities</vt:lpstr>
      <vt:lpstr>From the exam board</vt:lpstr>
      <vt:lpstr>PowerPoint Presentation</vt:lpstr>
      <vt:lpstr>Examples of activities - Equestrian</vt:lpstr>
      <vt:lpstr>Equestrian Advanced and Decision Making</vt:lpstr>
      <vt:lpstr>Key Information</vt:lpstr>
      <vt:lpstr>Key Information</vt:lpstr>
      <vt:lpstr>Key Information (from the exam board)</vt:lpstr>
      <vt:lpstr>The Video…</vt:lpstr>
      <vt:lpstr>The Introduction</vt:lpstr>
      <vt:lpstr>All core/advanced skills in isolation</vt:lpstr>
      <vt:lpstr>Competition/Group Footage</vt:lpstr>
      <vt:lpstr>Decision making/tactical awareness</vt:lpstr>
      <vt:lpstr>Decision making/tactical awareness</vt:lpstr>
      <vt:lpstr>What not to do…</vt:lpstr>
      <vt:lpstr>Competitive Log</vt:lpstr>
      <vt:lpstr>Deadlines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Hornby</dc:creator>
  <cp:lastModifiedBy>Mr M Mawdsley</cp:lastModifiedBy>
  <cp:revision>31</cp:revision>
  <dcterms:created xsi:type="dcterms:W3CDTF">2023-04-26T12:27:13Z</dcterms:created>
  <dcterms:modified xsi:type="dcterms:W3CDTF">2025-05-20T11:11:20Z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0x010100675DA2FCC8D9944DA3FFFBEF0D60230F</vt:lpwstr>
  </property>
</Properties>
</file>