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7"/>
  </p:notesMasterIdLst>
  <p:sldIdLst>
    <p:sldId id="257" r:id="rId5"/>
    <p:sldId id="258" r:id="rId6"/>
  </p:sldIdLst>
  <p:sldSz cx="9144000" cy="5143500" type="screen16x9"/>
  <p:notesSz cx="6858000" cy="9144000"/>
  <p:embeddedFontLst>
    <p:embeddedFont>
      <p:font typeface="Century Gothic" panose="020B0502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Sacramento" panose="020B0604020202020204" charset="0"/>
      <p:regular r:id="rId16"/>
    </p:embeddedFont>
    <p:embeddedFont>
      <p:font typeface="Open Sans" panose="020B0604020202020204" charset="0"/>
      <p:regular r:id="rId17"/>
      <p:bold r:id="rId18"/>
      <p:italic r:id="rId19"/>
      <p:boldItalic r:id="rId20"/>
    </p:embeddedFont>
    <p:embeddedFont>
      <p:font typeface="Amatic SC" panose="020B0604020202020204" charset="-79"/>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1c277ab75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0"/>
              </a:spcBef>
              <a:spcAft>
                <a:spcPts val="0"/>
              </a:spcAft>
              <a:buNone/>
            </a:pPr>
            <a:endParaRPr dirty="0"/>
          </a:p>
        </p:txBody>
      </p:sp>
      <p:sp>
        <p:nvSpPr>
          <p:cNvPr id="99" name="Google Shape;99;gb1c277ab75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90" name="Google Shape;90;p13"/>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Autofit/>
          </a:bodyPr>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91" name="Google Shape;91;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7" name="Google Shape;27;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 name="Google Shape;33;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descr="\\cfs-01\userdata$\ICT Support\nickwootton\Desktop\vanda.png"/>
          <p:cNvPicPr preferRelativeResize="0"/>
          <p:nvPr/>
        </p:nvPicPr>
        <p:blipFill rotWithShape="1">
          <a:blip r:embed="rId14">
            <a:alphaModFix/>
          </a:blip>
          <a:srcRect/>
          <a:stretch/>
        </p:blipFill>
        <p:spPr>
          <a:xfrm>
            <a:off x="5938962" y="411511"/>
            <a:ext cx="3025527" cy="174680"/>
          </a:xfrm>
          <a:prstGeom prst="rect">
            <a:avLst/>
          </a:prstGeom>
          <a:noFill/>
          <a:ln>
            <a:noFill/>
          </a:ln>
        </p:spPr>
      </p:pic>
      <p:pic>
        <p:nvPicPr>
          <p:cNvPr id="16" name="Google Shape;16;p1"/>
          <p:cNvPicPr preferRelativeResize="0"/>
          <p:nvPr/>
        </p:nvPicPr>
        <p:blipFill rotWithShape="1">
          <a:blip r:embed="rId15">
            <a:alphaModFix/>
          </a:blip>
          <a:srcRect l="4626" t="10660" r="6033"/>
          <a:stretch/>
        </p:blipFill>
        <p:spPr>
          <a:xfrm>
            <a:off x="1" y="0"/>
            <a:ext cx="9144000" cy="5143500"/>
          </a:xfrm>
          <a:prstGeom prst="rect">
            <a:avLst/>
          </a:prstGeom>
          <a:noFill/>
          <a:ln>
            <a:noFill/>
          </a:ln>
        </p:spPr>
      </p:pic>
      <p:pic>
        <p:nvPicPr>
          <p:cNvPr id="17" name="Google Shape;17;p1" descr="\\cfs-01\userdata$\ICT Support\nickwootton\Desktop\trans.png"/>
          <p:cNvPicPr preferRelativeResize="0"/>
          <p:nvPr/>
        </p:nvPicPr>
        <p:blipFill rotWithShape="1">
          <a:blip r:embed="rId16">
            <a:alphaModFix/>
          </a:blip>
          <a:srcRect r="82641" b="41024"/>
          <a:stretch/>
        </p:blipFill>
        <p:spPr>
          <a:xfrm>
            <a:off x="4932040" y="123478"/>
            <a:ext cx="4211961" cy="50200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94025" y="89550"/>
            <a:ext cx="8970600" cy="4965000"/>
          </a:xfrm>
          <a:prstGeom prst="rect">
            <a:avLst/>
          </a:prstGeom>
          <a:solidFill>
            <a:schemeClr val="dk1">
              <a:alpha val="47840"/>
            </a:schemeClr>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4500" b="1" u="sng">
              <a:solidFill>
                <a:srgbClr val="FFFFFF"/>
              </a:solidFill>
              <a:latin typeface="Amatic SC"/>
              <a:ea typeface="Amatic SC"/>
              <a:cs typeface="Amatic SC"/>
              <a:sym typeface="Amatic SC"/>
            </a:endParaRPr>
          </a:p>
          <a:p>
            <a:pPr marL="0" lvl="0" indent="0" algn="l"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l"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200">
              <a:solidFill>
                <a:srgbClr val="444444"/>
              </a:solidFill>
              <a:highlight>
                <a:srgbClr val="FFFFFF"/>
              </a:highlight>
              <a:latin typeface="Open Sans"/>
              <a:ea typeface="Open Sans"/>
              <a:cs typeface="Open Sans"/>
              <a:sym typeface="Open Sans"/>
            </a:endParaRPr>
          </a:p>
          <a:p>
            <a:pPr marL="0" lvl="0" indent="0" algn="ctr" rtl="0">
              <a:lnSpc>
                <a:spcPct val="100000"/>
              </a:lnSpc>
              <a:spcBef>
                <a:spcPts val="0"/>
              </a:spcBef>
              <a:spcAft>
                <a:spcPts val="0"/>
              </a:spcAft>
              <a:buNone/>
            </a:pPr>
            <a:endParaRPr sz="1800" u="sng">
              <a:solidFill>
                <a:srgbClr val="00FFFF"/>
              </a:solidFill>
              <a:highlight>
                <a:srgbClr val="FFFFFF"/>
              </a:highlight>
              <a:latin typeface="Century Gothic"/>
              <a:ea typeface="Century Gothic"/>
              <a:cs typeface="Century Gothic"/>
              <a:sym typeface="Century Gothic"/>
            </a:endParaRPr>
          </a:p>
          <a:p>
            <a:pPr marL="0" lvl="0" indent="0" algn="ctr" rtl="0">
              <a:lnSpc>
                <a:spcPct val="100000"/>
              </a:lnSpc>
              <a:spcBef>
                <a:spcPts val="0"/>
              </a:spcBef>
              <a:spcAft>
                <a:spcPts val="0"/>
              </a:spcAft>
              <a:buNone/>
            </a:pPr>
            <a:endParaRPr sz="1800" u="sng">
              <a:solidFill>
                <a:srgbClr val="00FFFF"/>
              </a:solidFill>
              <a:highlight>
                <a:srgbClr val="FFFFFF"/>
              </a:highlight>
              <a:latin typeface="Century Gothic"/>
              <a:ea typeface="Century Gothic"/>
              <a:cs typeface="Century Gothic"/>
              <a:sym typeface="Century Gothic"/>
            </a:endParaRPr>
          </a:p>
        </p:txBody>
      </p:sp>
      <p:sp>
        <p:nvSpPr>
          <p:cNvPr id="102" name="Google Shape;102;p15"/>
          <p:cNvSpPr txBox="1"/>
          <p:nvPr/>
        </p:nvSpPr>
        <p:spPr>
          <a:xfrm>
            <a:off x="686550" y="194550"/>
            <a:ext cx="6751800" cy="27789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FFFFFF"/>
              </a:buClr>
              <a:buSzPts val="1200"/>
              <a:buFont typeface="Century Gothic"/>
              <a:buChar char="●"/>
            </a:pPr>
            <a:r>
              <a:rPr lang="en-GB" sz="1200" dirty="0">
                <a:solidFill>
                  <a:srgbClr val="FFFFFF"/>
                </a:solidFill>
                <a:latin typeface="Century Gothic"/>
                <a:ea typeface="Century Gothic"/>
                <a:cs typeface="Century Gothic"/>
                <a:sym typeface="Century Gothic"/>
              </a:rPr>
              <a:t>Protecting our mental health is central to us coping with, </a:t>
            </a:r>
            <a:r>
              <a:rPr lang="en-GB" sz="1200" b="1" i="1" dirty="0">
                <a:solidFill>
                  <a:srgbClr val="FFFFFF"/>
                </a:solidFill>
                <a:latin typeface="Century Gothic"/>
                <a:ea typeface="Century Gothic"/>
                <a:cs typeface="Century Gothic"/>
                <a:sym typeface="Century Gothic"/>
              </a:rPr>
              <a:t>and recovering from</a:t>
            </a:r>
            <a:r>
              <a:rPr lang="en-GB" sz="1200" dirty="0">
                <a:solidFill>
                  <a:srgbClr val="FFFFFF"/>
                </a:solidFill>
                <a:latin typeface="Century Gothic"/>
                <a:ea typeface="Century Gothic"/>
                <a:cs typeface="Century Gothic"/>
                <a:sym typeface="Century Gothic"/>
              </a:rPr>
              <a:t> the coronavirus pandemic, the psychological &amp; social impacts  likely to outlast the physical symptoms of the virus.</a:t>
            </a:r>
            <a:endParaRPr sz="1200"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200" dirty="0">
              <a:solidFill>
                <a:srgbClr val="FFFFFF"/>
              </a:solidFill>
              <a:latin typeface="Century Gothic"/>
              <a:ea typeface="Century Gothic"/>
              <a:cs typeface="Century Gothic"/>
              <a:sym typeface="Century Gothic"/>
            </a:endParaRPr>
          </a:p>
          <a:p>
            <a:pPr marL="457200" lvl="0" indent="-311150" algn="l" rtl="0">
              <a:spcBef>
                <a:spcPts val="0"/>
              </a:spcBef>
              <a:spcAft>
                <a:spcPts val="0"/>
              </a:spcAft>
              <a:buClr>
                <a:srgbClr val="FFFFFF"/>
              </a:buClr>
              <a:buSzPts val="1300"/>
              <a:buFont typeface="Century Gothic"/>
              <a:buChar char="●"/>
            </a:pPr>
            <a:r>
              <a:rPr lang="en-GB" sz="1200" dirty="0">
                <a:solidFill>
                  <a:srgbClr val="FFFFFF"/>
                </a:solidFill>
                <a:latin typeface="Century Gothic"/>
                <a:ea typeface="Century Gothic"/>
                <a:cs typeface="Century Gothic"/>
                <a:sym typeface="Century Gothic"/>
              </a:rPr>
              <a:t>Kindness is defined by </a:t>
            </a:r>
            <a:r>
              <a:rPr lang="en-GB" sz="1300" i="1" dirty="0">
                <a:solidFill>
                  <a:srgbClr val="FFFFFF"/>
                </a:solidFill>
                <a:latin typeface="Century Gothic"/>
                <a:ea typeface="Century Gothic"/>
                <a:cs typeface="Century Gothic"/>
                <a:sym typeface="Century Gothic"/>
              </a:rPr>
              <a:t>“doing something towards </a:t>
            </a:r>
            <a:r>
              <a:rPr lang="en-GB" sz="1300" b="1" i="1" u="sng" dirty="0">
                <a:solidFill>
                  <a:srgbClr val="FFFFFF"/>
                </a:solidFill>
                <a:latin typeface="Century Gothic"/>
                <a:ea typeface="Century Gothic"/>
                <a:cs typeface="Century Gothic"/>
                <a:sym typeface="Century Gothic"/>
              </a:rPr>
              <a:t>yourself </a:t>
            </a:r>
            <a:r>
              <a:rPr lang="en-GB" sz="1300" i="1" dirty="0">
                <a:solidFill>
                  <a:srgbClr val="FFFFFF"/>
                </a:solidFill>
                <a:latin typeface="Century Gothic"/>
                <a:ea typeface="Century Gothic"/>
                <a:cs typeface="Century Gothic"/>
                <a:sym typeface="Century Gothic"/>
              </a:rPr>
              <a:t>&amp; others, motivated by genuine desire to make a positive difference” </a:t>
            </a:r>
            <a:r>
              <a:rPr lang="en-GB" sz="1200" dirty="0">
                <a:solidFill>
                  <a:srgbClr val="FFFFFF"/>
                </a:solidFill>
                <a:latin typeface="Century Gothic"/>
                <a:ea typeface="Century Gothic"/>
                <a:cs typeface="Century Gothic"/>
                <a:sym typeface="Century Gothic"/>
              </a:rPr>
              <a:t> </a:t>
            </a:r>
            <a:endParaRPr sz="1200"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200" dirty="0" smtClean="0">
              <a:solidFill>
                <a:srgbClr val="FFFFFF"/>
              </a:solidFill>
              <a:latin typeface="Century Gothic"/>
              <a:ea typeface="Century Gothic"/>
              <a:cs typeface="Century Gothic"/>
              <a:sym typeface="Century Gothic"/>
            </a:endParaRPr>
          </a:p>
          <a:p>
            <a:pPr marL="457200" lvl="0" indent="-304800" algn="l" rtl="0">
              <a:spcBef>
                <a:spcPts val="0"/>
              </a:spcBef>
              <a:spcAft>
                <a:spcPts val="0"/>
              </a:spcAft>
              <a:buClr>
                <a:srgbClr val="FFFFFF"/>
              </a:buClr>
              <a:buSzPts val="1200"/>
              <a:buFont typeface="Century Gothic"/>
              <a:buChar char="●"/>
            </a:pPr>
            <a:r>
              <a:rPr lang="en-GB" sz="1200" dirty="0" smtClean="0">
                <a:solidFill>
                  <a:schemeClr val="bg1"/>
                </a:solidFill>
                <a:latin typeface="Century Gothic"/>
                <a:ea typeface="Century Gothic"/>
                <a:cs typeface="Century Gothic"/>
                <a:sym typeface="Century Gothic"/>
              </a:rPr>
              <a:t>Kindness &amp; our mental health are deeply connected</a:t>
            </a:r>
            <a:r>
              <a:rPr lang="en-GB" sz="1200" dirty="0" smtClean="0">
                <a:solidFill>
                  <a:schemeClr val="bg1"/>
                </a:solidFill>
                <a:latin typeface="Century Gothic"/>
                <a:ea typeface="Century Gothic"/>
                <a:cs typeface="Century Gothic"/>
                <a:sym typeface="Century Gothic"/>
              </a:rPr>
              <a:t>, it’s an antidote to isolation and gives a sense of belonging.</a:t>
            </a:r>
            <a:endParaRPr sz="1200" dirty="0" smtClean="0">
              <a:solidFill>
                <a:schemeClr val="bg1"/>
              </a:solidFill>
              <a:latin typeface="Century Gothic"/>
              <a:ea typeface="Century Gothic"/>
              <a:cs typeface="Century Gothic"/>
              <a:sym typeface="Century Gothic"/>
            </a:endParaRPr>
          </a:p>
          <a:p>
            <a:pPr marL="457200" lvl="0" indent="0" algn="l" rtl="0">
              <a:spcBef>
                <a:spcPts val="0"/>
              </a:spcBef>
              <a:spcAft>
                <a:spcPts val="0"/>
              </a:spcAft>
              <a:buNone/>
            </a:pPr>
            <a:endParaRPr sz="1200" dirty="0">
              <a:solidFill>
                <a:srgbClr val="FFFFFF"/>
              </a:solidFill>
              <a:latin typeface="Century Gothic"/>
              <a:ea typeface="Century Gothic"/>
              <a:cs typeface="Century Gothic"/>
              <a:sym typeface="Century Gothic"/>
            </a:endParaRPr>
          </a:p>
          <a:p>
            <a:pPr marL="457200" lvl="0" indent="-304800" algn="l" rtl="0">
              <a:spcBef>
                <a:spcPts val="0"/>
              </a:spcBef>
              <a:spcAft>
                <a:spcPts val="0"/>
              </a:spcAft>
              <a:buClr>
                <a:srgbClr val="FFFFFF"/>
              </a:buClr>
              <a:buSzPts val="1200"/>
              <a:buFont typeface="Century Gothic"/>
              <a:buChar char="●"/>
            </a:pPr>
            <a:r>
              <a:rPr lang="en-GB" sz="1200" dirty="0">
                <a:solidFill>
                  <a:srgbClr val="FFFFFF"/>
                </a:solidFill>
                <a:latin typeface="Century Gothic"/>
                <a:ea typeface="Century Gothic"/>
                <a:cs typeface="Century Gothic"/>
                <a:sym typeface="Century Gothic"/>
              </a:rPr>
              <a:t>Benefits - kindness helps </a:t>
            </a:r>
            <a:r>
              <a:rPr lang="en-GB" sz="1200" b="1" dirty="0">
                <a:solidFill>
                  <a:srgbClr val="FFFFFF"/>
                </a:solidFill>
                <a:latin typeface="Century Gothic"/>
                <a:ea typeface="Century Gothic"/>
                <a:cs typeface="Century Gothic"/>
                <a:sym typeface="Century Gothic"/>
              </a:rPr>
              <a:t>reduce stress, promotes gratitude, </a:t>
            </a:r>
            <a:r>
              <a:rPr lang="en-GB" sz="1200" b="1" dirty="0" smtClean="0">
                <a:solidFill>
                  <a:srgbClr val="FFFFFF"/>
                </a:solidFill>
                <a:latin typeface="Century Gothic"/>
                <a:ea typeface="Century Gothic"/>
                <a:cs typeface="Century Gothic"/>
                <a:sym typeface="Century Gothic"/>
              </a:rPr>
              <a:t>and deepens friendships</a:t>
            </a:r>
            <a:r>
              <a:rPr lang="en-GB" sz="1200" dirty="0" smtClean="0">
                <a:solidFill>
                  <a:srgbClr val="FFFFFF"/>
                </a:solidFill>
                <a:latin typeface="Century Gothic"/>
                <a:ea typeface="Century Gothic"/>
                <a:cs typeface="Century Gothic"/>
                <a:sym typeface="Century Gothic"/>
              </a:rPr>
              <a:t>!</a:t>
            </a:r>
            <a:endParaRPr sz="1200"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endParaRPr sz="1200" dirty="0">
              <a:solidFill>
                <a:srgbClr val="FFFFFF"/>
              </a:solidFill>
              <a:latin typeface="Century Gothic"/>
              <a:ea typeface="Century Gothic"/>
              <a:cs typeface="Century Gothic"/>
              <a:sym typeface="Century Gothic"/>
            </a:endParaRPr>
          </a:p>
          <a:p>
            <a:pPr marL="457200" lvl="0" indent="-304800" algn="l" rtl="0">
              <a:spcBef>
                <a:spcPts val="0"/>
              </a:spcBef>
              <a:spcAft>
                <a:spcPts val="0"/>
              </a:spcAft>
              <a:buClr>
                <a:srgbClr val="FFFFFF"/>
              </a:buClr>
              <a:buSzPts val="1200"/>
              <a:buFont typeface="Century Gothic"/>
              <a:buChar char="●"/>
            </a:pPr>
            <a:r>
              <a:rPr lang="en-GB" sz="1200" dirty="0">
                <a:solidFill>
                  <a:srgbClr val="FFFFFF"/>
                </a:solidFill>
                <a:latin typeface="Century Gothic"/>
                <a:ea typeface="Century Gothic"/>
                <a:cs typeface="Century Gothic"/>
                <a:sym typeface="Century Gothic"/>
              </a:rPr>
              <a:t>I’s contagious…. one act </a:t>
            </a:r>
            <a:r>
              <a:rPr lang="en-GB" sz="1200" dirty="0" smtClean="0">
                <a:solidFill>
                  <a:srgbClr val="FFFFFF"/>
                </a:solidFill>
                <a:latin typeface="Century Gothic"/>
                <a:ea typeface="Century Gothic"/>
                <a:cs typeface="Century Gothic"/>
                <a:sym typeface="Century Gothic"/>
              </a:rPr>
              <a:t>of kindness can lead to many more. </a:t>
            </a:r>
            <a:r>
              <a:rPr lang="en-GB" sz="1200" dirty="0">
                <a:solidFill>
                  <a:srgbClr val="FFFFFF"/>
                </a:solidFill>
                <a:latin typeface="Century Gothic"/>
                <a:ea typeface="Century Gothic"/>
                <a:cs typeface="Century Gothic"/>
                <a:sym typeface="Century Gothic"/>
              </a:rPr>
              <a:t>So let’s start a chain &amp; spread some kindness….. </a:t>
            </a:r>
            <a:endParaRPr sz="1200" dirty="0">
              <a:solidFill>
                <a:srgbClr val="FFFFFF"/>
              </a:solidFill>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dirty="0">
              <a:solidFill>
                <a:srgbClr val="FFFFFF"/>
              </a:solidFill>
            </a:endParaRPr>
          </a:p>
          <a:p>
            <a:pPr marL="0" lvl="0" indent="0" algn="l" rtl="0">
              <a:spcBef>
                <a:spcPts val="0"/>
              </a:spcBef>
              <a:spcAft>
                <a:spcPts val="0"/>
              </a:spcAft>
              <a:buNone/>
            </a:pPr>
            <a:endParaRPr dirty="0">
              <a:latin typeface="Calibri"/>
              <a:ea typeface="Calibri"/>
              <a:cs typeface="Calibri"/>
              <a:sym typeface="Calibri"/>
            </a:endParaRPr>
          </a:p>
        </p:txBody>
      </p:sp>
      <p:sp>
        <p:nvSpPr>
          <p:cNvPr id="103" name="Google Shape;103;p15"/>
          <p:cNvSpPr txBox="1"/>
          <p:nvPr/>
        </p:nvSpPr>
        <p:spPr>
          <a:xfrm rot="-5400000">
            <a:off x="-2045125" y="2228400"/>
            <a:ext cx="4965600" cy="687300"/>
          </a:xfrm>
          <a:prstGeom prst="rect">
            <a:avLst/>
          </a:prstGeom>
          <a:solidFill>
            <a:schemeClr val="dk1">
              <a:alpha val="47840"/>
            </a:scheme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800">
              <a:solidFill>
                <a:srgbClr val="FFFFFF"/>
              </a:solidFill>
              <a:latin typeface="Sacramento"/>
              <a:ea typeface="Sacramento"/>
              <a:cs typeface="Sacramento"/>
              <a:sym typeface="Sacramento"/>
            </a:endParaRPr>
          </a:p>
        </p:txBody>
      </p:sp>
      <p:sp>
        <p:nvSpPr>
          <p:cNvPr id="104" name="Google Shape;104;p15"/>
          <p:cNvSpPr/>
          <p:nvPr/>
        </p:nvSpPr>
        <p:spPr>
          <a:xfrm rot="-5400000">
            <a:off x="-1952440" y="2269185"/>
            <a:ext cx="4854455" cy="553925"/>
          </a:xfrm>
          <a:prstGeom prst="rect">
            <a:avLst/>
          </a:prstGeom>
        </p:spPr>
        <p:txBody>
          <a:bodyPr>
            <a:prstTxWarp prst="textPlain">
              <a:avLst/>
            </a:prstTxWarp>
          </a:bodyPr>
          <a:lstStyle/>
          <a:p>
            <a:pPr lvl="0" algn="ctr"/>
            <a:r>
              <a:rPr b="1" i="0" dirty="0" smtClean="0">
                <a:ln w="9525" cap="flat" cmpd="sng">
                  <a:solidFill>
                    <a:schemeClr val="dk2"/>
                  </a:solidFill>
                  <a:prstDash val="solid"/>
                  <a:round/>
                  <a:headEnd type="none" w="sm" len="sm"/>
                  <a:tailEnd type="none" w="sm" len="sm"/>
                </a:ln>
                <a:solidFill>
                  <a:schemeClr val="lt2"/>
                </a:solidFill>
                <a:latin typeface="Sacramento"/>
              </a:rPr>
              <a:t>Well </a:t>
            </a:r>
            <a:r>
              <a:rPr b="1" i="0" dirty="0">
                <a:ln w="9525" cap="flat" cmpd="sng">
                  <a:solidFill>
                    <a:schemeClr val="dk2"/>
                  </a:solidFill>
                  <a:prstDash val="solid"/>
                  <a:round/>
                  <a:headEnd type="none" w="sm" len="sm"/>
                  <a:tailEnd type="none" w="sm" len="sm"/>
                </a:ln>
                <a:solidFill>
                  <a:schemeClr val="lt2"/>
                </a:solidFill>
                <a:latin typeface="Sacramento"/>
              </a:rPr>
              <a:t>Being Tip</a:t>
            </a:r>
          </a:p>
        </p:txBody>
      </p:sp>
      <p:pic>
        <p:nvPicPr>
          <p:cNvPr id="105" name="Google Shape;105;p15"/>
          <p:cNvPicPr preferRelativeResize="0"/>
          <p:nvPr/>
        </p:nvPicPr>
        <p:blipFill rotWithShape="1">
          <a:blip r:embed="rId3">
            <a:alphaModFix/>
          </a:blip>
          <a:srcRect t="18053" b="17790"/>
          <a:stretch/>
        </p:blipFill>
        <p:spPr>
          <a:xfrm>
            <a:off x="7518362" y="2313550"/>
            <a:ext cx="1619551" cy="605925"/>
          </a:xfrm>
          <a:prstGeom prst="rect">
            <a:avLst/>
          </a:prstGeom>
          <a:noFill/>
          <a:ln>
            <a:noFill/>
          </a:ln>
        </p:spPr>
      </p:pic>
      <p:pic>
        <p:nvPicPr>
          <p:cNvPr id="106" name="Google Shape;106;p15"/>
          <p:cNvPicPr preferRelativeResize="0"/>
          <p:nvPr/>
        </p:nvPicPr>
        <p:blipFill rotWithShape="1">
          <a:blip r:embed="rId4">
            <a:alphaModFix/>
          </a:blip>
          <a:srcRect l="31433" r="30078"/>
          <a:stretch/>
        </p:blipFill>
        <p:spPr>
          <a:xfrm>
            <a:off x="7591650" y="89548"/>
            <a:ext cx="1472975" cy="2151200"/>
          </a:xfrm>
          <a:prstGeom prst="rect">
            <a:avLst/>
          </a:prstGeom>
          <a:noFill/>
          <a:ln>
            <a:noFill/>
          </a:ln>
        </p:spPr>
      </p:pic>
      <p:sp>
        <p:nvSpPr>
          <p:cNvPr id="107" name="Google Shape;107;p15"/>
          <p:cNvSpPr txBox="1"/>
          <p:nvPr/>
        </p:nvSpPr>
        <p:spPr>
          <a:xfrm>
            <a:off x="847600" y="3173025"/>
            <a:ext cx="5765100" cy="1847400"/>
          </a:xfrm>
          <a:prstGeom prst="rect">
            <a:avLst/>
          </a:prstGeom>
          <a:solidFill>
            <a:srgbClr val="FFFFFF"/>
          </a:solidFill>
          <a:ln w="28575" cap="flat" cmpd="sng">
            <a:solidFill>
              <a:srgbClr val="C27BA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1C4587"/>
                </a:solidFill>
                <a:latin typeface="Century Gothic"/>
                <a:ea typeface="Century Gothic"/>
                <a:cs typeface="Century Gothic"/>
                <a:sym typeface="Century Gothic"/>
              </a:rPr>
              <a:t>QUICK ACT OF KINDNESS TASK… 1 MINUTE TASK!</a:t>
            </a:r>
            <a:endParaRPr b="1" dirty="0">
              <a:solidFill>
                <a:srgbClr val="1C4587"/>
              </a:solidFill>
              <a:latin typeface="Century Gothic"/>
              <a:ea typeface="Century Gothic"/>
              <a:cs typeface="Century Gothic"/>
              <a:sym typeface="Century Gothic"/>
            </a:endParaRPr>
          </a:p>
          <a:p>
            <a:pPr marL="0" lvl="0" indent="0" algn="l" rtl="0">
              <a:spcBef>
                <a:spcPts val="0"/>
              </a:spcBef>
              <a:spcAft>
                <a:spcPts val="0"/>
              </a:spcAft>
              <a:buNone/>
            </a:pPr>
            <a:endParaRPr b="1" dirty="0">
              <a:solidFill>
                <a:srgbClr val="1C4587"/>
              </a:solidFill>
              <a:latin typeface="Century Gothic"/>
              <a:ea typeface="Century Gothic"/>
              <a:cs typeface="Century Gothic"/>
              <a:sym typeface="Century Gothic"/>
            </a:endParaRPr>
          </a:p>
          <a:p>
            <a:pPr marL="457200" lvl="0" indent="-304800" algn="l" rtl="0">
              <a:spcBef>
                <a:spcPts val="0"/>
              </a:spcBef>
              <a:spcAft>
                <a:spcPts val="0"/>
              </a:spcAft>
              <a:buClr>
                <a:srgbClr val="1C4587"/>
              </a:buClr>
              <a:buSzPts val="1200"/>
              <a:buFont typeface="Century Gothic"/>
              <a:buAutoNum type="arabicPeriod"/>
            </a:pPr>
            <a:r>
              <a:rPr lang="en-GB" sz="1200" dirty="0">
                <a:solidFill>
                  <a:srgbClr val="1C4587"/>
                </a:solidFill>
                <a:latin typeface="Century Gothic"/>
                <a:ea typeface="Century Gothic"/>
                <a:cs typeface="Century Gothic"/>
                <a:sym typeface="Century Gothic"/>
              </a:rPr>
              <a:t>Grab your phone </a:t>
            </a:r>
            <a:r>
              <a:rPr lang="en-GB" sz="1000" dirty="0">
                <a:solidFill>
                  <a:srgbClr val="1C4587"/>
                </a:solidFill>
                <a:latin typeface="Century Gothic"/>
                <a:ea typeface="Century Gothic"/>
                <a:cs typeface="Century Gothic"/>
                <a:sym typeface="Century Gothic"/>
              </a:rPr>
              <a:t>(you know it’s not far away….)</a:t>
            </a:r>
            <a:endParaRPr sz="1000" dirty="0">
              <a:solidFill>
                <a:srgbClr val="1C4587"/>
              </a:solidFill>
              <a:latin typeface="Century Gothic"/>
              <a:ea typeface="Century Gothic"/>
              <a:cs typeface="Century Gothic"/>
              <a:sym typeface="Century Gothic"/>
            </a:endParaRPr>
          </a:p>
          <a:p>
            <a:pPr marL="457200" lvl="0" indent="-304800" algn="l" rtl="0">
              <a:spcBef>
                <a:spcPts val="0"/>
              </a:spcBef>
              <a:spcAft>
                <a:spcPts val="0"/>
              </a:spcAft>
              <a:buClr>
                <a:srgbClr val="1C4587"/>
              </a:buClr>
              <a:buSzPts val="1200"/>
              <a:buFont typeface="Century Gothic"/>
              <a:buAutoNum type="arabicPeriod"/>
            </a:pPr>
            <a:r>
              <a:rPr lang="en-GB" sz="1200" dirty="0">
                <a:solidFill>
                  <a:srgbClr val="1C4587"/>
                </a:solidFill>
                <a:latin typeface="Century Gothic"/>
                <a:ea typeface="Century Gothic"/>
                <a:cs typeface="Century Gothic"/>
                <a:sym typeface="Century Gothic"/>
              </a:rPr>
              <a:t>Find a contact you've not spoken to for a while/someone who means a lot to you/ some who’s lonely or maybe struggling</a:t>
            </a:r>
            <a:endParaRPr sz="1200" dirty="0">
              <a:solidFill>
                <a:srgbClr val="1C4587"/>
              </a:solidFill>
              <a:latin typeface="Century Gothic"/>
              <a:ea typeface="Century Gothic"/>
              <a:cs typeface="Century Gothic"/>
              <a:sym typeface="Century Gothic"/>
            </a:endParaRPr>
          </a:p>
          <a:p>
            <a:pPr marL="457200" lvl="0" indent="-304800" algn="l" rtl="0">
              <a:spcBef>
                <a:spcPts val="0"/>
              </a:spcBef>
              <a:spcAft>
                <a:spcPts val="0"/>
              </a:spcAft>
              <a:buClr>
                <a:srgbClr val="1C4587"/>
              </a:buClr>
              <a:buSzPts val="1200"/>
              <a:buFont typeface="Century Gothic"/>
              <a:buAutoNum type="arabicPeriod"/>
            </a:pPr>
            <a:r>
              <a:rPr lang="en-GB" sz="1200" dirty="0">
                <a:solidFill>
                  <a:srgbClr val="1C4587"/>
                </a:solidFill>
                <a:latin typeface="Century Gothic"/>
                <a:ea typeface="Century Gothic"/>
                <a:cs typeface="Century Gothic"/>
                <a:sym typeface="Century Gothic"/>
              </a:rPr>
              <a:t>Text something positive (an I love you/ how are you/ thinking of you/ a thank you for../ a photo that reminds you of them...) &amp; send it!</a:t>
            </a:r>
            <a:endParaRPr sz="1200" dirty="0">
              <a:solidFill>
                <a:srgbClr val="1C4587"/>
              </a:solidFill>
              <a:latin typeface="Century Gothic"/>
              <a:ea typeface="Century Gothic"/>
              <a:cs typeface="Century Gothic"/>
              <a:sym typeface="Century Gothic"/>
            </a:endParaRPr>
          </a:p>
          <a:p>
            <a:pPr marL="457200" lvl="0" indent="-304800" algn="l" rtl="0">
              <a:spcBef>
                <a:spcPts val="0"/>
              </a:spcBef>
              <a:spcAft>
                <a:spcPts val="0"/>
              </a:spcAft>
              <a:buClr>
                <a:srgbClr val="1C4587"/>
              </a:buClr>
              <a:buSzPts val="1200"/>
              <a:buFont typeface="Century Gothic"/>
              <a:buAutoNum type="arabicPeriod"/>
            </a:pPr>
            <a:r>
              <a:rPr lang="en-GB" sz="1200" dirty="0">
                <a:solidFill>
                  <a:srgbClr val="1C4587"/>
                </a:solidFill>
                <a:latin typeface="Century Gothic"/>
                <a:ea typeface="Century Gothic"/>
                <a:cs typeface="Century Gothic"/>
                <a:sym typeface="Century Gothic"/>
              </a:rPr>
              <a:t>Once sent...</a:t>
            </a:r>
            <a:r>
              <a:rPr lang="en-GB" sz="1200" b="1" dirty="0">
                <a:solidFill>
                  <a:srgbClr val="1C4587"/>
                </a:solidFill>
                <a:latin typeface="Century Gothic"/>
                <a:ea typeface="Century Gothic"/>
                <a:cs typeface="Century Gothic"/>
                <a:sym typeface="Century Gothic"/>
              </a:rPr>
              <a:t>notice how you feel</a:t>
            </a:r>
            <a:r>
              <a:rPr lang="en-GB" sz="1200" dirty="0">
                <a:solidFill>
                  <a:srgbClr val="1C4587"/>
                </a:solidFill>
                <a:latin typeface="Century Gothic"/>
                <a:ea typeface="Century Gothic"/>
                <a:cs typeface="Century Gothic"/>
                <a:sym typeface="Century Gothic"/>
              </a:rPr>
              <a:t>, AND when </a:t>
            </a:r>
            <a:r>
              <a:rPr lang="en-GB" sz="1200">
                <a:solidFill>
                  <a:srgbClr val="1C4587"/>
                </a:solidFill>
                <a:latin typeface="Century Gothic"/>
                <a:ea typeface="Century Gothic"/>
                <a:cs typeface="Century Gothic"/>
                <a:sym typeface="Century Gothic"/>
              </a:rPr>
              <a:t>they </a:t>
            </a:r>
            <a:r>
              <a:rPr lang="en-GB" sz="1200" smtClean="0">
                <a:solidFill>
                  <a:srgbClr val="1C4587"/>
                </a:solidFill>
                <a:latin typeface="Century Gothic"/>
                <a:ea typeface="Century Gothic"/>
                <a:cs typeface="Century Gothic"/>
                <a:sym typeface="Century Gothic"/>
              </a:rPr>
              <a:t>respond</a:t>
            </a:r>
            <a:r>
              <a:rPr lang="en-GB" sz="1000" smtClean="0">
                <a:solidFill>
                  <a:srgbClr val="1C4587"/>
                </a:solidFill>
                <a:latin typeface="Century Gothic"/>
                <a:ea typeface="Century Gothic"/>
                <a:cs typeface="Century Gothic"/>
                <a:sym typeface="Century Gothic"/>
              </a:rPr>
              <a:t>,</a:t>
            </a:r>
            <a:r>
              <a:rPr lang="en-GB" sz="1200" smtClean="0">
                <a:solidFill>
                  <a:srgbClr val="1C4587"/>
                </a:solidFill>
                <a:latin typeface="Century Gothic"/>
                <a:ea typeface="Century Gothic"/>
                <a:cs typeface="Century Gothic"/>
                <a:sym typeface="Century Gothic"/>
              </a:rPr>
              <a:t> </a:t>
            </a:r>
            <a:r>
              <a:rPr lang="en-GB" sz="1200" b="1" dirty="0">
                <a:solidFill>
                  <a:srgbClr val="1C4587"/>
                </a:solidFill>
                <a:latin typeface="Century Gothic"/>
                <a:ea typeface="Century Gothic"/>
                <a:cs typeface="Century Gothic"/>
                <a:sym typeface="Century Gothic"/>
              </a:rPr>
              <a:t>notice how you feel!</a:t>
            </a:r>
            <a:endParaRPr sz="1200" b="1" dirty="0">
              <a:solidFill>
                <a:srgbClr val="1C4587"/>
              </a:solidFill>
              <a:latin typeface="Century Gothic"/>
              <a:ea typeface="Century Gothic"/>
              <a:cs typeface="Century Gothic"/>
              <a:sym typeface="Century Gothic"/>
            </a:endParaRPr>
          </a:p>
        </p:txBody>
      </p:sp>
      <p:pic>
        <p:nvPicPr>
          <p:cNvPr id="108" name="Google Shape;108;p15" descr="Text Chat GIF by Iliza"/>
          <p:cNvPicPr preferRelativeResize="0"/>
          <p:nvPr/>
        </p:nvPicPr>
        <p:blipFill rotWithShape="1">
          <a:blip r:embed="rId5">
            <a:alphaModFix/>
          </a:blip>
          <a:srcRect l="8951" r="14601"/>
          <a:stretch/>
        </p:blipFill>
        <p:spPr>
          <a:xfrm>
            <a:off x="6692000" y="3172950"/>
            <a:ext cx="2372626" cy="1847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par>
                                <p:cTn id="8" presetID="10"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930" y="2141157"/>
            <a:ext cx="7772400" cy="1102519"/>
          </a:xfrm>
        </p:spPr>
        <p:txBody>
          <a:bodyPr/>
          <a:lstStyle/>
          <a:p>
            <a:pPr lvl="0">
              <a:lnSpc>
                <a:spcPct val="115000"/>
              </a:lnSpc>
              <a:spcBef>
                <a:spcPts val="1300"/>
              </a:spcBef>
            </a:pPr>
            <a:r>
              <a:rPr lang="en-GB" sz="1800" b="1" dirty="0">
                <a:solidFill>
                  <a:schemeClr val="bg1"/>
                </a:solidFill>
                <a:latin typeface="Century Gothic"/>
                <a:ea typeface="Century Gothic"/>
                <a:cs typeface="Century Gothic"/>
                <a:sym typeface="Century Gothic"/>
              </a:rPr>
              <a:t>Be kind to yourself too..</a:t>
            </a:r>
            <a:br>
              <a:rPr lang="en-GB" sz="1800" b="1" dirty="0">
                <a:solidFill>
                  <a:schemeClr val="bg1"/>
                </a:solidFill>
                <a:latin typeface="Century Gothic"/>
                <a:ea typeface="Century Gothic"/>
                <a:cs typeface="Century Gothic"/>
                <a:sym typeface="Century Gothic"/>
              </a:rPr>
            </a:br>
            <a:r>
              <a:rPr lang="en-GB" sz="1800" dirty="0">
                <a:solidFill>
                  <a:schemeClr val="bg1"/>
                </a:solidFill>
                <a:latin typeface="Century Gothic"/>
                <a:ea typeface="Century Gothic"/>
                <a:cs typeface="Century Gothic"/>
                <a:sym typeface="Century Gothic"/>
              </a:rPr>
              <a:t>And remember to be kind to yourself too!  Take time to become more self-aware, try to deal with any inner negativity you may have without projecting your own hurt and pain. Use this learning to be kinder to both yourself and to others. It’s not just about giving kindness – it is also good to notice when others are kind to you!  Give others the opportunity to be kind to you by accepting graciously – it will help you to feel valued too!</a:t>
            </a:r>
            <a:r>
              <a:rPr lang="en-GB" sz="1800" dirty="0">
                <a:solidFill>
                  <a:schemeClr val="bg1"/>
                </a:solidFill>
                <a:highlight>
                  <a:srgbClr val="FFFFFF"/>
                </a:highlight>
                <a:latin typeface="Century Gothic"/>
                <a:ea typeface="Century Gothic"/>
                <a:cs typeface="Century Gothic"/>
                <a:sym typeface="Century Gothic"/>
              </a:rPr>
              <a:t/>
            </a:r>
            <a:br>
              <a:rPr lang="en-GB" sz="1800" dirty="0">
                <a:solidFill>
                  <a:schemeClr val="bg1"/>
                </a:solidFill>
                <a:highlight>
                  <a:srgbClr val="FFFFFF"/>
                </a:highlight>
                <a:latin typeface="Century Gothic"/>
                <a:ea typeface="Century Gothic"/>
                <a:cs typeface="Century Gothic"/>
                <a:sym typeface="Century Gothic"/>
              </a:rPr>
            </a:br>
            <a:r>
              <a:rPr lang="en-GB" sz="1800" dirty="0">
                <a:solidFill>
                  <a:schemeClr val="bg1"/>
                </a:solidFill>
              </a:rPr>
              <a:t/>
            </a:r>
            <a:br>
              <a:rPr lang="en-GB" sz="1800" dirty="0">
                <a:solidFill>
                  <a:schemeClr val="bg1"/>
                </a:solidFill>
              </a:rPr>
            </a:br>
            <a:endParaRPr lang="en-GB" sz="1800" dirty="0">
              <a:solidFill>
                <a:schemeClr val="bg1"/>
              </a:solidFill>
            </a:endParaRPr>
          </a:p>
        </p:txBody>
      </p:sp>
    </p:spTree>
    <p:extLst>
      <p:ext uri="{BB962C8B-B14F-4D97-AF65-F5344CB8AC3E}">
        <p14:creationId xmlns:p14="http://schemas.microsoft.com/office/powerpoint/2010/main" val="702449917"/>
      </p:ext>
    </p:extLst>
  </p:cSld>
  <p:clrMapOvr>
    <a:masterClrMapping/>
  </p:clrMapOvr>
</p:sld>
</file>

<file path=ppt/theme/theme1.xml><?xml version="1.0" encoding="utf-8"?>
<a:theme xmlns:a="http://schemas.openxmlformats.org/drawingml/2006/main" name="Blue Template-16x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DE2FF200C7C4E968AF978662F4B6D" ma:contentTypeVersion="11" ma:contentTypeDescription="Create a new document." ma:contentTypeScope="" ma:versionID="958b2a64b982cb026bf4d36ea5e22f97">
  <xsd:schema xmlns:xsd="http://www.w3.org/2001/XMLSchema" xmlns:xs="http://www.w3.org/2001/XMLSchema" xmlns:p="http://schemas.microsoft.com/office/2006/metadata/properties" xmlns:ns2="b8e33984-7fb9-4f70-bbaa-7f49afeb41d3" xmlns:ns3="60fdbe21-c084-4a23-9b27-7db3adf0f7bc" targetNamespace="http://schemas.microsoft.com/office/2006/metadata/properties" ma:root="true" ma:fieldsID="846edc6563840c391e0c4d687e8abd1d" ns2:_="" ns3:_="">
    <xsd:import namespace="b8e33984-7fb9-4f70-bbaa-7f49afeb41d3"/>
    <xsd:import namespace="60fdbe21-c084-4a23-9b27-7db3adf0f7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e33984-7fb9-4f70-bbaa-7f49afeb41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fdbe21-c084-4a23-9b27-7db3adf0f7b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E86CE-7F9A-4561-B61C-569AB0023C8B}">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b8e33984-7fb9-4f70-bbaa-7f49afeb41d3"/>
    <ds:schemaRef ds:uri="60fdbe21-c084-4a23-9b27-7db3adf0f7bc"/>
    <ds:schemaRef ds:uri="http://www.w3.org/XML/1998/namespace"/>
    <ds:schemaRef ds:uri="http://purl.org/dc/dcmitype/"/>
  </ds:schemaRefs>
</ds:datastoreItem>
</file>

<file path=customXml/itemProps2.xml><?xml version="1.0" encoding="utf-8"?>
<ds:datastoreItem xmlns:ds="http://schemas.openxmlformats.org/officeDocument/2006/customXml" ds:itemID="{3254F0F5-4617-4991-9174-3EF082C3CCD7}">
  <ds:schemaRefs>
    <ds:schemaRef ds:uri="http://schemas.microsoft.com/sharepoint/v3/contenttype/forms"/>
  </ds:schemaRefs>
</ds:datastoreItem>
</file>

<file path=customXml/itemProps3.xml><?xml version="1.0" encoding="utf-8"?>
<ds:datastoreItem xmlns:ds="http://schemas.openxmlformats.org/officeDocument/2006/customXml" ds:itemID="{BFE75697-4F36-40BB-B080-2166F8BAD0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e33984-7fb9-4f70-bbaa-7f49afeb41d3"/>
    <ds:schemaRef ds:uri="60fdbe21-c084-4a23-9b27-7db3adf0f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310</Words>
  <Application>Microsoft Office PowerPoint</Application>
  <PresentationFormat>On-screen Show (16:9)</PresentationFormat>
  <Paragraphs>36</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Century Gothic</vt:lpstr>
      <vt:lpstr>Calibri</vt:lpstr>
      <vt:lpstr>Sacramento</vt:lpstr>
      <vt:lpstr>Open Sans</vt:lpstr>
      <vt:lpstr>Amatic SC</vt:lpstr>
      <vt:lpstr>Blue Template-16x9</vt:lpstr>
      <vt:lpstr>PowerPoint Presentation</vt:lpstr>
      <vt:lpstr>Be kind to yourself too.. And remember to be kind to yourself too!  Take time to become more self-aware, try to deal with any inner negativity you may have without projecting your own hurt and pain. Use this learning to be kinder to both yourself and to others. It’s not just about giving kindness – it is also good to notice when others are kind to you!  Give others the opportunity to be kind to you by accepting graciously – it will help you to feel valued too!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Wellbeing - LOG </dc:title>
  <dc:creator>Miss E. Palmer</dc:creator>
  <cp:lastModifiedBy>Miss E. Palmer</cp:lastModifiedBy>
  <cp:revision>2</cp:revision>
  <dcterms:modified xsi:type="dcterms:W3CDTF">2021-01-07T13:22:07Z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0x010100581DE2FF200C7C4E968AF978662F4B6D</vt:lpwstr>
  </property>
</Properties>
</file>