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4"/>
  </p:notesMasterIdLst>
  <p:sldIdLst>
    <p:sldId id="277" r:id="rId2"/>
    <p:sldId id="278" r:id="rId3"/>
  </p:sldIdLst>
  <p:sldSz cx="9144000" cy="5143500" type="screen16x9"/>
  <p:notesSz cx="6858000" cy="9144000"/>
  <p:embeddedFontLst>
    <p:embeddedFont>
      <p:font typeface="Amatic SC" panose="020B0604020202020204" charset="-79"/>
      <p:regular r:id="rId5"/>
      <p:bold r:id="rId6"/>
    </p:embeddedFont>
    <p:embeddedFont>
      <p:font typeface="Open Sans" panose="020B0604020202020204" charset="0"/>
      <p:regular r:id="rId7"/>
      <p:bold r:id="rId8"/>
      <p:italic r:id="rId9"/>
      <p:bold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acramento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1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dspace.com/mindfulness/mindful-eatin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9630e2565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https://www.headspace.com/mindfulness/mindful-eating</a:t>
            </a:r>
            <a:r>
              <a:rPr lang="en-GB"/>
              <a:t> HEADSPACE - benifits of mindful eating</a:t>
            </a:r>
            <a:endParaRPr/>
          </a:p>
        </p:txBody>
      </p:sp>
      <p:sp>
        <p:nvSpPr>
          <p:cNvPr id="382" name="Google Shape;382;g89630e256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89630e2565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89630e256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1" descr="\\cfs-01\userdata$\ICT Support\nickwootton\Desktop\vanda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938962" y="411511"/>
            <a:ext cx="3025527" cy="17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4">
            <a:alphaModFix/>
          </a:blip>
          <a:srcRect l="4626" t="10660" r="6033"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 descr="\\cfs-01\userdata$\ICT Support\nickwootton\Desktop\trans.png"/>
          <p:cNvPicPr preferRelativeResize="0"/>
          <p:nvPr/>
        </p:nvPicPr>
        <p:blipFill rotWithShape="1">
          <a:blip r:embed="rId15">
            <a:alphaModFix/>
          </a:blip>
          <a:srcRect r="82641" b="41024"/>
          <a:stretch/>
        </p:blipFill>
        <p:spPr>
          <a:xfrm>
            <a:off x="4932040" y="123478"/>
            <a:ext cx="4211961" cy="502002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JSpQHcJfK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headspace.com/mindfulness/mindful-eat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tor.org/2018/04/05/5-facts-about-mindfulness/" TargetMode="External"/><Relationship Id="rId5" Type="http://schemas.openxmlformats.org/officeDocument/2006/relationships/hyperlink" Target="https://www.everydayhealth.com/emotional-health/how-to-end-emotional-eating.aspx" TargetMode="External"/><Relationship Id="rId4" Type="http://schemas.openxmlformats.org/officeDocument/2006/relationships/hyperlink" Target="https://www.youtube.com/watch?v=oJSpQHcJfK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7"/>
          <p:cNvSpPr txBox="1">
            <a:spLocks noGrp="1"/>
          </p:cNvSpPr>
          <p:nvPr>
            <p:ph type="body" idx="1"/>
          </p:nvPr>
        </p:nvSpPr>
        <p:spPr>
          <a:xfrm>
            <a:off x="94025" y="94025"/>
            <a:ext cx="8970600" cy="4965000"/>
          </a:xfrm>
          <a:prstGeom prst="rect">
            <a:avLst/>
          </a:prstGeom>
          <a:solidFill>
            <a:schemeClr val="dk1">
              <a:alpha val="4784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 b="1">
                <a:solidFill>
                  <a:srgbClr val="FFFF00"/>
                </a:solidFill>
                <a:latin typeface="Amatic SC"/>
                <a:ea typeface="Amatic SC"/>
                <a:cs typeface="Amatic SC"/>
                <a:sym typeface="Amatic SC"/>
              </a:rPr>
              <a:t>           </a:t>
            </a:r>
            <a:r>
              <a:rPr lang="en-GB" sz="5100" b="1">
                <a:solidFill>
                  <a:srgbClr val="FFFF00"/>
                </a:solidFill>
                <a:latin typeface="Amatic SC"/>
                <a:ea typeface="Amatic SC"/>
                <a:cs typeface="Amatic SC"/>
                <a:sym typeface="Amatic SC"/>
              </a:rPr>
              <a:t>MINDFUL EATING</a:t>
            </a:r>
            <a:endParaRPr sz="5900" b="1" u="sng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36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endParaRPr sz="1200">
              <a:solidFill>
                <a:srgbClr val="777777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rgbClr val="00FFFF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rgbClr val="00FFFF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47"/>
          <p:cNvSpPr txBox="1"/>
          <p:nvPr/>
        </p:nvSpPr>
        <p:spPr>
          <a:xfrm rot="-5400000">
            <a:off x="-2045125" y="2228400"/>
            <a:ext cx="4965600" cy="687300"/>
          </a:xfrm>
          <a:prstGeom prst="rect">
            <a:avLst/>
          </a:prstGeom>
          <a:solidFill>
            <a:schemeClr val="dk1">
              <a:alpha val="4784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sp>
        <p:nvSpPr>
          <p:cNvPr id="386" name="Google Shape;386;p47"/>
          <p:cNvSpPr/>
          <p:nvPr/>
        </p:nvSpPr>
        <p:spPr>
          <a:xfrm rot="-5400000">
            <a:off x="-1952440" y="2269185"/>
            <a:ext cx="4854455" cy="5539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Sacramento"/>
              </a:rPr>
              <a:t>Well </a:t>
            </a:r>
            <a:r>
              <a:rPr b="1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Sacramento"/>
              </a:rPr>
              <a:t>Being </a:t>
            </a:r>
            <a:r>
              <a:rPr b="1" i="0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Sacramento"/>
              </a:rPr>
              <a:t>Tip</a:t>
            </a:r>
            <a:r>
              <a:rPr lang="en-GB" b="1" i="0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Sacramento"/>
              </a:rPr>
              <a:t> 8</a:t>
            </a:r>
            <a:endParaRPr b="1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Sacramento"/>
            </a:endParaRPr>
          </a:p>
        </p:txBody>
      </p:sp>
      <p:sp>
        <p:nvSpPr>
          <p:cNvPr id="387" name="Google Shape;387;p47"/>
          <p:cNvSpPr txBox="1"/>
          <p:nvPr/>
        </p:nvSpPr>
        <p:spPr>
          <a:xfrm>
            <a:off x="3906325" y="239475"/>
            <a:ext cx="51582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u="sng">
                <a:solidFill>
                  <a:srgbClr val="00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 Tips for Mindful Eating</a:t>
            </a:r>
            <a:r>
              <a:rPr lang="en-GB" sz="18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GB" u="sng">
                <a:solidFill>
                  <a:srgbClr val="00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Mindful Eating</a:t>
            </a:r>
            <a:r>
              <a:rPr lang="en-GB" u="sng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 HEADSPACE</a:t>
            </a:r>
            <a:endParaRPr u="sng">
              <a:solidFill>
                <a:srgbClr val="00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47"/>
          <p:cNvSpPr txBox="1"/>
          <p:nvPr/>
        </p:nvSpPr>
        <p:spPr>
          <a:xfrm>
            <a:off x="876375" y="903675"/>
            <a:ext cx="8147700" cy="4151100"/>
          </a:xfrm>
          <a:prstGeom prst="rect">
            <a:avLst/>
          </a:prstGeom>
          <a:solidFill>
            <a:schemeClr val="dk1">
              <a:alpha val="4784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be clear, on its own, mindful eating is not a diet.</a:t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entury Gothic"/>
              <a:buChar char="●"/>
            </a:pPr>
            <a:r>
              <a:rPr lang="en-GB" sz="11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Engage your senses… </a:t>
            </a:r>
            <a:r>
              <a:rPr lang="en-GB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Quite often we operate on autopilot chowing down a meal while our attention is on the TV or the screen of our devices or a book or a daydream.</a:t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was the last time you truly paid attention to what you were eating — when you truly savored the experience of food?</a:t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Mindfulness invites us to remove those distractions and sit </a:t>
            </a:r>
            <a:r>
              <a:rPr lang="en-GB" sz="11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uninterrupted with our food</a:t>
            </a:r>
            <a:r>
              <a:rPr lang="en-GB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fellow diners so we begin to take our time in eating more slowly, savoring the flavours, aromas, and the textures. We reconnect with our senses.</a:t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Once we bring our attention to the </a:t>
            </a:r>
            <a:r>
              <a:rPr lang="en-GB" sz="11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entire experience of eating</a:t>
            </a:r>
            <a:r>
              <a:rPr lang="en-GB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we </a:t>
            </a:r>
            <a:r>
              <a:rPr lang="en-GB" sz="11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stop getting lost in the thinking mind </a:t>
            </a:r>
            <a:r>
              <a:rPr lang="en-GB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become less caught up in any complicated emotions we might have.</a:t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we’re more aware, the mind is calmer; when the mind is calmer, we’re less prone to being agitated or stressed or to eat in an emotional way. </a:t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also have increased clarity so we’re better able to see our patterns of eating, and that clarity frees us to make better choices. </a:t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Bringing mindfulness to the table means a kinder, gentler approach to eating. The focus isn’t necessarily on changing the food we eat (though it can be); it’s on changing our thinking around food.</a:t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8"/>
          <p:cNvSpPr txBox="1">
            <a:spLocks noGrp="1"/>
          </p:cNvSpPr>
          <p:nvPr>
            <p:ph type="body" idx="1"/>
          </p:nvPr>
        </p:nvSpPr>
        <p:spPr>
          <a:xfrm>
            <a:off x="94025" y="94025"/>
            <a:ext cx="8970600" cy="4965000"/>
          </a:xfrm>
          <a:prstGeom prst="rect">
            <a:avLst/>
          </a:prstGeom>
          <a:solidFill>
            <a:schemeClr val="dk1">
              <a:alpha val="4784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 b="1">
                <a:solidFill>
                  <a:srgbClr val="FFFF00"/>
                </a:solidFill>
                <a:latin typeface="Amatic SC"/>
                <a:ea typeface="Amatic SC"/>
                <a:cs typeface="Amatic SC"/>
                <a:sym typeface="Amatic SC"/>
              </a:rPr>
              <a:t>                                            </a:t>
            </a:r>
            <a:r>
              <a:rPr lang="en-GB" sz="5100" b="1">
                <a:solidFill>
                  <a:srgbClr val="FFFF00"/>
                </a:solidFill>
                <a:latin typeface="Amatic SC"/>
                <a:ea typeface="Amatic SC"/>
                <a:cs typeface="Amatic SC"/>
                <a:sym typeface="Amatic SC"/>
              </a:rPr>
              <a:t>              MINDFUL EATING</a:t>
            </a:r>
            <a:endParaRPr sz="5900" b="1" u="sng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36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endParaRPr sz="1200">
              <a:solidFill>
                <a:srgbClr val="777777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rgbClr val="00FFFF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rgbClr val="00FFFF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48"/>
          <p:cNvSpPr txBox="1"/>
          <p:nvPr/>
        </p:nvSpPr>
        <p:spPr>
          <a:xfrm rot="-5400000">
            <a:off x="-2045125" y="2228400"/>
            <a:ext cx="4965600" cy="687300"/>
          </a:xfrm>
          <a:prstGeom prst="rect">
            <a:avLst/>
          </a:prstGeom>
          <a:solidFill>
            <a:schemeClr val="dk1">
              <a:alpha val="4784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sp>
        <p:nvSpPr>
          <p:cNvPr id="395" name="Google Shape;395;p48"/>
          <p:cNvSpPr/>
          <p:nvPr/>
        </p:nvSpPr>
        <p:spPr>
          <a:xfrm rot="-5400000">
            <a:off x="-1952440" y="2269185"/>
            <a:ext cx="4854455" cy="5539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Sacramento"/>
              </a:rPr>
              <a:t>Well </a:t>
            </a:r>
            <a:r>
              <a:rPr b="1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Sacramento"/>
              </a:rPr>
              <a:t>Being </a:t>
            </a:r>
            <a:r>
              <a:rPr b="1" i="0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Sacramento"/>
              </a:rPr>
              <a:t>Tip</a:t>
            </a:r>
            <a:r>
              <a:rPr lang="en-GB" b="1" i="0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Sacramento"/>
              </a:rPr>
              <a:t> 9</a:t>
            </a:r>
            <a:endParaRPr b="1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Sacramento"/>
            </a:endParaRPr>
          </a:p>
        </p:txBody>
      </p:sp>
      <p:pic>
        <p:nvPicPr>
          <p:cNvPr id="396" name="Google Shape;396;p48" descr="6 Ways to Practice Mindful Eating - Mindful"/>
          <p:cNvPicPr preferRelativeResize="0"/>
          <p:nvPr/>
        </p:nvPicPr>
        <p:blipFill rotWithShape="1">
          <a:blip r:embed="rId3">
            <a:alphaModFix/>
          </a:blip>
          <a:srcRect l="1181" t="21770" r="51541" b="7478"/>
          <a:stretch/>
        </p:blipFill>
        <p:spPr>
          <a:xfrm>
            <a:off x="860100" y="2342675"/>
            <a:ext cx="1987074" cy="27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8" descr="6 Ways to Practice Mindful Eating - Mindful"/>
          <p:cNvPicPr preferRelativeResize="0"/>
          <p:nvPr/>
        </p:nvPicPr>
        <p:blipFill rotWithShape="1">
          <a:blip r:embed="rId3">
            <a:alphaModFix/>
          </a:blip>
          <a:srcRect l="53673" t="22630" b="7478"/>
          <a:stretch/>
        </p:blipFill>
        <p:spPr>
          <a:xfrm>
            <a:off x="2925950" y="2342675"/>
            <a:ext cx="2038350" cy="278752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8"/>
          <p:cNvSpPr txBox="1"/>
          <p:nvPr/>
        </p:nvSpPr>
        <p:spPr>
          <a:xfrm>
            <a:off x="906025" y="94025"/>
            <a:ext cx="37401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u="sng">
                <a:solidFill>
                  <a:srgbClr val="00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 Tips for Mindful Eating</a:t>
            </a:r>
            <a:endParaRPr sz="1800">
              <a:solidFill>
                <a:srgbClr val="00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48"/>
          <p:cNvSpPr txBox="1"/>
          <p:nvPr/>
        </p:nvSpPr>
        <p:spPr>
          <a:xfrm>
            <a:off x="860100" y="452075"/>
            <a:ext cx="4104300" cy="1890600"/>
          </a:xfrm>
          <a:prstGeom prst="rect">
            <a:avLst/>
          </a:prstGeom>
          <a:solidFill>
            <a:schemeClr val="dk1">
              <a:alpha val="4784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any emotional triggers</a:t>
            </a:r>
            <a:r>
              <a:rPr lang="en-GB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that cause you to overeat &amp; what your </a:t>
            </a:r>
            <a:r>
              <a:rPr lang="en-GB" sz="9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to “comfort foods” </a:t>
            </a:r>
            <a:r>
              <a:rPr lang="en-GB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are. </a:t>
            </a:r>
            <a:endParaRPr sz="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Stress is the most common factor </a:t>
            </a:r>
            <a:r>
              <a:rPr lang="en-GB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can cause anxiety &amp; cravings – the cortisol released when under stress </a:t>
            </a:r>
            <a:r>
              <a:rPr lang="en-GB" sz="9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causes us to crave</a:t>
            </a:r>
            <a:r>
              <a:rPr lang="en-GB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fatty &amp; salty foods, as well as sugary treats. </a:t>
            </a:r>
            <a:endParaRPr sz="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successful strategy that can help is to </a:t>
            </a:r>
            <a:r>
              <a:rPr lang="en-GB" sz="11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Practice </a:t>
            </a:r>
            <a:r>
              <a:rPr lang="en-GB" sz="1100" b="1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mindful</a:t>
            </a:r>
            <a:r>
              <a:rPr lang="en-GB" sz="11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eating,</a:t>
            </a:r>
            <a:r>
              <a:rPr lang="en-GB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this can help you feel fuller &amp; make you less likely to experience cravings. </a:t>
            </a:r>
            <a:endParaRPr sz="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8"/>
          <p:cNvSpPr/>
          <p:nvPr/>
        </p:nvSpPr>
        <p:spPr>
          <a:xfrm>
            <a:off x="2515256" y="3347143"/>
            <a:ext cx="614025" cy="5186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100000">
                      <a:srgbClr val="795B0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V</a:t>
            </a:r>
          </a:p>
        </p:txBody>
      </p:sp>
      <p:sp>
        <p:nvSpPr>
          <p:cNvPr id="401" name="Google Shape;401;p48"/>
          <p:cNvSpPr txBox="1"/>
          <p:nvPr/>
        </p:nvSpPr>
        <p:spPr>
          <a:xfrm>
            <a:off x="4964300" y="2342638"/>
            <a:ext cx="4214700" cy="2787600"/>
          </a:xfrm>
          <a:prstGeom prst="rect">
            <a:avLst/>
          </a:prstGeom>
          <a:solidFill>
            <a:schemeClr val="dk1">
              <a:alpha val="4784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 strategies that may also work:</a:t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921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Char char="●"/>
            </a:pPr>
            <a:r>
              <a:rPr lang="en-GB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a craving strikes, </a:t>
            </a:r>
            <a:r>
              <a:rPr lang="en-GB" sz="1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try drinking a glass of water </a:t>
            </a:r>
            <a:r>
              <a:rPr lang="en-GB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 you opt for something to eat. </a:t>
            </a:r>
            <a:r>
              <a:rPr lang="en-GB" sz="1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Wait at least 15 minutes </a:t>
            </a:r>
            <a:r>
              <a:rPr lang="en-GB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drinking water to see if your craving subsides.</a:t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921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Char char="●"/>
            </a:pPr>
            <a:r>
              <a:rPr lang="en-GB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Try to </a:t>
            </a:r>
            <a:r>
              <a:rPr lang="en-GB" sz="1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swap your snack choices</a:t>
            </a:r>
            <a:r>
              <a:rPr lang="en-GB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for when you do experience a craving, skip the bag of crisps/chocolate bar for some nuts /fruit - any healthy alternative can work.</a:t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921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Char char="●"/>
            </a:pPr>
            <a:r>
              <a:rPr lang="en-GB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you experience anxiety, sit back and </a:t>
            </a:r>
            <a:r>
              <a:rPr lang="en-GB" sz="1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take a couple of deep breathes.</a:t>
            </a:r>
            <a:r>
              <a:rPr lang="en-GB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This can help to clear your mind, reduce your feelings of anxiousness, and help you make better decisions when it comes to what you eat.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Template-16x9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481</Words>
  <Application>Microsoft Office PowerPoint</Application>
  <PresentationFormat>On-screen Show (16:9)</PresentationFormat>
  <Paragraphs>78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Amatic SC</vt:lpstr>
      <vt:lpstr>Open Sans</vt:lpstr>
      <vt:lpstr>Arial</vt:lpstr>
      <vt:lpstr>Century Gothic</vt:lpstr>
      <vt:lpstr>Calibri</vt:lpstr>
      <vt:lpstr>Sacramento</vt:lpstr>
      <vt:lpstr>Blue Template-16x9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Wellbeing - LOG </dc:title>
  <dc:creator>Miss E. Palmer</dc:creator>
  <cp:lastModifiedBy>Miss E. Palmer</cp:lastModifiedBy>
  <cp:revision>2</cp:revision>
  <dcterms:modified xsi:type="dcterms:W3CDTF">2021-02-08T10:09:08Z</dcterms:modified>
</cp:coreProperties>
</file>