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656842C-FDA0-474A-92AA-D8C8E78E1964}" v="3" dt="2026-06-22T11:08:35.5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30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s L Devin" userId="420b751f-cbd6-4fb8-a574-e02b6e98d2a9" providerId="ADAL" clId="{1A379F88-7AF0-4EBD-B57B-037E313E2168}"/>
    <pc:docChg chg="custSel addSld delSld modSld">
      <pc:chgData name="Ms L Devin" userId="420b751f-cbd6-4fb8-a574-e02b6e98d2a9" providerId="ADAL" clId="{1A379F88-7AF0-4EBD-B57B-037E313E2168}" dt="2026-06-22T11:09:50.349" v="231" actId="207"/>
      <pc:docMkLst>
        <pc:docMk/>
      </pc:docMkLst>
      <pc:sldChg chg="modSp del mod">
        <pc:chgData name="Ms L Devin" userId="420b751f-cbd6-4fb8-a574-e02b6e98d2a9" providerId="ADAL" clId="{1A379F88-7AF0-4EBD-B57B-037E313E2168}" dt="2026-06-22T11:09:41.613" v="230" actId="47"/>
        <pc:sldMkLst>
          <pc:docMk/>
          <pc:sldMk cId="792334486" sldId="257"/>
        </pc:sldMkLst>
        <pc:graphicFrameChg chg="modGraphic">
          <ac:chgData name="Ms L Devin" userId="420b751f-cbd6-4fb8-a574-e02b6e98d2a9" providerId="ADAL" clId="{1A379F88-7AF0-4EBD-B57B-037E313E2168}" dt="2026-06-22T11:09:39.740" v="229" actId="6549"/>
          <ac:graphicFrameMkLst>
            <pc:docMk/>
            <pc:sldMk cId="792334486" sldId="257"/>
            <ac:graphicFrameMk id="4" creationId="{8D403C85-7716-9F2A-DBD6-208A200CA66B}"/>
          </ac:graphicFrameMkLst>
        </pc:graphicFrameChg>
      </pc:sldChg>
      <pc:sldChg chg="modSp add mod">
        <pc:chgData name="Ms L Devin" userId="420b751f-cbd6-4fb8-a574-e02b6e98d2a9" providerId="ADAL" clId="{1A379F88-7AF0-4EBD-B57B-037E313E2168}" dt="2026-06-22T11:09:50.349" v="231" actId="207"/>
        <pc:sldMkLst>
          <pc:docMk/>
          <pc:sldMk cId="1828070252" sldId="258"/>
        </pc:sldMkLst>
        <pc:graphicFrameChg chg="mod modGraphic">
          <ac:chgData name="Ms L Devin" userId="420b751f-cbd6-4fb8-a574-e02b6e98d2a9" providerId="ADAL" clId="{1A379F88-7AF0-4EBD-B57B-037E313E2168}" dt="2026-06-22T11:09:50.349" v="231" actId="207"/>
          <ac:graphicFrameMkLst>
            <pc:docMk/>
            <pc:sldMk cId="1828070252" sldId="258"/>
            <ac:graphicFrameMk id="4" creationId="{5B046BED-172E-3F85-2454-0F8B1EB2A98B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845418-1F2C-0695-3732-3496817C1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B046BED-172E-3F85-2454-0F8B1EB2A9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237376"/>
              </p:ext>
            </p:extLst>
          </p:nvPr>
        </p:nvGraphicFramePr>
        <p:xfrm>
          <a:off x="143770" y="576366"/>
          <a:ext cx="11743431" cy="6034144"/>
        </p:xfrm>
        <a:graphic>
          <a:graphicData uri="http://schemas.openxmlformats.org/drawingml/2006/table">
            <a:tbl>
              <a:tblPr/>
              <a:tblGrid>
                <a:gridCol w="1677633">
                  <a:extLst>
                    <a:ext uri="{9D8B030D-6E8A-4147-A177-3AD203B41FA5}">
                      <a16:colId xmlns:a16="http://schemas.microsoft.com/office/drawing/2014/main" val="2193493161"/>
                    </a:ext>
                  </a:extLst>
                </a:gridCol>
                <a:gridCol w="1677633">
                  <a:extLst>
                    <a:ext uri="{9D8B030D-6E8A-4147-A177-3AD203B41FA5}">
                      <a16:colId xmlns:a16="http://schemas.microsoft.com/office/drawing/2014/main" val="3689587563"/>
                    </a:ext>
                  </a:extLst>
                </a:gridCol>
                <a:gridCol w="1677633">
                  <a:extLst>
                    <a:ext uri="{9D8B030D-6E8A-4147-A177-3AD203B41FA5}">
                      <a16:colId xmlns:a16="http://schemas.microsoft.com/office/drawing/2014/main" val="2130600847"/>
                    </a:ext>
                  </a:extLst>
                </a:gridCol>
                <a:gridCol w="1677633">
                  <a:extLst>
                    <a:ext uri="{9D8B030D-6E8A-4147-A177-3AD203B41FA5}">
                      <a16:colId xmlns:a16="http://schemas.microsoft.com/office/drawing/2014/main" val="2774522207"/>
                    </a:ext>
                  </a:extLst>
                </a:gridCol>
                <a:gridCol w="1677633">
                  <a:extLst>
                    <a:ext uri="{9D8B030D-6E8A-4147-A177-3AD203B41FA5}">
                      <a16:colId xmlns:a16="http://schemas.microsoft.com/office/drawing/2014/main" val="855126812"/>
                    </a:ext>
                  </a:extLst>
                </a:gridCol>
                <a:gridCol w="1677633">
                  <a:extLst>
                    <a:ext uri="{9D8B030D-6E8A-4147-A177-3AD203B41FA5}">
                      <a16:colId xmlns:a16="http://schemas.microsoft.com/office/drawing/2014/main" val="1476238389"/>
                    </a:ext>
                  </a:extLst>
                </a:gridCol>
                <a:gridCol w="1677633">
                  <a:extLst>
                    <a:ext uri="{9D8B030D-6E8A-4147-A177-3AD203B41FA5}">
                      <a16:colId xmlns:a16="http://schemas.microsoft.com/office/drawing/2014/main" val="4037625464"/>
                    </a:ext>
                  </a:extLst>
                </a:gridCol>
              </a:tblGrid>
              <a:tr h="527720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1100" b="1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Map Skills </a:t>
                      </a: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6007" marR="6007" marT="6007" marB="2883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1100" b="1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Migration</a:t>
                      </a: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6007" marR="6007" marT="6007" marB="2883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1100" b="1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Antarctica</a:t>
                      </a: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6007" marR="6007" marT="6007" marB="2883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Africa</a:t>
                      </a:r>
                    </a:p>
                  </a:txBody>
                  <a:tcPr marL="6007" marR="6007" marT="6007" marB="2883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Geography Of My Stuff</a:t>
                      </a: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6007" marR="6007" marT="6007" marB="2883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1100" b="1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Coasts</a:t>
                      </a: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6007" marR="6007" marT="6007" marB="2883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C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1100" b="1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Place</a:t>
                      </a: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 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6007" marR="6007" marT="6007" marB="2883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9992002"/>
                  </a:ext>
                </a:extLst>
              </a:tr>
              <a:tr h="204986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Knowledge: </a:t>
                      </a: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5E6A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Knowledge: </a:t>
                      </a: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5E6A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Knowledge: </a:t>
                      </a: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5E6A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Knowledge:</a:t>
                      </a: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5E6A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Knowledge: </a:t>
                      </a: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5E6A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Knowledge: </a:t>
                      </a: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5E6A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Knowledge: </a:t>
                      </a: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5E6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3901560"/>
                  </a:ext>
                </a:extLst>
              </a:tr>
              <a:tr h="3049049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Use of maps and key components eg contour lines, symbols, scale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Introduction to key human and physical features </a:t>
                      </a: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Types of migration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Trends in migration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Impacts on migrants</a:t>
                      </a: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Location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Key features of the biome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How animals have adapted to survive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Use, impacts and management of human interference in Antarctica</a:t>
                      </a: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Physical geography of Africa; countries, key physical features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How to classify development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Judgement of development in several African countries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Physical Geography of Nigeria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Main industries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TNC's in Nigeria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Development Indices for Nigeria and Kenya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Exploration of slums in Kenya and how they can be improved</a:t>
                      </a:r>
                    </a:p>
                    <a:p>
                      <a:pPr algn="l" fontAlgn="t">
                        <a:buNone/>
                      </a:pP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Cause, effects and responses of key environmental issues: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Plastic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Food miles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Palm oil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CT (phones)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Developed and developing countries </a:t>
                      </a: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Key coastal processes: waves, weathering, erosion, transportation and deposition.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Formation of erosional features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Formation of depositional features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Coastal management strategies </a:t>
                      </a: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Factors that affect place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Investigate local and national cities and compare social circumstances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Global connections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Clone towns and how globalisation can lead to placelessness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Media representations influencing views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Cause and effects of declining industry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Regeneration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*if time allows – what makes areas impossible to live in and the impact of climate change on where we live </a:t>
                      </a: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326680"/>
                  </a:ext>
                </a:extLst>
              </a:tr>
              <a:tr h="370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1" i="0" u="none" strike="noStrike">
                          <a:solidFill>
                            <a:srgbClr val="242424"/>
                          </a:solidFill>
                          <a:effectLst/>
                          <a:latin typeface="Aptos Narrow" panose="020B0004020202020204" pitchFamily="34" charset="0"/>
                        </a:rPr>
                        <a:t>Skills: (map/data/writing and oracy/numeracy)</a:t>
                      </a: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5E6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1" i="0" u="none" strike="noStrike">
                          <a:solidFill>
                            <a:srgbClr val="242424"/>
                          </a:solidFill>
                          <a:effectLst/>
                          <a:latin typeface="Aptos Narrow" panose="020B0004020202020204" pitchFamily="34" charset="0"/>
                        </a:rPr>
                        <a:t>Skills: (map/data/writing and oracy/numeracy)</a:t>
                      </a: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5E6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1" i="0" u="none" strike="noStrike" dirty="0">
                          <a:solidFill>
                            <a:srgbClr val="242424"/>
                          </a:solidFill>
                          <a:effectLst/>
                          <a:latin typeface="Aptos Narrow" panose="020B0004020202020204" pitchFamily="34" charset="0"/>
                        </a:rPr>
                        <a:t>Skills: (map/data/writing and oracy/numeracy)</a:t>
                      </a: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5E6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i="0" u="none" strike="noStrike" dirty="0">
                          <a:solidFill>
                            <a:srgbClr val="242424"/>
                          </a:solidFill>
                          <a:effectLst/>
                          <a:latin typeface="Aptos Narrow" panose="020B0004020202020204" pitchFamily="34" charset="0"/>
                        </a:rPr>
                        <a:t>Skills: (map/data/writing and oracy/numeracy)</a:t>
                      </a: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5E6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1" i="0" u="none" strike="noStrike">
                          <a:solidFill>
                            <a:srgbClr val="242424"/>
                          </a:solidFill>
                          <a:effectLst/>
                          <a:latin typeface="Aptos Narrow" panose="020B0004020202020204" pitchFamily="34" charset="0"/>
                        </a:rPr>
                        <a:t>Skills: (map/data/writing and oracy/numeracy)</a:t>
                      </a: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5E6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1" i="0" u="none" strike="noStrike">
                          <a:solidFill>
                            <a:srgbClr val="242424"/>
                          </a:solidFill>
                          <a:effectLst/>
                          <a:latin typeface="Aptos Narrow" panose="020B0004020202020204" pitchFamily="34" charset="0"/>
                        </a:rPr>
                        <a:t>Skills: (map/data/writing and oracy/numeracy)</a:t>
                      </a: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5E6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1" i="0" u="none" strike="noStrike" dirty="0">
                          <a:solidFill>
                            <a:srgbClr val="242424"/>
                          </a:solidFill>
                          <a:effectLst/>
                          <a:latin typeface="Aptos Narrow" panose="020B0004020202020204" pitchFamily="34" charset="0"/>
                        </a:rPr>
                        <a:t>Skills: (map/data/writing and oracy/numeracy)</a:t>
                      </a: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5E6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546842"/>
                  </a:ext>
                </a:extLst>
              </a:tr>
              <a:tr h="1876337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Latitude and Longitude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4FGR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6FGR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Scale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Compass Direction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Height on a map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GIS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Oracy – reading aloud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Describing graphs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Fieldsketch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Labelling maps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Stand and speak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Climate graph construction </a:t>
                      </a: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Labelling maps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Use of atlases and maps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Categorisation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Interpretation of graphs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Analysis of data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Calculations using development data</a:t>
                      </a:r>
                    </a:p>
                    <a:p>
                      <a:pPr algn="l" fontAlgn="t"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Reading and creating graphs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Photo annotation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Virtual fieldwork</a:t>
                      </a:r>
                    </a:p>
                    <a:p>
                      <a:pPr algn="l" fontAlgn="t">
                        <a:buNone/>
                      </a:pP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Data collection 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Calculating food miles/bar graph 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GIS 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Exam style question 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Guided reading </a:t>
                      </a: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Identifying coastal features on an OS map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Speak like a Geographer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Calculating engineering costs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Collecting data in the field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Field sketch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Map interpretation 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Analyse data 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Qualitative data 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Evaluation 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Writing at length - Exam command words 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Graph construction 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Choropleth </a:t>
                      </a: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756884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B68D26E-6DA3-B812-CA82-12C07085A5CB}"/>
              </a:ext>
            </a:extLst>
          </p:cNvPr>
          <p:cNvSpPr txBox="1"/>
          <p:nvPr/>
        </p:nvSpPr>
        <p:spPr>
          <a:xfrm>
            <a:off x="4476750" y="0"/>
            <a:ext cx="2543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Gill Sans MT" panose="020B0502020104020203" pitchFamily="34" charset="0"/>
              </a:rPr>
              <a:t>Year 7</a:t>
            </a:r>
          </a:p>
        </p:txBody>
      </p:sp>
    </p:spTree>
    <p:extLst>
      <p:ext uri="{BB962C8B-B14F-4D97-AF65-F5344CB8AC3E}">
        <p14:creationId xmlns:p14="http://schemas.microsoft.com/office/powerpoint/2010/main" val="18280702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493</Words>
  <Application>Microsoft Office PowerPoint</Application>
  <PresentationFormat>Widescreen</PresentationFormat>
  <Paragraphs>37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Aptos Narrow</vt:lpstr>
      <vt:lpstr>Arial</vt:lpstr>
      <vt:lpstr>Gill Sans MT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Ms L Devin</cp:lastModifiedBy>
  <cp:revision>4</cp:revision>
  <dcterms:created xsi:type="dcterms:W3CDTF">2013-07-15T20:26:40Z</dcterms:created>
  <dcterms:modified xsi:type="dcterms:W3CDTF">2026-06-22T11:09:58Z</dcterms:modified>
</cp:coreProperties>
</file>