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Amatic SC"/>
      <p:regular r:id="rId10"/>
      <p:bold r:id="rId11"/>
    </p:embeddedFont>
    <p:embeddedFont>
      <p:font typeface="Source Code Pr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AmaticSC-bold.fntdata"/><Relationship Id="rId10" Type="http://schemas.openxmlformats.org/officeDocument/2006/relationships/font" Target="fonts/AmaticSC-regular.fntdata"/><Relationship Id="rId13" Type="http://schemas.openxmlformats.org/officeDocument/2006/relationships/font" Target="fonts/SourceCodePro-bold.fntdata"/><Relationship Id="rId12" Type="http://schemas.openxmlformats.org/officeDocument/2006/relationships/font" Target="fonts/SourceCodePr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CodePro-boldItalic.fntdata"/><Relationship Id="rId14" Type="http://schemas.openxmlformats.org/officeDocument/2006/relationships/font" Target="fonts/SourceCodePr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109bfb72a6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109bfb72a6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109bfb72a6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109bfb72a6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3109bfb72a6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3109bfb72a6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0"/>
              </a:spcBef>
              <a:spcAft>
                <a:spcPts val="0"/>
              </a:spcAft>
              <a:buClr>
                <a:schemeClr val="accent1"/>
              </a:buClr>
              <a:buSzPts val="1400"/>
              <a:buChar char="○"/>
              <a:defRPr>
                <a:solidFill>
                  <a:schemeClr val="accent1"/>
                </a:solidFill>
                <a:highlight>
                  <a:schemeClr val="lt1"/>
                </a:highlight>
              </a:defRPr>
            </a:lvl2pPr>
            <a:lvl3pPr indent="-317500" lvl="2" marL="1371600">
              <a:spcBef>
                <a:spcPts val="0"/>
              </a:spcBef>
              <a:spcAft>
                <a:spcPts val="0"/>
              </a:spcAft>
              <a:buClr>
                <a:schemeClr val="accent1"/>
              </a:buClr>
              <a:buSzPts val="1400"/>
              <a:buChar char="■"/>
              <a:defRPr>
                <a:solidFill>
                  <a:schemeClr val="accent1"/>
                </a:solidFill>
                <a:highlight>
                  <a:schemeClr val="lt1"/>
                </a:highlight>
              </a:defRPr>
            </a:lvl3pPr>
            <a:lvl4pPr indent="-317500" lvl="3" marL="1828800">
              <a:spcBef>
                <a:spcPts val="0"/>
              </a:spcBef>
              <a:spcAft>
                <a:spcPts val="0"/>
              </a:spcAft>
              <a:buClr>
                <a:schemeClr val="accent1"/>
              </a:buClr>
              <a:buSzPts val="1400"/>
              <a:buChar char="●"/>
              <a:defRPr>
                <a:solidFill>
                  <a:schemeClr val="accent1"/>
                </a:solidFill>
                <a:highlight>
                  <a:schemeClr val="lt1"/>
                </a:highlight>
              </a:defRPr>
            </a:lvl4pPr>
            <a:lvl5pPr indent="-317500" lvl="4" marL="2286000">
              <a:spcBef>
                <a:spcPts val="0"/>
              </a:spcBef>
              <a:spcAft>
                <a:spcPts val="0"/>
              </a:spcAft>
              <a:buClr>
                <a:schemeClr val="accent1"/>
              </a:buClr>
              <a:buSzPts val="1400"/>
              <a:buChar char="○"/>
              <a:defRPr>
                <a:solidFill>
                  <a:schemeClr val="accent1"/>
                </a:solidFill>
                <a:highlight>
                  <a:schemeClr val="lt1"/>
                </a:highlight>
              </a:defRPr>
            </a:lvl5pPr>
            <a:lvl6pPr indent="-317500" lvl="5" marL="2743200">
              <a:spcBef>
                <a:spcPts val="0"/>
              </a:spcBef>
              <a:spcAft>
                <a:spcPts val="0"/>
              </a:spcAft>
              <a:buClr>
                <a:schemeClr val="accent1"/>
              </a:buClr>
              <a:buSzPts val="1400"/>
              <a:buChar char="■"/>
              <a:defRPr>
                <a:solidFill>
                  <a:schemeClr val="accent1"/>
                </a:solidFill>
                <a:highlight>
                  <a:schemeClr val="lt1"/>
                </a:highlight>
              </a:defRPr>
            </a:lvl6pPr>
            <a:lvl7pPr indent="-317500" lvl="6" marL="3200400">
              <a:spcBef>
                <a:spcPts val="0"/>
              </a:spcBef>
              <a:spcAft>
                <a:spcPts val="0"/>
              </a:spcAft>
              <a:buClr>
                <a:schemeClr val="accent1"/>
              </a:buClr>
              <a:buSzPts val="1400"/>
              <a:buChar char="●"/>
              <a:defRPr>
                <a:solidFill>
                  <a:schemeClr val="accent1"/>
                </a:solidFill>
                <a:highlight>
                  <a:schemeClr val="lt1"/>
                </a:highlight>
              </a:defRPr>
            </a:lvl7pPr>
            <a:lvl8pPr indent="-317500" lvl="7" marL="3657600">
              <a:spcBef>
                <a:spcPts val="0"/>
              </a:spcBef>
              <a:spcAft>
                <a:spcPts val="0"/>
              </a:spcAft>
              <a:buClr>
                <a:schemeClr val="accent1"/>
              </a:buClr>
              <a:buSzPts val="1400"/>
              <a:buChar char="○"/>
              <a:defRPr>
                <a:solidFill>
                  <a:schemeClr val="accent1"/>
                </a:solidFill>
                <a:highlight>
                  <a:schemeClr val="lt1"/>
                </a:highlight>
              </a:defRPr>
            </a:lvl8pPr>
            <a:lvl9pPr indent="-317500" lvl="8" marL="4114800">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Preparing for the PPEs</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Arial"/>
                <a:ea typeface="Arial"/>
                <a:cs typeface="Arial"/>
                <a:sym typeface="Arial"/>
              </a:rPr>
              <a:t>Session 1: Study Skills</a:t>
            </a:r>
            <a:endParaRPr>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77325" y="100650"/>
            <a:ext cx="5108700" cy="801000"/>
          </a:xfrm>
          <a:prstGeom prst="rect">
            <a:avLst/>
          </a:prstGeom>
          <a:solidFill>
            <a:srgbClr val="D9D2E9"/>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should I prepare for the PPEs?</a:t>
            </a:r>
            <a:endParaRPr/>
          </a:p>
        </p:txBody>
      </p:sp>
      <p:sp>
        <p:nvSpPr>
          <p:cNvPr id="63" name="Google Shape;63;p14"/>
          <p:cNvSpPr txBox="1"/>
          <p:nvPr>
            <p:ph idx="1" type="body"/>
          </p:nvPr>
        </p:nvSpPr>
        <p:spPr>
          <a:xfrm>
            <a:off x="77325" y="901650"/>
            <a:ext cx="5955000" cy="41187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latin typeface="Arial"/>
                <a:ea typeface="Arial"/>
                <a:cs typeface="Arial"/>
                <a:sym typeface="Arial"/>
              </a:rPr>
              <a:t>The upcoming PPEs are the last opportunity you have to practice for the final exams in the summer.</a:t>
            </a:r>
            <a:endParaRPr>
              <a:latin typeface="Arial"/>
              <a:ea typeface="Arial"/>
              <a:cs typeface="Arial"/>
              <a:sym typeface="Arial"/>
            </a:endParaRPr>
          </a:p>
          <a:p>
            <a:pPr indent="0" lvl="0" marL="0" rtl="0" algn="l">
              <a:spcBef>
                <a:spcPts val="1200"/>
              </a:spcBef>
              <a:spcAft>
                <a:spcPts val="0"/>
              </a:spcAft>
              <a:buNone/>
            </a:pPr>
            <a:r>
              <a:rPr lang="en">
                <a:latin typeface="Arial"/>
                <a:ea typeface="Arial"/>
                <a:cs typeface="Arial"/>
                <a:sym typeface="Arial"/>
              </a:rPr>
              <a:t>In order for these to be as effective for you as possible you should treat them like the real thing- get prepared and give it </a:t>
            </a:r>
            <a:r>
              <a:rPr lang="en">
                <a:latin typeface="Arial"/>
                <a:ea typeface="Arial"/>
                <a:cs typeface="Arial"/>
                <a:sym typeface="Arial"/>
              </a:rPr>
              <a:t>everything</a:t>
            </a:r>
            <a:r>
              <a:rPr lang="en">
                <a:latin typeface="Arial"/>
                <a:ea typeface="Arial"/>
                <a:cs typeface="Arial"/>
                <a:sym typeface="Arial"/>
              </a:rPr>
              <a:t> you’ve got! </a:t>
            </a:r>
            <a:endParaRPr>
              <a:latin typeface="Arial"/>
              <a:ea typeface="Arial"/>
              <a:cs typeface="Arial"/>
              <a:sym typeface="Arial"/>
            </a:endParaRPr>
          </a:p>
          <a:p>
            <a:pPr indent="0" lvl="0" marL="0" rtl="0" algn="l">
              <a:spcBef>
                <a:spcPts val="1200"/>
              </a:spcBef>
              <a:spcAft>
                <a:spcPts val="0"/>
              </a:spcAft>
              <a:buNone/>
            </a:pPr>
            <a:r>
              <a:rPr lang="en">
                <a:latin typeface="Arial"/>
                <a:ea typeface="Arial"/>
                <a:cs typeface="Arial"/>
                <a:sym typeface="Arial"/>
              </a:rPr>
              <a:t>This is important for two reasons:</a:t>
            </a:r>
            <a:endParaRPr>
              <a:latin typeface="Arial"/>
              <a:ea typeface="Arial"/>
              <a:cs typeface="Arial"/>
              <a:sym typeface="Arial"/>
            </a:endParaRPr>
          </a:p>
          <a:p>
            <a:pPr indent="-342900" lvl="0" marL="457200" rtl="0" algn="l">
              <a:spcBef>
                <a:spcPts val="1200"/>
              </a:spcBef>
              <a:spcAft>
                <a:spcPts val="0"/>
              </a:spcAft>
              <a:buSzPts val="1800"/>
              <a:buFont typeface="Arial"/>
              <a:buAutoNum type="arabicPeriod"/>
            </a:pPr>
            <a:r>
              <a:rPr lang="en">
                <a:latin typeface="Arial"/>
                <a:ea typeface="Arial"/>
                <a:cs typeface="Arial"/>
                <a:sym typeface="Arial"/>
              </a:rPr>
              <a:t>It allows you to see what grades you are achieving and what you need to work on before the final exams.</a:t>
            </a:r>
            <a:endParaRPr>
              <a:latin typeface="Arial"/>
              <a:ea typeface="Arial"/>
              <a:cs typeface="Arial"/>
              <a:sym typeface="Arial"/>
            </a:endParaRPr>
          </a:p>
          <a:p>
            <a:pPr indent="0" lvl="0" marL="457200" rtl="0" algn="l">
              <a:spcBef>
                <a:spcPts val="1200"/>
              </a:spcBef>
              <a:spcAft>
                <a:spcPts val="0"/>
              </a:spcAft>
              <a:buNone/>
            </a:pPr>
            <a:r>
              <a:t/>
            </a:r>
            <a:endParaRPr>
              <a:latin typeface="Arial"/>
              <a:ea typeface="Arial"/>
              <a:cs typeface="Arial"/>
              <a:sym typeface="Arial"/>
            </a:endParaRPr>
          </a:p>
          <a:p>
            <a:pPr indent="-342900" lvl="0" marL="457200" rtl="0" algn="l">
              <a:spcBef>
                <a:spcPts val="1200"/>
              </a:spcBef>
              <a:spcAft>
                <a:spcPts val="0"/>
              </a:spcAft>
              <a:buSzPts val="1800"/>
              <a:buFont typeface="Arial"/>
              <a:buAutoNum type="arabicPeriod"/>
            </a:pPr>
            <a:r>
              <a:rPr lang="en">
                <a:latin typeface="Arial"/>
                <a:ea typeface="Arial"/>
                <a:cs typeface="Arial"/>
                <a:sym typeface="Arial"/>
              </a:rPr>
              <a:t>It allows your teachers to see what they need to go over in your </a:t>
            </a:r>
            <a:r>
              <a:rPr lang="en">
                <a:latin typeface="Arial"/>
                <a:ea typeface="Arial"/>
                <a:cs typeface="Arial"/>
                <a:sym typeface="Arial"/>
              </a:rPr>
              <a:t>remaining</a:t>
            </a:r>
            <a:r>
              <a:rPr lang="en">
                <a:latin typeface="Arial"/>
                <a:ea typeface="Arial"/>
                <a:cs typeface="Arial"/>
                <a:sym typeface="Arial"/>
              </a:rPr>
              <a:t> lessons. </a:t>
            </a:r>
            <a:endParaRPr>
              <a:latin typeface="Arial"/>
              <a:ea typeface="Arial"/>
              <a:cs typeface="Arial"/>
              <a:sym typeface="Arial"/>
            </a:endParaRPr>
          </a:p>
        </p:txBody>
      </p:sp>
      <p:pic>
        <p:nvPicPr>
          <p:cNvPr id="64" name="Google Shape;64;p14"/>
          <p:cNvPicPr preferRelativeResize="0"/>
          <p:nvPr/>
        </p:nvPicPr>
        <p:blipFill>
          <a:blip r:embed="rId3">
            <a:alphaModFix/>
          </a:blip>
          <a:stretch>
            <a:fillRect/>
          </a:stretch>
        </p:blipFill>
        <p:spPr>
          <a:xfrm>
            <a:off x="6119625" y="1728788"/>
            <a:ext cx="2705100" cy="16859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292850"/>
            <a:ext cx="8520600" cy="801000"/>
          </a:xfrm>
          <a:prstGeom prst="rect">
            <a:avLst/>
          </a:prstGeom>
          <a:solidFill>
            <a:srgbClr val="D9D2E9"/>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can i prepare for the PPEs Academically?</a:t>
            </a:r>
            <a:endParaRPr/>
          </a:p>
        </p:txBody>
      </p:sp>
      <p:sp>
        <p:nvSpPr>
          <p:cNvPr id="70" name="Google Shape;70;p15"/>
          <p:cNvSpPr txBox="1"/>
          <p:nvPr>
            <p:ph idx="1" type="body"/>
          </p:nvPr>
        </p:nvSpPr>
        <p:spPr>
          <a:xfrm>
            <a:off x="311700" y="1228675"/>
            <a:ext cx="5720700" cy="334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Arial"/>
              <a:buChar char="●"/>
            </a:pPr>
            <a:r>
              <a:rPr lang="en">
                <a:latin typeface="Arial"/>
                <a:ea typeface="Arial"/>
                <a:cs typeface="Arial"/>
                <a:sym typeface="Arial"/>
              </a:rPr>
              <a:t>Speak to your subject teachers and find out what areas/ modules you need to focus your revision on. </a:t>
            </a:r>
            <a:endParaRPr>
              <a:latin typeface="Arial"/>
              <a:ea typeface="Arial"/>
              <a:cs typeface="Arial"/>
              <a:sym typeface="Arial"/>
            </a:endParaRPr>
          </a:p>
          <a:p>
            <a:pPr indent="-342900" lvl="0" marL="457200" rtl="0" algn="l">
              <a:spcBef>
                <a:spcPts val="0"/>
              </a:spcBef>
              <a:spcAft>
                <a:spcPts val="0"/>
              </a:spcAft>
              <a:buSzPts val="1800"/>
              <a:buFont typeface="Arial"/>
              <a:buChar char="●"/>
            </a:pPr>
            <a:r>
              <a:rPr lang="en">
                <a:latin typeface="Arial"/>
                <a:ea typeface="Arial"/>
                <a:cs typeface="Arial"/>
                <a:sym typeface="Arial"/>
              </a:rPr>
              <a:t>Use this information to complete a revision timetable and stick to it.</a:t>
            </a:r>
            <a:endParaRPr>
              <a:latin typeface="Arial"/>
              <a:ea typeface="Arial"/>
              <a:cs typeface="Arial"/>
              <a:sym typeface="Arial"/>
            </a:endParaRPr>
          </a:p>
          <a:p>
            <a:pPr indent="-342900" lvl="0" marL="457200" rtl="0" algn="l">
              <a:spcBef>
                <a:spcPts val="0"/>
              </a:spcBef>
              <a:spcAft>
                <a:spcPts val="0"/>
              </a:spcAft>
              <a:buSzPts val="1800"/>
              <a:buFont typeface="Arial"/>
              <a:buChar char="●"/>
            </a:pPr>
            <a:r>
              <a:rPr lang="en">
                <a:latin typeface="Arial"/>
                <a:ea typeface="Arial"/>
                <a:cs typeface="Arial"/>
                <a:sym typeface="Arial"/>
              </a:rPr>
              <a:t>Attend as many Lesson 6 sessions as you can.</a:t>
            </a:r>
            <a:endParaRPr>
              <a:latin typeface="Arial"/>
              <a:ea typeface="Arial"/>
              <a:cs typeface="Arial"/>
              <a:sym typeface="Arial"/>
            </a:endParaRPr>
          </a:p>
          <a:p>
            <a:pPr indent="-342900" lvl="0" marL="457200" rtl="0" algn="l">
              <a:spcBef>
                <a:spcPts val="0"/>
              </a:spcBef>
              <a:spcAft>
                <a:spcPts val="0"/>
              </a:spcAft>
              <a:buSzPts val="1800"/>
              <a:buFont typeface="Arial"/>
              <a:buChar char="●"/>
            </a:pPr>
            <a:r>
              <a:rPr lang="en">
                <a:latin typeface="Arial"/>
                <a:ea typeface="Arial"/>
                <a:cs typeface="Arial"/>
                <a:sym typeface="Arial"/>
              </a:rPr>
              <a:t>Attendance- be in school and on time to avoid losing key learning time.</a:t>
            </a:r>
            <a:endParaRPr>
              <a:latin typeface="Arial"/>
              <a:ea typeface="Arial"/>
              <a:cs typeface="Arial"/>
              <a:sym typeface="Arial"/>
            </a:endParaRPr>
          </a:p>
          <a:p>
            <a:pPr indent="0" lvl="0" marL="457200" rtl="0" algn="l">
              <a:spcBef>
                <a:spcPts val="1200"/>
              </a:spcBef>
              <a:spcAft>
                <a:spcPts val="1200"/>
              </a:spcAft>
              <a:buNone/>
            </a:pPr>
            <a:r>
              <a:t/>
            </a:r>
            <a:endParaRPr/>
          </a:p>
        </p:txBody>
      </p:sp>
      <p:pic>
        <p:nvPicPr>
          <p:cNvPr id="71" name="Google Shape;71;p15"/>
          <p:cNvPicPr preferRelativeResize="0"/>
          <p:nvPr/>
        </p:nvPicPr>
        <p:blipFill>
          <a:blip r:embed="rId3">
            <a:alphaModFix/>
          </a:blip>
          <a:stretch>
            <a:fillRect/>
          </a:stretch>
        </p:blipFill>
        <p:spPr>
          <a:xfrm>
            <a:off x="6119675" y="1819175"/>
            <a:ext cx="2390775" cy="1914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292850"/>
            <a:ext cx="8520600" cy="801000"/>
          </a:xfrm>
          <a:prstGeom prst="rect">
            <a:avLst/>
          </a:prstGeom>
          <a:solidFill>
            <a:srgbClr val="D9D2E9"/>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can I prepare for the PPEs Physically?</a:t>
            </a:r>
            <a:endParaRPr/>
          </a:p>
        </p:txBody>
      </p:sp>
      <p:sp>
        <p:nvSpPr>
          <p:cNvPr id="77" name="Google Shape;77;p16"/>
          <p:cNvSpPr txBox="1"/>
          <p:nvPr>
            <p:ph idx="1" type="body"/>
          </p:nvPr>
        </p:nvSpPr>
        <p:spPr>
          <a:xfrm>
            <a:off x="107575" y="1228675"/>
            <a:ext cx="8893500" cy="37527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sz="1600">
                <a:latin typeface="Arial"/>
                <a:ea typeface="Arial"/>
                <a:cs typeface="Arial"/>
                <a:sym typeface="Arial"/>
              </a:rPr>
              <a:t>The exam wrappers from the last PPEs showed that many of you are not taking basic care of yourself before the exams. This can massively affect your outcomes. To ensure that you are in the best frame of mind and state of body to complete the exams to the best of your ability you </a:t>
            </a:r>
            <a:r>
              <a:rPr b="1" lang="en" sz="1600" u="sng">
                <a:latin typeface="Arial"/>
                <a:ea typeface="Arial"/>
                <a:cs typeface="Arial"/>
                <a:sym typeface="Arial"/>
              </a:rPr>
              <a:t>must</a:t>
            </a:r>
            <a:r>
              <a:rPr lang="en" sz="1600">
                <a:latin typeface="Arial"/>
                <a:ea typeface="Arial"/>
                <a:cs typeface="Arial"/>
                <a:sym typeface="Arial"/>
              </a:rPr>
              <a:t>:</a:t>
            </a:r>
            <a:endParaRPr sz="1600">
              <a:latin typeface="Arial"/>
              <a:ea typeface="Arial"/>
              <a:cs typeface="Arial"/>
              <a:sym typeface="Arial"/>
            </a:endParaRPr>
          </a:p>
          <a:p>
            <a:pPr indent="-314960" lvl="0" marL="457200" rtl="0" algn="l">
              <a:spcBef>
                <a:spcPts val="1200"/>
              </a:spcBef>
              <a:spcAft>
                <a:spcPts val="0"/>
              </a:spcAft>
              <a:buSzPct val="100000"/>
              <a:buFont typeface="Arial"/>
              <a:buChar char="●"/>
            </a:pPr>
            <a:r>
              <a:rPr lang="en" sz="1600">
                <a:latin typeface="Arial"/>
                <a:ea typeface="Arial"/>
                <a:cs typeface="Arial"/>
                <a:sym typeface="Arial"/>
              </a:rPr>
              <a:t>Sleep- set yourself a sleep routine that </a:t>
            </a:r>
            <a:r>
              <a:rPr lang="en" sz="1600">
                <a:latin typeface="Arial"/>
                <a:ea typeface="Arial"/>
                <a:cs typeface="Arial"/>
                <a:sym typeface="Arial"/>
              </a:rPr>
              <a:t>ensures you have 8 hours of sleep each night. This allows your brain and body to recharge. </a:t>
            </a:r>
            <a:endParaRPr sz="1600">
              <a:latin typeface="Arial"/>
              <a:ea typeface="Arial"/>
              <a:cs typeface="Arial"/>
              <a:sym typeface="Arial"/>
            </a:endParaRPr>
          </a:p>
          <a:p>
            <a:pPr indent="0" lvl="0" marL="457200" rtl="0" algn="l">
              <a:spcBef>
                <a:spcPts val="1200"/>
              </a:spcBef>
              <a:spcAft>
                <a:spcPts val="0"/>
              </a:spcAft>
              <a:buNone/>
            </a:pPr>
            <a:r>
              <a:t/>
            </a:r>
            <a:endParaRPr sz="1600">
              <a:latin typeface="Arial"/>
              <a:ea typeface="Arial"/>
              <a:cs typeface="Arial"/>
              <a:sym typeface="Arial"/>
            </a:endParaRPr>
          </a:p>
          <a:p>
            <a:pPr indent="-314960" lvl="0" marL="457200" rtl="0" algn="l">
              <a:spcBef>
                <a:spcPts val="1200"/>
              </a:spcBef>
              <a:spcAft>
                <a:spcPts val="0"/>
              </a:spcAft>
              <a:buSzPct val="100000"/>
              <a:buFont typeface="Arial"/>
              <a:buChar char="●"/>
            </a:pPr>
            <a:r>
              <a:rPr lang="en" sz="1600">
                <a:latin typeface="Arial"/>
                <a:ea typeface="Arial"/>
                <a:cs typeface="Arial"/>
                <a:sym typeface="Arial"/>
              </a:rPr>
              <a:t>Eat- have something to eat in the morning before the exam. Even something small like a breakfast bar/ piece of fruit will give your body the sustenance it needs for your brain to work properly. Remember free bagels are available from 8.20 in the canteen. t</a:t>
            </a:r>
            <a:endParaRPr sz="1600">
              <a:latin typeface="Arial"/>
              <a:ea typeface="Arial"/>
              <a:cs typeface="Arial"/>
              <a:sym typeface="Arial"/>
            </a:endParaRPr>
          </a:p>
          <a:p>
            <a:pPr indent="0" lvl="0" marL="457200" rtl="0" algn="l">
              <a:spcBef>
                <a:spcPts val="1200"/>
              </a:spcBef>
              <a:spcAft>
                <a:spcPts val="0"/>
              </a:spcAft>
              <a:buNone/>
            </a:pPr>
            <a:r>
              <a:t/>
            </a:r>
            <a:endParaRPr sz="1600">
              <a:latin typeface="Arial"/>
              <a:ea typeface="Arial"/>
              <a:cs typeface="Arial"/>
              <a:sym typeface="Arial"/>
            </a:endParaRPr>
          </a:p>
          <a:p>
            <a:pPr indent="-314960" lvl="0" marL="457200" rtl="0" algn="l">
              <a:spcBef>
                <a:spcPts val="1200"/>
              </a:spcBef>
              <a:spcAft>
                <a:spcPts val="0"/>
              </a:spcAft>
              <a:buSzPct val="100000"/>
              <a:buFont typeface="Arial"/>
              <a:buChar char="●"/>
            </a:pPr>
            <a:r>
              <a:rPr lang="en" sz="1600">
                <a:latin typeface="Arial"/>
                <a:ea typeface="Arial"/>
                <a:cs typeface="Arial"/>
                <a:sym typeface="Arial"/>
              </a:rPr>
              <a:t>Hydrate- Drink some water or juice (not coffee or energy drinks) in the morning before the exam. Dehydration will hugely impact your brain’s ability to process and relay information. </a:t>
            </a:r>
            <a:endParaRPr sz="1600">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