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matic SC"/>
      <p:regular r:id="rId13"/>
      <p:bold r:id="rId14"/>
    </p:embeddedFont>
    <p:embeddedFont>
      <p:font typeface="Source Code Pr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regular.fntdata"/><Relationship Id="rId14" Type="http://schemas.openxmlformats.org/officeDocument/2006/relationships/font" Target="fonts/AmaticSC-bold.fntdata"/><Relationship Id="rId17" Type="http://schemas.openxmlformats.org/officeDocument/2006/relationships/font" Target="fonts/SourceCodePro-italic.fntdata"/><Relationship Id="rId16" Type="http://schemas.openxmlformats.org/officeDocument/2006/relationships/font" Target="fonts/SourceCodePr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SourceCodePr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3109d32e52a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g3109d32e52a_0_5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109d32e52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g3109d32e52a_0_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109d32e52a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g3109d32e52a_0_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109d32e52a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3109d32e52a_0_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109d32e52a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3109d32e52a_0_7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109d32e52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3109d32e52a_0_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p:cSld name="Custom">
    <p:spTree>
      <p:nvGrpSpPr>
        <p:cNvPr id="52" name="Shape 5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6" name="Shape 56"/>
        <p:cNvGrpSpPr/>
        <p:nvPr/>
      </p:nvGrpSpPr>
      <p:grpSpPr>
        <a:xfrm>
          <a:off x="0" y="0"/>
          <a:ext cx="0" cy="0"/>
          <a:chOff x="0" y="0"/>
          <a:chExt cx="0" cy="0"/>
        </a:xfrm>
      </p:grpSpPr>
      <p:sp>
        <p:nvSpPr>
          <p:cNvPr id="57" name="Google Shape;57;p14"/>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Mindful Breathing </a:t>
            </a:r>
            <a:endParaRPr/>
          </a:p>
        </p:txBody>
      </p:sp>
      <p:sp>
        <p:nvSpPr>
          <p:cNvPr id="58" name="Google Shape;58;p14"/>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latin typeface="Arial"/>
                <a:ea typeface="Arial"/>
                <a:cs typeface="Arial"/>
                <a:sym typeface="Arial"/>
              </a:rPr>
              <a:t>Session 2: Study Skills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5"/>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3600" cap="none" strike="noStrike">
                <a:solidFill>
                  <a:srgbClr val="B4A7D6"/>
                </a:solidFill>
                <a:latin typeface="Calibri"/>
                <a:ea typeface="Calibri"/>
                <a:cs typeface="Calibri"/>
                <a:sym typeface="Calibri"/>
              </a:rPr>
              <a:t>What is Mindful Breathing?</a:t>
            </a:r>
            <a:endParaRPr>
              <a:solidFill>
                <a:srgbClr val="B4A7D6"/>
              </a:solidFill>
            </a:endParaRPr>
          </a:p>
        </p:txBody>
      </p:sp>
      <p:sp>
        <p:nvSpPr>
          <p:cNvPr id="64" name="Google Shape;64;p15"/>
          <p:cNvSpPr txBox="1"/>
          <p:nvPr/>
        </p:nvSpPr>
        <p:spPr>
          <a:xfrm>
            <a:off x="809625" y="1285875"/>
            <a:ext cx="76200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Mindful breathing is a technique used to focus your attention on your breath. It involves taking deep, slow breaths and being aware of each inhalation and exhalation.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This practice helps calm the mind and brings awareness to the present moment, making it an essential tool for stress relief and relaxation.</a:t>
            </a:r>
            <a:endParaRPr/>
          </a:p>
        </p:txBody>
      </p:sp>
      <p:sp>
        <p:nvSpPr>
          <p:cNvPr id="65" name="Google Shape;65;p15"/>
          <p:cNvSpPr txBox="1"/>
          <p:nvPr/>
        </p:nvSpPr>
        <p:spPr>
          <a:xfrm>
            <a:off x="809625" y="3214688"/>
            <a:ext cx="76200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On  your whiteboards, write down 3 situations that mindful breathing can help us with. </a:t>
            </a:r>
            <a:endParaRPr/>
          </a:p>
        </p:txBody>
      </p:sp>
      <p:pic>
        <p:nvPicPr>
          <p:cNvPr id="66" name="Google Shape;66;p15"/>
          <p:cNvPicPr preferRelativeResize="0"/>
          <p:nvPr/>
        </p:nvPicPr>
        <p:blipFill rotWithShape="1">
          <a:blip r:embed="rId3">
            <a:alphaModFix/>
          </a:blip>
          <a:srcRect b="0" l="0" r="0" t="0"/>
          <a:stretch/>
        </p:blipFill>
        <p:spPr>
          <a:xfrm>
            <a:off x="5868144" y="3536156"/>
            <a:ext cx="1607344" cy="160734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3600" u="sng" cap="none" strike="noStrike">
                <a:solidFill>
                  <a:srgbClr val="B4A7D6"/>
                </a:solidFill>
                <a:latin typeface="Calibri"/>
                <a:ea typeface="Calibri"/>
                <a:cs typeface="Calibri"/>
                <a:sym typeface="Calibri"/>
              </a:rPr>
              <a:t>Benefits of Mindful Breathing</a:t>
            </a:r>
            <a:endParaRPr>
              <a:solidFill>
                <a:srgbClr val="B4A7D6"/>
              </a:solidFill>
            </a:endParaRPr>
          </a:p>
        </p:txBody>
      </p:sp>
      <p:sp>
        <p:nvSpPr>
          <p:cNvPr id="72" name="Google Shape;72;p16"/>
          <p:cNvSpPr txBox="1"/>
          <p:nvPr/>
        </p:nvSpPr>
        <p:spPr>
          <a:xfrm>
            <a:off x="809625" y="1285875"/>
            <a:ext cx="76200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Mindful breathing has many benefits. It can reduce anxiety and stress, improve concentration, and enhance emotional well-being.</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By practising mindful breathing, you allow your body to relax and improve your mental clarity, helping you tackle daily challenges more effectively.</a:t>
            </a:r>
            <a:endParaRPr/>
          </a:p>
        </p:txBody>
      </p:sp>
      <p:pic>
        <p:nvPicPr>
          <p:cNvPr id="73" name="Google Shape;73;p16"/>
          <p:cNvPicPr preferRelativeResize="0"/>
          <p:nvPr/>
        </p:nvPicPr>
        <p:blipFill rotWithShape="1">
          <a:blip r:embed="rId3">
            <a:alphaModFix/>
          </a:blip>
          <a:srcRect b="0" l="0" r="0" t="0"/>
          <a:stretch/>
        </p:blipFill>
        <p:spPr>
          <a:xfrm>
            <a:off x="3614737" y="2841780"/>
            <a:ext cx="1435894" cy="179308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3600" u="sng" cap="none" strike="noStrike">
                <a:solidFill>
                  <a:srgbClr val="B4A7D6"/>
                </a:solidFill>
                <a:latin typeface="Calibri"/>
                <a:ea typeface="Calibri"/>
                <a:cs typeface="Calibri"/>
                <a:sym typeface="Calibri"/>
              </a:rPr>
              <a:t>How to Practice Mindful Breathing</a:t>
            </a:r>
            <a:endParaRPr>
              <a:solidFill>
                <a:srgbClr val="B4A7D6"/>
              </a:solidFill>
            </a:endParaRPr>
          </a:p>
        </p:txBody>
      </p:sp>
      <p:sp>
        <p:nvSpPr>
          <p:cNvPr id="79" name="Google Shape;79;p17"/>
          <p:cNvSpPr txBox="1"/>
          <p:nvPr/>
        </p:nvSpPr>
        <p:spPr>
          <a:xfrm>
            <a:off x="809625" y="1285875"/>
            <a:ext cx="7620000" cy="4402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To practice mindful breathing, find a quiet space where you can sit or lie down comfortably.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Close your eyes and take a deep breath in through your nose, filling your lungs completely.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Hold for a moment, then exhale slowly through your mouth. Repeat this process, paying attention to the sensation of your breath and letting any distractions fade away.</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Let us first just sit up straight, and begin by taking some nice deep breaths, in through the nose and out through the mouth,</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We will do this quietly for 1 minute. </a:t>
            </a:r>
            <a:endParaRPr/>
          </a:p>
        </p:txBody>
      </p:sp>
      <p:sp>
        <p:nvSpPr>
          <p:cNvPr id="80" name="Google Shape;80;p17"/>
          <p:cNvSpPr txBox="1"/>
          <p:nvPr/>
        </p:nvSpPr>
        <p:spPr>
          <a:xfrm>
            <a:off x="809625" y="3214688"/>
            <a:ext cx="76200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Calibri"/>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Calibri"/>
              <a:buNone/>
            </a:pPr>
            <a:r>
              <a:t/>
            </a:r>
            <a:endParaRPr b="0" i="0" sz="2000" u="none" cap="none" strike="noStrik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3600" u="sng" cap="none" strike="noStrike">
                <a:solidFill>
                  <a:srgbClr val="B4A7D6"/>
                </a:solidFill>
                <a:latin typeface="Calibri"/>
                <a:ea typeface="Calibri"/>
                <a:cs typeface="Calibri"/>
                <a:sym typeface="Calibri"/>
              </a:rPr>
              <a:t>Mindful Breathing in Daily Life</a:t>
            </a:r>
            <a:endParaRPr>
              <a:solidFill>
                <a:srgbClr val="B4A7D6"/>
              </a:solidFill>
            </a:endParaRPr>
          </a:p>
        </p:txBody>
      </p:sp>
      <p:sp>
        <p:nvSpPr>
          <p:cNvPr id="86" name="Google Shape;86;p18"/>
          <p:cNvSpPr txBox="1"/>
          <p:nvPr/>
        </p:nvSpPr>
        <p:spPr>
          <a:xfrm>
            <a:off x="809625" y="1285875"/>
            <a:ext cx="7620000" cy="255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Incorporating mindful breathing into your daily routine can help you manage stress more effectively.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You can practise it during challenging situations, such as before exams or while dealing with conflicts.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Regular practice builds resilience and improves your overall mental health, making it easier to navigate life's ups and downs.</a:t>
            </a:r>
            <a:endParaRPr/>
          </a:p>
        </p:txBody>
      </p:sp>
      <p:pic>
        <p:nvPicPr>
          <p:cNvPr id="87" name="Google Shape;87;p18"/>
          <p:cNvPicPr preferRelativeResize="0"/>
          <p:nvPr/>
        </p:nvPicPr>
        <p:blipFill rotWithShape="1">
          <a:blip r:embed="rId3">
            <a:alphaModFix/>
          </a:blip>
          <a:srcRect b="0" l="0" r="0" t="0"/>
          <a:stretch/>
        </p:blipFill>
        <p:spPr>
          <a:xfrm>
            <a:off x="2843808" y="3521869"/>
            <a:ext cx="2028825" cy="126444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3600" u="sng" cap="none" strike="noStrike">
                <a:solidFill>
                  <a:srgbClr val="B4A7D6"/>
                </a:solidFill>
                <a:latin typeface="Calibri"/>
                <a:ea typeface="Calibri"/>
                <a:cs typeface="Calibri"/>
                <a:sym typeface="Calibri"/>
              </a:rPr>
              <a:t>Mindful Breathing Techniques</a:t>
            </a:r>
            <a:endParaRPr>
              <a:solidFill>
                <a:srgbClr val="B4A7D6"/>
              </a:solidFill>
            </a:endParaRPr>
          </a:p>
        </p:txBody>
      </p:sp>
      <p:sp>
        <p:nvSpPr>
          <p:cNvPr id="93" name="Google Shape;93;p19"/>
          <p:cNvSpPr txBox="1"/>
          <p:nvPr/>
        </p:nvSpPr>
        <p:spPr>
          <a:xfrm>
            <a:off x="809625" y="1285875"/>
            <a:ext cx="7620000" cy="224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There are different techniques for practising mindful breathing. One technique is the '4-7-8' method, where you inhale for 4 seconds, hold your breath for 7 seconds, and exhale for 8 seconds. Another is to simply count your breaths, inhaling for a count of four and exhaling for a count of six. Find what works best for you and practice regularly.</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We will be having a go at this today. </a:t>
            </a:r>
            <a:endParaRPr/>
          </a:p>
        </p:txBody>
      </p:sp>
      <p:sp>
        <p:nvSpPr>
          <p:cNvPr id="94" name="Google Shape;94;p19"/>
          <p:cNvSpPr/>
          <p:nvPr/>
        </p:nvSpPr>
        <p:spPr>
          <a:xfrm>
            <a:off x="809625" y="3414891"/>
            <a:ext cx="4572000" cy="48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 sz="1800" u="none" cap="none" strike="noStrike">
                <a:solidFill>
                  <a:schemeClr val="dk1"/>
                </a:solidFill>
                <a:latin typeface="Calibri"/>
                <a:ea typeface="Calibri"/>
                <a:cs typeface="Calibri"/>
                <a:sym typeface="Calibri"/>
              </a:rPr>
              <a:t>https://www.youtube.com/watch?v=1Dv-ldGLnIY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nvSpPr>
        <p:spPr>
          <a:xfrm>
            <a:off x="809625" y="357188"/>
            <a:ext cx="76200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lang="en" sz="3600" u="sng">
                <a:solidFill>
                  <a:srgbClr val="B4A7D6"/>
                </a:solidFill>
                <a:latin typeface="Calibri"/>
                <a:ea typeface="Calibri"/>
                <a:cs typeface="Calibri"/>
                <a:sym typeface="Calibri"/>
              </a:rPr>
              <a:t>Reflection on Mindful Breathing</a:t>
            </a:r>
            <a:endParaRPr>
              <a:solidFill>
                <a:srgbClr val="B4A7D6"/>
              </a:solidFill>
            </a:endParaRPr>
          </a:p>
        </p:txBody>
      </p:sp>
      <p:sp>
        <p:nvSpPr>
          <p:cNvPr id="100" name="Google Shape;100;p20"/>
          <p:cNvSpPr txBox="1"/>
          <p:nvPr/>
        </p:nvSpPr>
        <p:spPr>
          <a:xfrm>
            <a:off x="809625" y="1285875"/>
            <a:ext cx="76200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 sz="2000" u="none">
                <a:solidFill>
                  <a:srgbClr val="000000"/>
                </a:solidFill>
                <a:latin typeface="Calibri"/>
                <a:ea typeface="Calibri"/>
                <a:cs typeface="Calibri"/>
                <a:sym typeface="Calibri"/>
              </a:rPr>
              <a:t>Reflecting on your mindful breathing practice can help you recognise its impact on your life. Keep a journal to jot down how you feel before and after practising. Observing changes in your mood and stress levels helps reinforce the importance of mindful breathing and motivates you to continue this beneficial habit.</a:t>
            </a:r>
            <a:endParaRPr/>
          </a:p>
          <a:p>
            <a:pPr indent="0" lvl="0" marL="0" marR="0" rtl="0" algn="l">
              <a:lnSpc>
                <a:spcPct val="100000"/>
              </a:lnSpc>
              <a:spcBef>
                <a:spcPts val="0"/>
              </a:spcBef>
              <a:spcAft>
                <a:spcPts val="0"/>
              </a:spcAft>
              <a:buNone/>
            </a:pPr>
            <a:r>
              <a:t/>
            </a:r>
            <a:endParaRPr sz="2000">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0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lang="en" sz="2000">
                <a:solidFill>
                  <a:srgbClr val="000000"/>
                </a:solidFill>
                <a:latin typeface="Calibri"/>
                <a:ea typeface="Calibri"/>
                <a:cs typeface="Calibri"/>
                <a:sym typeface="Calibri"/>
              </a:rPr>
              <a:t>On your whiteboards, write down how you feel after completing the exercise and why. </a:t>
            </a:r>
            <a:endParaRPr sz="2000" u="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