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Amatic SC"/>
      <p:regular r:id="rId9"/>
      <p:bold r:id="rId10"/>
    </p:embeddedFont>
    <p:embeddedFont>
      <p:font typeface="Source Code Pr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SourceCodePro-regular.fntdata"/><Relationship Id="rId10" Type="http://schemas.openxmlformats.org/officeDocument/2006/relationships/font" Target="fonts/AmaticSC-bold.fntdata"/><Relationship Id="rId13" Type="http://schemas.openxmlformats.org/officeDocument/2006/relationships/font" Target="fonts/SourceCodePro-italic.fntdata"/><Relationship Id="rId12" Type="http://schemas.openxmlformats.org/officeDocument/2006/relationships/font" Target="fonts/SourceCodePr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maticSC-regular.fntdata"/><Relationship Id="rId14" Type="http://schemas.openxmlformats.org/officeDocument/2006/relationships/font" Target="fonts/SourceCodePr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3109f00db0e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109f00db0e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109f00db0e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109f00db0e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0"/>
              </a:spcBef>
              <a:spcAft>
                <a:spcPts val="0"/>
              </a:spcAft>
              <a:buClr>
                <a:schemeClr val="accent1"/>
              </a:buClr>
              <a:buSzPts val="1400"/>
              <a:buChar char="○"/>
              <a:defRPr>
                <a:solidFill>
                  <a:schemeClr val="accent1"/>
                </a:solidFill>
                <a:highlight>
                  <a:schemeClr val="lt1"/>
                </a:highlight>
              </a:defRPr>
            </a:lvl2pPr>
            <a:lvl3pPr indent="-317500" lvl="2" marL="1371600">
              <a:spcBef>
                <a:spcPts val="0"/>
              </a:spcBef>
              <a:spcAft>
                <a:spcPts val="0"/>
              </a:spcAft>
              <a:buClr>
                <a:schemeClr val="accent1"/>
              </a:buClr>
              <a:buSzPts val="1400"/>
              <a:buChar char="■"/>
              <a:defRPr>
                <a:solidFill>
                  <a:schemeClr val="accent1"/>
                </a:solidFill>
                <a:highlight>
                  <a:schemeClr val="lt1"/>
                </a:highlight>
              </a:defRPr>
            </a:lvl3pPr>
            <a:lvl4pPr indent="-317500" lvl="3" marL="1828800">
              <a:spcBef>
                <a:spcPts val="0"/>
              </a:spcBef>
              <a:spcAft>
                <a:spcPts val="0"/>
              </a:spcAft>
              <a:buClr>
                <a:schemeClr val="accent1"/>
              </a:buClr>
              <a:buSzPts val="1400"/>
              <a:buChar char="●"/>
              <a:defRPr>
                <a:solidFill>
                  <a:schemeClr val="accent1"/>
                </a:solidFill>
                <a:highlight>
                  <a:schemeClr val="lt1"/>
                </a:highlight>
              </a:defRPr>
            </a:lvl4pPr>
            <a:lvl5pPr indent="-317500" lvl="4" marL="2286000">
              <a:spcBef>
                <a:spcPts val="0"/>
              </a:spcBef>
              <a:spcAft>
                <a:spcPts val="0"/>
              </a:spcAft>
              <a:buClr>
                <a:schemeClr val="accent1"/>
              </a:buClr>
              <a:buSzPts val="1400"/>
              <a:buChar char="○"/>
              <a:defRPr>
                <a:solidFill>
                  <a:schemeClr val="accent1"/>
                </a:solidFill>
                <a:highlight>
                  <a:schemeClr val="lt1"/>
                </a:highlight>
              </a:defRPr>
            </a:lvl5pPr>
            <a:lvl6pPr indent="-317500" lvl="5" marL="2743200">
              <a:spcBef>
                <a:spcPts val="0"/>
              </a:spcBef>
              <a:spcAft>
                <a:spcPts val="0"/>
              </a:spcAft>
              <a:buClr>
                <a:schemeClr val="accent1"/>
              </a:buClr>
              <a:buSzPts val="1400"/>
              <a:buChar char="■"/>
              <a:defRPr>
                <a:solidFill>
                  <a:schemeClr val="accent1"/>
                </a:solidFill>
                <a:highlight>
                  <a:schemeClr val="lt1"/>
                </a:highlight>
              </a:defRPr>
            </a:lvl6pPr>
            <a:lvl7pPr indent="-317500" lvl="6" marL="3200400">
              <a:spcBef>
                <a:spcPts val="0"/>
              </a:spcBef>
              <a:spcAft>
                <a:spcPts val="0"/>
              </a:spcAft>
              <a:buClr>
                <a:schemeClr val="accent1"/>
              </a:buClr>
              <a:buSzPts val="1400"/>
              <a:buChar char="●"/>
              <a:defRPr>
                <a:solidFill>
                  <a:schemeClr val="accent1"/>
                </a:solidFill>
                <a:highlight>
                  <a:schemeClr val="lt1"/>
                </a:highlight>
              </a:defRPr>
            </a:lvl7pPr>
            <a:lvl8pPr indent="-317500" lvl="7" marL="3657600">
              <a:spcBef>
                <a:spcPts val="0"/>
              </a:spcBef>
              <a:spcAft>
                <a:spcPts val="0"/>
              </a:spcAft>
              <a:buClr>
                <a:schemeClr val="accent1"/>
              </a:buClr>
              <a:buSzPts val="1400"/>
              <a:buChar char="○"/>
              <a:defRPr>
                <a:solidFill>
                  <a:schemeClr val="accent1"/>
                </a:solidFill>
                <a:highlight>
                  <a:schemeClr val="lt1"/>
                </a:highlight>
              </a:defRPr>
            </a:lvl8pPr>
            <a:lvl9pPr indent="-317500" lvl="8" marL="4114800">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VLjAgq3Ks1o"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Revision Websites</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latin typeface="Arial"/>
                <a:ea typeface="Arial"/>
                <a:cs typeface="Arial"/>
                <a:sym typeface="Arial"/>
              </a:rPr>
              <a:t>Session 3: Study Skills</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are some good websites for revision? </a:t>
            </a:r>
            <a:endParaRPr/>
          </a:p>
        </p:txBody>
      </p:sp>
      <p:sp>
        <p:nvSpPr>
          <p:cNvPr id="63" name="Google Shape;63;p14"/>
          <p:cNvSpPr txBox="1"/>
          <p:nvPr>
            <p:ph idx="1" type="body"/>
          </p:nvPr>
        </p:nvSpPr>
        <p:spPr>
          <a:xfrm>
            <a:off x="311700" y="1228675"/>
            <a:ext cx="48873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latin typeface="Arial"/>
                <a:ea typeface="Arial"/>
                <a:cs typeface="Arial"/>
                <a:sym typeface="Arial"/>
              </a:rPr>
              <a:t>There are </a:t>
            </a:r>
            <a:r>
              <a:rPr lang="en">
                <a:latin typeface="Arial"/>
                <a:ea typeface="Arial"/>
                <a:cs typeface="Arial"/>
                <a:sym typeface="Arial"/>
              </a:rPr>
              <a:t>many resources you can use for your revision such as your class books and revision guides, however there are some great websites that you can use too. </a:t>
            </a:r>
            <a:endParaRPr>
              <a:latin typeface="Arial"/>
              <a:ea typeface="Arial"/>
              <a:cs typeface="Arial"/>
              <a:sym typeface="Arial"/>
            </a:endParaRPr>
          </a:p>
          <a:p>
            <a:pPr indent="0" lvl="0" marL="0" rtl="0" algn="l">
              <a:spcBef>
                <a:spcPts val="1200"/>
              </a:spcBef>
              <a:spcAft>
                <a:spcPts val="1200"/>
              </a:spcAft>
              <a:buNone/>
            </a:pPr>
            <a:r>
              <a:rPr lang="en">
                <a:latin typeface="Arial"/>
                <a:ea typeface="Arial"/>
                <a:cs typeface="Arial"/>
                <a:sym typeface="Arial"/>
              </a:rPr>
              <a:t>Let’s have a look at 10 highly recommended ones. You may wish to write these down. </a:t>
            </a:r>
            <a:endParaRPr>
              <a:latin typeface="Arial"/>
              <a:ea typeface="Arial"/>
              <a:cs typeface="Arial"/>
              <a:sym typeface="Arial"/>
            </a:endParaRPr>
          </a:p>
        </p:txBody>
      </p:sp>
      <p:pic>
        <p:nvPicPr>
          <p:cNvPr descr="These websites, which include both free and paid options, offer a wide range of materials to help you succeed in your studies. From interactive quizzes and video lessons to personalised tutoring and exam practice, these websites have everything you need to ace your GCSEs. Remember, using additional resources for revision is crucial to your success. Don't rely on just your textbook or classroom notes – make the most of these online resources to give yourself the best chance at acing your exams. Watch the video to discover our top picks!&#10;&#10;Links to the websites mentioned in the video:&#10;GCSEPod: https://bit.ly/3ILnupR&#10;GetRevising: https://bit.ly/3jXAcr1&#10;BBC Bitesize: https://bbc.in/2GU1JDk&#10;Physics &amp; Maths Tutor: https://bit.ly/2Oh2smO&#10;S-cool: https://bit.ly/3WXHbPu&#10;Knowunity: https://bit.ly/3Csttfd&#10;Anki: https://apps.ankiweb.net/&#10;Corbettmaths: https://bit.ly/3ZdWIMl&#10;Youtube, well: https://bit.ly/3Zjtpbt&#10;Edumentors: https://bit.ly/3GJOOmR&#10;&#10;Read more detailed reviews here: https://bit.ly/3IHUWgy&#10;&#10;About Edumentors&#10;Edumentors is an online tutoring platform connecting students with UK’s best online tutors from top universities such as Cambridge, Oxford, Warwick, etc. Expert 1-1 tutors help students with exam preparation in 11plus, GCSE and A-Levels. Parents can find and book private tutors for all school subjects including English, Physics and Maths, Biology, Chemistry and others.&#10;&#10;Socials&#10;Website: https://edumentors.co.uk/ &#10;Instagram: https://www.instagram.com/edumentors.co.uk/?hl=en &#10;Pinterest: https://www.pinterest.co.uk/EdumentorsUK/ &#10;LinkedIn: https://www.linkedin.com/company/edumentorsuk&#10;Facebook: https://www.facebook.com/EdumentorsUK" id="64" name="Google Shape;64;p14" title="Top 10 Websites for GCSE Revision in 2023">
            <a:hlinkClick r:id="rId3"/>
          </p:cNvPr>
          <p:cNvPicPr preferRelativeResize="0"/>
          <p:nvPr/>
        </p:nvPicPr>
        <p:blipFill>
          <a:blip r:embed="rId4">
            <a:alphaModFix/>
          </a:blip>
          <a:stretch>
            <a:fillRect/>
          </a:stretch>
        </p:blipFill>
        <p:spPr>
          <a:xfrm>
            <a:off x="5572775" y="1936400"/>
            <a:ext cx="3048000" cy="1714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1000"/>
                                        <p:tgtEl>
                                          <p:spTgt spid="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97525"/>
            <a:ext cx="3988800" cy="801000"/>
          </a:xfrm>
          <a:prstGeom prst="rect">
            <a:avLst/>
          </a:prstGeom>
          <a:solidFill>
            <a:srgbClr val="D9D2E9"/>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Revise whilst scrolling</a:t>
            </a:r>
            <a:endParaRPr/>
          </a:p>
        </p:txBody>
      </p:sp>
      <p:sp>
        <p:nvSpPr>
          <p:cNvPr id="70" name="Google Shape;70;p15"/>
          <p:cNvSpPr txBox="1"/>
          <p:nvPr>
            <p:ph idx="1" type="body"/>
          </p:nvPr>
        </p:nvSpPr>
        <p:spPr>
          <a:xfrm>
            <a:off x="311700" y="1033350"/>
            <a:ext cx="4092900" cy="2203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latin typeface="Arial"/>
                <a:ea typeface="Arial"/>
                <a:cs typeface="Arial"/>
                <a:sym typeface="Arial"/>
              </a:rPr>
              <a:t>There are also some great TikTok accounts for revision too, offering short but effective revision videos. </a:t>
            </a:r>
            <a:endParaRPr>
              <a:latin typeface="Arial"/>
              <a:ea typeface="Arial"/>
              <a:cs typeface="Arial"/>
              <a:sym typeface="Arial"/>
            </a:endParaRPr>
          </a:p>
          <a:p>
            <a:pPr indent="0" lvl="0" marL="0" rtl="0" algn="l">
              <a:spcBef>
                <a:spcPts val="1200"/>
              </a:spcBef>
              <a:spcAft>
                <a:spcPts val="1200"/>
              </a:spcAft>
              <a:buNone/>
            </a:pPr>
            <a:r>
              <a:rPr lang="en">
                <a:latin typeface="Arial"/>
                <a:ea typeface="Arial"/>
                <a:cs typeface="Arial"/>
                <a:sym typeface="Arial"/>
              </a:rPr>
              <a:t>In the run up to your exams, swap doom scrolling for something more useful. </a:t>
            </a:r>
            <a:endParaRPr>
              <a:latin typeface="Arial"/>
              <a:ea typeface="Arial"/>
              <a:cs typeface="Arial"/>
              <a:sym typeface="Arial"/>
            </a:endParaRPr>
          </a:p>
        </p:txBody>
      </p:sp>
      <p:sp>
        <p:nvSpPr>
          <p:cNvPr id="71" name="Google Shape;71;p15"/>
          <p:cNvSpPr txBox="1"/>
          <p:nvPr/>
        </p:nvSpPr>
        <p:spPr>
          <a:xfrm>
            <a:off x="4717200" y="267525"/>
            <a:ext cx="3932400" cy="4531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chemeClr val="dk2"/>
              </a:buClr>
              <a:buSzPts val="1500"/>
              <a:buChar char="●"/>
            </a:pPr>
            <a:r>
              <a:rPr lang="en" sz="1500">
                <a:solidFill>
                  <a:schemeClr val="dk2"/>
                </a:solidFill>
              </a:rPr>
              <a:t>Hannah Kettle Maths</a:t>
            </a:r>
            <a:endParaRPr sz="1500">
              <a:solidFill>
                <a:schemeClr val="dk2"/>
              </a:solidFill>
            </a:endParaRPr>
          </a:p>
          <a:p>
            <a:pPr indent="0" lvl="0" marL="457200" rtl="0" algn="l">
              <a:spcBef>
                <a:spcPts val="0"/>
              </a:spcBef>
              <a:spcAft>
                <a:spcPts val="0"/>
              </a:spcAft>
              <a:buNone/>
            </a:pPr>
            <a:r>
              <a:t/>
            </a:r>
            <a:endParaRPr sz="1500">
              <a:solidFill>
                <a:schemeClr val="dk2"/>
              </a:solidFill>
            </a:endParaRPr>
          </a:p>
          <a:p>
            <a:pPr indent="-323850" lvl="0" marL="457200" rtl="0" algn="l">
              <a:spcBef>
                <a:spcPts val="0"/>
              </a:spcBef>
              <a:spcAft>
                <a:spcPts val="0"/>
              </a:spcAft>
              <a:buClr>
                <a:schemeClr val="dk2"/>
              </a:buClr>
              <a:buSzPts val="1500"/>
              <a:buChar char="●"/>
            </a:pPr>
            <a:r>
              <a:rPr lang="en" sz="1500">
                <a:solidFill>
                  <a:schemeClr val="dk2"/>
                </a:solidFill>
              </a:rPr>
              <a:t>Primrose Kitten Academy (Science)</a:t>
            </a:r>
            <a:endParaRPr sz="1500">
              <a:solidFill>
                <a:schemeClr val="dk2"/>
              </a:solidFill>
            </a:endParaRPr>
          </a:p>
          <a:p>
            <a:pPr indent="0" lvl="0" marL="457200" rtl="0" algn="l">
              <a:spcBef>
                <a:spcPts val="0"/>
              </a:spcBef>
              <a:spcAft>
                <a:spcPts val="0"/>
              </a:spcAft>
              <a:buNone/>
            </a:pPr>
            <a:r>
              <a:t/>
            </a:r>
            <a:endParaRPr sz="1500">
              <a:solidFill>
                <a:schemeClr val="dk2"/>
              </a:solidFill>
            </a:endParaRPr>
          </a:p>
          <a:p>
            <a:pPr indent="-323850" lvl="0" marL="457200" rtl="0" algn="l">
              <a:spcBef>
                <a:spcPts val="0"/>
              </a:spcBef>
              <a:spcAft>
                <a:spcPts val="0"/>
              </a:spcAft>
              <a:buClr>
                <a:schemeClr val="dk2"/>
              </a:buClr>
              <a:buSzPts val="1500"/>
              <a:buChar char="●"/>
            </a:pPr>
            <a:r>
              <a:rPr lang="en" sz="1500">
                <a:solidFill>
                  <a:schemeClr val="dk2"/>
                </a:solidFill>
              </a:rPr>
              <a:t>First Rate Tutors (English)</a:t>
            </a:r>
            <a:endParaRPr sz="1500">
              <a:solidFill>
                <a:schemeClr val="dk2"/>
              </a:solidFill>
            </a:endParaRPr>
          </a:p>
          <a:p>
            <a:pPr indent="0" lvl="0" marL="457200" rtl="0" algn="l">
              <a:spcBef>
                <a:spcPts val="0"/>
              </a:spcBef>
              <a:spcAft>
                <a:spcPts val="0"/>
              </a:spcAft>
              <a:buNone/>
            </a:pPr>
            <a:r>
              <a:t/>
            </a:r>
            <a:endParaRPr sz="1500">
              <a:solidFill>
                <a:schemeClr val="dk2"/>
              </a:solidFill>
            </a:endParaRPr>
          </a:p>
          <a:p>
            <a:pPr indent="-323850" lvl="0" marL="457200" rtl="0" algn="l">
              <a:spcBef>
                <a:spcPts val="0"/>
              </a:spcBef>
              <a:spcAft>
                <a:spcPts val="0"/>
              </a:spcAft>
              <a:buClr>
                <a:schemeClr val="dk2"/>
              </a:buClr>
              <a:buSzPts val="1500"/>
              <a:buChar char="●"/>
            </a:pPr>
            <a:r>
              <a:rPr lang="en" sz="1500">
                <a:solidFill>
                  <a:schemeClr val="dk2"/>
                </a:solidFill>
              </a:rPr>
              <a:t>GCSE Maths Tutor</a:t>
            </a:r>
            <a:endParaRPr sz="1500">
              <a:solidFill>
                <a:schemeClr val="dk2"/>
              </a:solidFill>
            </a:endParaRPr>
          </a:p>
          <a:p>
            <a:pPr indent="0" lvl="0" marL="457200" rtl="0" algn="l">
              <a:spcBef>
                <a:spcPts val="0"/>
              </a:spcBef>
              <a:spcAft>
                <a:spcPts val="0"/>
              </a:spcAft>
              <a:buNone/>
            </a:pPr>
            <a:r>
              <a:t/>
            </a:r>
            <a:endParaRPr sz="1500">
              <a:solidFill>
                <a:schemeClr val="dk2"/>
              </a:solidFill>
            </a:endParaRPr>
          </a:p>
          <a:p>
            <a:pPr indent="-323850" lvl="0" marL="457200" rtl="0" algn="l">
              <a:spcBef>
                <a:spcPts val="0"/>
              </a:spcBef>
              <a:spcAft>
                <a:spcPts val="0"/>
              </a:spcAft>
              <a:buClr>
                <a:schemeClr val="dk2"/>
              </a:buClr>
              <a:buSzPts val="1500"/>
              <a:buChar char="●"/>
            </a:pPr>
            <a:r>
              <a:rPr lang="en" sz="1500">
                <a:solidFill>
                  <a:schemeClr val="dk2"/>
                </a:solidFill>
              </a:rPr>
              <a:t>JC Geogsupport (Geography)</a:t>
            </a:r>
            <a:endParaRPr sz="1500">
              <a:solidFill>
                <a:schemeClr val="dk2"/>
              </a:solidFill>
            </a:endParaRPr>
          </a:p>
          <a:p>
            <a:pPr indent="0" lvl="0" marL="457200" rtl="0" algn="l">
              <a:spcBef>
                <a:spcPts val="0"/>
              </a:spcBef>
              <a:spcAft>
                <a:spcPts val="0"/>
              </a:spcAft>
              <a:buNone/>
            </a:pPr>
            <a:r>
              <a:t/>
            </a:r>
            <a:endParaRPr sz="1500">
              <a:solidFill>
                <a:schemeClr val="dk2"/>
              </a:solidFill>
            </a:endParaRPr>
          </a:p>
          <a:p>
            <a:pPr indent="-323850" lvl="0" marL="457200" rtl="0" algn="l">
              <a:spcBef>
                <a:spcPts val="0"/>
              </a:spcBef>
              <a:spcAft>
                <a:spcPts val="0"/>
              </a:spcAft>
              <a:buClr>
                <a:schemeClr val="dk2"/>
              </a:buClr>
              <a:buSzPts val="1500"/>
              <a:buChar char="●"/>
            </a:pPr>
            <a:r>
              <a:rPr lang="en" sz="1500">
                <a:solidFill>
                  <a:schemeClr val="dk2"/>
                </a:solidFill>
              </a:rPr>
              <a:t>Matt Green- The Rapping Science Teacher</a:t>
            </a:r>
            <a:endParaRPr sz="1500">
              <a:solidFill>
                <a:schemeClr val="dk2"/>
              </a:solidFill>
            </a:endParaRPr>
          </a:p>
          <a:p>
            <a:pPr indent="0" lvl="0" marL="457200" rtl="0" algn="l">
              <a:spcBef>
                <a:spcPts val="0"/>
              </a:spcBef>
              <a:spcAft>
                <a:spcPts val="0"/>
              </a:spcAft>
              <a:buNone/>
            </a:pPr>
            <a:r>
              <a:t/>
            </a:r>
            <a:endParaRPr sz="1500">
              <a:solidFill>
                <a:schemeClr val="dk2"/>
              </a:solidFill>
            </a:endParaRPr>
          </a:p>
          <a:p>
            <a:pPr indent="-323850" lvl="0" marL="457200" rtl="0" algn="l">
              <a:spcBef>
                <a:spcPts val="0"/>
              </a:spcBef>
              <a:spcAft>
                <a:spcPts val="0"/>
              </a:spcAft>
              <a:buClr>
                <a:schemeClr val="dk2"/>
              </a:buClr>
              <a:buSzPts val="1500"/>
              <a:buChar char="●"/>
            </a:pPr>
            <a:r>
              <a:rPr lang="en" sz="1500">
                <a:solidFill>
                  <a:schemeClr val="dk2"/>
                </a:solidFill>
              </a:rPr>
              <a:t>History </a:t>
            </a:r>
            <a:r>
              <a:rPr lang="en" sz="1500">
                <a:solidFill>
                  <a:schemeClr val="dk2"/>
                </a:solidFill>
              </a:rPr>
              <a:t>with</a:t>
            </a:r>
            <a:r>
              <a:rPr lang="en" sz="1500">
                <a:solidFill>
                  <a:schemeClr val="dk2"/>
                </a:solidFill>
              </a:rPr>
              <a:t> Mr. Atkinson</a:t>
            </a:r>
            <a:endParaRPr sz="1500">
              <a:solidFill>
                <a:schemeClr val="dk2"/>
              </a:solidFill>
            </a:endParaRPr>
          </a:p>
          <a:p>
            <a:pPr indent="0" lvl="0" marL="457200" rtl="0" algn="l">
              <a:spcBef>
                <a:spcPts val="0"/>
              </a:spcBef>
              <a:spcAft>
                <a:spcPts val="0"/>
              </a:spcAft>
              <a:buNone/>
            </a:pPr>
            <a:r>
              <a:t/>
            </a:r>
            <a:endParaRPr sz="1500">
              <a:solidFill>
                <a:schemeClr val="dk2"/>
              </a:solidFill>
            </a:endParaRPr>
          </a:p>
          <a:p>
            <a:pPr indent="-323850" lvl="0" marL="457200" rtl="0" algn="l">
              <a:spcBef>
                <a:spcPts val="0"/>
              </a:spcBef>
              <a:spcAft>
                <a:spcPts val="0"/>
              </a:spcAft>
              <a:buClr>
                <a:schemeClr val="dk2"/>
              </a:buClr>
              <a:buSzPts val="1500"/>
              <a:buChar char="●"/>
            </a:pPr>
            <a:r>
              <a:rPr lang="en" sz="1500">
                <a:solidFill>
                  <a:schemeClr val="dk2"/>
                </a:solidFill>
              </a:rPr>
              <a:t>The Fxcking Maths Tutor</a:t>
            </a:r>
            <a:endParaRPr sz="1500">
              <a:solidFill>
                <a:schemeClr val="dk2"/>
              </a:solidFill>
            </a:endParaRPr>
          </a:p>
          <a:p>
            <a:pPr indent="0" lvl="0" marL="457200" rtl="0" algn="l">
              <a:spcBef>
                <a:spcPts val="0"/>
              </a:spcBef>
              <a:spcAft>
                <a:spcPts val="0"/>
              </a:spcAft>
              <a:buNone/>
            </a:pPr>
            <a:r>
              <a:t/>
            </a:r>
            <a:endParaRPr sz="1500">
              <a:solidFill>
                <a:schemeClr val="dk2"/>
              </a:solidFill>
            </a:endParaRPr>
          </a:p>
          <a:p>
            <a:pPr indent="-323850" lvl="0" marL="457200" rtl="0" algn="l">
              <a:spcBef>
                <a:spcPts val="0"/>
              </a:spcBef>
              <a:spcAft>
                <a:spcPts val="0"/>
              </a:spcAft>
              <a:buClr>
                <a:schemeClr val="dk2"/>
              </a:buClr>
              <a:buSzPts val="1500"/>
              <a:buChar char="●"/>
            </a:pPr>
            <a:r>
              <a:rPr lang="en" sz="1500">
                <a:solidFill>
                  <a:schemeClr val="dk2"/>
                </a:solidFill>
              </a:rPr>
              <a:t>Revision Science</a:t>
            </a:r>
            <a:endParaRPr sz="1500">
              <a:solidFill>
                <a:schemeClr val="dk2"/>
              </a:solidFill>
            </a:endParaRPr>
          </a:p>
        </p:txBody>
      </p:sp>
      <p:sp>
        <p:nvSpPr>
          <p:cNvPr id="72" name="Google Shape;72;p15"/>
          <p:cNvSpPr txBox="1"/>
          <p:nvPr/>
        </p:nvSpPr>
        <p:spPr>
          <a:xfrm>
            <a:off x="407075" y="3535925"/>
            <a:ext cx="3988800" cy="1197900"/>
          </a:xfrm>
          <a:prstGeom prst="rect">
            <a:avLst/>
          </a:prstGeom>
          <a:solidFill>
            <a:srgbClr val="D9D2E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These are just a few. Have a look at some of these and your algorithm will send you to others.</a:t>
            </a:r>
            <a:endParaRPr sz="18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