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Amatic SC"/>
      <p:regular r:id="rId9"/>
      <p:bold r:id="rId10"/>
    </p:embeddedFont>
    <p:embeddedFont>
      <p:font typeface="Source Code Pr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15" roundtripDataSignature="AMtx7mhF7v1pt5HbTPr81OjkXmuY1BGl0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SourceCodePro-regular.fntdata"/><Relationship Id="rId10" Type="http://schemas.openxmlformats.org/officeDocument/2006/relationships/font" Target="fonts/AmaticSC-bold.fntdata"/><Relationship Id="rId13" Type="http://schemas.openxmlformats.org/officeDocument/2006/relationships/font" Target="fonts/SourceCodePro-italic.fntdata"/><Relationship Id="rId12" Type="http://schemas.openxmlformats.org/officeDocument/2006/relationships/font" Target="fonts/SourceCodePr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AmaticSC-regular.fntdata"/><Relationship Id="rId15" Type="http://customschemas.google.com/relationships/presentationmetadata" Target="metadata"/><Relationship Id="rId14" Type="http://schemas.openxmlformats.org/officeDocument/2006/relationships/font" Target="fonts/SourceCodePr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4" name="Google Shape;5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When time is up, ask the class to hold them up. Identify any misconceptions about what a mind map should include. 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5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5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4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4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6" name="Google Shape;16;p6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7" name="Google Shape;1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7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20" name="Google Shape;2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8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8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9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8" name="Google Shape;38;p12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12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12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12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3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b="0" i="0" sz="18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MC6TyoGxy-A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2E9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</a:pPr>
            <a:r>
              <a:rPr lang="en"/>
              <a:t>Mind Maps</a:t>
            </a:r>
            <a:endParaRPr/>
          </a:p>
        </p:txBody>
      </p:sp>
      <p:sp>
        <p:nvSpPr>
          <p:cNvPr id="57" name="Google Shape;57;p1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Session 5- Study Skills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What is a mind map? </a:t>
            </a:r>
            <a:endParaRPr/>
          </a:p>
        </p:txBody>
      </p:sp>
      <p:sp>
        <p:nvSpPr>
          <p:cNvPr id="63" name="Google Shape;63;p2"/>
          <p:cNvSpPr txBox="1"/>
          <p:nvPr>
            <p:ph idx="1" type="body"/>
          </p:nvPr>
        </p:nvSpPr>
        <p:spPr>
          <a:xfrm>
            <a:off x="4494600" y="1093850"/>
            <a:ext cx="4337700" cy="33402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A mind</a:t>
            </a:r>
            <a:r>
              <a:rPr lang="en">
                <a:highlight>
                  <a:srgbClr val="D9D2E9"/>
                </a:highlight>
                <a:latin typeface="Arial"/>
                <a:ea typeface="Arial"/>
                <a:cs typeface="Arial"/>
                <a:sym typeface="Arial"/>
              </a:rPr>
              <a:t> map is </a:t>
            </a:r>
            <a:r>
              <a:rPr lang="en">
                <a:solidFill>
                  <a:srgbClr val="1F1F1F"/>
                </a:solidFill>
                <a:highlight>
                  <a:srgbClr val="D9D2E9"/>
                </a:highlight>
                <a:latin typeface="Arial"/>
                <a:ea typeface="Arial"/>
                <a:cs typeface="Arial"/>
                <a:sym typeface="Arial"/>
              </a:rPr>
              <a:t>a diagram in which information is represented visually, usually with a central idea placed in the middle and associated ideas arranged around it.</a:t>
            </a:r>
            <a:endParaRPr>
              <a:solidFill>
                <a:srgbClr val="1F1F1F"/>
              </a:solidFill>
              <a:highlight>
                <a:srgbClr val="D9D2E9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1F1F1F"/>
              </a:solidFill>
              <a:highlight>
                <a:srgbClr val="D9D2E9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en">
                <a:solidFill>
                  <a:srgbClr val="1F1F1F"/>
                </a:solidFill>
                <a:highlight>
                  <a:srgbClr val="D9D2E9"/>
                </a:highlight>
                <a:latin typeface="Arial"/>
                <a:ea typeface="Arial"/>
                <a:cs typeface="Arial"/>
                <a:sym typeface="Arial"/>
              </a:rPr>
              <a:t>Let’s watch this video and see how to make them and use them effectively. </a:t>
            </a:r>
            <a:endParaRPr>
              <a:solidFill>
                <a:srgbClr val="1F1F1F"/>
              </a:solidFill>
              <a:highlight>
                <a:srgbClr val="D9D2E9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Hi Guys, &#10;&#10;Do you use mind maps? Well this video shows you more ways in which you can use them more effectively. &#10;&#10;Stay Connected:&#10;Email: beastudentboss@gmail.com&#10;Tumblr: beastudentboss.tumblr.com&#10;Twitter: @studentboss&#10;Instagram: beastudentboss&#10;&#10;&#10;Be sure to SUBSCRIBE and join the SB Squad. &#10; &#10;                              ----------------------------------------------&#10;&#10;About STUDENT BOSS&#10;&#10;Student boss was created with students in mind. I want to inspire, motivate and encourage you to be the best student you can be. I'll be sharing the best revisions tips/ techniques, university advice, career talks and student insights. &#10;&#10;Stay Tuned :)" id="64" name="Google Shape;64;p2" title="How to study effectively with MIND MAPS || STUDENT BOSS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69375" y="1705113"/>
            <a:ext cx="3764750" cy="2117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Now you try!</a:t>
            </a:r>
            <a:endParaRPr/>
          </a:p>
        </p:txBody>
      </p:sp>
      <p:sp>
        <p:nvSpPr>
          <p:cNvPr id="70" name="Google Shape;70;p3"/>
          <p:cNvSpPr txBox="1"/>
          <p:nvPr>
            <p:ph idx="1" type="body"/>
          </p:nvPr>
        </p:nvSpPr>
        <p:spPr>
          <a:xfrm>
            <a:off x="184100" y="1283550"/>
            <a:ext cx="3789000" cy="25764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Using your whiteboard, spend 2 minutes mind mapping as much information about Macbeth as you can.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Here is the start of one to help you.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3"/>
          <p:cNvSpPr/>
          <p:nvPr/>
        </p:nvSpPr>
        <p:spPr>
          <a:xfrm>
            <a:off x="6053375" y="2202475"/>
            <a:ext cx="1952700" cy="918900"/>
          </a:xfrm>
          <a:prstGeom prst="flowChartConnector">
            <a:avLst/>
          </a:prstGeom>
          <a:solidFill>
            <a:srgbClr val="D9D2E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72" name="Google Shape;72;p3"/>
          <p:cNvSpPr txBox="1"/>
          <p:nvPr/>
        </p:nvSpPr>
        <p:spPr>
          <a:xfrm>
            <a:off x="6385200" y="2405850"/>
            <a:ext cx="1467600" cy="33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Macbeth</a:t>
            </a:r>
            <a:endParaRPr b="1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3" name="Google Shape;73;p3"/>
          <p:cNvCxnSpPr>
            <a:stCxn id="71" idx="0"/>
          </p:cNvCxnSpPr>
          <p:nvPr/>
        </p:nvCxnSpPr>
        <p:spPr>
          <a:xfrm flipH="1" rot="10800000">
            <a:off x="7029725" y="1717375"/>
            <a:ext cx="6300" cy="485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74" name="Google Shape;74;p3"/>
          <p:cNvSpPr/>
          <p:nvPr/>
        </p:nvSpPr>
        <p:spPr>
          <a:xfrm>
            <a:off x="6678750" y="607100"/>
            <a:ext cx="918950" cy="331800"/>
          </a:xfrm>
          <a:prstGeom prst="flowChartProcess">
            <a:avLst/>
          </a:prstGeom>
          <a:solidFill>
            <a:srgbClr val="D9D2E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75" name="Google Shape;75;p3"/>
          <p:cNvSpPr txBox="1"/>
          <p:nvPr/>
        </p:nvSpPr>
        <p:spPr>
          <a:xfrm>
            <a:off x="6729800" y="619875"/>
            <a:ext cx="778500" cy="2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en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Key Info</a:t>
            </a:r>
            <a:endParaRPr b="1" i="0" sz="11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3"/>
          <p:cNvSpPr txBox="1"/>
          <p:nvPr/>
        </p:nvSpPr>
        <p:spPr>
          <a:xfrm>
            <a:off x="6174575" y="1028250"/>
            <a:ext cx="1710300" cy="2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Arial"/>
              <a:buChar char="●"/>
            </a:pPr>
            <a:r>
              <a:rPr b="0" i="0" lang="en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First performed 1606</a:t>
            </a:r>
            <a:endParaRPr b="0" i="0" sz="9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7" name="Google Shape;77;p3"/>
          <p:cNvCxnSpPr>
            <a:stCxn id="71" idx="4"/>
          </p:cNvCxnSpPr>
          <p:nvPr/>
        </p:nvCxnSpPr>
        <p:spPr>
          <a:xfrm>
            <a:off x="7029725" y="3121375"/>
            <a:ext cx="312600" cy="714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78" name="Google Shape;78;p3"/>
          <p:cNvSpPr/>
          <p:nvPr/>
        </p:nvSpPr>
        <p:spPr>
          <a:xfrm>
            <a:off x="7087125" y="3937500"/>
            <a:ext cx="918950" cy="331800"/>
          </a:xfrm>
          <a:prstGeom prst="flowChartProcess">
            <a:avLst/>
          </a:prstGeom>
          <a:solidFill>
            <a:srgbClr val="D9D2E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79" name="Google Shape;79;p3"/>
          <p:cNvSpPr txBox="1"/>
          <p:nvPr/>
        </p:nvSpPr>
        <p:spPr>
          <a:xfrm>
            <a:off x="7157350" y="3937500"/>
            <a:ext cx="778500" cy="2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en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Themes</a:t>
            </a:r>
            <a:endParaRPr b="1" i="0" sz="11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3"/>
          <p:cNvSpPr txBox="1"/>
          <p:nvPr/>
        </p:nvSpPr>
        <p:spPr>
          <a:xfrm>
            <a:off x="7087125" y="4370525"/>
            <a:ext cx="1569900" cy="4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Char char="●"/>
            </a:pPr>
            <a:r>
              <a:rPr b="0" i="0" lang="en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Ambition</a:t>
            </a:r>
            <a:endParaRPr b="0" i="0" sz="11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Char char="●"/>
            </a:pPr>
            <a:r>
              <a:rPr b="0" i="0" lang="en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Guilt</a:t>
            </a:r>
            <a:endParaRPr b="0" i="0" sz="11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Char char="●"/>
            </a:pPr>
            <a:r>
              <a:rPr b="0" i="0" lang="en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Kingship</a:t>
            </a:r>
            <a:endParaRPr b="0" i="0" sz="11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