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8FF1-1665-40C3-BD29-C7F4F371A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7659B-D15B-43AE-8272-C4B172439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6A277-35C5-442A-8B6D-F02614E2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036F8-212D-47B4-B466-9C34E7F9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C8883-7062-41C4-9311-066668B9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14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2A82-33C7-4AD4-9293-176FF0EF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6679E-F6FD-4A55-99C7-AB61A445E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A8585-F554-4A6A-A1F4-274EE424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FCEC-BCB8-4909-9429-35D89EA2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DE47B-4198-4123-8EB4-CE7A1457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34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AC34-409C-45E1-8553-F4477862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AA256-D787-4253-8EE8-86EAAD74D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3D98D-7FD5-47BD-B90A-1E94AA08F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6160-6202-4EF7-BB56-4DB2E7EE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C4766-11ED-4771-BF7B-4B0EDC2B1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70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1D88-08E1-45EB-84BE-97A845313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30FB-8295-428F-B898-B0858348B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95063-FEDB-4106-85BB-B3EC7AC86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66659-3165-44B7-A70B-0B050F09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60750-3D27-4255-8DA5-AE223616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CB7-0D77-4C38-987F-1101FDF6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83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37A8-5C46-419A-937B-14FB82ED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F540D-E89F-4115-9EA5-81A5C53A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B0171-5D53-4CEE-925C-EB176049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19CB4-3779-4899-A104-259027441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D6CC3-D9BD-4F00-B3ED-F6A77CF13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D44C4-E989-48A0-9534-E9FF0A6E9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789C4D-5208-4A9B-80D4-5FB1EDAE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D29A9-3304-47FD-93AB-14604BF8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CAB7-0D25-451D-8858-A8AF48B4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6D412-2A05-4BD7-AEE5-A768F7E4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59874-5489-4850-A2CE-BC8CBE9F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D52D9-4EE4-46F7-A1F1-20EB3232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84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F7173-39A7-4536-A996-2CD82233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BCC42-8494-4F34-AC6D-CE95BD67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7F210-AA72-4ED8-A8BB-CB77E9F18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6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D317-887C-4F0F-AF7D-3029637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2E19-9E21-4DD3-AD4F-C7238A695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F1F07-B2DC-44EB-A817-5C3203108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6F0E2-48BA-47AD-B7D6-64099239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08BB3-7E0E-42A3-B675-8A154E73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A3863-C2E3-4494-AE22-7B02A0BB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7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5DEF-70FE-416D-BA40-058F851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19B69-7ABD-4A4C-978B-70533C5E2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20CD-5D35-494B-A27E-3F20341C0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F7A4-8839-42ED-8D61-25BE21034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31FCF-937F-4551-8F23-661385AC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FC8DB-4201-45D5-B018-06FAEFA8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8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444D8-2FBB-4FEE-A34A-4100E1AD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E6BF2-BE20-443B-8DD4-83094FBC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C4A94-1AA2-4681-A713-FA286E0C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DBD1B-49F0-4507-994D-DFC7595D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BFB8F-BFA1-4A6F-A5E8-E857298A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5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F13C6F-C9D9-4D21-BB40-F8C545777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0208A7-CE93-4D57-B6FE-2729DCA84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C5D72-63F0-4A62-B00B-CA8F5628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C5B4-7BD8-4346-B7D3-61830199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F0B96-CFBF-4BDE-8E56-1B9AE004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96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78299-7889-40B3-B087-2A3BA2504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C1203-B194-4450-A99A-BFD2CAD8F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D7D3B-809F-44F4-853C-410AB6059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1EF2-18D6-4A92-8B9C-CEE28A5F8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A3181-4449-4FEA-8768-273163543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78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6D12D7-88AA-496C-AEB4-F520620AF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400090"/>
              </p:ext>
            </p:extLst>
          </p:nvPr>
        </p:nvGraphicFramePr>
        <p:xfrm>
          <a:off x="385974" y="342595"/>
          <a:ext cx="11806026" cy="54988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2219">
                  <a:extLst>
                    <a:ext uri="{9D8B030D-6E8A-4147-A177-3AD203B41FA5}">
                      <a16:colId xmlns:a16="http://schemas.microsoft.com/office/drawing/2014/main" val="585892434"/>
                    </a:ext>
                  </a:extLst>
                </a:gridCol>
                <a:gridCol w="2832723">
                  <a:extLst>
                    <a:ext uri="{9D8B030D-6E8A-4147-A177-3AD203B41FA5}">
                      <a16:colId xmlns:a16="http://schemas.microsoft.com/office/drawing/2014/main" val="3834296149"/>
                    </a:ext>
                  </a:extLst>
                </a:gridCol>
                <a:gridCol w="7151084">
                  <a:extLst>
                    <a:ext uri="{9D8B030D-6E8A-4147-A177-3AD203B41FA5}">
                      <a16:colId xmlns:a16="http://schemas.microsoft.com/office/drawing/2014/main" val="2033900778"/>
                    </a:ext>
                  </a:extLst>
                </a:gridCol>
              </a:tblGrid>
              <a:tr h="317260">
                <a:tc gridSpan="3">
                  <a:txBody>
                    <a:bodyPr/>
                    <a:lstStyle/>
                    <a:p>
                      <a:r>
                        <a:rPr lang="en-GB" sz="1400" dirty="0"/>
                        <a:t>By the end of this topic you should have: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4343"/>
                  </a:ext>
                </a:extLst>
              </a:tr>
              <a:tr h="735313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Knowledge: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latin typeface="+mn-lt"/>
                        </a:rPr>
                        <a:t>Define the structural components of a database, explaining how tables, records, fields and unique primary keys work together to accurately organise data.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Define what a database is. 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Explain 3 advantages and 3 disadvantages of using a database </a:t>
                      </a:r>
                      <a:r>
                        <a:rPr lang="en-GB" sz="1400" b="0" i="0" dirty="0">
                          <a:solidFill>
                            <a:srgbClr val="303030"/>
                          </a:solidFill>
                          <a:effectLst/>
                          <a:latin typeface="Google Sans Text"/>
                        </a:rPr>
                        <a:t>compared to traditional data-handling methods</a:t>
                      </a:r>
                      <a:r>
                        <a:rPr lang="en-GB" sz="1400" dirty="0">
                          <a:latin typeface="+mn-lt"/>
                        </a:rPr>
                        <a:t> . 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Describe the purpose of a primary key.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Explain the purpose of a query. </a:t>
                      </a:r>
                    </a:p>
                    <a:p>
                      <a:r>
                        <a:rPr lang="en-GB" sz="1400" dirty="0">
                          <a:latin typeface="+mn-lt"/>
                        </a:rPr>
                        <a:t>Describe the purpose of applying specific data types and validation rules to fields.</a:t>
                      </a:r>
                    </a:p>
                    <a:p>
                      <a:r>
                        <a:rPr lang="en-GB" sz="1400" b="0" i="0" dirty="0">
                          <a:solidFill>
                            <a:srgbClr val="303030"/>
                          </a:solidFill>
                          <a:effectLst/>
                          <a:latin typeface="Google Sans Text"/>
                        </a:rPr>
                        <a:t>Explain why validation alone cannot guarantee data is entirely correct.</a:t>
                      </a:r>
                      <a:endParaRPr lang="en-GB" sz="1400" dirty="0">
                        <a:latin typeface="+mn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3642"/>
                  </a:ext>
                </a:extLst>
              </a:tr>
              <a:tr h="779141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Skills: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a database structure to plan out the necessary fields needed to meet specific project success criteria.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 up a table in a database.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 appropriate criteria to create and run a simple query.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 appropriate criteria to create and run a complex query.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Allocate a field to be the primary key.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Allocate appropriate datatypes to the fields.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Allocate validation to appropriate fields in a database.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Generate professional reports, utilising layout tools such as headers and footers, to present interrogated data clearly to a target audience.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+mn-lt"/>
                        </a:rPr>
                        <a:t>Evaluate the completed database and justify how the database successfully meets </a:t>
                      </a:r>
                      <a:r>
                        <a:rPr lang="en-GB" sz="1400">
                          <a:latin typeface="+mn-lt"/>
                        </a:rPr>
                        <a:t>the success criteria </a:t>
                      </a:r>
                      <a:r>
                        <a:rPr lang="en-GB" sz="1400" dirty="0">
                          <a:latin typeface="+mn-lt"/>
                        </a:rPr>
                        <a:t>and compares to your plan.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67707"/>
                  </a:ext>
                </a:extLst>
              </a:tr>
              <a:tr h="1008983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Golden Vocabulary: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Database</a:t>
                      </a:r>
                    </a:p>
                    <a:p>
                      <a:r>
                        <a:rPr lang="en-GB" sz="1400" dirty="0"/>
                        <a:t>Table</a:t>
                      </a:r>
                    </a:p>
                    <a:p>
                      <a:r>
                        <a:rPr lang="en-GB" sz="1400" dirty="0"/>
                        <a:t>Query</a:t>
                      </a:r>
                    </a:p>
                    <a:p>
                      <a:r>
                        <a:rPr lang="en-GB" sz="1400" dirty="0"/>
                        <a:t>Record</a:t>
                      </a:r>
                    </a:p>
                    <a:p>
                      <a:r>
                        <a:rPr lang="en-GB" sz="1400" dirty="0"/>
                        <a:t>Report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Field</a:t>
                      </a:r>
                    </a:p>
                    <a:p>
                      <a:r>
                        <a:rPr lang="en-GB" sz="1400" dirty="0"/>
                        <a:t>Data Type</a:t>
                      </a:r>
                    </a:p>
                    <a:p>
                      <a:r>
                        <a:rPr lang="en-GB" sz="1400" dirty="0"/>
                        <a:t>Primary Key</a:t>
                      </a:r>
                    </a:p>
                    <a:p>
                      <a:r>
                        <a:rPr lang="en-GB" sz="1400" dirty="0"/>
                        <a:t>Criteria</a:t>
                      </a:r>
                    </a:p>
                    <a:p>
                      <a:r>
                        <a:rPr lang="en-GB" sz="1400" dirty="0"/>
                        <a:t>Wildcard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859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804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233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Google Sans Text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Matthews</dc:creator>
  <cp:lastModifiedBy>Sarah Matthews</cp:lastModifiedBy>
  <cp:revision>16</cp:revision>
  <dcterms:created xsi:type="dcterms:W3CDTF">2023-06-08T06:51:48Z</dcterms:created>
  <dcterms:modified xsi:type="dcterms:W3CDTF">2026-06-28T09:20:11Z</dcterms:modified>
</cp:coreProperties>
</file>