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B8FF1-1665-40C3-BD29-C7F4F371A0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E7659B-D15B-43AE-8272-C4B1724393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A6A277-35C5-442A-8B6D-F02614E2F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036F8-212D-47B4-B466-9C34E7F9C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C8883-7062-41C4-9311-066668B9D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149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2A82-33C7-4AD4-9293-176FF0EF2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6679E-F6FD-4A55-99C7-AB61A445E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A8585-F554-4A6A-A1F4-274EE4240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8FCEC-BCB8-4909-9429-35D89EA2B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DDE47B-4198-4123-8EB4-CE7A1457A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344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0AC34-409C-45E1-8553-F44778629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2AA256-D787-4253-8EE8-86EAAD74D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3D98D-7FD5-47BD-B90A-1E94AA08F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26160-6202-4EF7-BB56-4DB2E7EEB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C4766-11ED-4771-BF7B-4B0EDC2B1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701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91D88-08E1-45EB-84BE-97A845313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130FB-8295-428F-B898-B0858348B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C95063-FEDB-4106-85BB-B3EC7AC86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C66659-3165-44B7-A70B-0B050F091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F60750-3D27-4255-8DA5-AE2236161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A7BCB7-0D77-4C38-987F-1101FDF60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839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837A8-5C46-419A-937B-14FB82EDA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2F540D-E89F-4115-9EA5-81A5C53A6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0B0171-5D53-4CEE-925C-EB1760490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319CB4-3779-4899-A104-2590274418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AD6CC3-D9BD-4F00-B3ED-F6A77CF136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AD44C4-E989-48A0-9534-E9FF0A6E9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789C4D-5208-4A9B-80D4-5FB1EDAE5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ED29A9-3304-47FD-93AB-14604BF82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501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FCAB7-0D25-451D-8858-A8AF48B41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6D412-2A05-4BD7-AEE5-A768F7E4E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59874-5489-4850-A2CE-BC8CBE9FE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4D52D9-4EE4-46F7-A1F1-20EB32321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847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8F7173-39A7-4536-A996-2CD822333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2BCC42-8494-4F34-AC6D-CE95BD676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C7F210-AA72-4ED8-A8BB-CB77E9F18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967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7D317-887C-4F0F-AF7D-302963701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22E19-9E21-4DD3-AD4F-C7238A695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F1F07-B2DC-44EB-A817-5C3203108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26F0E2-48BA-47AD-B7D6-64099239A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08BB3-7E0E-42A3-B675-8A154E73A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A3863-C2E3-4494-AE22-7B02A0BB9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875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A5DEF-70FE-416D-BA40-058F851D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219B69-7ABD-4A4C-978B-70533C5E2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F20CD-5D35-494B-A27E-3F20341C0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FF7A4-8839-42ED-8D61-25BE21034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31FCF-937F-4551-8F23-661385AC6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FC8DB-4201-45D5-B018-06FAEFA87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783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444D8-2FBB-4FEE-A34A-4100E1AD7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6E6BF2-BE20-443B-8DD4-83094FBC70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C4A94-1AA2-4681-A713-FA286E0C0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DBD1B-49F0-4507-994D-DFC7595D8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BFB8F-BFA1-4A6F-A5E8-E857298A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56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F13C6F-C9D9-4D21-BB40-F8C545777E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0208A7-CE93-4D57-B6FE-2729DCA84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C5D72-63F0-4A62-B00B-CA8F5628F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DC5B4-7BD8-4346-B7D3-61830199B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F0B96-CFBF-4BDE-8E56-1B9AE0049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968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E78299-7889-40B3-B087-2A3BA2504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FC1203-B194-4450-A99A-BFD2CAD8F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D7D3B-809F-44F4-853C-410AB60591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31EF2-18D6-4A92-8B9C-CEE28A5F8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A3181-4449-4FEA-8768-273163543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782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46D12D7-88AA-496C-AEB4-F520620AF6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439337"/>
              </p:ext>
            </p:extLst>
          </p:nvPr>
        </p:nvGraphicFramePr>
        <p:xfrm>
          <a:off x="454138" y="141368"/>
          <a:ext cx="11520986" cy="52855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78224">
                  <a:extLst>
                    <a:ext uri="{9D8B030D-6E8A-4147-A177-3AD203B41FA5}">
                      <a16:colId xmlns:a16="http://schemas.microsoft.com/office/drawing/2014/main" val="585892434"/>
                    </a:ext>
                  </a:extLst>
                </a:gridCol>
                <a:gridCol w="2764331">
                  <a:extLst>
                    <a:ext uri="{9D8B030D-6E8A-4147-A177-3AD203B41FA5}">
                      <a16:colId xmlns:a16="http://schemas.microsoft.com/office/drawing/2014/main" val="3834296149"/>
                    </a:ext>
                  </a:extLst>
                </a:gridCol>
                <a:gridCol w="6978431">
                  <a:extLst>
                    <a:ext uri="{9D8B030D-6E8A-4147-A177-3AD203B41FA5}">
                      <a16:colId xmlns:a16="http://schemas.microsoft.com/office/drawing/2014/main" val="2033900778"/>
                    </a:ext>
                  </a:extLst>
                </a:gridCol>
              </a:tblGrid>
              <a:tr h="317260">
                <a:tc gridSpan="3">
                  <a:txBody>
                    <a:bodyPr/>
                    <a:lstStyle/>
                    <a:p>
                      <a:r>
                        <a:rPr lang="en-GB" sz="1400" dirty="0"/>
                        <a:t>By the end of this topic you should have: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74343"/>
                  </a:ext>
                </a:extLst>
              </a:tr>
              <a:tr h="735313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Knowledge: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Explain the key differences between vector graphics and bitmap (pixel-based) images.</a:t>
                      </a:r>
                    </a:p>
                    <a:p>
                      <a:r>
                        <a:rPr lang="en-GB" sz="1400" b="0" dirty="0">
                          <a:latin typeface="+mn-lt"/>
                        </a:rPr>
                        <a:t>Explain the function of vector components, such as nodes and Bezier curves, and how they are used to manipulate complex shapes.</a:t>
                      </a:r>
                    </a:p>
                    <a:p>
                      <a:r>
                        <a:rPr lang="en-GB" sz="1400" b="0" dirty="0">
                          <a:latin typeface="+mn-lt"/>
                        </a:rPr>
                        <a:t>Describe how to create 3D visual effects by deliberately manipulating gradients, opacity, shading, and layering.</a:t>
                      </a:r>
                    </a:p>
                    <a:p>
                      <a:r>
                        <a:rPr lang="en-GB" sz="1400" b="0" dirty="0">
                          <a:latin typeface="+mn-lt"/>
                        </a:rPr>
                        <a:t>Understand how to use visualisation diagrams and SOAP to plan an image and justify design decisions.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73642"/>
                  </a:ext>
                </a:extLst>
              </a:tr>
              <a:tr h="779141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Skills: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400" dirty="0">
                          <a:latin typeface="+mn-lt"/>
                        </a:rPr>
                        <a:t>Manipulate complex vector graphics by actively editing nodes and Bezier curves to construct original digital assets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Utilise advanced features like "union" and "difference" to construct original digital assets.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Apply advanced visual techniques to create realistic 3D effects on 2D digital icons.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Develop an image that meets specific criteria. 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Export the final vector graphic into an appropriate standalone file format suitable for the intended audience.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Design a detailed visualisation diagram using precise annotations and SOAP that could be used by another person to create their idea. 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Evaluate the final graphic and justify how the chosen software tools successfully met the initial design brief and success criteria.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667707"/>
                  </a:ext>
                </a:extLst>
              </a:tr>
              <a:tr h="1008983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Golden Vocabulary: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Node</a:t>
                      </a:r>
                    </a:p>
                    <a:p>
                      <a:r>
                        <a:rPr lang="en-GB" sz="1400" dirty="0"/>
                        <a:t>Palette</a:t>
                      </a:r>
                    </a:p>
                    <a:p>
                      <a:r>
                        <a:rPr lang="en-GB" sz="1400" dirty="0"/>
                        <a:t>Swatch</a:t>
                      </a:r>
                    </a:p>
                    <a:p>
                      <a:r>
                        <a:rPr lang="en-GB" sz="1400" dirty="0"/>
                        <a:t>Gradient</a:t>
                      </a:r>
                    </a:p>
                    <a:p>
                      <a:r>
                        <a:rPr lang="en-GB" sz="1400" dirty="0"/>
                        <a:t>SOAP</a:t>
                      </a:r>
                    </a:p>
                    <a:p>
                      <a:r>
                        <a:rPr lang="en-GB" sz="1400" dirty="0"/>
                        <a:t>Vector</a:t>
                      </a:r>
                    </a:p>
                    <a:p>
                      <a:r>
                        <a:rPr lang="en-GB" sz="1400" dirty="0"/>
                        <a:t>Bitmap</a:t>
                      </a:r>
                    </a:p>
                    <a:p>
                      <a:r>
                        <a:rPr lang="en-GB" sz="1400" dirty="0"/>
                        <a:t>Pixel</a:t>
                      </a:r>
                    </a:p>
                    <a:p>
                      <a:r>
                        <a:rPr lang="en-GB" sz="1400"/>
                        <a:t>Bezier</a:t>
                      </a:r>
                      <a:endParaRPr lang="en-GB" sz="1400" dirty="0"/>
                    </a:p>
                    <a:p>
                      <a:r>
                        <a:rPr lang="en-GB" sz="1400" dirty="0"/>
                        <a:t>Annotation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68596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804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216</Words>
  <Application>Microsoft Office PowerPoint</Application>
  <PresentationFormat>Widescreen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Matthews</dc:creator>
  <cp:lastModifiedBy>Sarah Matthews</cp:lastModifiedBy>
  <cp:revision>17</cp:revision>
  <dcterms:created xsi:type="dcterms:W3CDTF">2023-06-08T06:51:48Z</dcterms:created>
  <dcterms:modified xsi:type="dcterms:W3CDTF">2026-06-28T09:07:20Z</dcterms:modified>
</cp:coreProperties>
</file>